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6" r:id="rId4"/>
  </p:sldMasterIdLst>
  <p:notesMasterIdLst>
    <p:notesMasterId r:id="rId24"/>
  </p:notesMasterIdLst>
  <p:sldIdLst>
    <p:sldId id="256" r:id="rId5"/>
    <p:sldId id="257" r:id="rId6"/>
    <p:sldId id="274" r:id="rId7"/>
    <p:sldId id="277" r:id="rId8"/>
    <p:sldId id="276" r:id="rId9"/>
    <p:sldId id="260" r:id="rId10"/>
    <p:sldId id="261" r:id="rId11"/>
    <p:sldId id="855" r:id="rId12"/>
    <p:sldId id="281" r:id="rId13"/>
    <p:sldId id="282" r:id="rId14"/>
    <p:sldId id="263" r:id="rId15"/>
    <p:sldId id="264" r:id="rId16"/>
    <p:sldId id="265" r:id="rId17"/>
    <p:sldId id="272" r:id="rId18"/>
    <p:sldId id="279" r:id="rId19"/>
    <p:sldId id="266" r:id="rId20"/>
    <p:sldId id="269" r:id="rId21"/>
    <p:sldId id="273" r:id="rId22"/>
    <p:sldId id="856" r:id="rId23"/>
  </p:sldIdLst>
  <p:sldSz cx="12192000" cy="6858000"/>
  <p:notesSz cx="6858000" cy="9144000"/>
  <p:embeddedFontLst>
    <p:embeddedFont>
      <p:font typeface="Open Sans" panose="020F0502020204030204" pitchFamily="34" charset="0"/>
      <p:regular r:id="rId25"/>
      <p:bold r:id="rId26"/>
      <p:italic r:id="rId27"/>
      <p:boldItalic r:id="rId28"/>
    </p:embeddedFont>
    <p:embeddedFont>
      <p:font typeface="Public Sans" pitchFamily="2" charset="0"/>
      <p:regular r:id="rId29"/>
      <p:bold r:id="rId30"/>
      <p:italic r:id="rId31"/>
      <p:boldItalic r:id="rId32"/>
    </p:embeddedFont>
    <p:embeddedFont>
      <p:font typeface="Public Sans ExtraBold" pitchFamily="2" charset="0"/>
      <p:bold r:id="rId33"/>
      <p:boldItalic r:id="rId34"/>
    </p:embeddedFont>
    <p:embeddedFont>
      <p:font typeface="Public Sans Light" pitchFamily="2" charset="0"/>
      <p:regular r:id="rId35"/>
      <p:italic r:id="rId36"/>
    </p:embeddedFont>
    <p:embeddedFont>
      <p:font typeface="Segoe UI" panose="020B0502040204020203" pitchFamily="34" charset="0"/>
      <p:regular r:id="rId37"/>
      <p:bold r:id="rId38"/>
      <p:italic r:id="rId39"/>
      <p:boldItalic r:id="rId4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A86D18-72FC-8682-4C57-48944FC20971}" name="SARAH BRYCE (SARAH BRYCE)" initials="SB" userId="S::SARAH.BRYCE@det.nsw.edu.au::04b3067f-0339-4383-83ad-6fe93b827588" providerId="AD"/>
  <p188:author id="{A4032724-834E-B26C-E542-F386941BF83E}" name="Belinda Bagshaw" initials="BB" userId="S::belinda.pine1@det.nsw.edu.au::3edc3721-05c5-44f3-8d5c-b07aa315cd84" providerId="AD"/>
  <p188:author id="{CEA77EAD-7325-3FEE-E205-6C527072975A}" name="Carmela May" initials="CM" userId="S::carmela.may@det.nsw.edu.au::ceff34d8-c847-4f29-83eb-1ece0a113702" providerId="AD"/>
  <p188:author id="{FD6B02B7-16D4-2295-E2A6-57106E5FB225}" name="Carmela May" initials="CM" userId="S::CARMELA.MAY@det.nsw.edu.au::ceff34d8-c847-4f29-83eb-1ece0a113702" providerId="AD"/>
  <p188:author id="{ECDED2D5-A32F-6B83-2835-656435139F3B}" name="SARAH BRYCE (SARAH BRYCE)" initials="SB" userId="S::sarah.bryce@det.nsw.edu.au::04b3067f-0339-4383-83ad-6fe93b827588" providerId="AD"/>
  <p188:author id="{913BFAE4-222F-1456-BA51-F190F9E0D71A}" name="Christopher Farlow" initials="CF" userId="S::christopher.farlow2@det.nsw.edu.au::1d6e7c80-f391-4c69-991c-b443ceeb1639"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06983"/>
    <a:srgbClr val="E4F0FA"/>
    <a:srgbClr val="D7153A"/>
    <a:srgbClr val="557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DE864-6171-094A-80DF-97F9FAB6F438}" v="32" dt="2024-03-18T00:08:21.593"/>
    <p1510:client id="{D408BA1A-B6F9-868E-3371-3DA3F0AE813D}" v="3" dt="2024-03-18T00:03:29.661"/>
    <p1510:client id="{E6A9A84F-B47D-4728-893B-C0BAC7B453C3}" v="8" dt="2024-03-18T00:18:29.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2856"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C57AF-0B43-4CC1-8A71-9778DBFACE08}" type="datetimeFigureOut">
              <a:rPr lang="en-AU" smtClean="0"/>
              <a:pPr/>
              <a:t>19/03/2024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0017B-3738-494A-96E9-AEF6E55835C0}" type="slidenum">
              <a:rPr lang="en-AU" smtClean="0"/>
              <a:pPr/>
              <a:t>‹#›</a:t>
            </a:fld>
            <a:endParaRPr lang="en-AU"/>
          </a:p>
        </p:txBody>
      </p:sp>
    </p:spTree>
    <p:extLst>
      <p:ext uri="{BB962C8B-B14F-4D97-AF65-F5344CB8AC3E}">
        <p14:creationId xmlns:p14="http://schemas.microsoft.com/office/powerpoint/2010/main" val="334726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hpge@det.nsw.edu.a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public-schools/selective-high-schools-and-opportunity-classes/general-information/equity-placement-mode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 </a:t>
            </a:r>
            <a:r>
              <a:rPr lang="en-AU" b="0">
                <a:latin typeface="Public Sans" panose="020B0604020202020204" charset="0"/>
              </a:rPr>
              <a:t> this slide deck is designed for all leaders to download and use with their staff to learn more about HPGE alignment with NSW Curriculum Reform </a:t>
            </a:r>
            <a:endParaRPr lang="en-AU" b="1">
              <a:latin typeface="Public Sans" panose="020B0604020202020204" charset="0"/>
            </a:endParaRPr>
          </a:p>
          <a:p>
            <a:endParaRPr lang="en-AU" b="1">
              <a:latin typeface="Public Sans" panose="020B0604020202020204" charset="0"/>
            </a:endParaRPr>
          </a:p>
          <a:p>
            <a:r>
              <a:rPr lang="en-AU" b="1">
                <a:latin typeface="Public Sans" panose="020B0604020202020204" charset="0"/>
              </a:rPr>
              <a:t>Speaker notes - </a:t>
            </a:r>
            <a:r>
              <a:rPr lang="en-AU" b="0">
                <a:latin typeface="Public Sans" panose="020B0604020202020204" charset="0"/>
              </a:rPr>
              <a:t> In this slide deck school leaders will learn how HPGE guiding principles and concepts align with NSW Curriculum Reform.</a:t>
            </a:r>
            <a:endParaRPr lang="en-AU" b="1">
              <a:latin typeface="Public Sans" panose="020B0604020202020204" charset="0"/>
            </a:endParaRPr>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1</a:t>
            </a:fld>
            <a:endParaRPr lang="en-AU"/>
          </a:p>
        </p:txBody>
      </p:sp>
    </p:spTree>
    <p:extLst>
      <p:ext uri="{BB962C8B-B14F-4D97-AF65-F5344CB8AC3E}">
        <p14:creationId xmlns:p14="http://schemas.microsoft.com/office/powerpoint/2010/main" val="140824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Public Sans" panose="020B0604020202020204" charset="0"/>
              </a:rPr>
              <a:t>CLICK</a:t>
            </a:r>
          </a:p>
          <a:p>
            <a:r>
              <a:rPr lang="en-AU" b="1">
                <a:latin typeface="Public Sans" panose="020B0604020202020204" charset="0"/>
              </a:rPr>
              <a:t>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Public Sans" panose="020B0604020202020204" charset="0"/>
              </a:rPr>
              <a:t>How will we recognise when to move from explicit teaching to provide more time for in-depth responses?</a:t>
            </a:r>
          </a:p>
          <a:p>
            <a:pPr marL="171450" indent="-171450">
              <a:buFont typeface="Arial" panose="020B0604020202020204" pitchFamily="34" charset="0"/>
              <a:buChar char="•"/>
              <a:defRPr/>
            </a:pPr>
            <a:r>
              <a:rPr lang="en-GB" b="1">
                <a:latin typeface="Public Sans" panose="020B0604020202020204" charset="0"/>
              </a:rPr>
              <a:t>Further question: </a:t>
            </a:r>
            <a:r>
              <a:rPr lang="en-GB">
                <a:latin typeface="Public Sans" panose="020B0604020202020204" charset="0"/>
              </a:rPr>
              <a:t>What</a:t>
            </a:r>
            <a:r>
              <a:rPr kumimoji="0" lang="en-GB" b="0" i="0" u="none" strike="noStrike" kern="1200" cap="none" spc="0" normalizeH="0" baseline="0" noProof="0">
                <a:ln>
                  <a:noFill/>
                </a:ln>
                <a:effectLst/>
                <a:uLnTx/>
                <a:uFillTx/>
                <a:latin typeface="Public Sans" panose="020B0604020202020204" charset="0"/>
              </a:rPr>
              <a:t> can teachers do to understand when HPGS may require the pace of learning to be faster?</a:t>
            </a:r>
            <a:endParaRPr lang="en-GB" b="0" i="0" u="none" strike="noStrike" kern="1200" cap="none" spc="0" normalizeH="0" baseline="0" noProof="0">
              <a:ln>
                <a:noFill/>
              </a:ln>
              <a:effectLst/>
              <a:uLnTx/>
              <a:uFillTx/>
              <a:latin typeface="Public Sans" panose="020B0604020202020204" charset="0"/>
              <a:ea typeface="Calibri"/>
              <a:cs typeface="Calibri"/>
            </a:endParaRPr>
          </a:p>
          <a:p>
            <a:pPr marL="171450" indent="-171450">
              <a:buFont typeface="Arial" panose="020B0604020202020204" pitchFamily="34" charset="0"/>
              <a:buChar char="•"/>
              <a:defRPr/>
            </a:pPr>
            <a:r>
              <a:rPr lang="en-AU">
                <a:latin typeface="Public Sans" panose="020B0604020202020204" charset="0"/>
              </a:rPr>
              <a:t>Further question: </a:t>
            </a:r>
            <a:r>
              <a:rPr kumimoji="0" lang="en-GB" b="0" i="0" u="none" strike="noStrike" kern="1200" cap="none" spc="0" normalizeH="0" baseline="0" noProof="0">
                <a:ln>
                  <a:noFill/>
                </a:ln>
                <a:effectLst/>
                <a:uLnTx/>
                <a:uFillTx/>
                <a:latin typeface="Public Sans" panose="020B0604020202020204" charset="0"/>
              </a:rPr>
              <a:t>What can teachers do to ensure students are not having to relearn content that has already been mastered?</a:t>
            </a:r>
            <a:endParaRPr lang="en-AU" b="0" i="0" u="none" strike="noStrike" kern="1200" cap="none" spc="0" normalizeH="0" baseline="0" noProof="0">
              <a:ln>
                <a:noFill/>
              </a:ln>
              <a:effectLst/>
              <a:uLnTx/>
              <a:uFillTx/>
              <a:latin typeface="Public Sans" panose="020B0604020202020204" charset="0"/>
              <a:ea typeface="Calibri"/>
              <a:cs typeface="Calibri"/>
            </a:endParaRPr>
          </a:p>
          <a:p>
            <a:pPr marL="171450" indent="-171450">
              <a:buFont typeface="Arial" panose="020B0604020202020204" pitchFamily="34" charset="0"/>
              <a:buChar char="•"/>
            </a:pPr>
            <a:endParaRPr lang="en-AU">
              <a:latin typeface="Public Sans" panose="020B0604020202020204" charset="0"/>
            </a:endParaRPr>
          </a:p>
          <a:p>
            <a:r>
              <a:rPr lang="en-AU" b="0">
                <a:latin typeface="Public Sans" panose="020B0604020202020204" charset="0"/>
              </a:rPr>
              <a:t>CLICK</a:t>
            </a:r>
          </a:p>
          <a:p>
            <a:r>
              <a:rPr lang="en-AU" b="1">
                <a:latin typeface="Public Sans" panose="020B0604020202020204" charset="0"/>
              </a:rPr>
              <a:t>Outside the box</a:t>
            </a:r>
          </a:p>
          <a:p>
            <a:pPr marL="171450" indent="-171450">
              <a:buFont typeface="Arial" panose="020B0604020202020204" pitchFamily="34" charset="0"/>
              <a:buChar char="•"/>
              <a:defRPr/>
            </a:pPr>
            <a:r>
              <a:rPr lang="en-AU">
                <a:latin typeface="Public Sans" panose="020B0604020202020204" charset="0"/>
              </a:rPr>
              <a:t>With new</a:t>
            </a:r>
            <a:r>
              <a:rPr kumimoji="0" lang="en-AU" b="0" i="0" u="none" strike="noStrike" kern="1200" cap="none" spc="0" normalizeH="0" baseline="0" noProof="0">
                <a:ln>
                  <a:noFill/>
                </a:ln>
                <a:effectLst/>
                <a:uLnTx/>
                <a:uFillTx/>
                <a:latin typeface="Public Sans" panose="020B0604020202020204" charset="0"/>
              </a:rPr>
              <a:t> </a:t>
            </a:r>
            <a:r>
              <a:rPr lang="en-AU">
                <a:latin typeface="Public Sans" panose="020B0604020202020204" charset="0"/>
              </a:rPr>
              <a:t>syllabuses</a:t>
            </a:r>
            <a:r>
              <a:rPr kumimoji="0" lang="en-AU" b="0" i="0" u="none" strike="noStrike" kern="1200" cap="none" spc="0" normalizeH="0" baseline="0" noProof="0">
                <a:ln>
                  <a:noFill/>
                </a:ln>
                <a:effectLst/>
                <a:uLnTx/>
                <a:uFillTx/>
                <a:latin typeface="Public Sans" panose="020B0604020202020204" charset="0"/>
              </a:rPr>
              <a:t>, how do we encourage</a:t>
            </a:r>
            <a:r>
              <a:rPr kumimoji="0" lang="en-AU" b="0" i="0" u="none" strike="noStrike" kern="1200" cap="none" spc="0" normalizeH="0" noProof="0">
                <a:ln>
                  <a:noFill/>
                </a:ln>
                <a:effectLst/>
                <a:uLnTx/>
                <a:uFillTx/>
                <a:latin typeface="Public Sans" panose="020B0604020202020204" charset="0"/>
              </a:rPr>
              <a:t> risk-taking, innovation</a:t>
            </a:r>
            <a:r>
              <a:rPr lang="en-AU">
                <a:latin typeface="Public Sans" panose="020B0604020202020204" charset="0"/>
              </a:rPr>
              <a:t>,</a:t>
            </a:r>
            <a:r>
              <a:rPr kumimoji="0" lang="en-AU" b="0" i="0" u="none" strike="noStrike" kern="1200" cap="none" spc="0" normalizeH="0" noProof="0">
                <a:ln>
                  <a:noFill/>
                </a:ln>
                <a:effectLst/>
                <a:uLnTx/>
                <a:uFillTx/>
                <a:latin typeface="Public Sans" panose="020B0604020202020204" charset="0"/>
              </a:rPr>
              <a:t> </a:t>
            </a:r>
            <a:r>
              <a:rPr lang="en-AU">
                <a:latin typeface="Public Sans" panose="020B0604020202020204" charset="0"/>
              </a:rPr>
              <a:t>and </a:t>
            </a:r>
            <a:r>
              <a:rPr kumimoji="0" lang="en-AU" b="0" i="0" u="none" strike="noStrike" kern="1200" cap="none" spc="0" normalizeH="0" noProof="0">
                <a:ln>
                  <a:noFill/>
                </a:ln>
                <a:effectLst/>
                <a:uLnTx/>
                <a:uFillTx/>
                <a:latin typeface="Public Sans" panose="020B0604020202020204" charset="0"/>
              </a:rPr>
              <a:t>entrepreneurship across all 4 domains of potential?</a:t>
            </a:r>
            <a:r>
              <a:rPr lang="en-AU">
                <a:latin typeface="Public Sans" panose="020B0604020202020204" charset="0"/>
              </a:rPr>
              <a:t> </a:t>
            </a:r>
            <a:endParaRPr lang="en-AU" b="0" i="0" u="none" strike="noStrike" kern="1200" cap="none" spc="0" normalizeH="0" noProof="0">
              <a:ln>
                <a:noFill/>
              </a:ln>
              <a:effectLst/>
              <a:uLnTx/>
              <a:uFillTx/>
              <a:latin typeface="Public Sans" panose="020B0604020202020204" charset="0"/>
              <a:ea typeface="Calibri"/>
              <a:cs typeface="Calibri"/>
            </a:endParaRPr>
          </a:p>
          <a:p>
            <a:pPr marL="171450" indent="-171450">
              <a:buFont typeface="Arial" panose="020B0604020202020204" pitchFamily="34" charset="0"/>
              <a:buChar char="•"/>
              <a:defRPr/>
            </a:pPr>
            <a:r>
              <a:rPr kumimoji="0" lang="en-AU" b="0" i="0" u="none" strike="noStrike" kern="1200" cap="none" spc="0" normalizeH="0" noProof="0">
                <a:ln>
                  <a:noFill/>
                </a:ln>
                <a:effectLst/>
                <a:uLnTx/>
                <a:uFillTx/>
                <a:latin typeface="Public Sans" panose="020B0604020202020204" charset="0"/>
              </a:rPr>
              <a:t>How do we</a:t>
            </a:r>
            <a:r>
              <a:rPr lang="en-AU">
                <a:latin typeface="Public Sans" panose="020B0604020202020204" charset="0"/>
              </a:rPr>
              <a:t> provide</a:t>
            </a:r>
            <a:r>
              <a:rPr kumimoji="0" lang="en-AU" b="0" i="0" u="none" strike="noStrike" kern="1200" cap="none" spc="0" normalizeH="0" noProof="0">
                <a:ln>
                  <a:noFill/>
                </a:ln>
                <a:effectLst/>
                <a:uLnTx/>
                <a:uFillTx/>
                <a:latin typeface="Public Sans" panose="020B0604020202020204" charset="0"/>
              </a:rPr>
              <a:t> student choice to demonstrate learning and understanding?</a:t>
            </a:r>
            <a:endParaRPr lang="en-AU" b="0" i="0" u="none" strike="noStrike" kern="1200" cap="none" spc="0" normalizeH="0" noProof="0">
              <a:ln>
                <a:noFill/>
              </a:ln>
              <a:effectLst/>
              <a:uLnTx/>
              <a:uFillTx/>
              <a:latin typeface="Public Sans" panose="020B0604020202020204" charset="0"/>
              <a:ea typeface="Calibri"/>
              <a:cs typeface="Calibri"/>
            </a:endParaRPr>
          </a:p>
          <a:p>
            <a:pPr marL="171450" indent="-171450">
              <a:buFont typeface="Arial" panose="020B0604020202020204" pitchFamily="34" charset="0"/>
              <a:buChar char="•"/>
              <a:defRPr/>
            </a:pPr>
            <a:r>
              <a:rPr lang="en-AU" b="1">
                <a:latin typeface="Public Sans" panose="020B0604020202020204" charset="0"/>
              </a:rPr>
              <a:t>Further question: </a:t>
            </a:r>
            <a:r>
              <a:rPr kumimoji="0" lang="en-AU" b="0" i="0" u="none" strike="noStrike" kern="1200" cap="none" spc="0" normalizeH="0" noProof="0">
                <a:ln>
                  <a:noFill/>
                </a:ln>
                <a:effectLst/>
                <a:uLnTx/>
                <a:uFillTx/>
                <a:latin typeface="Public Sans" panose="020B0604020202020204" charset="0"/>
              </a:rPr>
              <a:t>How do we provide advanced learning pathways for students as curriculum implementation is enacted</a:t>
            </a:r>
            <a:r>
              <a:rPr lang="en-AU">
                <a:latin typeface="Public Sans" panose="020B0604020202020204" charset="0"/>
              </a:rPr>
              <a:t>?</a:t>
            </a:r>
            <a:endParaRPr lang="en-AU" b="0" i="0" u="none" strike="noStrike" kern="1200" cap="none" spc="0" normalizeH="0" baseline="0" noProof="0">
              <a:ln>
                <a:noFill/>
              </a:ln>
              <a:effectLst/>
              <a:uLnTx/>
              <a:uFillTx/>
              <a:latin typeface="Public Sans" panose="020B0604020202020204" charset="0"/>
              <a:cs typeface="Calibri"/>
            </a:endParaRPr>
          </a:p>
          <a:p>
            <a:endParaRPr lang="en-AU">
              <a:latin typeface="Public Sans" panose="020B0604020202020204" charset="0"/>
            </a:endParaRPr>
          </a:p>
          <a:p>
            <a:r>
              <a:rPr lang="en-AU">
                <a:latin typeface="Public Sans" panose="020B0604020202020204" charset="0"/>
              </a:rPr>
              <a:t>CLICK</a:t>
            </a:r>
          </a:p>
          <a:p>
            <a:r>
              <a:rPr lang="en-AU" b="1">
                <a:latin typeface="Public Sans" panose="020B0604020202020204" charset="0"/>
              </a:rPr>
              <a:t>Authenticity</a:t>
            </a:r>
          </a:p>
          <a:p>
            <a:pPr marL="171450" indent="-171450">
              <a:buFont typeface="Arial" panose="020B0604020202020204" pitchFamily="34" charset="0"/>
              <a:buChar char="•"/>
              <a:defRPr/>
            </a:pPr>
            <a:r>
              <a:rPr kumimoji="0" lang="en-AU" b="0" i="0" u="none" strike="noStrike" kern="1200" cap="none" spc="0" normalizeH="0" baseline="0" noProof="0">
                <a:ln>
                  <a:noFill/>
                </a:ln>
                <a:effectLst/>
                <a:uLnTx/>
                <a:uFillTx/>
                <a:latin typeface="Public Sans" panose="020B0604020202020204" charset="0"/>
              </a:rPr>
              <a:t>How can</a:t>
            </a:r>
            <a:r>
              <a:rPr kumimoji="0" lang="en-AU" b="0" i="0" u="none" strike="noStrike" kern="1200" cap="none" spc="0" normalizeH="0" noProof="0">
                <a:ln>
                  <a:noFill/>
                </a:ln>
                <a:effectLst/>
                <a:uLnTx/>
                <a:uFillTx/>
                <a:latin typeface="Public Sans" panose="020B0604020202020204" charset="0"/>
              </a:rPr>
              <a:t> we provide links to </a:t>
            </a:r>
            <a:r>
              <a:rPr lang="en-AU">
                <a:latin typeface="Public Sans" panose="020B0604020202020204" charset="0"/>
              </a:rPr>
              <a:t>real-world learning for our students?</a:t>
            </a:r>
            <a:endParaRPr lang="en-AU" b="0" i="0" u="none" strike="noStrike" kern="1200" cap="none" spc="0" normalizeH="0" noProof="0">
              <a:ln>
                <a:noFill/>
              </a:ln>
              <a:effectLst/>
              <a:uLnTx/>
              <a:uFillTx/>
              <a:latin typeface="Public Sans" panose="020B0604020202020204" charset="0"/>
              <a:ea typeface="Calibri"/>
              <a:cs typeface="Calibri"/>
            </a:endParaRPr>
          </a:p>
          <a:p>
            <a:pPr marL="171450" indent="-171450">
              <a:buFont typeface="Arial" panose="020B0604020202020204" pitchFamily="34" charset="0"/>
              <a:buChar char="•"/>
              <a:defRPr/>
            </a:pPr>
            <a:r>
              <a:rPr lang="en-AU" b="1">
                <a:latin typeface="Public Sans" panose="020B0604020202020204" charset="0"/>
              </a:rPr>
              <a:t>Further question: </a:t>
            </a:r>
            <a:r>
              <a:rPr kumimoji="0" lang="en-AU" b="0" i="0" u="none" strike="noStrike" kern="1200" cap="none" spc="0" normalizeH="0" baseline="0" noProof="0">
                <a:ln>
                  <a:noFill/>
                </a:ln>
                <a:effectLst/>
                <a:uLnTx/>
                <a:uFillTx/>
                <a:latin typeface="Public Sans" panose="020B0604020202020204" charset="0"/>
              </a:rPr>
              <a:t>How might we engage students in authentic learning on local contextual topics that matter to them, their culture and/or their community?</a:t>
            </a:r>
            <a:r>
              <a:rPr lang="en-AU">
                <a:latin typeface="Public Sans" panose="020B0604020202020204" charset="0"/>
              </a:rPr>
              <a:t> </a:t>
            </a:r>
            <a:endParaRPr lang="en-AU" b="1">
              <a:latin typeface="Public Sans" panose="020B0604020202020204" charset="0"/>
            </a:endParaRPr>
          </a:p>
          <a:p>
            <a:endParaRPr lang="en-AU"/>
          </a:p>
          <a:p>
            <a:endParaRPr lang="en-AU"/>
          </a:p>
          <a:p>
            <a:endParaRPr lang="en-AU"/>
          </a:p>
          <a:p>
            <a:endParaRPr lang="en-AU"/>
          </a:p>
          <a:p>
            <a:endParaRPr lang="en-AU"/>
          </a:p>
          <a:p>
            <a:endParaRPr lang="en-AU"/>
          </a:p>
          <a:p>
            <a:endParaRPr lang="en-AU"/>
          </a:p>
          <a:p>
            <a:endParaRPr lang="en-AU"/>
          </a:p>
          <a:p>
            <a:endParaRPr lang="en-AU"/>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10</a:t>
            </a:fld>
            <a:endParaRPr lang="en-AU"/>
          </a:p>
        </p:txBody>
      </p:sp>
    </p:spTree>
    <p:extLst>
      <p:ext uri="{BB962C8B-B14F-4D97-AF65-F5344CB8AC3E}">
        <p14:creationId xmlns:p14="http://schemas.microsoft.com/office/powerpoint/2010/main" val="293345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41939"/>
          </a:xfrm>
        </p:spPr>
        <p:txBody>
          <a:bodyPr/>
          <a:lstStyle/>
          <a:p>
            <a:r>
              <a:rPr lang="en-AU" b="1">
                <a:latin typeface="Public Sans" panose="020B0604020202020204" charset="0"/>
              </a:rPr>
              <a:t>Purpose – </a:t>
            </a:r>
            <a:r>
              <a:rPr lang="en-AU" b="0">
                <a:latin typeface="Public Sans" panose="020B0604020202020204" charset="0"/>
              </a:rPr>
              <a:t>to highlight that during curriculum implementation the diversity of students needs to be considered in an ongoing manner</a:t>
            </a:r>
            <a:endParaRPr lang="en-AU" b="1">
              <a:latin typeface="Public Sans" panose="020B0604020202020204" charset="0"/>
            </a:endParaRPr>
          </a:p>
          <a:p>
            <a:endParaRPr lang="en-AU" b="1">
              <a:latin typeface="Public Sans" panose="020B0604020202020204" charset="0"/>
            </a:endParaRPr>
          </a:p>
          <a:p>
            <a:r>
              <a:rPr lang="en-AU" b="1">
                <a:latin typeface="Public Sans" panose="020B0604020202020204" charset="0"/>
              </a:rPr>
              <a:t>Speaker notes</a:t>
            </a:r>
          </a:p>
          <a:p>
            <a:pPr marL="171450" indent="-171450">
              <a:buFont typeface="Arial" panose="020B0604020202020204" pitchFamily="34" charset="0"/>
              <a:buChar char="•"/>
            </a:pPr>
            <a:r>
              <a:rPr lang="en-AU">
                <a:latin typeface="Public Sans" panose="020B0604020202020204" charset="0"/>
              </a:rPr>
              <a:t>This list provides some idea of the extent of diversity of HPG students who may be represented in one or more of these groups.</a:t>
            </a:r>
          </a:p>
          <a:p>
            <a:pPr marL="0" indent="0">
              <a:buFont typeface="Arial" panose="020B0604020202020204" pitchFamily="34" charset="0"/>
              <a:buNone/>
            </a:pPr>
            <a:endParaRPr lang="en-AU">
              <a:latin typeface="Public Sans" panose="020B0604020202020204" charset="0"/>
            </a:endParaRP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HPGS can face barriers to achieving their potential if they are represented by one or more of these groups. This is compounded if teachers do not have the skills or knowledge in how to make appropriate modifications to syllabus so that they grow and thrive and remain engaged with learning. </a:t>
            </a:r>
          </a:p>
          <a:p>
            <a:pPr marL="171450" indent="-171450">
              <a:buFont typeface="Arial" panose="020B0604020202020204" pitchFamily="34" charset="0"/>
              <a:buChar char="•"/>
            </a:pPr>
            <a:r>
              <a:rPr lang="en-AU">
                <a:latin typeface="Public Sans" panose="020B0604020202020204" charset="0"/>
              </a:rPr>
              <a:t>Talent development programs and processes will be necessary in ensuring that the learning environment is optimised for these students.</a:t>
            </a:r>
          </a:p>
          <a:p>
            <a:pPr marL="171450" indent="-171450">
              <a:buFont typeface="Arial" panose="020B0604020202020204" pitchFamily="34" charset="0"/>
              <a:buChar char="•"/>
            </a:pPr>
            <a:r>
              <a:rPr lang="en-AU">
                <a:latin typeface="Public Sans" panose="020B0604020202020204" charset="0"/>
              </a:rPr>
              <a:t>Take a moment to think about which groups of HPG students may be represented at your school.</a:t>
            </a:r>
            <a:endParaRPr lang="en-AU">
              <a:latin typeface="Public Sans" panose="020B0604020202020204" charset="0"/>
              <a:cs typeface="Calibri"/>
            </a:endParaRPr>
          </a:p>
          <a:p>
            <a:pPr marL="171450" indent="-171450">
              <a:buFont typeface="Arial" panose="020B0604020202020204" pitchFamily="34" charset="0"/>
              <a:buChar char="•"/>
            </a:pPr>
            <a:r>
              <a:rPr lang="en-AU">
                <a:latin typeface="Public Sans" panose="020B0604020202020204" charset="0"/>
              </a:rPr>
              <a:t>How can you ensure all your students achieve their true potential within curriculum reform and implementation of new syllabuses? Will this be different compared to past syllabuses? Why or why not?</a:t>
            </a:r>
            <a:endParaRPr lang="en-AU">
              <a:latin typeface="Public Sans" panose="020B0604020202020204" charset="0"/>
              <a:cs typeface="Calibri"/>
            </a:endParaRPr>
          </a:p>
          <a:p>
            <a:pPr marL="171450" indent="-171450">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11</a:t>
            </a:fld>
            <a:endParaRPr lang="en-AU"/>
          </a:p>
        </p:txBody>
      </p:sp>
    </p:spTree>
    <p:extLst>
      <p:ext uri="{BB962C8B-B14F-4D97-AF65-F5344CB8AC3E}">
        <p14:creationId xmlns:p14="http://schemas.microsoft.com/office/powerpoint/2010/main" val="252314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a:t>
            </a:r>
            <a:r>
              <a:rPr lang="en-AU" b="0">
                <a:latin typeface="Public Sans" panose="020B0604020202020204" charset="0"/>
              </a:rPr>
              <a:t>To explore the key responsibilities to for principals in the HPGE Policy and how this might relate to new curriculum implementation</a:t>
            </a:r>
            <a:endParaRPr lang="en-AU" b="1">
              <a:latin typeface="Public Sans" panose="020B0604020202020204" charset="0"/>
            </a:endParaRPr>
          </a:p>
          <a:p>
            <a:endParaRPr lang="en-AU" b="1">
              <a:latin typeface="Public Sans" panose="020B0604020202020204" charset="0"/>
            </a:endParaRPr>
          </a:p>
          <a:p>
            <a:r>
              <a:rPr lang="en-AU" b="1">
                <a:latin typeface="Public Sans" panose="020B0604020202020204" charset="0"/>
              </a:rPr>
              <a:t>Speaker notes</a:t>
            </a:r>
          </a:p>
          <a:p>
            <a:pPr marL="171450" indent="-171450">
              <a:buFont typeface="Arial" panose="020B0604020202020204" pitchFamily="34" charset="0"/>
              <a:buChar char="•"/>
            </a:pPr>
            <a:r>
              <a:rPr lang="en-AU">
                <a:latin typeface="Public Sans" panose="020B0604020202020204" charset="0"/>
              </a:rPr>
              <a:t>There are 10 key responsibilities for principals in the HPGE Policy:</a:t>
            </a:r>
          </a:p>
          <a:p>
            <a:pPr marL="171450" indent="-171450">
              <a:buFont typeface="Arial" panose="020B0604020202020204" pitchFamily="34" charset="0"/>
              <a:buChar char="•"/>
            </a:pPr>
            <a:r>
              <a:rPr lang="en-AU">
                <a:latin typeface="Public Sans" panose="020B0604020202020204" charset="0"/>
              </a:rPr>
              <a:t>4.1.1 speaks to talent development and the role of principals in leading this in their school</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4.1.2 refers to leading assessment across all domains and to provide effective differentiation for HPGS</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4.1.3 reinforces acceleration support and advanced learning pathway opportunities </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4.1.4 emphasises the importance of professional learning to engage staff in the most current research and evidence base to inform practice</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4.1.5 includes collaboration across the entire school community</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4.1.6 directly references the role of learning support teams and school counsellor psychologists</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4.1.7 highlights the importance of evaluation and analysis of data in leading school procedures, programs and practices</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4.1.8 reminds leaders about their role in planning and reporting for these students and policy implementation</a:t>
            </a:r>
          </a:p>
          <a:p>
            <a:pPr marL="0" indent="0">
              <a:buFont typeface="Arial" panose="020B0604020202020204" pitchFamily="34" charset="0"/>
              <a:buNone/>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4.1.9 explores the idea of embedding evidence-based practices into school planning</a:t>
            </a:r>
          </a:p>
          <a:p>
            <a:pPr marL="171450" indent="-171450">
              <a:buFont typeface="Arial" panose="020B0604020202020204" pitchFamily="34" charset="0"/>
              <a:buChar char="•"/>
            </a:pPr>
            <a:r>
              <a:rPr lang="en-AU">
                <a:latin typeface="Public Sans" panose="020B0604020202020204" charset="0"/>
              </a:rPr>
              <a:t>CLICK</a:t>
            </a:r>
          </a:p>
          <a:p>
            <a:pPr marL="171450" indent="-171450">
              <a:buFont typeface="Arial" panose="020B0604020202020204" pitchFamily="34" charset="0"/>
              <a:buChar char="•"/>
            </a:pPr>
            <a:r>
              <a:rPr lang="en-AU">
                <a:latin typeface="Public Sans" panose="020B0604020202020204" charset="0"/>
              </a:rPr>
              <a:t>And 4.10 gives leaders permission to consider staffing for programs and specialists settings</a:t>
            </a:r>
          </a:p>
          <a:p>
            <a:pPr marL="0" indent="0">
              <a:buFont typeface="Arial" panose="020B0604020202020204" pitchFamily="34" charset="0"/>
              <a:buNone/>
            </a:pPr>
            <a:endParaRPr lang="en-AU">
              <a:latin typeface="Public Sans" panose="020B0604020202020204" charset="0"/>
            </a:endParaRPr>
          </a:p>
          <a:p>
            <a:pPr marL="0" indent="0">
              <a:buFont typeface="Arial" panose="020B0604020202020204" pitchFamily="34" charset="0"/>
              <a:buNone/>
            </a:pPr>
            <a:r>
              <a:rPr lang="en-AU">
                <a:latin typeface="Public Sans" panose="020B0604020202020204" charset="0"/>
              </a:rPr>
              <a:t>How might these responsibilities affect new syllabus implementation at your school? </a:t>
            </a:r>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12</a:t>
            </a:fld>
            <a:endParaRPr lang="en-AU"/>
          </a:p>
        </p:txBody>
      </p:sp>
    </p:spTree>
    <p:extLst>
      <p:ext uri="{BB962C8B-B14F-4D97-AF65-F5344CB8AC3E}">
        <p14:creationId xmlns:p14="http://schemas.microsoft.com/office/powerpoint/2010/main" val="2600855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panose="020B0604020202020204" charset="0"/>
              </a:rPr>
              <a:t>Purpose –</a:t>
            </a:r>
            <a:r>
              <a:rPr lang="en-AU" b="0" dirty="0">
                <a:latin typeface="Public Sans" panose="020B0604020202020204" charset="0"/>
              </a:rPr>
              <a:t>To explore the key responsibilities for teachers in implementing the HPGE Policy and how this might relate to new curriculum implementation</a:t>
            </a:r>
            <a:endParaRPr lang="en-AU" b="1" dirty="0">
              <a:latin typeface="Public Sans" panose="020B0604020202020204" charset="0"/>
            </a:endParaRPr>
          </a:p>
          <a:p>
            <a:endParaRPr lang="en-AU" b="1" dirty="0">
              <a:latin typeface="Public Sans" panose="020B0604020202020204" charset="0"/>
            </a:endParaRPr>
          </a:p>
          <a:p>
            <a:r>
              <a:rPr lang="en-AU" b="1" dirty="0">
                <a:latin typeface="Public Sans" panose="020B0604020202020204" charset="0"/>
              </a:rPr>
              <a:t>Speaker notes</a:t>
            </a:r>
          </a:p>
          <a:p>
            <a:pPr marL="171450" indent="-171450">
              <a:buFont typeface="Arial" panose="020B0604020202020204" pitchFamily="34" charset="0"/>
              <a:buChar char="•"/>
            </a:pPr>
            <a:r>
              <a:rPr lang="en-AU" dirty="0">
                <a:latin typeface="Public Sans" panose="020B0604020202020204" charset="0"/>
              </a:rPr>
              <a:t>There are 6 key responsibilities for teachers in the HPGE Policy…</a:t>
            </a:r>
          </a:p>
          <a:p>
            <a:r>
              <a:rPr lang="en-AU" dirty="0">
                <a:latin typeface="Public Sans" panose="020B0604020202020204" charset="0"/>
              </a:rPr>
              <a:t>4.2.1 – engaging with new syllabus, teachers will need to consider how assessment and data will be used to identify the specific advanced learning needs of HPGS across all 4 domains of potential</a:t>
            </a:r>
          </a:p>
          <a:p>
            <a:r>
              <a:rPr lang="en-AU" dirty="0">
                <a:latin typeface="Public Sans" panose="020B0604020202020204" charset="0"/>
              </a:rPr>
              <a:t>CLICK</a:t>
            </a:r>
          </a:p>
          <a:p>
            <a:endParaRPr lang="en-AU" dirty="0">
              <a:latin typeface="Public Sans" panose="020B0604020202020204" charset="0"/>
            </a:endParaRPr>
          </a:p>
          <a:p>
            <a:r>
              <a:rPr lang="en-AU" dirty="0">
                <a:latin typeface="Public Sans" panose="020B0604020202020204" charset="0"/>
              </a:rPr>
              <a:t>4.2.2 – teachers are required to apply evidence-based approaches that extend HPGS beyond their current level of mastery and we know that flexibility within new syllabus grants permission for this.</a:t>
            </a:r>
            <a:endParaRPr lang="en-AU" dirty="0">
              <a:latin typeface="Public Sans" panose="020B0604020202020204" charset="0"/>
              <a:cs typeface="Calibri"/>
            </a:endParaRPr>
          </a:p>
          <a:p>
            <a:r>
              <a:rPr lang="en-AU" dirty="0">
                <a:latin typeface="Public Sans" panose="020B0604020202020204" charset="0"/>
              </a:rPr>
              <a:t>CLICK</a:t>
            </a:r>
          </a:p>
          <a:p>
            <a:endParaRPr lang="en-AU" dirty="0">
              <a:latin typeface="Public Sans" panose="020B0604020202020204" charset="0"/>
            </a:endParaRPr>
          </a:p>
          <a:p>
            <a:r>
              <a:rPr lang="en-AU">
                <a:latin typeface="Public Sans" panose="020B0604020202020204" charset="0"/>
              </a:rPr>
              <a:t>4.2.3 - differentiated </a:t>
            </a:r>
            <a:r>
              <a:rPr lang="en-AU" dirty="0">
                <a:latin typeface="Public Sans" panose="020B0604020202020204" charset="0"/>
              </a:rPr>
              <a:t>programs within new syllabuses should meet the learning needs of HPGS</a:t>
            </a:r>
          </a:p>
          <a:p>
            <a:r>
              <a:rPr lang="en-AU" dirty="0">
                <a:latin typeface="Public Sans" panose="020B0604020202020204" charset="0"/>
              </a:rPr>
              <a:t>CLICK</a:t>
            </a:r>
          </a:p>
          <a:p>
            <a:endParaRPr lang="en-AU" dirty="0">
              <a:latin typeface="Public Sans" panose="020B0604020202020204" charset="0"/>
            </a:endParaRPr>
          </a:p>
          <a:p>
            <a:r>
              <a:rPr lang="en-AU" dirty="0">
                <a:latin typeface="Public Sans" panose="020B0604020202020204" charset="0"/>
              </a:rPr>
              <a:t>4.2.4 – the impact of professional learning for teachers cannot be underestimated regarding new syllabus requirements when building capability to effectively plan for HPGS </a:t>
            </a:r>
            <a:endParaRPr lang="en-AU" dirty="0">
              <a:latin typeface="Public Sans" panose="020B0604020202020204" charset="0"/>
              <a:cs typeface="Calibri"/>
            </a:endParaRPr>
          </a:p>
          <a:p>
            <a:r>
              <a:rPr lang="en-AU" dirty="0">
                <a:latin typeface="Public Sans" panose="020B0604020202020204" charset="0"/>
              </a:rPr>
              <a:t>CLICK</a:t>
            </a:r>
          </a:p>
          <a:p>
            <a:endParaRPr lang="en-AU" dirty="0">
              <a:latin typeface="Public Sans" panose="020B0604020202020204" charset="0"/>
            </a:endParaRPr>
          </a:p>
          <a:p>
            <a:r>
              <a:rPr lang="en-AU" dirty="0">
                <a:latin typeface="Public Sans" panose="020B0604020202020204" charset="0"/>
              </a:rPr>
              <a:t>4.2.5 – supporting talent development within the new curriculum requires collaboration between teachers particularly at the beginning stages of syllabus implementation.</a:t>
            </a:r>
          </a:p>
          <a:p>
            <a:r>
              <a:rPr lang="en-AU" dirty="0">
                <a:latin typeface="Public Sans" panose="020B0604020202020204" charset="0"/>
              </a:rPr>
              <a:t>CLICK</a:t>
            </a:r>
          </a:p>
          <a:p>
            <a:endParaRPr lang="en-AU" dirty="0">
              <a:latin typeface="Public Sans" panose="020B0604020202020204" charset="0"/>
            </a:endParaRPr>
          </a:p>
          <a:p>
            <a:r>
              <a:rPr lang="en-AU" dirty="0">
                <a:latin typeface="Public Sans" panose="020B0604020202020204" charset="0"/>
              </a:rPr>
              <a:t>4.2.6 supporting transitions continues to be crucial during new syllabus planning, programming and assessment – teachers should consider how they might communicate during transition points. These include early entry into kindergarten, stage or grade acceleration, and entry into high school from a primary setting.</a:t>
            </a:r>
            <a:endParaRPr lang="en-AU" dirty="0">
              <a:latin typeface="Public Sans" panose="020B0604020202020204" charset="0"/>
              <a:cs typeface="Calibri"/>
            </a:endParaRPr>
          </a:p>
          <a:p>
            <a:r>
              <a:rPr lang="en-AU" dirty="0">
                <a:latin typeface="Public Sans" panose="020B0604020202020204" charset="0"/>
              </a:rPr>
              <a:t>CLICK</a:t>
            </a:r>
          </a:p>
          <a:p>
            <a:endParaRPr lang="en-AU" dirty="0">
              <a:latin typeface="Public Sans" panose="020B0604020202020204" charset="0"/>
            </a:endParaRPr>
          </a:p>
          <a:p>
            <a:r>
              <a:rPr lang="en-AU" dirty="0">
                <a:latin typeface="Public Sans" panose="020B0604020202020204" charset="0"/>
              </a:rPr>
              <a:t>Middle leadership have a key role in supporting teachers with these responsibilities so that </a:t>
            </a:r>
          </a:p>
          <a:p>
            <a:r>
              <a:rPr lang="en-AU" dirty="0">
                <a:latin typeface="Public Sans" panose="020B0604020202020204" charset="0"/>
              </a:rPr>
              <a:t>CLICK</a:t>
            </a:r>
          </a:p>
          <a:p>
            <a:r>
              <a:rPr lang="en-AU" dirty="0">
                <a:latin typeface="Public Sans" panose="020B0604020202020204" charset="0"/>
              </a:rPr>
              <a:t>Improvement is sustainable, vision is maintained,  and learning is optimised. This will include consideration of inclusion, equity and strategic purposeful use of evidence.</a:t>
            </a:r>
            <a:endParaRPr lang="en-AU" dirty="0">
              <a:latin typeface="Public Sans" panose="020B0604020202020204" charset="0"/>
              <a:cs typeface="Calibri"/>
            </a:endParaRPr>
          </a:p>
          <a:p>
            <a:endParaRPr lang="en-AU" dirty="0">
              <a:latin typeface="Public Sans" panose="020B0604020202020204" charset="0"/>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9670017B-3738-494A-96E9-AEF6E55835C0}" type="slidenum">
              <a:rPr lang="en-AU" smtClean="0"/>
              <a:pPr/>
              <a:t>13</a:t>
            </a:fld>
            <a:endParaRPr lang="en-AU"/>
          </a:p>
        </p:txBody>
      </p:sp>
    </p:spTree>
    <p:extLst>
      <p:ext uri="{BB962C8B-B14F-4D97-AF65-F5344CB8AC3E}">
        <p14:creationId xmlns:p14="http://schemas.microsoft.com/office/powerpoint/2010/main" val="64814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 </a:t>
            </a:r>
            <a:r>
              <a:rPr lang="en-AU">
                <a:latin typeface="Public Sans" panose="020B0604020202020204" charset="0"/>
              </a:rPr>
              <a:t>a reminder that curriculum </a:t>
            </a:r>
            <a:r>
              <a:rPr lang="en-AU" b="0">
                <a:latin typeface="Public Sans" panose="020B0604020202020204" charset="0"/>
              </a:rPr>
              <a:t>implementation and implementation of the HPGE Policy go hand in hand in optimising learning for students</a:t>
            </a:r>
            <a:r>
              <a:rPr lang="en-AU">
                <a:latin typeface="Public Sans" panose="020B0604020202020204" charset="0"/>
              </a:rPr>
              <a:t>.</a:t>
            </a:r>
            <a:endParaRPr lang="en-US">
              <a:latin typeface="Public Sans" panose="020B0604020202020204" charset="0"/>
            </a:endParaRPr>
          </a:p>
          <a:p>
            <a:r>
              <a:rPr lang="en-AU">
                <a:latin typeface="Public Sans" panose="020B0604020202020204" charset="0"/>
              </a:rPr>
              <a:t> </a:t>
            </a:r>
            <a:endParaRPr lang="en-AU">
              <a:latin typeface="Public Sans" panose="020B0604020202020204" charset="0"/>
              <a:cs typeface="Calibri"/>
            </a:endParaRPr>
          </a:p>
          <a:p>
            <a:r>
              <a:rPr lang="en-AU" b="1">
                <a:latin typeface="Public Sans" panose="020B0604020202020204" charset="0"/>
              </a:rPr>
              <a:t>Speaker notes</a:t>
            </a:r>
            <a:endParaRPr lang="en-AU">
              <a:latin typeface="Public Sans" panose="020B0604020202020204" charset="0"/>
            </a:endParaRPr>
          </a:p>
          <a:p>
            <a:r>
              <a:rPr lang="en-AU">
                <a:latin typeface="Public Sans" panose="020B0604020202020204" charset="0"/>
              </a:rPr>
              <a:t>•When we consider the 3 phases of curriculum implementation – engage – enact – embed, we can see that they align with HPGE Policy implementation in finding high potential and developing talent for all students; so that teachers and school leaders can make a difference</a:t>
            </a:r>
            <a:r>
              <a:rPr lang="en-AU" b="0">
                <a:latin typeface="Public Sans" panose="020B0604020202020204" charset="0"/>
              </a:rPr>
              <a:t>.</a:t>
            </a:r>
            <a:endParaRPr lang="en-AU">
              <a:latin typeface="Public Sans" panose="020B0604020202020204" charset="0"/>
              <a:cs typeface="Calibri"/>
            </a:endParaRPr>
          </a:p>
          <a:p>
            <a:endParaRPr lang="en-AU">
              <a:latin typeface="Public Sans" panose="020B0604020202020204" charset="0"/>
              <a:cs typeface="Calibri"/>
            </a:endParaRPr>
          </a:p>
          <a:p>
            <a:endParaRPr lang="en-AU" b="1">
              <a:latin typeface="Public Sans" panose="020B0604020202020204" charset="0"/>
            </a:endParaRPr>
          </a:p>
          <a:p>
            <a:r>
              <a:rPr lang="en-AU" b="1">
                <a:latin typeface="Public Sans" panose="020B0604020202020204" charset="0"/>
              </a:rPr>
              <a:t>Speaker notes</a:t>
            </a:r>
            <a:endParaRPr lang="en-AU" b="1">
              <a:latin typeface="Public Sans" panose="020B0604020202020204" charset="0"/>
              <a:cs typeface="Calibri"/>
            </a:endParaRPr>
          </a:p>
          <a:p>
            <a:pPr marL="171450" indent="-171450">
              <a:buFont typeface="Arial" panose="020B0604020202020204" pitchFamily="34" charset="0"/>
              <a:buChar char="•"/>
            </a:pPr>
            <a:r>
              <a:rPr lang="en-AU">
                <a:latin typeface="Public Sans" panose="020B0604020202020204" charset="0"/>
              </a:rPr>
              <a:t>How does implementation of HPGE policy relate to the 3 phases of curriculum implementation – engage – enact – embed?</a:t>
            </a:r>
            <a:endParaRPr lang="en-AU">
              <a:latin typeface="Public Sans" panose="020B0604020202020204" charset="0"/>
              <a:cs typeface="Calibri"/>
            </a:endParaRPr>
          </a:p>
        </p:txBody>
      </p:sp>
      <p:sp>
        <p:nvSpPr>
          <p:cNvPr id="4" name="Slide Number Placeholder 3"/>
          <p:cNvSpPr>
            <a:spLocks noGrp="1"/>
          </p:cNvSpPr>
          <p:nvPr>
            <p:ph type="sldNum" sz="quarter" idx="5"/>
          </p:nvPr>
        </p:nvSpPr>
        <p:spPr/>
        <p:txBody>
          <a:bodyPr/>
          <a:lstStyle/>
          <a:p>
            <a:fld id="{9670017B-3738-494A-96E9-AEF6E55835C0}" type="slidenum">
              <a:rPr lang="en-AU" smtClean="0"/>
              <a:pPr/>
              <a:t>14</a:t>
            </a:fld>
            <a:endParaRPr lang="en-AU"/>
          </a:p>
        </p:txBody>
      </p:sp>
    </p:spTree>
    <p:extLst>
      <p:ext uri="{BB962C8B-B14F-4D97-AF65-F5344CB8AC3E}">
        <p14:creationId xmlns:p14="http://schemas.microsoft.com/office/powerpoint/2010/main" val="1956690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panose="020B0604020202020204" charset="0"/>
              </a:rPr>
              <a:t>Purpose – </a:t>
            </a:r>
            <a:r>
              <a:rPr lang="en-AU" dirty="0">
                <a:latin typeface="Public Sans" panose="020B0604020202020204" charset="0"/>
              </a:rPr>
              <a:t>how</a:t>
            </a:r>
            <a:r>
              <a:rPr lang="en-AU" b="1" dirty="0">
                <a:latin typeface="Public Sans" panose="020B0604020202020204" charset="0"/>
              </a:rPr>
              <a:t> </a:t>
            </a:r>
            <a:r>
              <a:rPr lang="en-AU" dirty="0">
                <a:latin typeface="Public Sans" panose="020B0604020202020204" charset="0"/>
              </a:rPr>
              <a:t>curriculum</a:t>
            </a:r>
            <a:r>
              <a:rPr lang="en-AU" b="0" dirty="0">
                <a:latin typeface="Public Sans" panose="020B0604020202020204" charset="0"/>
              </a:rPr>
              <a:t> implementation and implementation of the HPGE Policy go hand in hand in optimising learning for students.</a:t>
            </a:r>
            <a:endParaRPr lang="en-AU" b="1" dirty="0">
              <a:latin typeface="Public Sans" panose="020B0604020202020204" charset="0"/>
            </a:endParaRPr>
          </a:p>
          <a:p>
            <a:endParaRPr lang="en-AU" b="1" dirty="0">
              <a:latin typeface="Public Sans" panose="020B0604020202020204" charset="0"/>
            </a:endParaRPr>
          </a:p>
          <a:p>
            <a:r>
              <a:rPr lang="en-AU" b="1" dirty="0">
                <a:latin typeface="Public Sans" panose="020B0604020202020204" charset="0"/>
              </a:rPr>
              <a:t>Speaker notes</a:t>
            </a:r>
            <a:endParaRPr lang="en-AU" b="1" dirty="0">
              <a:latin typeface="Public Sans" panose="020B0604020202020204" charset="0"/>
              <a:cs typeface="Calibri"/>
            </a:endParaRPr>
          </a:p>
          <a:p>
            <a:pPr marL="171450" indent="-171450">
              <a:buFont typeface="Arial" panose="020B0604020202020204" pitchFamily="34" charset="0"/>
              <a:buChar char="•"/>
            </a:pPr>
            <a:r>
              <a:rPr lang="en-AU" dirty="0">
                <a:latin typeface="Public Sans" panose="020B0604020202020204" charset="0"/>
              </a:rPr>
              <a:t>Consider which phase your school/s is/are in for HPGE policy implementation with regards to Curriculum Reform and implementation of new syllabuses.</a:t>
            </a:r>
            <a:endParaRPr lang="en-AU" dirty="0">
              <a:latin typeface="Public Sans" panose="020B0604020202020204" charset="0"/>
              <a:cs typeface="Calibri"/>
            </a:endParaRPr>
          </a:p>
        </p:txBody>
      </p:sp>
      <p:sp>
        <p:nvSpPr>
          <p:cNvPr id="4" name="Slide Number Placeholder 3"/>
          <p:cNvSpPr>
            <a:spLocks noGrp="1"/>
          </p:cNvSpPr>
          <p:nvPr>
            <p:ph type="sldNum" sz="quarter" idx="5"/>
          </p:nvPr>
        </p:nvSpPr>
        <p:spPr/>
        <p:txBody>
          <a:bodyPr/>
          <a:lstStyle/>
          <a:p>
            <a:fld id="{9670017B-3738-494A-96E9-AEF6E55835C0}" type="slidenum">
              <a:rPr lang="en-AU" smtClean="0"/>
              <a:pPr/>
              <a:t>15</a:t>
            </a:fld>
            <a:endParaRPr lang="en-AU"/>
          </a:p>
        </p:txBody>
      </p:sp>
    </p:spTree>
    <p:extLst>
      <p:ext uri="{BB962C8B-B14F-4D97-AF65-F5344CB8AC3E}">
        <p14:creationId xmlns:p14="http://schemas.microsoft.com/office/powerpoint/2010/main" val="338853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16</a:t>
            </a:fld>
            <a:endParaRPr lang="en-AU"/>
          </a:p>
        </p:txBody>
      </p:sp>
    </p:spTree>
    <p:extLst>
      <p:ext uri="{BB962C8B-B14F-4D97-AF65-F5344CB8AC3E}">
        <p14:creationId xmlns:p14="http://schemas.microsoft.com/office/powerpoint/2010/main" val="340880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17</a:t>
            </a:fld>
            <a:endParaRPr lang="en-AU"/>
          </a:p>
        </p:txBody>
      </p:sp>
    </p:spTree>
    <p:extLst>
      <p:ext uri="{BB962C8B-B14F-4D97-AF65-F5344CB8AC3E}">
        <p14:creationId xmlns:p14="http://schemas.microsoft.com/office/powerpoint/2010/main" val="272098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atin typeface="Public Sans" panose="020B0604020202020204" charset="0"/>
              </a:rPr>
              <a:t>If you have further inquiries regarding this presentation, please contact the HPGE team at </a:t>
            </a:r>
            <a:r>
              <a:rPr lang="en-AU">
                <a:latin typeface="Public Sans" panose="020B0604020202020204" charset="0"/>
                <a:hlinkClick r:id="rId3"/>
              </a:rPr>
              <a:t>hpge@det.nsw.edu.au</a:t>
            </a:r>
            <a:r>
              <a:rPr lang="en-AU">
                <a:latin typeface="Public Sans" panose="020B0604020202020204" charset="0"/>
              </a:rPr>
              <a:t>. You may also like to engage with other colleagues in the HPGE statewide staffroom where updates and professional learning are promoted. </a:t>
            </a:r>
          </a:p>
          <a:p>
            <a:endParaRPr lang="en-AU"/>
          </a:p>
        </p:txBody>
      </p:sp>
    </p:spTree>
    <p:extLst>
      <p:ext uri="{BB962C8B-B14F-4D97-AF65-F5344CB8AC3E}">
        <p14:creationId xmlns:p14="http://schemas.microsoft.com/office/powerpoint/2010/main" val="53635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effectLst/>
                <a:latin typeface="Public Sans" panose="020B0604020202020204" charset="0"/>
                <a:ea typeface="DengXian" panose="02010600030101010101" pitchFamily="2" charset="-122"/>
              </a:rPr>
              <a:t>Purpose – Acknowledgement of country</a:t>
            </a:r>
          </a:p>
          <a:p>
            <a:endParaRPr lang="en-AU" b="1" i="1">
              <a:effectLst/>
              <a:latin typeface="Public Sans" panose="020B0604020202020204" charset="0"/>
              <a:ea typeface="DengXian" panose="02010600030101010101" pitchFamily="2" charset="-122"/>
            </a:endParaRPr>
          </a:p>
          <a:p>
            <a:r>
              <a:rPr lang="en-AU" b="1" i="0">
                <a:solidFill>
                  <a:srgbClr val="202124"/>
                </a:solidFill>
                <a:effectLst/>
                <a:latin typeface="Public Sans" panose="020B0604020202020204" charset="0"/>
                <a:cs typeface="arial"/>
              </a:rPr>
              <a:t>Speaker notes</a:t>
            </a:r>
            <a:endParaRPr lang="en-AU">
              <a:solidFill>
                <a:srgbClr val="202124"/>
              </a:solidFill>
              <a:latin typeface="Public Sans" panose="020B0604020202020204" charset="0"/>
              <a:cs typeface="arial"/>
            </a:endParaRPr>
          </a:p>
          <a:p>
            <a:r>
              <a:rPr lang="en-AU" i="0">
                <a:effectLst/>
                <a:latin typeface="Public Sans" panose="020B0604020202020204" charset="0"/>
              </a:rPr>
              <a:t>O</a:t>
            </a:r>
            <a:r>
              <a:rPr lang="en-AU">
                <a:latin typeface="Public Sans" panose="020B0604020202020204" charset="0"/>
              </a:rPr>
              <a:t>ne of the HPGE Policy aims is specifically </a:t>
            </a:r>
            <a:r>
              <a:rPr lang="en-AU" i="0">
                <a:effectLst/>
                <a:latin typeface="Public Sans" panose="020B0604020202020204" charset="0"/>
              </a:rPr>
              <a:t>to </a:t>
            </a:r>
            <a:r>
              <a:rPr lang="en-AU">
                <a:latin typeface="Public Sans" panose="020B0604020202020204" charset="0"/>
              </a:rPr>
              <a:t>close excellence gaps for </a:t>
            </a:r>
            <a:r>
              <a:rPr lang="en-AU" i="0">
                <a:effectLst/>
                <a:latin typeface="Public Sans" panose="020B0604020202020204" charset="0"/>
              </a:rPr>
              <a:t>Aboriginal and Torres Strait Islander </a:t>
            </a:r>
            <a:r>
              <a:rPr lang="en-AU">
                <a:latin typeface="Public Sans" panose="020B0604020202020204" charset="0"/>
              </a:rPr>
              <a:t>students. The starting point is knowing and celebrating who these students are. High </a:t>
            </a:r>
            <a:r>
              <a:rPr lang="en-AU" i="0">
                <a:effectLst/>
                <a:latin typeface="Public Sans" panose="020B0604020202020204" charset="0"/>
              </a:rPr>
              <a:t>potential</a:t>
            </a:r>
            <a:r>
              <a:rPr lang="en-AU">
                <a:latin typeface="Public Sans" panose="020B0604020202020204" charset="0"/>
              </a:rPr>
              <a:t> and gifted </a:t>
            </a:r>
            <a:r>
              <a:rPr lang="en-AU" i="0">
                <a:effectLst/>
                <a:latin typeface="Public Sans" panose="020B0604020202020204" charset="0"/>
              </a:rPr>
              <a:t>Aboriginal </a:t>
            </a:r>
            <a:r>
              <a:rPr lang="en-AU">
                <a:latin typeface="Public Sans" panose="020B0604020202020204" charset="0"/>
              </a:rPr>
              <a:t>students are a diverse group</a:t>
            </a:r>
            <a:r>
              <a:rPr lang="en-AU" i="0">
                <a:effectLst/>
                <a:latin typeface="Public Sans" panose="020B0604020202020204" charset="0"/>
              </a:rPr>
              <a:t>, </a:t>
            </a:r>
            <a:r>
              <a:rPr lang="en-AU">
                <a:latin typeface="Public Sans" panose="020B0604020202020204" charset="0"/>
              </a:rPr>
              <a:t>whose needs depend on individual circumstances</a:t>
            </a:r>
            <a:r>
              <a:rPr lang="en-AU" i="0">
                <a:effectLst/>
                <a:latin typeface="Public Sans" panose="020B0604020202020204" charset="0"/>
              </a:rPr>
              <a:t>.</a:t>
            </a:r>
            <a:r>
              <a:rPr lang="en-AU">
                <a:latin typeface="Public Sans" panose="020B0604020202020204" charset="0"/>
              </a:rPr>
              <a:t> Aboriginal students can display </a:t>
            </a:r>
            <a:r>
              <a:rPr lang="en-AU" i="0">
                <a:effectLst/>
                <a:latin typeface="Public Sans" panose="020B0604020202020204" charset="0"/>
              </a:rPr>
              <a:t>high potential </a:t>
            </a:r>
            <a:r>
              <a:rPr lang="en-AU">
                <a:latin typeface="Public Sans" panose="020B0604020202020204" charset="0"/>
              </a:rPr>
              <a:t>across any </a:t>
            </a:r>
            <a:r>
              <a:rPr lang="en-AU" i="0">
                <a:effectLst/>
                <a:latin typeface="Public Sans" panose="020B0604020202020204" charset="0"/>
              </a:rPr>
              <a:t>of </a:t>
            </a:r>
            <a:r>
              <a:rPr lang="en-AU">
                <a:latin typeface="Public Sans" panose="020B0604020202020204" charset="0"/>
              </a:rPr>
              <a:t>the four </a:t>
            </a:r>
            <a:r>
              <a:rPr lang="en-AU" i="0">
                <a:effectLst/>
                <a:latin typeface="Public Sans" panose="020B0604020202020204" charset="0"/>
              </a:rPr>
              <a:t>domains</a:t>
            </a:r>
            <a:r>
              <a:rPr lang="en-AU">
                <a:latin typeface="Public Sans" panose="020B0604020202020204" charset="0"/>
              </a:rPr>
              <a:t> of potential – intellectual, creative, social-emotional and physical. Engaging activities that are culturally relevant</a:t>
            </a:r>
            <a:r>
              <a:rPr lang="en-AU" i="0">
                <a:effectLst/>
                <a:latin typeface="Public Sans" panose="020B0604020202020204" charset="0"/>
              </a:rPr>
              <a:t>, </a:t>
            </a:r>
            <a:r>
              <a:rPr lang="en-AU">
                <a:latin typeface="Public Sans" panose="020B0604020202020204" charset="0"/>
              </a:rPr>
              <a:t>challenging and individually appropriate for these students should take place </a:t>
            </a:r>
            <a:r>
              <a:rPr lang="en-AU" i="0">
                <a:effectLst/>
                <a:latin typeface="Public Sans" panose="020B0604020202020204" charset="0"/>
              </a:rPr>
              <a:t>in </a:t>
            </a:r>
            <a:r>
              <a:rPr lang="en-AU">
                <a:latin typeface="Public Sans" panose="020B0604020202020204" charset="0"/>
              </a:rPr>
              <a:t>an environment that is culturally safe. </a:t>
            </a:r>
            <a:endParaRPr lang="en-AU" b="1">
              <a:solidFill>
                <a:srgbClr val="040C28"/>
              </a:solidFill>
              <a:latin typeface="Public Sans" panose="020B0604020202020204" charset="0"/>
            </a:endParaRPr>
          </a:p>
          <a:p>
            <a:endParaRPr lang="en-AU">
              <a:latin typeface="Public Sans" panose="020B0604020202020204" charset="0"/>
            </a:endParaRPr>
          </a:p>
          <a:p>
            <a:r>
              <a:rPr lang="en-AU">
                <a:latin typeface="Public Sans" panose="020B0604020202020204" charset="0"/>
              </a:rPr>
              <a:t>The faces of the students you see here – Tahj, Ben, Bethany and Dylan, represent Aboriginal HPGS who across 4 domains have illustrations of practice created on the HPGE web page. Go the illustrations of practice page for more information. </a:t>
            </a:r>
            <a:r>
              <a:rPr lang="en-AU">
                <a:latin typeface="Public Sans" panose="020B0604020202020204" charset="0"/>
                <a:hlinkClick r:id="rId3"/>
              </a:rPr>
              <a:t>https://education.nsw.gov.au/teaching-and-learning/high-potential-and-gifted-education/supporting-educators/illustrations-of-practice</a:t>
            </a:r>
            <a:r>
              <a:rPr lang="en-AU">
                <a:latin typeface="Public Sans" panose="020B0604020202020204" charset="0"/>
              </a:rPr>
              <a:t> </a:t>
            </a:r>
            <a:endParaRPr lang="en-AU" b="1" i="0">
              <a:effectLst/>
              <a:latin typeface="Public Sans" panose="020B0604020202020204" charset="0"/>
            </a:endParaRPr>
          </a:p>
          <a:p>
            <a:pPr>
              <a:buFont typeface="Arial" panose="020B0604020202020204" pitchFamily="34" charset="0"/>
            </a:pPr>
            <a:endParaRPr lang="en-AU">
              <a:solidFill>
                <a:srgbClr val="202124"/>
              </a:solidFill>
              <a:latin typeface="arial"/>
              <a:cs typeface="arial"/>
            </a:endParaRPr>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2</a:t>
            </a:fld>
            <a:endParaRPr lang="en-AU"/>
          </a:p>
        </p:txBody>
      </p:sp>
    </p:spTree>
    <p:extLst>
      <p:ext uri="{BB962C8B-B14F-4D97-AF65-F5344CB8AC3E}">
        <p14:creationId xmlns:p14="http://schemas.microsoft.com/office/powerpoint/2010/main" val="163176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panose="020B0604020202020204" charset="0"/>
              </a:rPr>
              <a:t>Purpose - </a:t>
            </a:r>
            <a:r>
              <a:rPr lang="en-AU" dirty="0">
                <a:latin typeface="Public Sans" panose="020B0604020202020204" charset="0"/>
              </a:rPr>
              <a:t> </a:t>
            </a:r>
            <a:r>
              <a:rPr lang="en-AU" b="0" dirty="0">
                <a:latin typeface="Public Sans" panose="020B0604020202020204" charset="0"/>
              </a:rPr>
              <a:t>to outline the 5 key actions framework for schools and guiding principles of the HPGE</a:t>
            </a:r>
            <a:endParaRPr lang="en-AU" b="1" i="1" dirty="0">
              <a:latin typeface="Public Sans" panose="020B0604020202020204" charset="0"/>
            </a:endParaRPr>
          </a:p>
          <a:p>
            <a:endParaRPr lang="en-AU" b="1" dirty="0">
              <a:latin typeface="Public Sans" panose="020B0604020202020204" charset="0"/>
            </a:endParaRPr>
          </a:p>
          <a:p>
            <a:r>
              <a:rPr lang="en-AU" b="1" dirty="0">
                <a:latin typeface="Public Sans" panose="020B0604020202020204" charset="0"/>
              </a:rPr>
              <a:t>Speaker notes</a:t>
            </a:r>
            <a:endParaRPr lang="en-AU" b="1" dirty="0">
              <a:latin typeface="Public Sans" panose="020B0604020202020204" charset="0"/>
              <a:cs typeface="Calibri"/>
            </a:endParaRPr>
          </a:p>
          <a:p>
            <a:pPr marL="171450" indent="-171450">
              <a:buFont typeface="Arial" panose="020B0604020202020204" pitchFamily="34" charset="0"/>
              <a:buChar char="•"/>
            </a:pPr>
            <a:r>
              <a:rPr lang="en-AU" b="0" dirty="0">
                <a:latin typeface="Public Sans" panose="020B0604020202020204" charset="0"/>
              </a:rPr>
              <a:t>A 5 key action policy framework is designed to assist schools with beginning their HPGE Policy implementation journey. These key actions are iterative, and schools can start at any place in the process. The HPGE web pages are currently designed around these 5 key actions to support schools in finding required information.</a:t>
            </a:r>
            <a:endParaRPr lang="en-AU" b="0" dirty="0">
              <a:latin typeface="Public Sans" panose="020B0604020202020204" charset="0"/>
              <a:cs typeface="Calibri"/>
            </a:endParaRPr>
          </a:p>
          <a:p>
            <a:pPr marL="0" indent="0">
              <a:buFont typeface="Arial" panose="020B0604020202020204" pitchFamily="34" charset="0"/>
              <a:buNone/>
            </a:pPr>
            <a:endParaRPr lang="en-AU" b="0" dirty="0">
              <a:latin typeface="Public Sans" panose="020B0604020202020204" charset="0"/>
            </a:endParaRPr>
          </a:p>
          <a:p>
            <a:pPr marL="0" indent="0">
              <a:buFont typeface="Arial" panose="020B0604020202020204" pitchFamily="34" charset="0"/>
              <a:buNone/>
            </a:pPr>
            <a:r>
              <a:rPr lang="en-AU" dirty="0">
                <a:latin typeface="Public Sans" panose="020B0604020202020204" charset="0"/>
              </a:rPr>
              <a:t>CLICK</a:t>
            </a:r>
          </a:p>
          <a:p>
            <a:pPr marL="0" indent="0">
              <a:buFont typeface="Arial" panose="020B0604020202020204" pitchFamily="34" charset="0"/>
              <a:buNone/>
            </a:pPr>
            <a:r>
              <a:rPr lang="en-AU" b="0" dirty="0">
                <a:latin typeface="Public Sans" panose="020B0604020202020204" charset="0"/>
              </a:rPr>
              <a:t>4 guiding principles outline the core concepts that guide thinking in policy implementation. They</a:t>
            </a:r>
            <a:r>
              <a:rPr lang="en-AU" dirty="0">
                <a:latin typeface="Public Sans" panose="020B0604020202020204" charset="0"/>
              </a:rPr>
              <a:t> include</a:t>
            </a:r>
            <a:r>
              <a:rPr lang="en-AU" b="0" dirty="0">
                <a:latin typeface="Public Sans" panose="020B0604020202020204" charset="0"/>
              </a:rPr>
              <a:t>:</a:t>
            </a:r>
            <a:endParaRPr lang="en-AU" b="0" dirty="0">
              <a:latin typeface="Public Sans" panose="020B060402020202020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Public Sans" panose="020B0604020202020204" charset="0"/>
              </a:rPr>
              <a:t>excellence and equity – </a:t>
            </a:r>
            <a:r>
              <a:rPr kumimoji="0" lang="en-AU" sz="1200" i="0" u="none" strike="noStrike" kern="1200" cap="none" spc="0" normalizeH="0" baseline="0" noProof="0" dirty="0">
                <a:ln>
                  <a:noFill/>
                </a:ln>
                <a:solidFill>
                  <a:srgbClr val="E7E6E6">
                    <a:lumMod val="25000"/>
                  </a:srgbClr>
                </a:solidFill>
                <a:effectLst/>
                <a:uLnTx/>
                <a:uFillTx/>
                <a:latin typeface="Public Sans" panose="020B0604020202020204" charset="0"/>
              </a:rPr>
              <a:t>All students</a:t>
            </a:r>
            <a:r>
              <a:rPr kumimoji="0" lang="en-AU" sz="1200" i="0" u="none" strike="noStrike" kern="1200" cap="none" spc="0" normalizeH="0" noProof="0" dirty="0">
                <a:ln>
                  <a:noFill/>
                </a:ln>
                <a:solidFill>
                  <a:srgbClr val="E7E6E6">
                    <a:lumMod val="25000"/>
                  </a:srgbClr>
                </a:solidFill>
                <a:effectLst/>
                <a:uLnTx/>
                <a:uFillTx/>
                <a:latin typeface="Public Sans" panose="020B0604020202020204" charset="0"/>
              </a:rPr>
              <a:t> regardless of background or personal circumstance require access to learning programs that enable them to aspire to</a:t>
            </a:r>
            <a:r>
              <a:rPr lang="en-AU" dirty="0">
                <a:solidFill>
                  <a:srgbClr val="E7E6E6">
                    <a:lumMod val="25000"/>
                  </a:srgbClr>
                </a:solidFill>
                <a:latin typeface="Public Sans" panose="020B0604020202020204" charset="0"/>
              </a:rPr>
              <a:t> </a:t>
            </a:r>
            <a:r>
              <a:rPr kumimoji="0" lang="en-AU" sz="1200" i="0" u="none" strike="noStrike" kern="1200" cap="none" spc="0" normalizeH="0" noProof="0" dirty="0">
                <a:ln>
                  <a:noFill/>
                </a:ln>
                <a:solidFill>
                  <a:srgbClr val="E7E6E6">
                    <a:lumMod val="25000"/>
                  </a:srgbClr>
                </a:solidFill>
                <a:effectLst/>
                <a:uLnTx/>
                <a:uFillTx/>
                <a:latin typeface="Public Sans" panose="020B0604020202020204" charset="0"/>
              </a:rPr>
              <a:t>and achieve personal excellence.</a:t>
            </a:r>
            <a:endParaRPr lang="en-AU" b="0" dirty="0">
              <a:latin typeface="Public Sans" panose="020B060402020202020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Public Sans" panose="020B0604020202020204" charset="0"/>
              </a:rPr>
              <a:t>high expectations – </a:t>
            </a:r>
            <a:r>
              <a:rPr lang="en-AU" sz="1200" dirty="0">
                <a:solidFill>
                  <a:srgbClr val="E7E6E6">
                    <a:lumMod val="25000"/>
                  </a:srgbClr>
                </a:solidFill>
                <a:latin typeface="Public Sans" panose="020B0604020202020204" charset="0"/>
              </a:rPr>
              <a:t>Our commitment to h</a:t>
            </a:r>
            <a:r>
              <a:rPr kumimoji="0" lang="en-AU" sz="1200" i="0" u="none" strike="noStrike" kern="1200" cap="none" spc="0" normalizeH="0" noProof="0" dirty="0" err="1">
                <a:ln>
                  <a:noFill/>
                </a:ln>
                <a:solidFill>
                  <a:srgbClr val="E7E6E6">
                    <a:lumMod val="25000"/>
                  </a:srgbClr>
                </a:solidFill>
                <a:effectLst/>
                <a:uLnTx/>
                <a:uFillTx/>
                <a:latin typeface="Public Sans" panose="020B0604020202020204" charset="0"/>
              </a:rPr>
              <a:t>igh</a:t>
            </a:r>
            <a:r>
              <a:rPr kumimoji="0" lang="en-AU" sz="1200" i="0" u="none" strike="noStrike" kern="1200" cap="none" spc="0" normalizeH="0" noProof="0" dirty="0">
                <a:ln>
                  <a:noFill/>
                </a:ln>
                <a:solidFill>
                  <a:srgbClr val="E7E6E6">
                    <a:lumMod val="25000"/>
                  </a:srgbClr>
                </a:solidFill>
                <a:effectLst/>
                <a:uLnTx/>
                <a:uFillTx/>
                <a:latin typeface="Public Sans" panose="020B0604020202020204" charset="0"/>
              </a:rPr>
              <a:t> expectations for all students includes high potential and gifted students.</a:t>
            </a:r>
            <a:endParaRPr lang="en-AU" sz="1200" i="0" u="none" strike="noStrike" kern="1200" cap="none" spc="0" normalizeH="0" baseline="0" noProof="0" dirty="0">
              <a:ln>
                <a:noFill/>
              </a:ln>
              <a:solidFill>
                <a:srgbClr val="E7E6E6">
                  <a:lumMod val="25000"/>
                </a:srgbClr>
              </a:solidFill>
              <a:effectLst/>
              <a:uLnTx/>
              <a:uFillTx/>
              <a:latin typeface="Public Sans" panose="020B060402020202020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Public Sans" panose="020B0604020202020204" charset="0"/>
              </a:rPr>
              <a:t>quality teaching, learning and leadership – </a:t>
            </a:r>
            <a:r>
              <a:rPr kumimoji="0" lang="en-AU" sz="1200" i="0" u="none" strike="noStrike" kern="1200" cap="none" spc="0" normalizeH="0" baseline="0" noProof="0" dirty="0">
                <a:ln>
                  <a:noFill/>
                </a:ln>
                <a:solidFill>
                  <a:srgbClr val="E7E6E6">
                    <a:lumMod val="25000"/>
                  </a:srgbClr>
                </a:solidFill>
                <a:effectLst/>
                <a:uLnTx/>
                <a:uFillTx/>
                <a:latin typeface="Public Sans" panose="020B0604020202020204" charset="0"/>
              </a:rPr>
              <a:t>Achieving excellence</a:t>
            </a:r>
            <a:r>
              <a:rPr kumimoji="0" lang="en-AU" sz="1200" i="0" u="none" strike="noStrike" kern="1200" cap="none" spc="0" normalizeH="0" noProof="0" dirty="0">
                <a:ln>
                  <a:noFill/>
                </a:ln>
                <a:solidFill>
                  <a:srgbClr val="E7E6E6">
                    <a:lumMod val="25000"/>
                  </a:srgbClr>
                </a:solidFill>
                <a:effectLst/>
                <a:uLnTx/>
                <a:uFillTx/>
                <a:latin typeface="Public Sans" panose="020B0604020202020204" charset="0"/>
              </a:rPr>
              <a:t> for high potential and gifted students is underpinned by effective school environments including quality teaching, learning and leadership.</a:t>
            </a:r>
            <a:endParaRPr lang="en-AU" b="0" dirty="0">
              <a:latin typeface="Public Sans" panose="020B060402020202020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latin typeface="Public Sans" panose="020B0604020202020204" charset="0"/>
              </a:rPr>
              <a:t>potential on a continuum – </a:t>
            </a:r>
            <a:r>
              <a:rPr kumimoji="0" lang="en-AU" sz="1200" i="0" u="none" strike="noStrike" kern="1200" cap="none" spc="0" normalizeH="0" baseline="0" noProof="0" dirty="0">
                <a:ln>
                  <a:noFill/>
                </a:ln>
                <a:solidFill>
                  <a:srgbClr val="E7E6E6">
                    <a:lumMod val="25000"/>
                  </a:srgbClr>
                </a:solidFill>
                <a:effectLst/>
                <a:uLnTx/>
                <a:uFillTx/>
                <a:latin typeface="Public Sans" panose="020B0604020202020204" charset="0"/>
              </a:rPr>
              <a:t>Potential exist</a:t>
            </a:r>
            <a:r>
              <a:rPr lang="en-AU" sz="1200" dirty="0">
                <a:solidFill>
                  <a:srgbClr val="E7E6E6">
                    <a:lumMod val="25000"/>
                  </a:srgbClr>
                </a:solidFill>
                <a:latin typeface="Public Sans" panose="020B0604020202020204" charset="0"/>
              </a:rPr>
              <a:t>s along a continuum, where degrees of potential require differing approaches and levels of adjustment and intervention.</a:t>
            </a:r>
            <a:endParaRPr lang="en-AU" b="0" dirty="0">
              <a:latin typeface="Public Sans" panose="020B0604020202020204" charset="0"/>
            </a:endParaRPr>
          </a:p>
          <a:p>
            <a:pPr marL="0" indent="0">
              <a:buFont typeface="Arial" panose="020B0604020202020204" pitchFamily="34" charset="0"/>
              <a:buNone/>
            </a:pPr>
            <a:endParaRPr lang="en-AU" b="0" dirty="0">
              <a:latin typeface="Public Sans" panose="020B0604020202020204" charset="0"/>
            </a:endParaRPr>
          </a:p>
          <a:p>
            <a:pPr marL="0" indent="0">
              <a:buFont typeface="Arial" panose="020B0604020202020204" pitchFamily="34" charset="0"/>
              <a:buNone/>
            </a:pPr>
            <a:r>
              <a:rPr lang="en-AU" b="0" dirty="0">
                <a:latin typeface="Public Sans" panose="020B0604020202020204" charset="0"/>
              </a:rPr>
              <a:t>To find out more, these principles are further described in a guiding principles video on the HPGE web page:</a:t>
            </a:r>
            <a:endParaRPr lang="en-AU" b="0" dirty="0">
              <a:latin typeface="Public Sans" panose="020B0604020202020204" charset="0"/>
              <a:cs typeface="Calibri"/>
            </a:endParaRPr>
          </a:p>
          <a:p>
            <a:pPr marL="0" indent="0">
              <a:buFont typeface="Arial" panose="020B0604020202020204" pitchFamily="34" charset="0"/>
              <a:buNone/>
            </a:pPr>
            <a:endParaRPr lang="en-AU" b="0" dirty="0">
              <a:latin typeface="Public Sans" panose="020B0604020202020204" charset="0"/>
            </a:endParaRPr>
          </a:p>
          <a:p>
            <a:pPr marL="0" indent="0">
              <a:buFont typeface="Arial" panose="020B0604020202020204" pitchFamily="34" charset="0"/>
              <a:buNone/>
            </a:pPr>
            <a:endParaRPr lang="en-AU" b="0" dirty="0">
              <a:latin typeface="Public Sans" panose="020B0604020202020204" charset="0"/>
            </a:endParaRPr>
          </a:p>
          <a:p>
            <a:r>
              <a:rPr lang="en-AU" b="1" dirty="0">
                <a:latin typeface="Public Sans" panose="020B0604020202020204" charset="0"/>
              </a:rPr>
              <a:t>Additional information</a:t>
            </a:r>
          </a:p>
          <a:p>
            <a:pPr marL="171450" indent="-171450">
              <a:buFont typeface="Arial" panose="020B0604020202020204" pitchFamily="34" charset="0"/>
              <a:buChar char="•"/>
            </a:pPr>
            <a:r>
              <a:rPr lang="en-AU" b="0" dirty="0">
                <a:latin typeface="Public Sans" panose="020B0604020202020204" charset="0"/>
              </a:rPr>
              <a:t>Key actions web link - </a:t>
            </a:r>
            <a:r>
              <a:rPr lang="en-US" dirty="0">
                <a:latin typeface="Public Sans" panose="020B0604020202020204" charset="0"/>
              </a:rPr>
              <a:t>https://education.nsw.gov.au/teaching-and-learning/high-potential-and-gifted-education/supporting-educators#50 </a:t>
            </a:r>
          </a:p>
          <a:p>
            <a:pPr marL="0" indent="0">
              <a:buFont typeface="Arial" panose="020B0604020202020204" pitchFamily="34" charset="0"/>
              <a:buNone/>
            </a:pPr>
            <a:endParaRPr lang="en-US" dirty="0">
              <a:latin typeface="Public Sans" panose="020B060402020202020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Public Sans" panose="020B0604020202020204" charset="0"/>
              </a:rPr>
              <a:t>Guiding principles web link - </a:t>
            </a:r>
            <a:r>
              <a:rPr lang="en-AU" b="0" dirty="0">
                <a:latin typeface="Public Sans" panose="020B0604020202020204" charset="0"/>
              </a:rPr>
              <a:t>https://education.nsw.gov.au/teaching-and-learning/high-potential-and-gifted-education/HPGE-policy-information#Guiding2</a:t>
            </a:r>
            <a:r>
              <a:rPr lang="en-AU" dirty="0">
                <a:latin typeface="Public Sans" panose="020B0604020202020204" charset="0"/>
              </a:rPr>
              <a:t> </a:t>
            </a:r>
            <a:endParaRPr lang="en-AU" b="0" dirty="0">
              <a:latin typeface="Public Sans" panose="020B0604020202020204" charset="0"/>
              <a:cs typeface="Calibri"/>
            </a:endParaRPr>
          </a:p>
          <a:p>
            <a:endParaRPr lang="en-AU" b="0" dirty="0"/>
          </a:p>
        </p:txBody>
      </p:sp>
      <p:sp>
        <p:nvSpPr>
          <p:cNvPr id="4" name="Slide Number Placeholder 3"/>
          <p:cNvSpPr>
            <a:spLocks noGrp="1"/>
          </p:cNvSpPr>
          <p:nvPr>
            <p:ph type="sldNum" sz="quarter" idx="5"/>
          </p:nvPr>
        </p:nvSpPr>
        <p:spPr/>
        <p:txBody>
          <a:bodyPr/>
          <a:lstStyle/>
          <a:p>
            <a:fld id="{9670017B-3738-494A-96E9-AEF6E55835C0}" type="slidenum">
              <a:rPr lang="en-AU" smtClean="0"/>
              <a:pPr/>
              <a:t>3</a:t>
            </a:fld>
            <a:endParaRPr lang="en-AU"/>
          </a:p>
        </p:txBody>
      </p:sp>
    </p:spTree>
    <p:extLst>
      <p:ext uri="{BB962C8B-B14F-4D97-AF65-F5344CB8AC3E}">
        <p14:creationId xmlns:p14="http://schemas.microsoft.com/office/powerpoint/2010/main" val="28447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AU">
                <a:latin typeface="Public Sans" panose="020B0604020202020204" charset="0"/>
              </a:rPr>
              <a:t>The 5 key actions and 4</a:t>
            </a:r>
            <a:r>
              <a:rPr lang="en-AU" b="0">
                <a:latin typeface="Public Sans" panose="020B0604020202020204" charset="0"/>
              </a:rPr>
              <a:t> </a:t>
            </a:r>
            <a:r>
              <a:rPr lang="en-AU">
                <a:latin typeface="Public Sans" panose="020B0604020202020204" charset="0"/>
              </a:rPr>
              <a:t>guiding principles relate equally to the 4 </a:t>
            </a:r>
            <a:r>
              <a:rPr lang="en-AU" b="0">
                <a:latin typeface="Public Sans" panose="020B0604020202020204" charset="0"/>
              </a:rPr>
              <a:t>domains of potential </a:t>
            </a:r>
            <a:r>
              <a:rPr lang="en-AU">
                <a:latin typeface="Public Sans" panose="020B0604020202020204" charset="0"/>
              </a:rPr>
              <a:t>to provide</a:t>
            </a:r>
            <a:r>
              <a:rPr lang="en-AU" b="0">
                <a:latin typeface="Public Sans" panose="020B0604020202020204" charset="0"/>
              </a:rPr>
              <a:t> focus for talent development:</a:t>
            </a:r>
            <a:endParaRPr lang="en-US">
              <a:latin typeface="Public Sans" panose="020B0604020202020204" charset="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a:latin typeface="Public Sans" panose="020B0604020202020204" charset="0"/>
              </a:rPr>
              <a:t>CLICK – intellectual</a:t>
            </a:r>
            <a:endParaRPr lang="en-AU" b="0">
              <a:latin typeface="Public Sans" panose="020B060402020202020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0">
                <a:latin typeface="Public Sans" panose="020B0604020202020204" charset="0"/>
              </a:rPr>
              <a:t>CLICK – social-emotional</a:t>
            </a:r>
            <a:endParaRPr lang="en-AU" b="0">
              <a:latin typeface="Public Sans" panose="020B0604020202020204" charset="0"/>
              <a:cs typeface="Calibri"/>
            </a:endParaRPr>
          </a:p>
          <a:p>
            <a:pPr>
              <a:defRPr/>
            </a:pPr>
            <a:r>
              <a:rPr lang="en-AU" b="0">
                <a:latin typeface="Public Sans" panose="020B0604020202020204" charset="0"/>
              </a:rPr>
              <a:t>CLICK – physical and the</a:t>
            </a:r>
            <a:r>
              <a:rPr lang="en-AU">
                <a:latin typeface="Public Sans" panose="020B0604020202020204" charset="0"/>
              </a:rPr>
              <a:t> </a:t>
            </a:r>
            <a:endParaRPr lang="en-AU" b="0">
              <a:latin typeface="Public Sans" panose="020B0604020202020204" charset="0"/>
              <a:cs typeface="Calibri"/>
            </a:endParaRPr>
          </a:p>
          <a:p>
            <a:pPr>
              <a:defRPr/>
            </a:pPr>
            <a:r>
              <a:rPr lang="en-AU" b="0">
                <a:latin typeface="Public Sans" panose="020B0604020202020204" charset="0"/>
              </a:rPr>
              <a:t>CLICK – creative </a:t>
            </a:r>
            <a:r>
              <a:rPr lang="en-AU">
                <a:latin typeface="Public Sans" panose="020B0604020202020204" charset="0"/>
              </a:rPr>
              <a:t>domains</a:t>
            </a:r>
          </a:p>
          <a:p>
            <a:pPr>
              <a:defRPr/>
            </a:pPr>
            <a:endParaRPr lang="en-AU" b="0">
              <a:latin typeface="Public Sans" panose="020B0604020202020204" charset="0"/>
              <a:cs typeface="Calibri"/>
            </a:endParaRPr>
          </a:p>
          <a:p>
            <a:pPr>
              <a:defRPr/>
            </a:pPr>
            <a:r>
              <a:rPr lang="en-AU" b="1">
                <a:latin typeface="Public Sans" panose="020B0604020202020204" charset="0"/>
                <a:cs typeface="Calibri"/>
              </a:rPr>
              <a:t>Additional information</a:t>
            </a:r>
          </a:p>
          <a:p>
            <a:pPr>
              <a:defRPr/>
            </a:pPr>
            <a:r>
              <a:rPr lang="en-AU" b="0">
                <a:latin typeface="Public Sans" panose="020B0604020202020204" charset="0"/>
                <a:cs typeface="Calibri"/>
              </a:rPr>
              <a:t>For further</a:t>
            </a:r>
            <a:r>
              <a:rPr lang="en-AU" b="0" baseline="0">
                <a:latin typeface="Public Sans" panose="020B0604020202020204" charset="0"/>
                <a:cs typeface="Calibri"/>
              </a:rPr>
              <a:t> detail on:</a:t>
            </a:r>
          </a:p>
          <a:p>
            <a:pPr marL="171450" indent="-171450">
              <a:buFont typeface="Arial" panose="020B0604020202020204" pitchFamily="34" charset="0"/>
              <a:buChar char="•"/>
              <a:defRPr/>
            </a:pPr>
            <a:r>
              <a:rPr lang="en-AU" b="0" baseline="0">
                <a:latin typeface="Public Sans" panose="020B0604020202020204" charset="0"/>
                <a:cs typeface="Calibri"/>
              </a:rPr>
              <a:t>Domains of potential definitions – https://education.nsw.gov.au/teaching-and-learning/high-potential-and-gifted-education/HPGE-policy-information#Domains5</a:t>
            </a:r>
          </a:p>
          <a:p>
            <a:pPr marL="171450" indent="-171450">
              <a:buFont typeface="Arial" panose="020B0604020202020204" pitchFamily="34" charset="0"/>
              <a:buChar char="•"/>
              <a:defRPr/>
            </a:pPr>
            <a:endParaRPr lang="en-AU" b="0" baseline="0">
              <a:latin typeface="Public Sans" panose="020B0604020202020204" charset="0"/>
              <a:cs typeface="Calibri"/>
            </a:endParaRPr>
          </a:p>
          <a:p>
            <a:pPr marL="171450" indent="-171450">
              <a:buFont typeface="Arial" panose="020B0604020202020204" pitchFamily="34" charset="0"/>
              <a:buChar char="•"/>
              <a:defRPr/>
            </a:pPr>
            <a:r>
              <a:rPr lang="en-AU" b="0" baseline="0">
                <a:latin typeface="Public Sans" panose="020B0604020202020204" charset="0"/>
                <a:cs typeface="Calibri"/>
              </a:rPr>
              <a:t>Indicators or signs of high potential in each domain – https://education.nsw.gov.au/teaching-and-learning/high-potential-and-gifted-education/supporting-educators/assess-and-identify#Signs6</a:t>
            </a:r>
          </a:p>
          <a:p>
            <a:pPr marL="171450" indent="-171450">
              <a:buFont typeface="Arial" panose="020B0604020202020204" pitchFamily="34" charset="0"/>
              <a:buChar char="•"/>
              <a:defRPr/>
            </a:pPr>
            <a:endParaRPr lang="en-AU" b="0" baseline="0">
              <a:latin typeface="Public Sans" panose="020B0604020202020204" charset="0"/>
              <a:cs typeface="Calibri"/>
            </a:endParaRPr>
          </a:p>
          <a:p>
            <a:pPr marL="171450" indent="-171450">
              <a:buFont typeface="Arial" panose="020B0604020202020204" pitchFamily="34" charset="0"/>
              <a:buChar char="•"/>
              <a:defRPr/>
            </a:pPr>
            <a:r>
              <a:rPr lang="en-AU" b="0" baseline="0">
                <a:latin typeface="Public Sans" panose="020B0604020202020204" charset="0"/>
                <a:cs typeface="Calibri"/>
              </a:rPr>
              <a:t>Research and discussion papers for each domain - https://education.nsw.gov.au/teaching-and-learning/high-potential-and-gifted-education/HPGE-research#Research1</a:t>
            </a:r>
          </a:p>
          <a:p>
            <a:pPr>
              <a:defRPr/>
            </a:pPr>
            <a:endParaRPr lang="en-AU" b="0">
              <a:cs typeface="Calibri"/>
            </a:endParaRPr>
          </a:p>
        </p:txBody>
      </p:sp>
      <p:sp>
        <p:nvSpPr>
          <p:cNvPr id="4" name="Slide Number Placeholder 3"/>
          <p:cNvSpPr>
            <a:spLocks noGrp="1"/>
          </p:cNvSpPr>
          <p:nvPr>
            <p:ph type="sldNum" sz="quarter" idx="5"/>
          </p:nvPr>
        </p:nvSpPr>
        <p:spPr/>
        <p:txBody>
          <a:bodyPr/>
          <a:lstStyle/>
          <a:p>
            <a:fld id="{9670017B-3738-494A-96E9-AEF6E55835C0}" type="slidenum">
              <a:rPr lang="en-AU" smtClean="0"/>
              <a:pPr/>
              <a:t>4</a:t>
            </a:fld>
            <a:endParaRPr lang="en-AU"/>
          </a:p>
        </p:txBody>
      </p:sp>
    </p:spTree>
    <p:extLst>
      <p:ext uri="{BB962C8B-B14F-4D97-AF65-F5344CB8AC3E}">
        <p14:creationId xmlns:p14="http://schemas.microsoft.com/office/powerpoint/2010/main" val="192616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 </a:t>
            </a:r>
            <a:r>
              <a:rPr lang="en-AU" b="0">
                <a:latin typeface="Public Sans" panose="020B0604020202020204" charset="0"/>
              </a:rPr>
              <a:t> to provide background information about some key misconceptions in gifted education and consider how that might impact the understanding of our policy implementation journey</a:t>
            </a:r>
            <a:endParaRPr lang="en-AU" b="1">
              <a:latin typeface="Public Sans" panose="020B0604020202020204" charset="0"/>
            </a:endParaRPr>
          </a:p>
          <a:p>
            <a:endParaRPr lang="en-AU" b="1"/>
          </a:p>
          <a:p>
            <a:r>
              <a:rPr lang="en-AU" b="1"/>
              <a:t>Speaker notes</a:t>
            </a:r>
          </a:p>
          <a:p>
            <a:pPr algn="l">
              <a:lnSpc>
                <a:spcPts val="1575"/>
              </a:lnSpc>
            </a:pPr>
            <a:r>
              <a:rPr lang="en-AU" b="0" i="1">
                <a:solidFill>
                  <a:srgbClr val="363636"/>
                </a:solidFill>
                <a:effectLst/>
                <a:latin typeface="Public Sans" panose="020B0604020202020204" charset="0"/>
              </a:rPr>
              <a:t>Misconceptions about high potential and gifted learners can significantly impact </a:t>
            </a:r>
            <a:r>
              <a:rPr lang="en-AU">
                <a:solidFill>
                  <a:srgbClr val="363636"/>
                </a:solidFill>
                <a:latin typeface="Public Sans" panose="020B0604020202020204" charset="0"/>
              </a:rPr>
              <a:t>a</a:t>
            </a:r>
            <a:r>
              <a:rPr lang="en-AU" b="0" i="0">
                <a:solidFill>
                  <a:srgbClr val="363636"/>
                </a:solidFill>
                <a:effectLst/>
                <a:latin typeface="Public Sans" panose="020B0604020202020204" charset="0"/>
              </a:rPr>
              <a:t>ppropriate education of advanced ability students across all 4 domains of potential. </a:t>
            </a:r>
          </a:p>
          <a:p>
            <a:pPr algn="l">
              <a:lnSpc>
                <a:spcPts val="1575"/>
              </a:lnSpc>
            </a:pPr>
            <a:endParaRPr lang="en-AU" b="0" i="0">
              <a:solidFill>
                <a:srgbClr val="363636"/>
              </a:solidFill>
              <a:effectLst/>
              <a:latin typeface="Public Sans" panose="020B0604020202020204" charset="0"/>
            </a:endParaRPr>
          </a:p>
          <a:p>
            <a:pPr algn="l">
              <a:lnSpc>
                <a:spcPts val="1575"/>
              </a:lnSpc>
            </a:pPr>
            <a:r>
              <a:rPr lang="en-AU" b="0" i="0">
                <a:solidFill>
                  <a:srgbClr val="363636"/>
                </a:solidFill>
                <a:effectLst/>
                <a:latin typeface="Public Sans" panose="020B0604020202020204" charset="0"/>
              </a:rPr>
              <a:t>Rebutting these prevalent misconceptions assists with understanding the evidence base about how </a:t>
            </a:r>
            <a:r>
              <a:rPr lang="en-AU">
                <a:solidFill>
                  <a:srgbClr val="363636"/>
                </a:solidFill>
                <a:latin typeface="Public Sans" panose="020B0604020202020204" charset="0"/>
              </a:rPr>
              <a:t>HPG</a:t>
            </a:r>
            <a:r>
              <a:rPr lang="en-AU" b="0" i="0">
                <a:solidFill>
                  <a:srgbClr val="363636"/>
                </a:solidFill>
                <a:effectLst/>
                <a:latin typeface="Public Sans" panose="020B0604020202020204" charset="0"/>
              </a:rPr>
              <a:t> students best learn</a:t>
            </a:r>
            <a:r>
              <a:rPr lang="en-AU">
                <a:solidFill>
                  <a:srgbClr val="363636"/>
                </a:solidFill>
                <a:latin typeface="Public Sans" panose="020B0604020202020204" charset="0"/>
              </a:rPr>
              <a:t>,</a:t>
            </a:r>
            <a:r>
              <a:rPr lang="en-AU" b="0" i="0">
                <a:solidFill>
                  <a:srgbClr val="363636"/>
                </a:solidFill>
                <a:effectLst/>
                <a:latin typeface="Public Sans" panose="020B0604020202020204" charset="0"/>
              </a:rPr>
              <a:t> and which strategies are effective in optimising their growth and achievement.</a:t>
            </a:r>
          </a:p>
          <a:p>
            <a:pPr algn="l">
              <a:lnSpc>
                <a:spcPts val="1575"/>
              </a:lnSpc>
            </a:pPr>
            <a:endParaRPr lang="en-AU">
              <a:solidFill>
                <a:srgbClr val="363636"/>
              </a:solidFill>
              <a:latin typeface="Public Sans" panose="020B0604020202020204" charset="0"/>
            </a:endParaRPr>
          </a:p>
          <a:p>
            <a:r>
              <a:rPr lang="en-AU">
                <a:solidFill>
                  <a:srgbClr val="363636"/>
                </a:solidFill>
                <a:latin typeface="Public Sans" panose="020B0604020202020204" charset="0"/>
              </a:rPr>
              <a:t>Which of these misconceptions resonates with you? </a:t>
            </a:r>
          </a:p>
          <a:p>
            <a:r>
              <a:rPr lang="en-AU" b="0">
                <a:latin typeface="Public Sans" panose="020B0604020202020204" charset="0"/>
                <a:ea typeface="Open Sans" panose="020B0606030504020204" pitchFamily="34" charset="0"/>
                <a:cs typeface="Open Sans" panose="020B0606030504020204" pitchFamily="34" charset="0"/>
              </a:rPr>
              <a:t>How can the 4 domains be considered?</a:t>
            </a:r>
          </a:p>
          <a:p>
            <a:pPr algn="l">
              <a:lnSpc>
                <a:spcPts val="1575"/>
              </a:lnSpc>
            </a:pPr>
            <a:endParaRPr lang="en-AU" b="0" i="0">
              <a:solidFill>
                <a:srgbClr val="363636"/>
              </a:solidFill>
              <a:effectLst/>
              <a:latin typeface="Open Sans" panose="020B0606030504020204" pitchFamily="34" charset="0"/>
            </a:endParaRPr>
          </a:p>
          <a:p>
            <a:pPr algn="l">
              <a:lnSpc>
                <a:spcPts val="1575"/>
              </a:lnSpc>
            </a:pPr>
            <a:endParaRPr lang="en-AU">
              <a:solidFill>
                <a:srgbClr val="363636"/>
              </a:solidFill>
              <a:latin typeface="Open Sans" panose="020B0606030504020204" pitchFamily="34" charset="0"/>
            </a:endParaRPr>
          </a:p>
          <a:p>
            <a:pPr algn="l">
              <a:lnSpc>
                <a:spcPts val="1575"/>
              </a:lnSpc>
            </a:pPr>
            <a:r>
              <a:rPr lang="en-AU" b="1" i="0">
                <a:solidFill>
                  <a:srgbClr val="363636"/>
                </a:solidFill>
                <a:effectLst/>
                <a:latin typeface="Public Sans" panose="020B0604020202020204" charset="0"/>
              </a:rPr>
              <a:t>Background information</a:t>
            </a:r>
            <a:r>
              <a:rPr lang="en-AU" b="0" i="0">
                <a:solidFill>
                  <a:srgbClr val="363636"/>
                </a:solidFill>
                <a:effectLst/>
                <a:latin typeface="Public Sans" panose="020B0604020202020204" charset="0"/>
              </a:rPr>
              <a:t>:</a:t>
            </a:r>
            <a:endParaRPr lang="en-AU" b="0" i="0">
              <a:solidFill>
                <a:srgbClr val="333333"/>
              </a:solidFill>
              <a:effectLst/>
              <a:latin typeface="Public Sans" panose="020B0604020202020204" charset="0"/>
            </a:endParaRPr>
          </a:p>
          <a:p>
            <a:pPr algn="l"/>
            <a:r>
              <a:rPr lang="en-AU" b="0" i="0">
                <a:solidFill>
                  <a:srgbClr val="333333"/>
                </a:solidFill>
                <a:effectLst/>
                <a:latin typeface="Public Sans" panose="020B0604020202020204" charset="0"/>
              </a:rPr>
              <a:t> </a:t>
            </a:r>
          </a:p>
          <a:p>
            <a:pPr algn="l"/>
            <a:r>
              <a:rPr lang="en-AU" b="1" i="0">
                <a:solidFill>
                  <a:srgbClr val="363636"/>
                </a:solidFill>
                <a:effectLst/>
                <a:latin typeface="Public Sans" panose="020B0604020202020204" charset="0"/>
              </a:rPr>
              <a:t>Misconception #1:  </a:t>
            </a:r>
            <a:r>
              <a:rPr lang="en-AU" b="1" i="1">
                <a:solidFill>
                  <a:srgbClr val="363636"/>
                </a:solidFill>
                <a:effectLst/>
                <a:latin typeface="Public Sans" panose="020B0604020202020204" charset="0"/>
              </a:rPr>
              <a:t>“</a:t>
            </a:r>
            <a:r>
              <a:rPr lang="en-AU" b="1" i="1">
                <a:solidFill>
                  <a:srgbClr val="333333"/>
                </a:solidFill>
                <a:effectLst/>
                <a:latin typeface="Public Sans" panose="020B0604020202020204" charset="0"/>
              </a:rPr>
              <a:t>HPG students don’t need help; they can make it on their own."</a:t>
            </a:r>
            <a:endParaRPr lang="en-AU" b="0" i="0">
              <a:solidFill>
                <a:srgbClr val="333333"/>
              </a:solidFill>
              <a:effectLst/>
              <a:latin typeface="Public Sans" panose="020B0604020202020204" charset="0"/>
            </a:endParaRPr>
          </a:p>
          <a:p>
            <a:pPr algn="l"/>
            <a:r>
              <a:rPr lang="en-AU" b="1" i="0">
                <a:solidFill>
                  <a:srgbClr val="333333"/>
                </a:solidFill>
                <a:effectLst/>
                <a:latin typeface="Public Sans" panose="020B0604020202020204" charset="0"/>
              </a:rPr>
              <a:t>Truth:  </a:t>
            </a:r>
            <a:r>
              <a:rPr lang="en-AU" b="0" i="0">
                <a:solidFill>
                  <a:srgbClr val="363636"/>
                </a:solidFill>
                <a:effectLst/>
                <a:latin typeface="Public Sans" panose="020B0604020202020204" charset="0"/>
              </a:rPr>
              <a:t>Would you expect that an elite athlete train for the Olympics without a coach or support? HPGS students, like all students, require well-trained teachers who challenge and support them in order to fully develop their abilities. Many HPG students may be so far ahead of their same-age peers, in one or more domains, that they know more than half of the grade-level curriculum before the school year even begins. Resulting boredom and frustration can lead to low achievement, despondency, or unhealthy learning habits. Some research has found levels of underachievement as high as 57% (Peterson &amp; Colangelo 1996). </a:t>
            </a:r>
          </a:p>
          <a:p>
            <a:pPr algn="l"/>
            <a:endParaRPr lang="en-AU" b="0" i="0">
              <a:solidFill>
                <a:srgbClr val="363636"/>
              </a:solidFill>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63636"/>
                </a:solidFill>
                <a:effectLst/>
                <a:latin typeface="Public Sans" panose="020B0604020202020204" charset="0"/>
              </a:rPr>
              <a:t>Underachievement describes a discrepancy between a student’s performance and their actual ability. The roots of this problem differ, based on individual experience. Some students may mask abilities to try to fit in socially with their same-age peers, and still others may have a learning disability that masks their potential and/or giftedness. </a:t>
            </a:r>
            <a:r>
              <a:rPr lang="en-AU">
                <a:solidFill>
                  <a:srgbClr val="363636"/>
                </a:solidFill>
                <a:latin typeface="Public Sans" panose="020B0604020202020204" charset="0"/>
              </a:rPr>
              <a:t>O</a:t>
            </a:r>
            <a:r>
              <a:rPr lang="en-AU" b="0" i="0">
                <a:solidFill>
                  <a:srgbClr val="363636"/>
                </a:solidFill>
                <a:effectLst/>
                <a:latin typeface="Public Sans" panose="020B0604020202020204" charset="0"/>
              </a:rPr>
              <a:t>thers may be achieving highly and yet still underachieving – not performing to the best of their true potential or ability.</a:t>
            </a:r>
          </a:p>
          <a:p>
            <a:pPr algn="l"/>
            <a:endParaRPr lang="en-AU" b="0" i="0">
              <a:solidFill>
                <a:srgbClr val="363636"/>
              </a:solidFill>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63636"/>
                </a:solidFill>
                <a:effectLst/>
                <a:latin typeface="Public Sans" panose="020B0604020202020204" charset="0"/>
              </a:rPr>
              <a:t>Prof </a:t>
            </a:r>
            <a:r>
              <a:rPr lang="en-AU" b="0" i="0" err="1">
                <a:solidFill>
                  <a:srgbClr val="363636"/>
                </a:solidFill>
                <a:effectLst/>
                <a:latin typeface="Public Sans" panose="020B0604020202020204" charset="0"/>
              </a:rPr>
              <a:t>Françoys</a:t>
            </a:r>
            <a:r>
              <a:rPr lang="en-AU" b="0" i="0">
                <a:solidFill>
                  <a:srgbClr val="363636"/>
                </a:solidFill>
                <a:effectLst/>
                <a:latin typeface="Public Sans" panose="020B0604020202020204" charset="0"/>
              </a:rPr>
              <a:t> Gagne’s DMGT model reinforces the powerful role of the teacher in finding and nurturing talent in their classrooms. Some teachers who believe this misconception  may leave their HPGS to work in the corner on an individual project or task, without any explicit teaching, or  they may provide “fast finisher” tasks …but this is just more of the same to keep students ‘busy’. Some of these students realise that working faster means they get more to do and either underachieve, work slower, become a behaviour problem or refuse to attend school. Any ‘extra’ tasks should be qualitatively different, not just more of the same, and should be accompanied by quality explicit teaching as would be expected for other students on the continuum of ability. </a:t>
            </a:r>
            <a:r>
              <a:rPr lang="en-AU" b="0" i="0">
                <a:solidFill>
                  <a:srgbClr val="333333"/>
                </a:solidFill>
                <a:effectLst/>
                <a:latin typeface="Public Sans" panose="020B0604020202020204" charset="0"/>
              </a:rPr>
              <a:t>Similarly, HPG students benefit from interactions with peers at similar ability levels and can become bored, frustrated, and unmotivated when not placed in ability groups with like-minded individuals. You wouldn’t expect an elite musician to be playing with beginners all the time and </a:t>
            </a:r>
            <a:r>
              <a:rPr lang="en-AU">
                <a:solidFill>
                  <a:srgbClr val="333333"/>
                </a:solidFill>
                <a:latin typeface="Public Sans" panose="020B0604020202020204" charset="0"/>
              </a:rPr>
              <a:t>also</a:t>
            </a:r>
            <a:r>
              <a:rPr lang="en-AU" b="0" i="0">
                <a:solidFill>
                  <a:srgbClr val="333333"/>
                </a:solidFill>
                <a:effectLst/>
                <a:latin typeface="Public Sans" panose="020B0604020202020204" charset="0"/>
              </a:rPr>
              <a:t> expect they would be motivated to improve their ability.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strike="noStrike" baseline="0">
                <a:latin typeface="Public Sans" panose="020B0604020202020204" charset="0"/>
                <a:ea typeface="Open Sans" panose="020B0606030504020204" pitchFamily="34" charset="0"/>
                <a:cs typeface="Open Sans" panose="020B0606030504020204" pitchFamily="34" charset="0"/>
              </a:rPr>
              <a:t>An earlier belief (e.g. Berger 1991) that gifted students do not need as much structure or scaffolding in their learning has been dispelled by recent research. Instead, research in cognitive science fields indicates that gifted learners benefit from explicit teaching techniques such as worked examples, scaffolding, and well-sequenced learning tasks, especially in the early stages of learning a new topic or skill (Martin 2016). </a:t>
            </a:r>
            <a:endParaRPr lang="en-AU" b="0" i="0">
              <a:effectLst/>
              <a:latin typeface="Public Sans" panose="020B0604020202020204" charset="0"/>
              <a:ea typeface="Open Sans" panose="020B0606030504020204" pitchFamily="34" charset="0"/>
              <a:cs typeface="Open Sans" panose="020B0606030504020204" pitchFamily="34" charset="0"/>
            </a:endParaRPr>
          </a:p>
          <a:p>
            <a:pPr algn="l"/>
            <a:r>
              <a:rPr lang="en-AU" b="0" i="0">
                <a:solidFill>
                  <a:srgbClr val="363636"/>
                </a:solidFill>
                <a:effectLst/>
                <a:latin typeface="Public Sans" panose="020B0604020202020204" charset="0"/>
              </a:rPr>
              <a:t> </a:t>
            </a:r>
            <a:endParaRPr lang="en-AU" b="0" i="0">
              <a:solidFill>
                <a:srgbClr val="333333"/>
              </a:solidFill>
              <a:effectLst/>
              <a:latin typeface="Public Sans" panose="020B0604020202020204" charset="0"/>
            </a:endParaRPr>
          </a:p>
          <a:p>
            <a:pPr algn="l"/>
            <a:r>
              <a:rPr lang="en-AU" b="1" i="0">
                <a:solidFill>
                  <a:srgbClr val="363636"/>
                </a:solidFill>
                <a:effectLst/>
                <a:latin typeface="Public Sans" panose="020B0604020202020204" charset="0"/>
              </a:rPr>
              <a:t>Misconception #2: </a:t>
            </a:r>
            <a:r>
              <a:rPr lang="en-AU" b="0" i="1">
                <a:solidFill>
                  <a:srgbClr val="363636"/>
                </a:solidFill>
                <a:effectLst/>
                <a:latin typeface="Public Sans" panose="020B0604020202020204" charset="0"/>
              </a:rPr>
              <a:t>“</a:t>
            </a:r>
            <a:r>
              <a:rPr lang="en-AU" b="1" i="1">
                <a:solidFill>
                  <a:srgbClr val="333333"/>
                </a:solidFill>
                <a:effectLst/>
                <a:latin typeface="Public Sans" panose="020B0604020202020204" charset="0"/>
              </a:rPr>
              <a:t>HPGS are a homogenous group and teachers know how to develop their talent.</a:t>
            </a:r>
            <a:endParaRPr lang="en-AU" b="0" i="0">
              <a:solidFill>
                <a:srgbClr val="333333"/>
              </a:solidFill>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i="0">
                <a:solidFill>
                  <a:srgbClr val="333333"/>
                </a:solidFill>
                <a:effectLst/>
                <a:latin typeface="Public Sans" panose="020B0604020202020204" charset="0"/>
              </a:rPr>
              <a:t>Truth: </a:t>
            </a:r>
            <a:r>
              <a:rPr lang="en-AU" b="0" i="0">
                <a:solidFill>
                  <a:srgbClr val="333333"/>
                </a:solidFill>
                <a:effectLst/>
                <a:latin typeface="Public Sans" panose="020B0604020202020204" charset="0"/>
              </a:rPr>
              <a:t>HPGS are not a homogenous group, particularly when we consider high potential across 4 domains: intellectual, creative, physical and social-emotional and that these students can be represented in disadvantaged communities , such as those from rural and remote areas, culturally diverse linguistic backgrounds, low SES communities or with a disability.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a:solidFill>
                <a:srgbClr val="333333"/>
              </a:solidFill>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33333"/>
                </a:solidFill>
                <a:effectLst/>
                <a:latin typeface="Public Sans" panose="020B0604020202020204" charset="0"/>
              </a:rPr>
              <a:t>More recent research acknowledges that ability sits on a continuum whereby students fall along that continuum across all domains of potential. </a:t>
            </a:r>
            <a:r>
              <a:rPr lang="en-AU" b="0" i="0">
                <a:solidFill>
                  <a:srgbClr val="363636"/>
                </a:solidFill>
                <a:effectLst/>
                <a:latin typeface="Public Sans" panose="020B0604020202020204" charset="0"/>
              </a:rPr>
              <a:t>Although teachers try to address this range of ability and aim to challenge all students, they are frequently unfamiliar with the needs of the range of HP &amp; gifted children.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a:solidFill>
                <a:srgbClr val="363636"/>
              </a:solidFill>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63636"/>
                </a:solidFill>
                <a:effectLst/>
                <a:latin typeface="Public Sans" panose="020B0604020202020204" charset="0"/>
              </a:rPr>
              <a:t>As of </a:t>
            </a:r>
            <a:r>
              <a:rPr lang="en-AU">
                <a:solidFill>
                  <a:srgbClr val="363636"/>
                </a:solidFill>
                <a:latin typeface="Public Sans" panose="020B0604020202020204" charset="0"/>
              </a:rPr>
              <a:t>October</a:t>
            </a:r>
            <a:r>
              <a:rPr lang="en-AU" b="0" i="0">
                <a:solidFill>
                  <a:srgbClr val="363636"/>
                </a:solidFill>
                <a:effectLst/>
                <a:latin typeface="Public Sans" panose="020B0604020202020204" charset="0"/>
              </a:rPr>
              <a:t> 2023, the NSW HPGE Attitudes and Teaching Practices Survey (ATPS)  (</a:t>
            </a:r>
            <a:r>
              <a:rPr lang="en-AU">
                <a:solidFill>
                  <a:srgbClr val="363636"/>
                </a:solidFill>
                <a:latin typeface="Public Sans" panose="020B0604020202020204" charset="0"/>
              </a:rPr>
              <a:t>1025</a:t>
            </a:r>
            <a:r>
              <a:rPr lang="en-AU" b="0" i="0">
                <a:solidFill>
                  <a:srgbClr val="363636"/>
                </a:solidFill>
                <a:effectLst/>
                <a:latin typeface="Public Sans" panose="020B0604020202020204" charset="0"/>
              </a:rPr>
              <a:t> schools and 30 </a:t>
            </a:r>
            <a:r>
              <a:rPr lang="en-AU">
                <a:solidFill>
                  <a:srgbClr val="363636"/>
                </a:solidFill>
                <a:latin typeface="Public Sans" panose="020B0604020202020204" charset="0"/>
              </a:rPr>
              <a:t>500</a:t>
            </a:r>
            <a:r>
              <a:rPr lang="en-AU" b="0" i="0">
                <a:solidFill>
                  <a:srgbClr val="363636"/>
                </a:solidFill>
                <a:effectLst/>
                <a:latin typeface="Public Sans" panose="020B0604020202020204" charset="0"/>
              </a:rPr>
              <a:t> participants) found that 58% had fewer than 5 years teaching experience teaching HPGS</a:t>
            </a:r>
            <a:r>
              <a:rPr lang="en-AU">
                <a:solidFill>
                  <a:srgbClr val="363636"/>
                </a:solidFill>
                <a:latin typeface="Public Sans" panose="020B0604020202020204" charset="0"/>
              </a:rPr>
              <a:t> and </a:t>
            </a:r>
            <a:r>
              <a:rPr lang="en-AU" b="0" i="0">
                <a:solidFill>
                  <a:srgbClr val="363636"/>
                </a:solidFill>
                <a:effectLst/>
                <a:latin typeface="Public Sans" panose="020B0604020202020204" charset="0"/>
              </a:rPr>
              <a:t>13 % had undergraduate training in gifted ed. 41% had no training at all, with 76% not possessing additional qualifications, skills, and/or experience in one of more of the 4 domains of potential. 67% agreed that HPG students cannot achieve on their own. 50% agreed that teacher training is a determining factor in the success of </a:t>
            </a:r>
            <a:r>
              <a:rPr lang="en-AU" b="0" i="0" err="1">
                <a:solidFill>
                  <a:srgbClr val="363636"/>
                </a:solidFill>
                <a:effectLst/>
                <a:latin typeface="Public Sans" panose="020B0604020202020204" charset="0"/>
              </a:rPr>
              <a:t>hpgs</a:t>
            </a:r>
            <a:r>
              <a:rPr lang="en-AU" b="0" i="0">
                <a:solidFill>
                  <a:srgbClr val="363636"/>
                </a:solidFill>
                <a:effectLst/>
                <a:latin typeface="Public Sans" panose="020B0604020202020204" charset="0"/>
              </a:rPr>
              <a:t> outcomes. 88% agreed that all teachers require ongoing PL to improve the growth and achievement of </a:t>
            </a:r>
            <a:r>
              <a:rPr lang="en-AU">
                <a:solidFill>
                  <a:srgbClr val="363636"/>
                </a:solidFill>
                <a:latin typeface="Public Sans" panose="020B0604020202020204" charset="0"/>
              </a:rPr>
              <a:t>HPG students</a:t>
            </a:r>
            <a:r>
              <a:rPr lang="en-AU" b="0" i="0">
                <a:solidFill>
                  <a:srgbClr val="363636"/>
                </a:solidFill>
                <a:effectLst/>
                <a:latin typeface="Public Sans" panose="020B060402020202020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0">
              <a:solidFill>
                <a:srgbClr val="363636"/>
              </a:solidFill>
              <a:effectLst/>
              <a:latin typeface="Public Sans"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a:solidFill>
                  <a:srgbClr val="363636"/>
                </a:solidFill>
                <a:effectLst/>
                <a:latin typeface="Public Sans" panose="020B0604020202020204" charset="0"/>
              </a:rPr>
              <a:t>Other studies conducted by the Fordham Institute found that 58% of teachers have received no professional development focused on teaching advanced students and 73% of teachers agreed that </a:t>
            </a:r>
            <a:r>
              <a:rPr lang="en-AU" b="0" i="1">
                <a:solidFill>
                  <a:srgbClr val="363636"/>
                </a:solidFill>
                <a:effectLst/>
                <a:latin typeface="Public Sans" panose="020B0604020202020204" charset="0"/>
              </a:rPr>
              <a:t>“Too often, the brightest students are bored and under-challenged in school–we’re not giving them a sufficient chance to thrive</a:t>
            </a:r>
            <a:r>
              <a:rPr lang="en-AU" b="0" i="0">
                <a:solidFill>
                  <a:srgbClr val="363636"/>
                </a:solidFill>
                <a:effectLst/>
                <a:latin typeface="Public Sans" panose="020B0604020202020204" charset="0"/>
              </a:rPr>
              <a:t>.” This report confirms that not all teachers are able to recognize and support HP &amp; gifted learners.</a:t>
            </a:r>
            <a:r>
              <a:rPr lang="en-AU" b="0" i="0" baseline="30000">
                <a:solidFill>
                  <a:srgbClr val="333333"/>
                </a:solidFill>
                <a:effectLst/>
                <a:latin typeface="Public Sans" panose="020B0604020202020204" charset="0"/>
              </a:rPr>
              <a:t>1</a:t>
            </a:r>
            <a:endParaRPr lang="en-AU" b="0" i="0">
              <a:solidFill>
                <a:srgbClr val="333333"/>
              </a:solidFill>
              <a:effectLst/>
              <a:latin typeface="Public Sans" panose="020B0604020202020204" charset="0"/>
            </a:endParaRPr>
          </a:p>
          <a:p>
            <a:pPr algn="l"/>
            <a:r>
              <a:rPr lang="en-AU" b="1" i="0">
                <a:solidFill>
                  <a:srgbClr val="363636"/>
                </a:solidFill>
                <a:effectLst/>
                <a:latin typeface="Public Sans" panose="020B0604020202020204" charset="0"/>
              </a:rPr>
              <a:t> </a:t>
            </a:r>
            <a:endParaRPr lang="en-AU" b="0" i="0">
              <a:solidFill>
                <a:srgbClr val="333333"/>
              </a:solidFill>
              <a:effectLst/>
              <a:latin typeface="Public Sans" panose="020B0604020202020204" charset="0"/>
            </a:endParaRPr>
          </a:p>
          <a:p>
            <a:pPr algn="l"/>
            <a:r>
              <a:rPr lang="en-AU" b="1" i="0">
                <a:solidFill>
                  <a:srgbClr val="363636"/>
                </a:solidFill>
                <a:effectLst/>
                <a:latin typeface="Public Sans" panose="020B0604020202020204" charset="0"/>
              </a:rPr>
              <a:t>Misconception #3: </a:t>
            </a:r>
            <a:r>
              <a:rPr lang="en-AU" b="1" i="1">
                <a:solidFill>
                  <a:srgbClr val="363636"/>
                </a:solidFill>
                <a:effectLst/>
                <a:latin typeface="Public Sans" panose="020B0604020202020204" charset="0"/>
              </a:rPr>
              <a:t>“</a:t>
            </a:r>
            <a:r>
              <a:rPr lang="en-AU" b="1" i="1">
                <a:solidFill>
                  <a:srgbClr val="333333"/>
                </a:solidFill>
                <a:effectLst/>
                <a:latin typeface="Public Sans" panose="020B0604020202020204" charset="0"/>
              </a:rPr>
              <a:t>Students can’t have high potential or be a gifted learner if they have a disability."</a:t>
            </a:r>
            <a:endParaRPr lang="en-AU" b="0" i="0">
              <a:solidFill>
                <a:srgbClr val="333333"/>
              </a:solidFill>
              <a:effectLst/>
              <a:latin typeface="Public Sans" panose="020B0604020202020204" charset="0"/>
            </a:endParaRPr>
          </a:p>
          <a:p>
            <a:pPr algn="l"/>
            <a:r>
              <a:rPr lang="en-AU" b="1" i="0">
                <a:solidFill>
                  <a:srgbClr val="333333"/>
                </a:solidFill>
                <a:effectLst/>
                <a:latin typeface="Public Sans" panose="020B0604020202020204" charset="0"/>
              </a:rPr>
              <a:t>Truth: </a:t>
            </a:r>
            <a:r>
              <a:rPr lang="en-AU" b="0" i="0">
                <a:effectLst/>
                <a:latin typeface="Public Sans" panose="020B0604020202020204" charset="0"/>
              </a:rPr>
              <a:t>Some HPG students also have learning or other disabilities. These students often go unidentified in classrooms because their disability and high potential mask each other, making them appear “average” or not high potential at all. Other HPG students are identified as having a learning disability and, as a result, are not considered for gifted programs or classes. In both cases, it is important to focus on a student’s strengths and allow them to have challenging curricular in addition to receiving support for their learning disability</a:t>
            </a:r>
            <a:r>
              <a:rPr lang="en-AU" b="0" i="0" baseline="30000">
                <a:effectLst/>
                <a:latin typeface="Public Sans" panose="020B0604020202020204" charset="0"/>
              </a:rPr>
              <a:t> .</a:t>
            </a:r>
          </a:p>
          <a:p>
            <a:pPr algn="l"/>
            <a:endParaRPr lang="en-AU" b="0" i="0" baseline="30000">
              <a:effectLst/>
              <a:latin typeface="Public Sans" panose="020B0604020202020204" charset="0"/>
            </a:endParaRPr>
          </a:p>
          <a:p>
            <a:pPr algn="l"/>
            <a:r>
              <a:rPr lang="en-AU" b="0" i="0" kern="1200">
                <a:effectLst/>
                <a:latin typeface="Public Sans" panose="020B0604020202020204" charset="0"/>
              </a:rPr>
              <a:t>A study undertaken in partnership between the University of Wollongong and the NSW department of education revealed that at least 11% of HPGS in NSW classrooms also have a disability. Other studies such as that conducted by Karen Rogers (2011) found up to 14% . </a:t>
            </a:r>
          </a:p>
          <a:p>
            <a:pPr algn="l"/>
            <a:endParaRPr lang="en-AU" b="0" i="0" kern="1200">
              <a:effectLst/>
              <a:latin typeface="Public Sans" panose="020B0604020202020204" charset="0"/>
            </a:endParaRPr>
          </a:p>
          <a:p>
            <a:pPr algn="l"/>
            <a:r>
              <a:rPr lang="en-AU" b="0" i="0" kern="1200">
                <a:effectLst/>
                <a:latin typeface="Public Sans" panose="020B0604020202020204" charset="0"/>
              </a:rPr>
              <a:t>Additional information about this can be found in the report https://education.nsw.gov.au/content/dam/main-education/teaching-and-learning/high-potential-and-gifted-education/survey-hpg-students-with-disability-2021.pdf and on the HPGE web page https://education.nsw.gov.au/teaching-and-learning/high-potential-and-gifted-education/HPGE-research#High0</a:t>
            </a:r>
          </a:p>
          <a:p>
            <a:pPr algn="l"/>
            <a:r>
              <a:rPr lang="en-AU" b="1" i="0">
                <a:effectLst/>
                <a:latin typeface="Public Sans" panose="020B0604020202020204" charset="0"/>
              </a:rPr>
              <a:t> </a:t>
            </a:r>
            <a:endParaRPr lang="en-AU" b="0" i="0">
              <a:effectLst/>
              <a:latin typeface="Public Sans" panose="020B0604020202020204" charset="0"/>
            </a:endParaRPr>
          </a:p>
          <a:p>
            <a:pPr algn="l"/>
            <a:r>
              <a:rPr lang="en-AU" b="1" i="0">
                <a:effectLst/>
                <a:latin typeface="Public Sans" panose="020B0604020202020204" charset="0"/>
              </a:rPr>
              <a:t>Misconception #4: </a:t>
            </a:r>
            <a:r>
              <a:rPr lang="en-AU" b="1" i="1">
                <a:effectLst/>
                <a:latin typeface="Public Sans" panose="020B0604020202020204" charset="0"/>
              </a:rPr>
              <a:t>"Acceleration options are not effective or can be socially harmful."</a:t>
            </a:r>
            <a:endParaRPr lang="en-AU" b="0" i="0">
              <a:effectLst/>
              <a:latin typeface="Public Sans" panose="020B0604020202020204" charset="0"/>
            </a:endParaRPr>
          </a:p>
          <a:p>
            <a:pPr algn="l"/>
            <a:r>
              <a:rPr lang="en-AU" b="1" i="0">
                <a:effectLst/>
                <a:latin typeface="Public Sans" panose="020B0604020202020204" charset="0"/>
                <a:ea typeface="Open Sans" panose="020B0606030504020204" pitchFamily="34" charset="0"/>
                <a:cs typeface="Open Sans" panose="020B0606030504020204" pitchFamily="34" charset="0"/>
              </a:rPr>
              <a:t>Truth: </a:t>
            </a:r>
            <a:r>
              <a:rPr lang="en-AU" b="0" i="0" u="none" strike="noStrike" baseline="0">
                <a:latin typeface="Public Sans" panose="020B0604020202020204" charset="0"/>
                <a:ea typeface="Open Sans" panose="020B0606030504020204" pitchFamily="34" charset="0"/>
                <a:cs typeface="Open Sans" panose="020B0606030504020204" pitchFamily="34" charset="0"/>
              </a:rPr>
              <a:t>Research shows that many teachers and school leaders hold negative views on acceleration, with particular concern over social and emotional issues (Rambo &amp; McCoach 2012; Dare, Smith &amp; Nowicki 2016) Extensive research shows that these concerns are generally unfounded (</a:t>
            </a:r>
            <a:r>
              <a:rPr lang="en-AU" b="0" i="0" u="none" strike="noStrike" baseline="0" err="1">
                <a:latin typeface="Public Sans" panose="020B0604020202020204" charset="0"/>
                <a:ea typeface="Open Sans" panose="020B0606030504020204" pitchFamily="34" charset="0"/>
                <a:cs typeface="Open Sans" panose="020B0606030504020204" pitchFamily="34" charset="0"/>
              </a:rPr>
              <a:t>Neihart</a:t>
            </a:r>
            <a:r>
              <a:rPr lang="en-AU" b="0" i="0" u="none" strike="noStrike" baseline="0">
                <a:latin typeface="Public Sans" panose="020B0604020202020204" charset="0"/>
                <a:ea typeface="Open Sans" panose="020B0606030504020204" pitchFamily="34" charset="0"/>
                <a:cs typeface="Open Sans" panose="020B0606030504020204" pitchFamily="34" charset="0"/>
              </a:rPr>
              <a:t> 2007). Like all educational interventions, the quality of</a:t>
            </a:r>
            <a:r>
              <a:rPr lang="en-AU">
                <a:latin typeface="Public Sans" panose="020B0604020202020204" charset="0"/>
                <a:ea typeface="Open Sans" panose="020B0606030504020204" pitchFamily="34" charset="0"/>
                <a:cs typeface="Open Sans" panose="020B0606030504020204" pitchFamily="34" charset="0"/>
              </a:rPr>
              <a:t> the</a:t>
            </a:r>
            <a:r>
              <a:rPr lang="en-AU" b="0" i="0" u="none" strike="noStrike" baseline="0">
                <a:latin typeface="Public Sans" panose="020B0604020202020204" charset="0"/>
                <a:ea typeface="Open Sans" panose="020B0606030504020204" pitchFamily="34" charset="0"/>
                <a:cs typeface="Open Sans" panose="020B0606030504020204" pitchFamily="34" charset="0"/>
              </a:rPr>
              <a:t> implementation of an acceleration is the key to its success.</a:t>
            </a:r>
          </a:p>
          <a:p>
            <a:pPr algn="l"/>
            <a:endParaRPr lang="en-AU" b="0" i="0" u="none" strike="noStrike" baseline="0">
              <a:latin typeface="Public Sans" panose="020B060402020202020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Acceleration allows students to progress to the next grade or stage of learning earlier than is usual for a student of that age (Pressey 1949). This can be for a subject or whol</a:t>
            </a:r>
            <a:r>
              <a:rPr lang="en-AU">
                <a:latin typeface="Public Sans" panose="020B0604020202020204" charset="0"/>
                <a:ea typeface="Open Sans" panose="020B0606030504020204" pitchFamily="34" charset="0"/>
                <a:cs typeface="Open Sans" panose="020B0606030504020204" pitchFamily="34" charset="0"/>
              </a:rPr>
              <a:t>e grade. It</a:t>
            </a:r>
            <a:r>
              <a:rPr lang="en-AU" b="0" i="0" u="none" strike="noStrike" baseline="0">
                <a:latin typeface="Public Sans" panose="020B0604020202020204" charset="0"/>
                <a:ea typeface="Open Sans" panose="020B0606030504020204" pitchFamily="34" charset="0"/>
                <a:cs typeface="Open Sans" panose="020B0606030504020204" pitchFamily="34" charset="0"/>
              </a:rPr>
              <a:t> creates a closer match between student ability and the curriculum, potentially reducing boredom and increasing engagement for gifted students (Tannenbaum 1983). Acceleration also recognises the capacity of gifted students to potentially master new content and skills faster than their age peers (Geake 2009b). </a:t>
            </a:r>
            <a:r>
              <a:rPr lang="en-AU" b="0" i="0">
                <a:effectLst/>
                <a:latin typeface="Public Sans" panose="020B0604020202020204" charset="0"/>
                <a:ea typeface="Open Sans" panose="020B0606030504020204" pitchFamily="34" charset="0"/>
                <a:cs typeface="Open Sans" panose="020B0606030504020204" pitchFamily="34" charset="0"/>
              </a:rPr>
              <a:t> Research supports that these students naturally gravitate toward older students who are more similar as “intellectual peers.” Studies have shown that many students are happier with older students who share their interests than with children the same age.</a:t>
            </a:r>
            <a:r>
              <a:rPr lang="en-AU" b="0" i="0" baseline="30000">
                <a:effectLst/>
                <a:latin typeface="Public Sans" panose="020B0604020202020204" charset="0"/>
                <a:ea typeface="Open Sans" panose="020B0606030504020204" pitchFamily="34" charset="0"/>
                <a:cs typeface="Open Sans" panose="020B0606030504020204" pitchFamily="34" charset="0"/>
              </a:rPr>
              <a:t>3</a:t>
            </a:r>
            <a:r>
              <a:rPr lang="en-AU" b="0" i="0">
                <a:effectLst/>
                <a:latin typeface="Public Sans" panose="020B0604020202020204" charset="0"/>
                <a:ea typeface="Open Sans" panose="020B0606030504020204" pitchFamily="34" charset="0"/>
                <a:cs typeface="Open Sans" panose="020B0606030504020204" pitchFamily="34" charset="0"/>
              </a:rPr>
              <a:t> Therefore, acceleration placement options such as early entrance to kindergarten, grade acceleration, or early exit should be considered.</a:t>
            </a:r>
          </a:p>
          <a:p>
            <a:pPr algn="l"/>
            <a:endParaRPr lang="en-AU" b="0" i="0">
              <a:effectLst/>
              <a:latin typeface="Public Sans" panose="020B0604020202020204" charset="0"/>
              <a:ea typeface="Open Sans" panose="020B0606030504020204" pitchFamily="34" charset="0"/>
              <a:cs typeface="Open Sans" panose="020B0606030504020204" pitchFamily="3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Acceleration is one of the most effective educational interventions for gifted students (Rogers 2007, 2015). Repeated meta-analyses and systematic reviews of the research evidence on acceleration across a vast diversity of educational settings and contexts have shown that all forms of acceleration can offer significant learning benefits for gifted students (</a:t>
            </a:r>
            <a:r>
              <a:rPr lang="en-AU" b="0" i="0" u="none" strike="noStrike" baseline="0" err="1">
                <a:latin typeface="Public Sans" panose="020B0604020202020204" charset="0"/>
                <a:ea typeface="Open Sans" panose="020B0606030504020204" pitchFamily="34" charset="0"/>
                <a:cs typeface="Open Sans" panose="020B0606030504020204" pitchFamily="34" charset="0"/>
              </a:rPr>
              <a:t>Steenbergen</a:t>
            </a:r>
            <a:r>
              <a:rPr lang="en-AU" b="0" i="0" u="none" strike="noStrike" baseline="0">
                <a:latin typeface="Public Sans" panose="020B0604020202020204" charset="0"/>
                <a:ea typeface="Open Sans" panose="020B0606030504020204" pitchFamily="34" charset="0"/>
                <a:cs typeface="Open Sans" panose="020B0606030504020204" pitchFamily="34" charset="0"/>
              </a:rPr>
              <a:t>-Hu &amp; Moon 2011; Warne 2017). The typical effect size of acceleration is between +0.42 and +1.62 standard deviations of learning growth, placing acceleration among the most effective educational practices (</a:t>
            </a:r>
            <a:r>
              <a:rPr lang="en-AU" b="0" i="0" u="none" strike="noStrike" baseline="0" err="1">
                <a:latin typeface="Public Sans" panose="020B0604020202020204" charset="0"/>
                <a:ea typeface="Open Sans" panose="020B0606030504020204" pitchFamily="34" charset="0"/>
                <a:cs typeface="Open Sans" panose="020B0606030504020204" pitchFamily="34" charset="0"/>
              </a:rPr>
              <a:t>Steenbergen</a:t>
            </a:r>
            <a:r>
              <a:rPr lang="en-AU" b="0" i="0" u="none" strike="noStrike" baseline="0">
                <a:latin typeface="Public Sans" panose="020B0604020202020204" charset="0"/>
                <a:ea typeface="Open Sans" panose="020B0606030504020204" pitchFamily="34" charset="0"/>
                <a:cs typeface="Open Sans" panose="020B0606030504020204" pitchFamily="34" charset="0"/>
              </a:rPr>
              <a:t>-Hu, </a:t>
            </a:r>
            <a:r>
              <a:rPr lang="en-AU" b="0" i="0" u="none" strike="noStrike" baseline="0" err="1">
                <a:latin typeface="Public Sans" panose="020B0604020202020204" charset="0"/>
                <a:ea typeface="Open Sans" panose="020B0606030504020204" pitchFamily="34" charset="0"/>
                <a:cs typeface="Open Sans" panose="020B0606030504020204" pitchFamily="34" charset="0"/>
              </a:rPr>
              <a:t>Makel</a:t>
            </a:r>
            <a:r>
              <a:rPr lang="en-AU" b="0" i="0" u="none" strike="noStrike" baseline="0">
                <a:latin typeface="Public Sans" panose="020B0604020202020204" charset="0"/>
                <a:ea typeface="Open Sans" panose="020B0606030504020204" pitchFamily="34" charset="0"/>
                <a:cs typeface="Open Sans" panose="020B0606030504020204" pitchFamily="34" charset="0"/>
              </a:rPr>
              <a:t> &amp; Olszewski-</a:t>
            </a:r>
            <a:r>
              <a:rPr lang="en-AU" b="0" i="0" u="none" strike="noStrike" baseline="0" err="1">
                <a:latin typeface="Public Sans" panose="020B0604020202020204" charset="0"/>
                <a:ea typeface="Open Sans" panose="020B0606030504020204" pitchFamily="34" charset="0"/>
                <a:cs typeface="Open Sans" panose="020B0606030504020204" pitchFamily="34" charset="0"/>
              </a:rPr>
              <a:t>Kubilius</a:t>
            </a:r>
            <a:r>
              <a:rPr lang="en-AU" b="0" i="0" u="none" strike="noStrike" baseline="0">
                <a:latin typeface="Public Sans" panose="020B0604020202020204" charset="0"/>
                <a:ea typeface="Open Sans" panose="020B0606030504020204" pitchFamily="34" charset="0"/>
                <a:cs typeface="Open Sans" panose="020B0606030504020204" pitchFamily="34" charset="0"/>
              </a:rPr>
              <a:t> 2016). </a:t>
            </a:r>
          </a:p>
          <a:p>
            <a:pPr marR="1000"/>
            <a:endParaRPr lang="en-AU" b="0" i="0" u="none" strike="noStrike" baseline="0">
              <a:latin typeface="Public Sans" panose="020B0604020202020204" charset="0"/>
              <a:ea typeface="Open Sans" panose="020B0606030504020204" pitchFamily="34" charset="0"/>
              <a:cs typeface="Open Sans" panose="020B0606030504020204" pitchFamily="34" charset="0"/>
            </a:endParaRPr>
          </a:p>
          <a:p>
            <a:pPr marR="1000"/>
            <a:r>
              <a:rPr lang="en-AU" b="0" i="0" u="none" strike="noStrike" baseline="0">
                <a:latin typeface="Public Sans" panose="020B0604020202020204" charset="0"/>
                <a:ea typeface="Open Sans" panose="020B0606030504020204" pitchFamily="34" charset="0"/>
                <a:cs typeface="Open Sans" panose="020B0606030504020204" pitchFamily="34" charset="0"/>
              </a:rPr>
              <a:t>Research also confirms </a:t>
            </a:r>
            <a:r>
              <a:rPr lang="en-AU">
                <a:latin typeface="Public Sans" panose="020B0604020202020204" charset="0"/>
                <a:ea typeface="Open Sans" panose="020B0606030504020204" pitchFamily="34" charset="0"/>
                <a:cs typeface="Open Sans" panose="020B0606030504020204" pitchFamily="34" charset="0"/>
              </a:rPr>
              <a:t>a</a:t>
            </a:r>
            <a:r>
              <a:rPr lang="en-AU" b="0" i="0" u="none" strike="noStrike" baseline="0">
                <a:latin typeface="Public Sans" panose="020B0604020202020204" charset="0"/>
                <a:ea typeface="Open Sans" panose="020B0606030504020204" pitchFamily="34" charset="0"/>
                <a:cs typeface="Open Sans" panose="020B0606030504020204" pitchFamily="34" charset="0"/>
              </a:rPr>
              <a:t> lack of empirical evidence that acceleration results in negative academic or social outcomes for students. These findings have been consistent across students from diverse backgrounds (Lee et al. 2010). Early entry to school and radical (double) acceleration are also supported by the literature (Gross 2006; Rogers 2015). </a:t>
            </a:r>
          </a:p>
          <a:p>
            <a:pPr marR="1000"/>
            <a:r>
              <a:rPr lang="en-AU" b="0" i="0" u="none" strike="noStrike" baseline="0">
                <a:latin typeface="Public Sans" panose="020B0604020202020204" charset="0"/>
                <a:ea typeface="Open Sans" panose="020B0606030504020204" pitchFamily="34" charset="0"/>
                <a:cs typeface="Open Sans" panose="020B0606030504020204" pitchFamily="34" charset="0"/>
              </a:rPr>
              <a:t>Acceleration can be more effective when it is used earlier in a student’s schooling (Gross 1992, 2006; Gallagher et al. 2010; Rogers 2015). </a:t>
            </a:r>
            <a:endParaRPr lang="en-AU" b="0" i="0">
              <a:effectLst/>
              <a:latin typeface="Public Sans" panose="020B0604020202020204" charset="0"/>
              <a:ea typeface="Open Sans" panose="020B0606030504020204" pitchFamily="34" charset="0"/>
              <a:cs typeface="Open Sans" panose="020B0606030504020204" pitchFamily="34" charset="0"/>
            </a:endParaRPr>
          </a:p>
          <a:p>
            <a:pPr algn="l"/>
            <a:r>
              <a:rPr lang="en-AU" b="1" i="0">
                <a:solidFill>
                  <a:srgbClr val="363636"/>
                </a:solidFill>
                <a:effectLst/>
                <a:latin typeface="Public Sans" panose="020B0604020202020204" charset="0"/>
              </a:rPr>
              <a:t> </a:t>
            </a:r>
          </a:p>
          <a:p>
            <a:pPr algn="l"/>
            <a:r>
              <a:rPr lang="en-AU" b="1" i="0">
                <a:solidFill>
                  <a:srgbClr val="363636"/>
                </a:solidFill>
                <a:effectLst/>
                <a:latin typeface="Public Sans" panose="020B0604020202020204" charset="0"/>
              </a:rPr>
              <a:t>Misconception #5: </a:t>
            </a:r>
            <a:r>
              <a:rPr lang="en-AU" b="1" i="1">
                <a:solidFill>
                  <a:srgbClr val="363636"/>
                </a:solidFill>
                <a:effectLst/>
                <a:latin typeface="Public Sans" panose="020B0604020202020204" charset="0"/>
              </a:rPr>
              <a:t>“Identification of HPGS is obvious</a:t>
            </a:r>
          </a:p>
          <a:p>
            <a:pPr algn="l"/>
            <a:endParaRPr lang="en-AU" b="0" i="0">
              <a:solidFill>
                <a:srgbClr val="363636"/>
              </a:solidFill>
              <a:effectLst/>
              <a:latin typeface="Public Sans" panose="020B060402020202020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For some schools, assessment and identification of HPGS can often be a controversial aspect (Moon 2012) where there are winners and losers due to cut off points and rigid programs. Knowing students well, including their interests, passions and ability is crucial in being able to identify their unique learning needs. </a:t>
            </a:r>
          </a:p>
          <a:p>
            <a:pPr algn="l"/>
            <a:endParaRPr lang="en-AU" b="0" i="0" u="none" strike="noStrike" baseline="0">
              <a:latin typeface="Public Sans" panose="020B0604020202020204" charset="0"/>
              <a:ea typeface="Open Sans" panose="020B0606030504020204" pitchFamily="34" charset="0"/>
              <a:cs typeface="Open Sans" panose="020B0606030504020204" pitchFamily="3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The HPGE Policy instead places focus not on identification as a label for students, but rather that teachers should instead focus on assessing  identifying a student’s needs in an ongoing manner.  Gifted students with disability often underachieve due to lack of identification, a lack of appropriate educational programming and support, and lack of strategies in schools to meet their social and emotional needs (Wormald &amp; </a:t>
            </a:r>
            <a:r>
              <a:rPr lang="en-AU" b="0" i="0" u="none" strike="noStrike" baseline="0" err="1">
                <a:latin typeface="Public Sans" panose="020B0604020202020204" charset="0"/>
                <a:ea typeface="Open Sans" panose="020B0606030504020204" pitchFamily="34" charset="0"/>
                <a:cs typeface="Open Sans" panose="020B0606030504020204" pitchFamily="34" charset="0"/>
              </a:rPr>
              <a:t>Vialle</a:t>
            </a:r>
            <a:r>
              <a:rPr lang="en-AU" b="0" i="0" u="none" strike="noStrike" baseline="0">
                <a:latin typeface="Public Sans" panose="020B0604020202020204" charset="0"/>
                <a:ea typeface="Open Sans" panose="020B0606030504020204" pitchFamily="34" charset="0"/>
                <a:cs typeface="Open Sans" panose="020B0606030504020204" pitchFamily="34" charset="0"/>
              </a:rPr>
              <a:t> 2011; Foley-</a:t>
            </a:r>
            <a:r>
              <a:rPr lang="en-AU" b="0" i="0" u="none" strike="noStrike" baseline="0" err="1">
                <a:latin typeface="Public Sans" panose="020B0604020202020204" charset="0"/>
                <a:ea typeface="Open Sans" panose="020B0606030504020204" pitchFamily="34" charset="0"/>
                <a:cs typeface="Open Sans" panose="020B0606030504020204" pitchFamily="34" charset="0"/>
              </a:rPr>
              <a:t>Nicpon</a:t>
            </a:r>
            <a:r>
              <a:rPr lang="en-AU" b="0" i="0" u="none" strike="noStrike" baseline="0">
                <a:latin typeface="Public Sans" panose="020B0604020202020204" charset="0"/>
                <a:ea typeface="Open Sans" panose="020B0606030504020204" pitchFamily="34" charset="0"/>
                <a:cs typeface="Open Sans" panose="020B0606030504020204" pitchFamily="34" charset="0"/>
              </a:rPr>
              <a:t> et al. 2011). NESB students may experience challenges in demonstrating their HP with language barriers impeding identification of these students.</a:t>
            </a:r>
          </a:p>
          <a:p>
            <a:pPr algn="l"/>
            <a:endParaRPr lang="en-AU" b="0" i="0" u="none" strike="noStrike" baseline="0">
              <a:effectLst/>
              <a:latin typeface="Public Sans" panose="020B0604020202020204" charset="0"/>
              <a:ea typeface="Open Sans" panose="020B0606030504020204" pitchFamily="34" charset="0"/>
              <a:cs typeface="Open Sans" panose="020B0606030504020204" pitchFamily="3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Problems with assessment and identification practices may lead to fewer low-SES students being identified and selected for gifted student programs (Hodges et al. 2018), meaning they miss out on programs that may benefit them the most (Loveless 2014). A study by Hamilton et al. (2018) showed that bright but disadvantaged students in lower SES areas were less likely to be identified or nominated than similar students in more average schools. The </a:t>
            </a:r>
            <a:r>
              <a:rPr lang="en-GB">
                <a:latin typeface="Public Sans" panose="020B0604020202020204" charset="0"/>
                <a:hlinkClick r:id="rId3"/>
              </a:rPr>
              <a:t>Equity Placement Model (nsw.gov.au)</a:t>
            </a:r>
            <a:r>
              <a:rPr lang="en-GB">
                <a:latin typeface="Public Sans" panose="020B0604020202020204" charset="0"/>
              </a:rPr>
              <a:t> </a:t>
            </a:r>
            <a:r>
              <a:rPr lang="en-GB">
                <a:latin typeface="Public Sans" panose="020B0604020202020204" charset="0"/>
                <a:ea typeface="Open Sans" panose="020B0606030504020204" pitchFamily="34" charset="0"/>
                <a:cs typeface="Open Sans" panose="020B0606030504020204" pitchFamily="34" charset="0"/>
              </a:rPr>
              <a:t>has been designed to make access to OC and SHS programs fairer for under-represented groups.</a:t>
            </a:r>
            <a:endParaRPr lang="en-AU" b="0" i="0">
              <a:effectLst/>
              <a:latin typeface="Public Sans" panose="020B0604020202020204" charset="0"/>
              <a:ea typeface="Open Sans" panose="020B0606030504020204" pitchFamily="34" charset="0"/>
              <a:cs typeface="Open Sans" panose="020B0606030504020204" pitchFamily="34" charset="0"/>
            </a:endParaRPr>
          </a:p>
          <a:p>
            <a:pPr algn="l"/>
            <a:endParaRPr lang="en-AU" b="0" i="0">
              <a:effectLst/>
              <a:latin typeface="Public Sans" panose="020B0604020202020204" charset="0"/>
              <a:ea typeface="Open Sans" panose="020B0606030504020204" pitchFamily="34" charset="0"/>
              <a:cs typeface="Open Sans" panose="020B0606030504020204" pitchFamily="3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Flawed identification and assessment practices are believed to contribute significantly to the under-representation and underachievement of students from minority and low-socioeconomic backgrounds, as well as gifted students with learning difficulties (McCoach et al. 2001) Culturally sensitive assessment tools and those that target spatial ability rather than verbal or mathematical  will help to identify those students form these groups. </a:t>
            </a:r>
          </a:p>
          <a:p>
            <a:pPr algn="l"/>
            <a:endParaRPr lang="en-AU" b="0" i="0" u="none" strike="noStrike" baseline="0">
              <a:latin typeface="Public Sans" panose="020B0604020202020204" charset="0"/>
              <a:ea typeface="Open Sans" panose="020B0606030504020204" pitchFamily="34" charset="0"/>
              <a:cs typeface="Open Sans" panose="020B0606030504020204" pitchFamily="3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Current best-practice in school-based identification and assessment is to use multiple measures – that is, a mix of qualitative, quantitative, objective, and observational methods – that have strong validity and reliability characteristics (Moon 2012; </a:t>
            </a:r>
            <a:r>
              <a:rPr lang="en-AU" b="0" i="0" u="none" strike="noStrike" baseline="0" err="1">
                <a:latin typeface="Public Sans" panose="020B0604020202020204" charset="0"/>
                <a:ea typeface="Open Sans" panose="020B0606030504020204" pitchFamily="34" charset="0"/>
                <a:cs typeface="Open Sans" panose="020B0606030504020204" pitchFamily="34" charset="0"/>
              </a:rPr>
              <a:t>Acar</a:t>
            </a:r>
            <a:r>
              <a:rPr lang="en-AU" b="0" i="0" u="none" strike="noStrike" baseline="0">
                <a:latin typeface="Public Sans" panose="020B0604020202020204" charset="0"/>
                <a:ea typeface="Open Sans" panose="020B0606030504020204" pitchFamily="34" charset="0"/>
                <a:cs typeface="Open Sans" panose="020B0606030504020204" pitchFamily="34" charset="0"/>
              </a:rPr>
              <a:t> et al. 2016) and to assess attributes and learning directly relevant to the gifted programs used (Hamilton et al., 2019). </a:t>
            </a:r>
            <a:endParaRPr lang="en-AU" b="0" i="0" u="none" strike="noStrike" baseline="0">
              <a:effectLst/>
              <a:latin typeface="Public Sans" panose="020B0604020202020204" charset="0"/>
              <a:ea typeface="Open Sans" panose="020B0606030504020204" pitchFamily="34" charset="0"/>
              <a:cs typeface="Open Sans" panose="020B0606030504020204" pitchFamily="34" charset="0"/>
            </a:endParaRPr>
          </a:p>
          <a:p>
            <a:pPr algn="l"/>
            <a:endParaRPr lang="en-AU" b="0" i="0" u="none" strike="noStrike" baseline="0">
              <a:solidFill>
                <a:srgbClr val="363636"/>
              </a:solidFill>
              <a:effectLst/>
              <a:latin typeface="Public Sans" panose="020B0604020202020204" charset="0"/>
              <a:ea typeface="Open Sans" panose="020B0606030504020204" pitchFamily="34" charset="0"/>
              <a:cs typeface="Open Sans" panose="020B0606030504020204" pitchFamily="34" charset="0"/>
            </a:endParaRPr>
          </a:p>
          <a:p>
            <a:pPr algn="l"/>
            <a:r>
              <a:rPr lang="en-AU" b="1" i="0">
                <a:solidFill>
                  <a:srgbClr val="363636"/>
                </a:solidFill>
                <a:effectLst/>
                <a:latin typeface="Public Sans" panose="020B0604020202020204" charset="0"/>
                <a:ea typeface="Open Sans" panose="020B0606030504020204" pitchFamily="34" charset="0"/>
                <a:cs typeface="Open Sans" panose="020B0606030504020204" pitchFamily="34" charset="0"/>
              </a:rPr>
              <a:t>Misconception#6: </a:t>
            </a:r>
            <a:r>
              <a:rPr lang="en-AU" b="1" i="1">
                <a:solidFill>
                  <a:srgbClr val="363636"/>
                </a:solidFill>
                <a:effectLst/>
                <a:latin typeface="Public Sans" panose="020B0604020202020204" charset="0"/>
                <a:ea typeface="Open Sans" panose="020B0606030504020204" pitchFamily="34" charset="0"/>
                <a:cs typeface="Open Sans" panose="020B0606030504020204" pitchFamily="34" charset="0"/>
              </a:rPr>
              <a:t>“Differentiated curriculum suffices and is enough to meet the need so of </a:t>
            </a:r>
            <a:r>
              <a:rPr lang="en-AU" b="1" i="1">
                <a:solidFill>
                  <a:srgbClr val="363636"/>
                </a:solidFill>
                <a:latin typeface="Public Sans" panose="020B0604020202020204" charset="0"/>
                <a:ea typeface="Open Sans" panose="020B0606030504020204" pitchFamily="34" charset="0"/>
                <a:cs typeface="Open Sans" panose="020B0606030504020204" pitchFamily="34" charset="0"/>
              </a:rPr>
              <a:t>HPG students</a:t>
            </a:r>
            <a:endParaRPr lang="en-AU" b="0" i="0">
              <a:solidFill>
                <a:srgbClr val="333333"/>
              </a:solidFill>
              <a:effectLst/>
              <a:latin typeface="Public Sans" panose="020B0604020202020204" charset="0"/>
              <a:ea typeface="Open Sans" panose="020B0606030504020204" pitchFamily="34" charset="0"/>
              <a:cs typeface="Open Sans" panose="020B0606030504020204" pitchFamily="34" charset="0"/>
            </a:endParaRPr>
          </a:p>
          <a:p>
            <a:pPr algn="l"/>
            <a:r>
              <a:rPr lang="en-AU" b="1" i="0">
                <a:solidFill>
                  <a:srgbClr val="333333"/>
                </a:solidFill>
                <a:effectLst/>
                <a:latin typeface="Public Sans" panose="020B0604020202020204" charset="0"/>
                <a:ea typeface="Open Sans" panose="020B0606030504020204" pitchFamily="34" charset="0"/>
                <a:cs typeface="Open Sans" panose="020B0606030504020204" pitchFamily="34" charset="0"/>
              </a:rPr>
              <a:t>Truth: </a:t>
            </a:r>
            <a:r>
              <a:rPr lang="en-AU" b="0" i="0" u="none" strike="noStrike" baseline="0">
                <a:latin typeface="Public Sans" panose="020B0604020202020204" charset="0"/>
                <a:ea typeface="Open Sans" panose="020B0606030504020204" pitchFamily="34" charset="0"/>
                <a:cs typeface="Open Sans" panose="020B0606030504020204" pitchFamily="34" charset="0"/>
              </a:rPr>
              <a:t>Curriculum differentiation occurs where teachers adapt the syllabus to meet the specific learning needs of a group of students. Curriculum differentiation strategies aim to meet advanced learning needs by increasing the level of challenge, complexity, depth and learning pace (Kaplan 2009; Warne 2017). </a:t>
            </a:r>
          </a:p>
          <a:p>
            <a:pPr algn="l"/>
            <a:endParaRPr lang="en-AU" b="0" i="0" u="none" strike="noStrike" baseline="0">
              <a:latin typeface="Public Sans" panose="020B0604020202020204" charset="0"/>
              <a:ea typeface="Open Sans" panose="020B0606030504020204" pitchFamily="34" charset="0"/>
              <a:cs typeface="Open Sans" panose="020B0606030504020204" pitchFamily="34" charset="0"/>
            </a:endParaRPr>
          </a:p>
          <a:p>
            <a:pPr algn="l"/>
            <a:r>
              <a:rPr lang="en-AU" b="0" i="0" u="none" strike="noStrike" baseline="0">
                <a:latin typeface="Public Sans" panose="020B0604020202020204" charset="0"/>
                <a:ea typeface="Open Sans" panose="020B0606030504020204" pitchFamily="34" charset="0"/>
                <a:cs typeface="Open Sans" panose="020B0606030504020204" pitchFamily="34" charset="0"/>
              </a:rPr>
              <a:t>However, other forms of differentiation such as curriculum acceleration, extension and enrichment, and formative assessment-informed learning experiences have strong potential for classroom use. Positive outcomes have been shown when learning experiences have been matched to the assessed advanced learning needs of gifted students (Gavin et al. 2007; Fischer, Frey &amp; Hattie 2016). This may include role models, mentors and other advanced learning pathways.</a:t>
            </a:r>
            <a:endParaRPr lang="en-AU" b="1" i="0">
              <a:effectLst/>
              <a:latin typeface="Public Sans" panose="020B0604020202020204" charset="0"/>
              <a:ea typeface="Open Sans" panose="020B0606030504020204" pitchFamily="34" charset="0"/>
              <a:cs typeface="Open Sans" panose="020B0606030504020204" pitchFamily="34" charset="0"/>
            </a:endParaRPr>
          </a:p>
          <a:p>
            <a:pPr algn="l"/>
            <a:endParaRPr lang="en-AU" b="1" i="0">
              <a:solidFill>
                <a:srgbClr val="333333"/>
              </a:solidFill>
              <a:effectLst/>
              <a:latin typeface="Public Sans" panose="020B0604020202020204" charset="0"/>
            </a:endParaRPr>
          </a:p>
          <a:p>
            <a:pPr algn="l"/>
            <a:endParaRPr lang="en-AU" b="1" i="0">
              <a:solidFill>
                <a:srgbClr val="363636"/>
              </a:solidFill>
              <a:effectLst/>
              <a:latin typeface="Public Sans" panose="020B0604020202020204" charset="0"/>
            </a:endParaRPr>
          </a:p>
          <a:p>
            <a:pPr algn="l"/>
            <a:r>
              <a:rPr lang="en-AU" b="1" i="0">
                <a:solidFill>
                  <a:srgbClr val="363636"/>
                </a:solidFill>
                <a:effectLst/>
                <a:latin typeface="Public Sans" panose="020B0604020202020204" charset="0"/>
              </a:rPr>
              <a:t>Other examples of misconceptions include:</a:t>
            </a:r>
          </a:p>
          <a:p>
            <a:pPr algn="l"/>
            <a:endParaRPr lang="en-AU" b="1" i="0">
              <a:solidFill>
                <a:srgbClr val="363636"/>
              </a:solidFill>
              <a:effectLst/>
              <a:latin typeface="Public Sans" panose="020B0604020202020204" charset="0"/>
            </a:endParaRPr>
          </a:p>
          <a:p>
            <a:pPr algn="l"/>
            <a:r>
              <a:rPr lang="en-AU" b="1" i="0">
                <a:solidFill>
                  <a:srgbClr val="363636"/>
                </a:solidFill>
                <a:effectLst/>
                <a:latin typeface="Public Sans" panose="020B0604020202020204" charset="0"/>
              </a:rPr>
              <a:t>Misconception </a:t>
            </a:r>
            <a:r>
              <a:rPr lang="en-AU" b="1" i="1">
                <a:solidFill>
                  <a:srgbClr val="363636"/>
                </a:solidFill>
                <a:effectLst/>
                <a:latin typeface="Public Sans" panose="020B0604020202020204" charset="0"/>
              </a:rPr>
              <a:t>"All children have high potential."</a:t>
            </a:r>
            <a:endParaRPr lang="en-AU" b="0" i="0">
              <a:solidFill>
                <a:srgbClr val="333333"/>
              </a:solidFill>
              <a:effectLst/>
              <a:latin typeface="Public Sans" panose="020B0604020202020204" charset="0"/>
            </a:endParaRPr>
          </a:p>
          <a:p>
            <a:pPr algn="l"/>
            <a:r>
              <a:rPr lang="en-AU" b="1" i="0">
                <a:solidFill>
                  <a:srgbClr val="363636"/>
                </a:solidFill>
                <a:effectLst/>
                <a:latin typeface="Public Sans" panose="020B0604020202020204" charset="0"/>
              </a:rPr>
              <a:t>Truth:</a:t>
            </a:r>
            <a:r>
              <a:rPr lang="en-AU" b="0" i="0">
                <a:solidFill>
                  <a:srgbClr val="363636"/>
                </a:solidFill>
                <a:effectLst/>
                <a:latin typeface="Public Sans" panose="020B0604020202020204" charset="0"/>
              </a:rPr>
              <a:t> All children have strengths and positive attributes, but not all children are gifted in the educational sense of the word. The “high potential or gifted” label in a school setting means that when compared to others in their age or grade, a child has an advanced capacity to learn and apply what is learned in one or more domains of potential. This advanced capacity requires modifications to the regular curriculum to ensure these children are challenged and learn new material (Gagne, 2008). Gifted does not connote good or better; it is a term that allows students to be identified for teaching and learning that is appropriately matched to their unique learning needs.</a:t>
            </a:r>
            <a:r>
              <a:rPr lang="en-AU" b="1" i="0">
                <a:solidFill>
                  <a:srgbClr val="363636"/>
                </a:solidFill>
                <a:effectLst/>
                <a:latin typeface="Public Sans" panose="020B0604020202020204" charset="0"/>
              </a:rPr>
              <a:t> </a:t>
            </a:r>
            <a:endParaRPr lang="en-AU" b="0" i="0">
              <a:solidFill>
                <a:srgbClr val="333333"/>
              </a:solidFill>
              <a:effectLst/>
              <a:latin typeface="Public Sans" panose="020B0604020202020204" charset="0"/>
            </a:endParaRPr>
          </a:p>
          <a:p>
            <a:pPr algn="l"/>
            <a:endParaRPr lang="en-AU" b="0" i="0">
              <a:solidFill>
                <a:srgbClr val="333333"/>
              </a:solidFill>
              <a:effectLst/>
              <a:latin typeface="Public Sans" panose="020B0604020202020204" charset="0"/>
            </a:endParaRPr>
          </a:p>
          <a:p>
            <a:pPr algn="l"/>
            <a:r>
              <a:rPr lang="en-AU" b="1" i="0">
                <a:solidFill>
                  <a:srgbClr val="363636"/>
                </a:solidFill>
                <a:effectLst/>
                <a:latin typeface="Public Sans" panose="020B0604020202020204" charset="0"/>
              </a:rPr>
              <a:t>Misconception </a:t>
            </a:r>
            <a:r>
              <a:rPr lang="en-AU" b="1" i="1">
                <a:solidFill>
                  <a:srgbClr val="363636"/>
                </a:solidFill>
                <a:effectLst/>
                <a:latin typeface="Public Sans" panose="020B0604020202020204" charset="0"/>
              </a:rPr>
              <a:t>"</a:t>
            </a:r>
            <a:r>
              <a:rPr lang="en-AU" b="1" i="1">
                <a:solidFill>
                  <a:srgbClr val="333333"/>
                </a:solidFill>
                <a:effectLst/>
                <a:latin typeface="Public Sans" panose="020B0604020202020204" charset="0"/>
              </a:rPr>
              <a:t>Gifted education programs are elitist."</a:t>
            </a:r>
            <a:endParaRPr lang="en-AU" b="0" i="0">
              <a:solidFill>
                <a:srgbClr val="333333"/>
              </a:solidFill>
              <a:effectLst/>
              <a:latin typeface="Public Sans" panose="020B0604020202020204" charset="0"/>
            </a:endParaRPr>
          </a:p>
          <a:p>
            <a:pPr algn="l"/>
            <a:r>
              <a:rPr lang="en-AU" b="1" i="0">
                <a:solidFill>
                  <a:srgbClr val="333333"/>
                </a:solidFill>
                <a:effectLst/>
                <a:latin typeface="Public Sans" panose="020B0604020202020204" charset="0"/>
              </a:rPr>
              <a:t>Truth: </a:t>
            </a:r>
            <a:r>
              <a:rPr lang="en-AU" b="0" i="0">
                <a:solidFill>
                  <a:srgbClr val="363636"/>
                </a:solidFill>
                <a:effectLst/>
                <a:latin typeface="Public Sans" panose="020B0604020202020204" charset="0"/>
              </a:rPr>
              <a:t>Gifted education programs are meant to help all high-ability students achieve their potential in one or more domains. Gifted learners are found in all cultures, ethnic backgrounds, and socioeconomic groups. However, many of these students are denied the opportunity to maximize their potential because of the way in which programs and services are funded, and/or flawed identification practices or a lack of understanding of how to best meet their learning needs. For example, reliance on a single test score for an extension program may exclude students with different cultural experiences and opportunities. (Loveless, 2014; Hamilton et al, 2018)</a:t>
            </a:r>
          </a:p>
          <a:p>
            <a:pPr algn="l"/>
            <a:r>
              <a:rPr lang="en-AU" b="1" i="0">
                <a:solidFill>
                  <a:srgbClr val="363636"/>
                </a:solidFill>
                <a:effectLst/>
                <a:latin typeface="Public Sans" panose="020B0604020202020204" charset="0"/>
              </a:rPr>
              <a:t> </a:t>
            </a:r>
            <a:endParaRPr lang="en-AU" b="0" i="0">
              <a:solidFill>
                <a:srgbClr val="333333"/>
              </a:solidFill>
              <a:effectLst/>
              <a:latin typeface="Public Sans" panose="020B0604020202020204" charset="0"/>
            </a:endParaRPr>
          </a:p>
          <a:p>
            <a:pPr algn="l"/>
            <a:r>
              <a:rPr lang="en-AU" b="1" i="0">
                <a:solidFill>
                  <a:srgbClr val="363636"/>
                </a:solidFill>
                <a:effectLst/>
                <a:latin typeface="Public Sans" panose="020B0604020202020204" charset="0"/>
              </a:rPr>
              <a:t>Misconception </a:t>
            </a:r>
            <a:r>
              <a:rPr lang="en-AU" b="1" i="1">
                <a:solidFill>
                  <a:srgbClr val="363636"/>
                </a:solidFill>
                <a:effectLst/>
                <a:latin typeface="Public Sans" panose="020B0604020202020204" charset="0"/>
              </a:rPr>
              <a:t>"G</a:t>
            </a:r>
            <a:r>
              <a:rPr lang="en-AU" b="1" i="1">
                <a:solidFill>
                  <a:srgbClr val="333333"/>
                </a:solidFill>
                <a:effectLst/>
                <a:latin typeface="Public Sans" panose="020B0604020202020204" charset="0"/>
              </a:rPr>
              <a:t>ifted students are happy, popular, and well adjusted </a:t>
            </a:r>
          </a:p>
          <a:p>
            <a:pPr algn="l"/>
            <a:r>
              <a:rPr lang="en-AU" b="1" i="0">
                <a:solidFill>
                  <a:srgbClr val="333333"/>
                </a:solidFill>
                <a:effectLst/>
                <a:latin typeface="Public Sans" panose="020B0604020202020204" charset="0"/>
              </a:rPr>
              <a:t>Truth: </a:t>
            </a:r>
            <a:r>
              <a:rPr lang="en-AU" b="0" i="0">
                <a:solidFill>
                  <a:srgbClr val="363636"/>
                </a:solidFill>
                <a:effectLst/>
                <a:latin typeface="Public Sans" panose="020B0604020202020204" charset="0"/>
              </a:rPr>
              <a:t>Many HPG students flourish in their community and school environment. However, some differ in terms of their emotional and moral intensity, sensitivity to expectations and feelings, perfectionism, and deep concerns about societal problems. Others do not share interests with their classmates, resulting in isolation or being labelled unfavourably as a “nerd.” Some mask their true ability to ‘fit in’ with their age peers and go through a ‘forced choice’ dilemma of whether to be themselves or hide their ability for fear of isolation and bias. (Gross, 2012)</a:t>
            </a:r>
            <a:endParaRPr lang="en-AU" b="0" i="0">
              <a:solidFill>
                <a:srgbClr val="333333"/>
              </a:solidFill>
              <a:effectLst/>
              <a:latin typeface="Public Sans" panose="020B0604020202020204" charset="0"/>
            </a:endParaRPr>
          </a:p>
          <a:p>
            <a:pPr algn="l"/>
            <a:r>
              <a:rPr lang="en-AU" b="1" i="0">
                <a:solidFill>
                  <a:srgbClr val="363636"/>
                </a:solidFill>
                <a:effectLst/>
                <a:latin typeface="Open Sans" panose="020B0606030504020204" pitchFamily="34" charset="0"/>
              </a:rPr>
              <a:t>  </a:t>
            </a:r>
            <a:endParaRPr lang="en-AU"/>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5</a:t>
            </a:fld>
            <a:endParaRPr lang="en-AU"/>
          </a:p>
        </p:txBody>
      </p:sp>
    </p:spTree>
    <p:extLst>
      <p:ext uri="{BB962C8B-B14F-4D97-AF65-F5344CB8AC3E}">
        <p14:creationId xmlns:p14="http://schemas.microsoft.com/office/powerpoint/2010/main" val="47035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a:t>
            </a:r>
            <a:r>
              <a:rPr lang="en-AU" b="0">
                <a:latin typeface="Public Sans" panose="020B0604020202020204" charset="0"/>
              </a:rPr>
              <a:t> To </a:t>
            </a:r>
            <a:r>
              <a:rPr lang="en-AU">
                <a:latin typeface="Public Sans" panose="020B0604020202020204" charset="0"/>
              </a:rPr>
              <a:t>highlight some basic considerations relevant to curriculum planning, curriculum reform and  how HPGE policy implementation enhances CR</a:t>
            </a:r>
            <a:endParaRPr lang="en-AU" b="1">
              <a:latin typeface="Public Sans" panose="020B0604020202020204" charset="0"/>
            </a:endParaRPr>
          </a:p>
          <a:p>
            <a:endParaRPr lang="en-AU">
              <a:latin typeface="Public Sans" panose="020B0604020202020204" charset="0"/>
              <a:cs typeface="Calibri" panose="020F0502020204030204"/>
            </a:endParaRPr>
          </a:p>
          <a:p>
            <a:r>
              <a:rPr lang="en-AU" b="1">
                <a:latin typeface="Public Sans" panose="020B0604020202020204" charset="0"/>
              </a:rPr>
              <a:t>Speaker notes</a:t>
            </a:r>
          </a:p>
          <a:p>
            <a:endParaRPr lang="en-AU" b="1">
              <a:latin typeface="Public Sans" panose="020B0604020202020204" charset="0"/>
            </a:endParaRPr>
          </a:p>
          <a:p>
            <a:r>
              <a:rPr lang="en-AU" b="1">
                <a:latin typeface="Public Sans" panose="020B0604020202020204" charset="0"/>
              </a:rPr>
              <a:t>Curriculum reform</a:t>
            </a:r>
            <a:endParaRPr lang="en-AU">
              <a:latin typeface="Public Sans" panose="020B0604020202020204" charset="0"/>
            </a:endParaRPr>
          </a:p>
          <a:p>
            <a:r>
              <a:rPr lang="en-AU">
                <a:latin typeface="Public Sans" panose="020B0604020202020204" charset="0"/>
              </a:rPr>
              <a:t>•The Curriculum Reform is about preparing students for their future, so they achieve potential. This is also a key principle of HPGE. Both CR and HPGE emphasise “igniting passion and wonder” (as outlined by the Masters’ report) and students making “excellent and ongoing progress”.</a:t>
            </a:r>
            <a:endParaRPr lang="en-AU">
              <a:latin typeface="Public Sans" panose="020B0604020202020204" charset="0"/>
              <a:cs typeface="Calibri"/>
            </a:endParaRPr>
          </a:p>
          <a:p>
            <a:r>
              <a:rPr lang="en-AU">
                <a:latin typeface="Public Sans" panose="020B0604020202020204" charset="0"/>
              </a:rPr>
              <a:t> </a:t>
            </a:r>
          </a:p>
          <a:p>
            <a:r>
              <a:rPr lang="en-AU">
                <a:latin typeface="Public Sans" panose="020B0604020202020204" charset="0"/>
              </a:rPr>
              <a:t>CLICK</a:t>
            </a:r>
          </a:p>
          <a:p>
            <a:endParaRPr lang="en-AU">
              <a:latin typeface="Public Sans" panose="020B0604020202020204" charset="0"/>
              <a:cs typeface="Calibri"/>
            </a:endParaRPr>
          </a:p>
          <a:p>
            <a:r>
              <a:rPr lang="en-AU" b="1">
                <a:latin typeface="Public Sans" panose="020B0604020202020204" charset="0"/>
              </a:rPr>
              <a:t>Engage enact and embed</a:t>
            </a:r>
            <a:endParaRPr lang="en-AU">
              <a:latin typeface="Public Sans" panose="020B0604020202020204" charset="0"/>
            </a:endParaRPr>
          </a:p>
          <a:p>
            <a:r>
              <a:rPr lang="en-AU">
                <a:latin typeface="Public Sans" panose="020B0604020202020204" charset="0"/>
              </a:rPr>
              <a:t>•The department has designed 3 phases for curriculum implementation: engage, enact and embed. This journey of implementation is similar to that of HPGE policy implementation. Leaders, teachers and staff initially engage with the changes, then begin their journey of enacting, until they feel confident that changes are embedded into practice. The 3 phases (particularly with regard to enact and embed) should be considered with regard to how HPGE policy implementation aligns with Curriculum Reform.</a:t>
            </a:r>
            <a:endParaRPr lang="en-AU">
              <a:latin typeface="Public Sans" panose="020B0604020202020204" charset="0"/>
              <a:cs typeface="Calibri"/>
            </a:endParaRPr>
          </a:p>
        </p:txBody>
      </p:sp>
      <p:sp>
        <p:nvSpPr>
          <p:cNvPr id="4" name="Slide Number Placeholder 3"/>
          <p:cNvSpPr>
            <a:spLocks noGrp="1"/>
          </p:cNvSpPr>
          <p:nvPr>
            <p:ph type="sldNum" sz="quarter" idx="5"/>
          </p:nvPr>
        </p:nvSpPr>
        <p:spPr/>
        <p:txBody>
          <a:bodyPr/>
          <a:lstStyle/>
          <a:p>
            <a:fld id="{9670017B-3738-494A-96E9-AEF6E55835C0}" type="slidenum">
              <a:rPr lang="en-AU" smtClean="0"/>
              <a:pPr/>
              <a:t>6</a:t>
            </a:fld>
            <a:endParaRPr lang="en-AU"/>
          </a:p>
        </p:txBody>
      </p:sp>
    </p:spTree>
    <p:extLst>
      <p:ext uri="{BB962C8B-B14F-4D97-AF65-F5344CB8AC3E}">
        <p14:creationId xmlns:p14="http://schemas.microsoft.com/office/powerpoint/2010/main" val="367704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a:t>
            </a:r>
            <a:r>
              <a:rPr lang="en-AU" b="0">
                <a:latin typeface="Public Sans" panose="020B0604020202020204" charset="0"/>
              </a:rPr>
              <a:t> To highlight specific aspects of how CR aligns with HPGE policy</a:t>
            </a:r>
            <a:endParaRPr lang="en-AU" b="1">
              <a:latin typeface="Public Sans" panose="020B0604020202020204" charset="0"/>
            </a:endParaRPr>
          </a:p>
          <a:p>
            <a:endParaRPr lang="en-AU" b="1">
              <a:latin typeface="Public Sans" panose="020B0604020202020204" charset="0"/>
            </a:endParaRPr>
          </a:p>
          <a:p>
            <a:r>
              <a:rPr lang="en-AU" b="1">
                <a:latin typeface="Public Sans" panose="020B0604020202020204" charset="0"/>
              </a:rPr>
              <a:t>Speaker notes</a:t>
            </a:r>
            <a:endParaRPr lang="en-AU" b="1">
              <a:latin typeface="Public Sans" panose="020B0604020202020204" charset="0"/>
              <a:cs typeface="Calibri"/>
            </a:endParaRPr>
          </a:p>
          <a:p>
            <a:r>
              <a:rPr lang="en-AU" sz="1200" b="0" i="0" kern="1200">
                <a:solidFill>
                  <a:schemeClr val="tx1"/>
                </a:solidFill>
                <a:effectLst/>
                <a:latin typeface="Public Sans" panose="020B0604020202020204" charset="0"/>
              </a:rPr>
              <a:t>Curriculum reform aligns more specifically with HPGE policy by:</a:t>
            </a:r>
            <a:endParaRPr lang="en-AU" sz="1200" b="0" i="0" kern="1200">
              <a:solidFill>
                <a:schemeClr val="tx1"/>
              </a:solidFill>
              <a:effectLst/>
              <a:latin typeface="Public Sans" panose="020B0604020202020204" charset="0"/>
              <a:cs typeface="Calibri"/>
            </a:endParaRPr>
          </a:p>
          <a:p>
            <a:endParaRPr lang="en-AU" sz="1200" b="0" i="0" kern="1200">
              <a:solidFill>
                <a:schemeClr val="tx1"/>
              </a:solidFill>
              <a:effectLst/>
              <a:latin typeface="Public Sans" panose="020B0604020202020204" charset="0"/>
            </a:endParaRPr>
          </a:p>
          <a:p>
            <a:r>
              <a:rPr lang="en-AU" sz="1200" b="0" i="0" kern="1200">
                <a:solidFill>
                  <a:schemeClr val="tx1"/>
                </a:solidFill>
                <a:effectLst/>
                <a:latin typeface="Public Sans" panose="020B0604020202020204" charset="0"/>
              </a:rPr>
              <a:t>CLICK</a:t>
            </a:r>
            <a:endParaRPr lang="en-AU" sz="1200" b="0" i="0" kern="1200">
              <a:solidFill>
                <a:schemeClr val="tx1"/>
              </a:solidFill>
              <a:effectLst/>
              <a:latin typeface="Public Sans" panose="020B0604020202020204" charset="0"/>
              <a:cs typeface="Calibri"/>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i="0" kern="1200">
              <a:solidFill>
                <a:schemeClr val="tx1"/>
              </a:solidFill>
              <a:effectLst/>
              <a:latin typeface="Public Sans" panose="020B0604020202020204" charset="0"/>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kern="1200">
                <a:solidFill>
                  <a:schemeClr val="tx1"/>
                </a:solidFill>
                <a:effectLst/>
                <a:latin typeface="Public Sans" panose="020B0604020202020204" charset="0"/>
              </a:rPr>
              <a:t>Depth of learning</a:t>
            </a:r>
            <a:endParaRPr lang="en-AU" sz="1200" kern="1200">
              <a:solidFill>
                <a:schemeClr val="tx1"/>
              </a:solidFill>
              <a:effectLst/>
              <a:latin typeface="Public Sans" panose="020B0604020202020204" charset="0"/>
            </a:endParaRPr>
          </a:p>
          <a:p>
            <a:pPr marL="171450" marR="0" lvl="0" indent="-171450" algn="l" defTabSz="91434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1" kern="1200">
                <a:solidFill>
                  <a:schemeClr val="tx1"/>
                </a:solidFill>
                <a:effectLst/>
                <a:latin typeface="Public Sans" panose="020B0604020202020204" charset="0"/>
              </a:rPr>
              <a:t>The new curriculum will give teachers more time to concentrate on deep learning by reducing the hours teachers spend on non-essential learning and compliance requirements. </a:t>
            </a:r>
            <a:r>
              <a:rPr lang="en-US" sz="1200" i="1" kern="1200">
                <a:solidFill>
                  <a:schemeClr val="tx1"/>
                </a:solidFill>
                <a:effectLst/>
                <a:latin typeface="Public Sans" panose="020B0604020202020204" charset="0"/>
              </a:rPr>
              <a:t> (p8 </a:t>
            </a:r>
            <a:r>
              <a:rPr lang="en-US" sz="1200" kern="1200">
                <a:solidFill>
                  <a:schemeClr val="tx1"/>
                </a:solidFill>
                <a:effectLst/>
                <a:latin typeface="Public Sans" panose="020B0604020202020204" charset="0"/>
              </a:rPr>
              <a:t>p5 NSW Govt response</a:t>
            </a:r>
            <a:r>
              <a:rPr lang="en-US" sz="1200" i="1" kern="1200">
                <a:solidFill>
                  <a:schemeClr val="tx1"/>
                </a:solidFill>
                <a:effectLst/>
                <a:latin typeface="Public Sans" panose="020B0604020202020204" charset="0"/>
              </a:rPr>
              <a:t>)</a:t>
            </a:r>
            <a:endParaRPr lang="en-US" sz="1200" i="1" kern="1200">
              <a:solidFill>
                <a:schemeClr val="tx1"/>
              </a:solidFill>
              <a:effectLst/>
              <a:latin typeface="Public Sans" panose="020B0604020202020204" charset="0"/>
              <a:cs typeface="Calibri"/>
            </a:endParaRPr>
          </a:p>
          <a:p>
            <a:r>
              <a:rPr lang="en-US" sz="1200" b="1" i="1" kern="1200">
                <a:solidFill>
                  <a:schemeClr val="tx1"/>
                </a:solidFill>
                <a:effectLst/>
                <a:latin typeface="Public Sans" panose="020B0604020202020204" charset="0"/>
              </a:rPr>
              <a:t>“The underlying principle is that learning is maximized when learners are presented with appropriately challenging material, rather than being under-challenged by what they already know or over-challenged by</a:t>
            </a:r>
            <a:r>
              <a:rPr lang="en-AU" sz="1200" b="1" i="1" kern="1200">
                <a:solidFill>
                  <a:schemeClr val="tx1"/>
                </a:solidFill>
                <a:effectLst/>
                <a:latin typeface="Public Sans" panose="020B0604020202020204" charset="0"/>
              </a:rPr>
              <a:t> </a:t>
            </a:r>
            <a:r>
              <a:rPr lang="en-US" sz="1200" b="1" i="1" kern="1200">
                <a:solidFill>
                  <a:schemeClr val="tx1"/>
                </a:solidFill>
                <a:effectLst/>
                <a:latin typeface="Public Sans" panose="020B0604020202020204" charset="0"/>
              </a:rPr>
              <a:t>what they are not yet ready to learn</a:t>
            </a:r>
            <a:r>
              <a:rPr lang="en-US" sz="1200" i="1" kern="1200">
                <a:solidFill>
                  <a:schemeClr val="tx1"/>
                </a:solidFill>
                <a:effectLst/>
                <a:latin typeface="Public Sans" panose="020B0604020202020204" charset="0"/>
              </a:rPr>
              <a:t>.”</a:t>
            </a:r>
            <a:endParaRPr lang="en-AU" sz="1200" i="1" kern="1200">
              <a:solidFill>
                <a:schemeClr val="tx1"/>
              </a:solidFill>
              <a:effectLst/>
              <a:latin typeface="Public Sans" panose="020B0604020202020204" charset="0"/>
            </a:endParaRPr>
          </a:p>
          <a:p>
            <a:r>
              <a:rPr lang="en-US" sz="1200" kern="1200">
                <a:solidFill>
                  <a:schemeClr val="tx1"/>
                </a:solidFill>
                <a:effectLst/>
                <a:latin typeface="Public Sans" panose="020B0604020202020204" charset="0"/>
              </a:rPr>
              <a:t>(NSW Curriculum Review, p. xv) and (p9 Govt response)</a:t>
            </a:r>
            <a:r>
              <a:rPr lang="en-US">
                <a:latin typeface="Public Sans" panose="020B0604020202020204" charset="0"/>
              </a:rPr>
              <a:t> </a:t>
            </a:r>
            <a:endParaRPr lang="en-AU">
              <a:latin typeface="Public Sans" panose="020B0604020202020204" charset="0"/>
            </a:endParaRPr>
          </a:p>
          <a:p>
            <a:pPr>
              <a:buFont typeface="Arial" panose="020B0604020202020204" pitchFamily="34" charset="0"/>
            </a:pPr>
            <a:endParaRPr lang="en-AU">
              <a:latin typeface="Public Sans" panose="020B0604020202020204" charset="0"/>
              <a:cs typeface="Calibri"/>
            </a:endParaRPr>
          </a:p>
          <a:p>
            <a:r>
              <a:rPr lang="en-AU" sz="1200" b="0" i="0" kern="1200">
                <a:solidFill>
                  <a:schemeClr val="tx1"/>
                </a:solidFill>
                <a:effectLst/>
                <a:latin typeface="Public Sans" panose="020B0604020202020204" charset="0"/>
              </a:rPr>
              <a:t>CLICK</a:t>
            </a:r>
            <a:endParaRPr lang="en-AU" sz="1200" b="0" i="0" kern="1200">
              <a:solidFill>
                <a:schemeClr val="tx1"/>
              </a:solidFill>
              <a:effectLst/>
              <a:latin typeface="Public Sans" panose="020B0604020202020204" charset="0"/>
              <a:cs typeface="Calibri"/>
            </a:endParaRPr>
          </a:p>
          <a:p>
            <a:pPr marL="0" indent="0">
              <a:buFont typeface="Arial" panose="020B0604020202020204" pitchFamily="34" charset="0"/>
              <a:buNone/>
            </a:pPr>
            <a:endParaRPr lang="en-AU" sz="1200" b="0" i="0" kern="1200">
              <a:solidFill>
                <a:schemeClr val="tx1"/>
              </a:solidFill>
              <a:effectLst/>
              <a:latin typeface="Public Sans" panose="020B0604020202020204" charset="0"/>
            </a:endParaRPr>
          </a:p>
          <a:p>
            <a:pPr marL="0" indent="0">
              <a:buFont typeface="Arial" panose="020B0604020202020204" pitchFamily="34" charset="0"/>
              <a:buNone/>
            </a:pPr>
            <a:r>
              <a:rPr lang="en-AU" sz="1200" b="1" i="0" kern="1200">
                <a:solidFill>
                  <a:schemeClr val="tx1"/>
                </a:solidFill>
                <a:effectLst/>
                <a:latin typeface="Public Sans" panose="020B0604020202020204" charset="0"/>
              </a:rPr>
              <a:t>More time = challenge</a:t>
            </a:r>
            <a:endParaRPr lang="en-AU" sz="1200" b="1" i="0" kern="1200">
              <a:solidFill>
                <a:schemeClr val="tx1"/>
              </a:solidFill>
              <a:effectLst/>
              <a:latin typeface="Public Sans" panose="020B0604020202020204" charset="0"/>
              <a:cs typeface="Calibri"/>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The new curriculum will give teachers and students more time to focus on the key learning areas necessary for a deeper understanding of core concepts</a:t>
            </a:r>
            <a:r>
              <a:rPr lang="en-US" sz="1200" kern="1200">
                <a:solidFill>
                  <a:schemeClr val="tx1"/>
                </a:solidFill>
                <a:effectLst/>
                <a:latin typeface="Public Sans" panose="020B0604020202020204" charset="0"/>
              </a:rPr>
              <a:t>.  ( p5 , 11 NSW Govt response)</a:t>
            </a:r>
            <a:r>
              <a:rPr lang="en-US">
                <a:latin typeface="Public Sans" panose="020B0604020202020204" charset="0"/>
              </a:rPr>
              <a:t> </a:t>
            </a:r>
            <a:endParaRPr lang="en-US" sz="1200" kern="1200">
              <a:solidFill>
                <a:schemeClr val="tx1"/>
              </a:solidFill>
              <a:effectLst/>
              <a:latin typeface="Public Sans" panose="020B0604020202020204" charset="0"/>
              <a:cs typeface="Calibri"/>
            </a:endParaRPr>
          </a:p>
          <a:p>
            <a:pPr marL="171450" indent="-171450" defTabSz="914347">
              <a:buFont typeface="Arial" panose="020B0604020202020204" pitchFamily="34" charset="0"/>
              <a:buChar char="•"/>
              <a:defRPr/>
            </a:pPr>
            <a:r>
              <a:rPr lang="en-US" sz="1200" kern="1200">
                <a:solidFill>
                  <a:schemeClr val="tx1"/>
                </a:solidFill>
                <a:effectLst/>
                <a:latin typeface="Public Sans" panose="020B0604020202020204" charset="0"/>
              </a:rPr>
              <a:t>Depth for HPG students is one important way to provide differentiation that is also more complex and abstract that provides challenge learning to meet their advanced learning needs.</a:t>
            </a:r>
            <a:r>
              <a:rPr lang="en-US">
                <a:latin typeface="Public Sans" panose="020B0604020202020204" charset="0"/>
              </a:rPr>
              <a:t> </a:t>
            </a:r>
            <a:endParaRPr lang="en-US" sz="1200" kern="1200">
              <a:solidFill>
                <a:schemeClr val="tx1"/>
              </a:solidFill>
              <a:effectLst/>
              <a:latin typeface="Public Sans" panose="020B0604020202020204" charset="0"/>
              <a:cs typeface="Calibri"/>
            </a:endParaRPr>
          </a:p>
          <a:p>
            <a:endParaRPr lang="en-AU" sz="1200" b="0" i="0" kern="1200">
              <a:solidFill>
                <a:schemeClr val="tx1"/>
              </a:solidFill>
              <a:effectLst/>
              <a:latin typeface="Public Sans" panose="020B0604020202020204" charset="0"/>
            </a:endParaRPr>
          </a:p>
          <a:p>
            <a:r>
              <a:rPr lang="en-AU" sz="1200" b="0" i="0" kern="1200">
                <a:solidFill>
                  <a:schemeClr val="tx1"/>
                </a:solidFill>
                <a:effectLst/>
                <a:latin typeface="Public Sans" panose="020B0604020202020204" charset="0"/>
              </a:rPr>
              <a:t>CLICK</a:t>
            </a:r>
            <a:endParaRPr lang="en-AU" sz="1200" b="0" i="0" kern="1200">
              <a:solidFill>
                <a:schemeClr val="tx1"/>
              </a:solidFill>
              <a:effectLst/>
              <a:latin typeface="Public Sans" panose="020B0604020202020204" charset="0"/>
              <a:cs typeface="Calibri"/>
            </a:endParaRPr>
          </a:p>
          <a:p>
            <a:endParaRPr lang="en-AU" sz="1200" b="0" i="0" kern="1200">
              <a:solidFill>
                <a:schemeClr val="tx1"/>
              </a:solidFill>
              <a:effectLst/>
              <a:latin typeface="Public Sans" panose="020B0604020202020204" charset="0"/>
            </a:endParaRPr>
          </a:p>
          <a:p>
            <a:r>
              <a:rPr lang="en-AU" b="1">
                <a:latin typeface="Public Sans" panose="020B0604020202020204" charset="0"/>
              </a:rPr>
              <a:t> </a:t>
            </a:r>
            <a:r>
              <a:rPr lang="en-AU" sz="1200" b="1" i="0" kern="1200">
                <a:solidFill>
                  <a:schemeClr val="tx1"/>
                </a:solidFill>
                <a:effectLst/>
                <a:latin typeface="Public Sans" panose="020B0604020202020204" charset="0"/>
              </a:rPr>
              <a:t>Focus on explicit teaching</a:t>
            </a:r>
            <a:endParaRPr lang="en-AU" sz="1200" b="1" i="0" kern="1200">
              <a:solidFill>
                <a:schemeClr val="tx1"/>
              </a:solidFill>
              <a:effectLst/>
              <a:latin typeface="Public Sans" panose="020B0604020202020204" charset="0"/>
              <a:cs typeface="Calibri"/>
            </a:endParaRPr>
          </a:p>
          <a:p>
            <a:pPr marL="171450" indent="-171450">
              <a:buFont typeface="Arial" panose="020B0604020202020204" pitchFamily="34" charset="0"/>
              <a:buChar char="•"/>
            </a:pPr>
            <a:r>
              <a:rPr lang="en-AU" sz="1200" b="0" i="0" kern="1200">
                <a:solidFill>
                  <a:schemeClr val="tx1"/>
                </a:solidFill>
                <a:effectLst/>
                <a:latin typeface="Public Sans" panose="020B0604020202020204" charset="0"/>
              </a:rPr>
              <a:t>We know that </a:t>
            </a:r>
            <a:r>
              <a:rPr lang="en-AU">
                <a:latin typeface="Public Sans" panose="020B0604020202020204" charset="0"/>
              </a:rPr>
              <a:t>e</a:t>
            </a:r>
            <a:r>
              <a:rPr lang="en-AU" sz="1200" b="0" i="0" kern="1200">
                <a:solidFill>
                  <a:schemeClr val="tx1"/>
                </a:solidFill>
                <a:effectLst/>
                <a:latin typeface="Public Sans" panose="020B0604020202020204" charset="0"/>
              </a:rPr>
              <a:t>xplicit teaching strategies are just as important for HPG learners as they are for other learners. A focus in the new curriculum on higher order thinking , concept-based learning, thinking skills and problem solving aligns well with HPGE strategies.</a:t>
            </a:r>
            <a:r>
              <a:rPr lang="en-AU">
                <a:latin typeface="Public Sans" panose="020B0604020202020204" charset="0"/>
              </a:rPr>
              <a:t> We also know that effective assessment practices such as pre-assessment and ongoing formative assessment lead to less repetition and greater engagement.</a:t>
            </a:r>
            <a:endParaRPr lang="en-AU" sz="1200" b="0" i="0" kern="1200">
              <a:solidFill>
                <a:schemeClr val="tx1"/>
              </a:solidFill>
              <a:effectLst/>
              <a:latin typeface="Public Sans" panose="020B0604020202020204" charset="0"/>
              <a:cs typeface="Calibri"/>
            </a:endParaRPr>
          </a:p>
          <a:p>
            <a:pPr marL="0" indent="0">
              <a:buFont typeface="Arial" panose="020B0604020202020204" pitchFamily="34" charset="0"/>
              <a:buNone/>
            </a:pPr>
            <a:endParaRPr lang="en-AU" sz="1200" b="0" i="0" kern="1200">
              <a:solidFill>
                <a:schemeClr val="tx1"/>
              </a:solidFill>
              <a:effectLst/>
              <a:latin typeface="Public Sans" panose="020B0604020202020204" charset="0"/>
            </a:endParaRPr>
          </a:p>
          <a:p>
            <a:pPr marL="0" indent="0">
              <a:buFont typeface="Arial" panose="020B0604020202020204" pitchFamily="34" charset="0"/>
              <a:buNone/>
            </a:pPr>
            <a:r>
              <a:rPr lang="en-AU" sz="1200" b="0" i="0" kern="1200">
                <a:solidFill>
                  <a:schemeClr val="tx1"/>
                </a:solidFill>
                <a:effectLst/>
                <a:latin typeface="Public Sans" panose="020B0604020202020204" charset="0"/>
              </a:rPr>
              <a:t>CLICK</a:t>
            </a:r>
            <a:endParaRPr lang="en-AU" sz="1200" b="0" i="0" kern="1200">
              <a:solidFill>
                <a:schemeClr val="tx1"/>
              </a:solidFill>
              <a:effectLst/>
              <a:latin typeface="Public Sans" panose="020B0604020202020204" charset="0"/>
              <a:cs typeface="Calibri"/>
            </a:endParaRPr>
          </a:p>
          <a:p>
            <a:pPr marL="0" indent="0">
              <a:buFont typeface="Arial" panose="020B0604020202020204" pitchFamily="34" charset="0"/>
              <a:buNone/>
            </a:pPr>
            <a:endParaRPr lang="en-AU" sz="1200" b="1" i="0" kern="1200">
              <a:solidFill>
                <a:schemeClr val="tx1"/>
              </a:solidFill>
              <a:effectLst/>
              <a:latin typeface="Public Sans" panose="020B0604020202020204" charset="0"/>
            </a:endParaRPr>
          </a:p>
          <a:p>
            <a:pPr marL="0" indent="0">
              <a:buFont typeface="Arial" panose="020B0604020202020204" pitchFamily="34" charset="0"/>
              <a:buNone/>
            </a:pPr>
            <a:r>
              <a:rPr lang="en-AU" sz="1200" b="1" i="0" kern="1200">
                <a:solidFill>
                  <a:schemeClr val="tx1"/>
                </a:solidFill>
                <a:effectLst/>
                <a:latin typeface="Public Sans" panose="020B0604020202020204" charset="0"/>
              </a:rPr>
              <a:t>Enable flexibility</a:t>
            </a:r>
            <a:endParaRPr lang="en-AU" sz="1200" b="1" i="0" kern="1200">
              <a:solidFill>
                <a:schemeClr val="tx1"/>
              </a:solidFill>
              <a:effectLst/>
              <a:latin typeface="Public Sans" panose="020B0604020202020204" charset="0"/>
              <a:cs typeface="Calibri"/>
            </a:endParaRPr>
          </a:p>
          <a:p>
            <a:pPr marL="171450" indent="-171450">
              <a:buFont typeface="Arial" panose="020B0604020202020204" pitchFamily="34" charset="0"/>
              <a:buChar char="•"/>
            </a:pPr>
            <a:r>
              <a:rPr lang="en-AU">
                <a:latin typeface="Public Sans" panose="020B0604020202020204" charset="0"/>
              </a:rPr>
              <a:t>The amount of day-to-day monitoring of student learning by teachers should be no different for the new curriculum. Teachers will need to make judgements about </a:t>
            </a:r>
            <a:r>
              <a:rPr lang="en-AU" b="1">
                <a:latin typeface="Public Sans" panose="020B0604020202020204" charset="0"/>
              </a:rPr>
              <a:t>when </a:t>
            </a:r>
            <a:r>
              <a:rPr lang="en-AU">
                <a:latin typeface="Public Sans" panose="020B0604020202020204" charset="0"/>
              </a:rPr>
              <a:t>students have achieved the syllabus on which they are working </a:t>
            </a:r>
            <a:r>
              <a:rPr lang="en-AU" b="1">
                <a:latin typeface="Public Sans" panose="020B0604020202020204" charset="0"/>
              </a:rPr>
              <a:t>and are ready to move to the next</a:t>
            </a:r>
            <a:r>
              <a:rPr lang="en-AU">
                <a:latin typeface="Public Sans" panose="020B0604020202020204" charset="0"/>
              </a:rPr>
              <a:t>. These judgements will be based on teacher observations of student work, including through classroom tests and other assessment activities, as at present.</a:t>
            </a:r>
            <a:endParaRPr lang="en-AU">
              <a:latin typeface="Public Sans" panose="020B0604020202020204" charset="0"/>
              <a:cs typeface="Calibri"/>
            </a:endParaRPr>
          </a:p>
          <a:p>
            <a:r>
              <a:rPr lang="en-AU">
                <a:latin typeface="Public Sans" panose="020B0604020202020204" charset="0"/>
              </a:rPr>
              <a:t>P15 </a:t>
            </a:r>
            <a:endParaRPr lang="en-AU">
              <a:latin typeface="Public Sans" panose="020B0604020202020204" charset="0"/>
              <a:cs typeface="Calibri"/>
            </a:endParaRPr>
          </a:p>
          <a:p>
            <a:pPr marL="171450" indent="-171450" defTabSz="914347">
              <a:buFont typeface="Arial" panose="020B0604020202020204" pitchFamily="34" charset="0"/>
              <a:buChar char="•"/>
              <a:defRPr/>
            </a:pPr>
            <a:r>
              <a:rPr lang="en-AU">
                <a:latin typeface="Public Sans" panose="020B0604020202020204" charset="0"/>
              </a:rPr>
              <a:t>Teachers also then </a:t>
            </a:r>
            <a:r>
              <a:rPr lang="en-AU" b="1">
                <a:latin typeface="Public Sans" panose="020B0604020202020204" charset="0"/>
              </a:rPr>
              <a:t>decide when a student has mastered the content </a:t>
            </a:r>
            <a:r>
              <a:rPr lang="en-AU">
                <a:latin typeface="Public Sans" panose="020B0604020202020204" charset="0"/>
              </a:rPr>
              <a:t>of the syllabus and </a:t>
            </a:r>
            <a:r>
              <a:rPr lang="en-AU" b="1">
                <a:latin typeface="Public Sans" panose="020B0604020202020204" charset="0"/>
              </a:rPr>
              <a:t>is ready to move to the next</a:t>
            </a:r>
            <a:r>
              <a:rPr lang="en-AU">
                <a:latin typeface="Public Sans" panose="020B0604020202020204" charset="0"/>
              </a:rPr>
              <a:t>. P16 and </a:t>
            </a:r>
            <a:r>
              <a:rPr lang="en-AU" b="0">
                <a:latin typeface="Public Sans" panose="020B0604020202020204" charset="0"/>
              </a:rPr>
              <a:t>The C. Review refers to </a:t>
            </a:r>
            <a:r>
              <a:rPr lang="en-AU" i="1">
                <a:latin typeface="Public Sans" panose="020B0604020202020204" charset="0"/>
              </a:rPr>
              <a:t>Excellent and ongoing progress – students progress to new learning when they have mastered current learning” </a:t>
            </a:r>
            <a:r>
              <a:rPr lang="en-AU">
                <a:latin typeface="Public Sans" panose="020B0604020202020204" charset="0"/>
              </a:rPr>
              <a:t>(</a:t>
            </a:r>
            <a:r>
              <a:rPr lang="en-AU" b="0">
                <a:latin typeface="Public Sans" panose="020B0604020202020204" charset="0"/>
              </a:rPr>
              <a:t>Page 6 Governments response to CR)</a:t>
            </a:r>
            <a:r>
              <a:rPr lang="en-AU">
                <a:latin typeface="Public Sans" panose="020B0604020202020204" charset="0"/>
              </a:rPr>
              <a:t> </a:t>
            </a:r>
            <a:endParaRPr lang="en-AU" b="1" i="1">
              <a:latin typeface="Public Sans" panose="020B0604020202020204" charset="0"/>
            </a:endParaRPr>
          </a:p>
          <a:p>
            <a:endParaRPr lang="en-AU">
              <a:latin typeface="Public Sans" panose="020B0604020202020204" charset="0"/>
            </a:endParaRPr>
          </a:p>
          <a:p>
            <a:pPr marL="171450" indent="-171450">
              <a:buFont typeface="Arial" panose="020B0604020202020204" pitchFamily="34" charset="0"/>
              <a:buChar char="•"/>
            </a:pPr>
            <a:r>
              <a:rPr lang="en-AU">
                <a:latin typeface="Public Sans" panose="020B0604020202020204" charset="0"/>
              </a:rPr>
              <a:t>… for a student who is </a:t>
            </a:r>
            <a:r>
              <a:rPr lang="en-AU" b="1">
                <a:latin typeface="Public Sans" panose="020B0604020202020204" charset="0"/>
              </a:rPr>
              <a:t>performing well above the expectations </a:t>
            </a:r>
            <a:r>
              <a:rPr lang="en-AU">
                <a:latin typeface="Public Sans" panose="020B0604020202020204" charset="0"/>
              </a:rPr>
              <a:t>for their year level, knowing how they perform on that syllabus may provide few insights into their actual level of attainment and what they are now capable of learning. To establish and understand where individuals are in their learning, teachers require a different approach to assessment and a different skill set. The development of teachers’ understandings of the nature of long-term progress in an area of learning needs to be accompanied by support in </a:t>
            </a:r>
            <a:r>
              <a:rPr lang="en-AU" b="1">
                <a:latin typeface="Public Sans" panose="020B0604020202020204" charset="0"/>
              </a:rPr>
              <a:t>establishing and diagnosing where individual students are at in their learning.</a:t>
            </a:r>
            <a:endParaRPr lang="en-AU" b="1">
              <a:latin typeface="Public Sans" panose="020B0604020202020204" charset="0"/>
              <a:cs typeface="Calibri"/>
            </a:endParaRPr>
          </a:p>
          <a:p>
            <a:endParaRPr lang="en-AU">
              <a:latin typeface="Public Sans" panose="020B0604020202020204" charset="0"/>
            </a:endParaRPr>
          </a:p>
          <a:p>
            <a:pPr marL="171450" indent="-171450">
              <a:buFont typeface="Arial" panose="020B0604020202020204" pitchFamily="34" charset="0"/>
              <a:buChar char="•"/>
            </a:pPr>
            <a:r>
              <a:rPr lang="en-AU">
                <a:latin typeface="Public Sans" panose="020B0604020202020204" charset="0"/>
              </a:rPr>
              <a:t>Reference NSW CR Chapter 8 https://nswcurriculumreform.nesa.nsw.edu.au/pdfs/phase-3/final-report/chapter/8_-_Implementing_the_New_Curriculum.pdf </a:t>
            </a:r>
            <a:endParaRPr lang="en-AU">
              <a:latin typeface="Public Sans" panose="020B0604020202020204" charset="0"/>
              <a:cs typeface="Calibri"/>
            </a:endParaRPr>
          </a:p>
          <a:p>
            <a:r>
              <a:rPr lang="en-AU">
                <a:latin typeface="Public Sans" panose="020B0604020202020204" charset="0"/>
              </a:rPr>
              <a:t>p1</a:t>
            </a:r>
            <a:endParaRPr lang="en-AU">
              <a:latin typeface="Public Sans" panose="020B0604020202020204" charset="0"/>
              <a:cs typeface="Calibri"/>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200">
              <a:solidFill>
                <a:schemeClr val="tx1"/>
              </a:solidFill>
              <a:effectLst/>
              <a:latin typeface="Public Sans" panose="020B0604020202020204" charset="0"/>
            </a:endParaRPr>
          </a:p>
          <a:p>
            <a:pPr marL="0" marR="0" lvl="0" indent="0" algn="l" defTabSz="91434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200">
                <a:solidFill>
                  <a:schemeClr val="tx1"/>
                </a:solidFill>
                <a:effectLst/>
                <a:latin typeface="Public Sans" panose="020B0604020202020204" charset="0"/>
              </a:rPr>
              <a:t>CLICK</a:t>
            </a:r>
            <a:endParaRPr lang="en-AU" sz="1200" i="1" kern="1200">
              <a:solidFill>
                <a:schemeClr val="tx1"/>
              </a:solidFill>
              <a:effectLst/>
              <a:latin typeface="Public Sans" panose="020B0604020202020204" charset="0"/>
            </a:endParaRPr>
          </a:p>
          <a:p>
            <a:endParaRPr lang="en-AU" b="1">
              <a:latin typeface="Public Sans" panose="020B0604020202020204" charset="0"/>
            </a:endParaRPr>
          </a:p>
          <a:p>
            <a:r>
              <a:rPr lang="en-AU" b="1">
                <a:latin typeface="Public Sans" panose="020B0604020202020204" charset="0"/>
              </a:rPr>
              <a:t>Authentic Learning and real-world application</a:t>
            </a:r>
            <a:endParaRPr lang="en-AU" b="0">
              <a:latin typeface="Public Sans" panose="020B0604020202020204" charset="0"/>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The department recognises that “In the middle years of school, the new curriculum maintains existing subject requirements and a strong discipline focus. These are essential to a rounded education and crucial foundations for advanced and specialised learning in</a:t>
            </a:r>
            <a:r>
              <a:rPr lang="en-AU" sz="1200" i="1" kern="1200">
                <a:solidFill>
                  <a:schemeClr val="tx1"/>
                </a:solidFill>
                <a:effectLst/>
                <a:latin typeface="Public Sans" panose="020B0604020202020204" charset="0"/>
              </a:rPr>
              <a:t> </a:t>
            </a:r>
            <a:r>
              <a:rPr lang="en-US" sz="1200" i="1" kern="1200">
                <a:solidFill>
                  <a:schemeClr val="tx1"/>
                </a:solidFill>
                <a:effectLst/>
                <a:latin typeface="Public Sans" panose="020B0604020202020204" charset="0"/>
              </a:rPr>
              <a:t>the later years.”</a:t>
            </a:r>
            <a:r>
              <a:rPr lang="en-US" i="1">
                <a:latin typeface="Public Sans" panose="020B0604020202020204" charset="0"/>
              </a:rPr>
              <a:t>  </a:t>
            </a:r>
            <a:r>
              <a:rPr lang="en-US" sz="1200" i="1" kern="1200">
                <a:solidFill>
                  <a:schemeClr val="tx1"/>
                </a:solidFill>
                <a:effectLst/>
                <a:latin typeface="Public Sans" panose="020B0604020202020204" charset="0"/>
              </a:rPr>
              <a:t> For HPGS authentic learning is crucial as they require learning to be relevant and meaningful to remain engaged and motivated to learn.</a:t>
            </a:r>
            <a:r>
              <a:rPr lang="en-US" i="1">
                <a:latin typeface="Public Sans" panose="020B0604020202020204" charset="0"/>
              </a:rPr>
              <a:t>   </a:t>
            </a:r>
            <a:r>
              <a:rPr lang="en-US" sz="1200" i="1" kern="1200">
                <a:solidFill>
                  <a:schemeClr val="tx1"/>
                </a:solidFill>
                <a:effectLst/>
                <a:latin typeface="Public Sans" panose="020B0604020202020204" charset="0"/>
              </a:rPr>
              <a:t> (P11 </a:t>
            </a:r>
            <a:r>
              <a:rPr lang="en-US" sz="1200" kern="1200">
                <a:solidFill>
                  <a:schemeClr val="tx1"/>
                </a:solidFill>
                <a:effectLst/>
                <a:latin typeface="Public Sans" panose="020B0604020202020204" charset="0"/>
              </a:rPr>
              <a:t>NSW Govt response)</a:t>
            </a:r>
            <a:endParaRPr lang="en-AU" sz="1200" i="1" kern="1200">
              <a:solidFill>
                <a:schemeClr val="tx1"/>
              </a:solidFill>
              <a:effectLst/>
              <a:latin typeface="Public Sans" panose="020B0604020202020204" charset="0"/>
            </a:endParaRPr>
          </a:p>
          <a:p>
            <a:pPr marL="171450" indent="-171450">
              <a:buFont typeface="Arial" panose="020B0604020202020204" pitchFamily="34" charset="0"/>
              <a:buChar char="•"/>
            </a:pPr>
            <a:endParaRPr lang="en-AU" sz="1200" b="0" i="1" kern="1200">
              <a:solidFill>
                <a:schemeClr val="tx1"/>
              </a:solidFill>
              <a:effectLst/>
              <a:latin typeface="Public Sans" panose="020B0604020202020204" charset="0"/>
            </a:endParaRPr>
          </a:p>
          <a:p>
            <a:pPr marL="171450" indent="-171450">
              <a:buFont typeface="Arial" panose="020B0604020202020204" pitchFamily="34" charset="0"/>
              <a:buChar char="•"/>
              <a:defRPr/>
            </a:pPr>
            <a:r>
              <a:rPr lang="en-AU" sz="1200" b="0" i="1" kern="1200">
                <a:solidFill>
                  <a:schemeClr val="tx1"/>
                </a:solidFill>
                <a:effectLst/>
                <a:latin typeface="Public Sans" panose="020B0604020202020204" charset="0"/>
              </a:rPr>
              <a:t>For HPGS advanced learning pathways, including career pathways are important in harnessing their high potential towards appropriate and meaningful avenues. </a:t>
            </a:r>
            <a:r>
              <a:rPr lang="en-US" sz="1200" i="0" kern="1200">
                <a:solidFill>
                  <a:schemeClr val="tx1"/>
                </a:solidFill>
                <a:effectLst/>
                <a:latin typeface="Public Sans" panose="020B0604020202020204" charset="0"/>
              </a:rPr>
              <a:t>The review acknowledges that - </a:t>
            </a:r>
            <a:r>
              <a:rPr lang="en-US" sz="1200" i="1" kern="1200">
                <a:solidFill>
                  <a:schemeClr val="tx1"/>
                </a:solidFill>
                <a:effectLst/>
                <a:latin typeface="Public Sans" panose="020B0604020202020204" charset="0"/>
              </a:rPr>
              <a:t>Stronger pathways into vocational education for senior students; designing and linking subjects to deliver clear paths to both university study and vocational training; ensure rigorous subjects that integrate knowledge and the practical application of knowledge</a:t>
            </a:r>
            <a:r>
              <a:rPr lang="en-US" i="1">
                <a:latin typeface="Public Sans" panose="020B0604020202020204" charset="0"/>
              </a:rPr>
              <a:t> </a:t>
            </a:r>
            <a:endParaRPr lang="en-US" sz="1200" i="1" kern="1200">
              <a:solidFill>
                <a:schemeClr val="tx1"/>
              </a:solidFill>
              <a:effectLst/>
              <a:latin typeface="Public Sans" panose="020B0604020202020204" charset="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a:solidFill>
                  <a:schemeClr val="tx1"/>
                </a:solidFill>
                <a:effectLst/>
                <a:latin typeface="Public Sans" panose="020B0604020202020204" charset="0"/>
              </a:rPr>
              <a:t>(P6 Govt response and </a:t>
            </a:r>
            <a:r>
              <a:rPr lang="en-AU" sz="1200" b="0" i="1" kern="1200">
                <a:solidFill>
                  <a:schemeClr val="tx1"/>
                </a:solidFill>
                <a:effectLst/>
                <a:latin typeface="Public Sans" panose="020B0604020202020204" charset="0"/>
              </a:rPr>
              <a:t>reference - better prepare Year 11 and 12 students for future work and study with new learning areas and career pathways </a:t>
            </a:r>
            <a:r>
              <a:rPr lang="en-AU">
                <a:latin typeface="Public Sans" panose="020B0604020202020204" charset="0"/>
              </a:rPr>
              <a:t>https://curriculum.nsw.edu.au/learning-areas/english/english-k-10 )</a:t>
            </a:r>
            <a:endParaRPr lang="en-AU">
              <a:latin typeface="Public Sans" panose="020B0604020202020204" charset="0"/>
              <a:cs typeface="Calibri"/>
            </a:endParaRPr>
          </a:p>
          <a:p>
            <a:endParaRPr lang="en-AU" b="1">
              <a:latin typeface="Public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a:latin typeface="Public Sans" panose="020B0604020202020204" charset="0"/>
              </a:rPr>
              <a:t>Parent and carers and employers</a:t>
            </a:r>
            <a:endParaRPr lang="en-AU" b="1">
              <a:latin typeface="Public Sans" panose="020B0604020202020204" charset="0"/>
              <a:cs typeface="Calibri"/>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The review has been informed by extensive consultation with thousands of teachers, parents and education experts from around the state, along with detailed examination of curriculum in the world’s top performing education systems </a:t>
            </a:r>
            <a:r>
              <a:rPr lang="en-US" sz="1200" kern="1200">
                <a:solidFill>
                  <a:schemeClr val="tx1"/>
                </a:solidFill>
                <a:effectLst/>
                <a:latin typeface="Public Sans" panose="020B0604020202020204" charset="0"/>
              </a:rPr>
              <a:t>( p 4 Govt response)</a:t>
            </a:r>
            <a:r>
              <a:rPr lang="en-US">
                <a:latin typeface="Public Sans" panose="020B0604020202020204" charset="0"/>
              </a:rPr>
              <a:t> </a:t>
            </a:r>
            <a:endParaRPr lang="en-US" sz="1200" kern="1200">
              <a:solidFill>
                <a:schemeClr val="tx1"/>
              </a:solidFill>
              <a:effectLst/>
              <a:latin typeface="Public Sans" panose="020B0604020202020204" charset="0"/>
              <a:cs typeface="Calibri"/>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The department is committed to providing better information to parents and carers about where their child’s learning.</a:t>
            </a:r>
            <a:r>
              <a:rPr lang="en-US" i="1">
                <a:latin typeface="Public Sans" panose="020B0604020202020204" charset="0"/>
              </a:rPr>
              <a:t> </a:t>
            </a:r>
            <a:endParaRPr lang="en-AU" sz="1200" i="1" kern="1200">
              <a:solidFill>
                <a:schemeClr val="tx1"/>
              </a:solidFill>
              <a:effectLst/>
              <a:latin typeface="Public Sans" panose="020B0604020202020204" charset="0"/>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A priority for new syllabuses is to work with teachers and parents to determine the most appropriate ways to monitor and report on student progress. (P 11 Govt response)</a:t>
            </a:r>
            <a:endParaRPr lang="en-AU" sz="1200" i="1" kern="1200">
              <a:solidFill>
                <a:schemeClr val="tx1"/>
              </a:solidFill>
              <a:effectLst/>
              <a:latin typeface="Public Sans" panose="020B0604020202020204" charset="0"/>
            </a:endParaRPr>
          </a:p>
          <a:p>
            <a:endParaRPr lang="en-AU" b="0">
              <a:latin typeface="Public Sans" panose="020B0604020202020204" charset="0"/>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The new curriculum is designed to deliver improved student outcomes. This includes the opportunity for students to engage in further education and employment when they leave school.</a:t>
            </a:r>
            <a:r>
              <a:rPr lang="en-AU" sz="1200" i="1" kern="1200">
                <a:solidFill>
                  <a:schemeClr val="tx1"/>
                </a:solidFill>
                <a:effectLst/>
                <a:latin typeface="Public Sans" panose="020B0604020202020204" charset="0"/>
              </a:rPr>
              <a:t> </a:t>
            </a:r>
            <a:r>
              <a:rPr lang="en-US" sz="1200" i="1" kern="1200">
                <a:solidFill>
                  <a:schemeClr val="tx1"/>
                </a:solidFill>
                <a:effectLst/>
                <a:latin typeface="Public Sans" panose="020B0604020202020204" charset="0"/>
              </a:rPr>
              <a:t>These reforms are vital for the young people in our schools today and for those who will arrive in the years to come. These changes are an investment in their lives and in the future of our society.</a:t>
            </a:r>
            <a:r>
              <a:rPr lang="en-AU" b="0">
                <a:latin typeface="Public Sans" panose="020B0604020202020204" charset="0"/>
              </a:rPr>
              <a:t> (P 4 Government response)</a:t>
            </a:r>
            <a:endParaRPr lang="en-AU" b="0">
              <a:latin typeface="Public Sans" panose="020B0604020202020204" charset="0"/>
              <a:cs typeface="Calibri"/>
            </a:endParaRPr>
          </a:p>
          <a:p>
            <a:endParaRPr lang="en-AU" b="1">
              <a:latin typeface="Public Sans" panose="020B0604020202020204" charset="0"/>
            </a:endParaRPr>
          </a:p>
          <a:p>
            <a:pPr marL="171450" indent="-171450">
              <a:buFont typeface="Arial" panose="020B0604020202020204" pitchFamily="34" charset="0"/>
              <a:buChar char="•"/>
            </a:pPr>
            <a:r>
              <a:rPr lang="en-US" sz="1200" i="1" kern="1200">
                <a:solidFill>
                  <a:schemeClr val="tx1"/>
                </a:solidFill>
                <a:effectLst/>
                <a:latin typeface="Public Sans" panose="020B0604020202020204" charset="0"/>
              </a:rPr>
              <a:t>Stronger links are needed between schools, universities and VET providers, employers and industry.</a:t>
            </a:r>
            <a:r>
              <a:rPr lang="en-US" sz="1200" kern="1200">
                <a:solidFill>
                  <a:schemeClr val="tx1"/>
                </a:solidFill>
                <a:effectLst/>
                <a:latin typeface="Public Sans" panose="020B0604020202020204" charset="0"/>
              </a:rPr>
              <a:t>  P 12 Govt response) Note that this was the election</a:t>
            </a:r>
            <a:r>
              <a:rPr lang="en-AU" sz="1200" kern="1200">
                <a:solidFill>
                  <a:schemeClr val="tx1"/>
                </a:solidFill>
                <a:effectLst/>
                <a:latin typeface="Public Sans" panose="020B0604020202020204" charset="0"/>
              </a:rPr>
              <a:t> </a:t>
            </a:r>
            <a:r>
              <a:rPr lang="en-US" sz="1200" kern="1200">
                <a:solidFill>
                  <a:schemeClr val="tx1"/>
                </a:solidFill>
                <a:effectLst/>
                <a:latin typeface="Public Sans" panose="020B0604020202020204" charset="0"/>
              </a:rPr>
              <a:t>commitment made that began the process of the development of the HPGE Policy – and is the rationale behind the policy</a:t>
            </a:r>
            <a:endParaRPr lang="en-AU" sz="1200" kern="1200">
              <a:solidFill>
                <a:schemeClr val="tx1"/>
              </a:solidFill>
              <a:effectLst/>
              <a:latin typeface="Public Sans" panose="020B0604020202020204" charset="0"/>
            </a:endParaRPr>
          </a:p>
          <a:p>
            <a:endParaRPr lang="en-AU" sz="1200" kern="1200">
              <a:solidFill>
                <a:schemeClr val="tx1"/>
              </a:solidFill>
              <a:effectLst/>
              <a:latin typeface="+mn-lt"/>
              <a:ea typeface="+mn-ea"/>
              <a:cs typeface="+mn-cs"/>
            </a:endParaRPr>
          </a:p>
          <a:p>
            <a:endParaRPr lang="en-AU" b="1"/>
          </a:p>
          <a:p>
            <a:endParaRPr lang="en-AU"/>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7</a:t>
            </a:fld>
            <a:endParaRPr lang="en-AU"/>
          </a:p>
        </p:txBody>
      </p:sp>
    </p:spTree>
    <p:extLst>
      <p:ext uri="{BB962C8B-B14F-4D97-AF65-F5344CB8AC3E}">
        <p14:creationId xmlns:p14="http://schemas.microsoft.com/office/powerpoint/2010/main" val="44510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a:t>
            </a:r>
            <a:r>
              <a:rPr lang="en-AU" b="0">
                <a:latin typeface="Public Sans" panose="020B0604020202020204" charset="0"/>
              </a:rPr>
              <a:t> To highlight specific aspects of how CR aligns with HPGE policy implementation</a:t>
            </a:r>
          </a:p>
          <a:p>
            <a:endParaRPr lang="en-AU" b="1">
              <a:latin typeface="Public Sans" panose="020B0604020202020204" charset="0"/>
            </a:endParaRPr>
          </a:p>
          <a:p>
            <a:r>
              <a:rPr lang="en-AU" b="1">
                <a:latin typeface="Public Sans" panose="020B0604020202020204" charset="0"/>
              </a:rPr>
              <a:t>Sunrise not sunset</a:t>
            </a:r>
            <a:endParaRPr lang="en-AU">
              <a:latin typeface="Public Sans" panose="020B0604020202020204" charset="0"/>
            </a:endParaRPr>
          </a:p>
          <a:p>
            <a:r>
              <a:rPr lang="en-AU">
                <a:latin typeface="Public Sans" panose="020B0604020202020204" charset="0"/>
              </a:rPr>
              <a:t>•Leaving curriculum planning to afterwards as a bolt on – at sunset is not evidenced-based practice. It is crucial that effective HPGE pedagogical practices are embedded into planning from the beginning, not as an afterthought.</a:t>
            </a:r>
          </a:p>
          <a:p>
            <a:r>
              <a:rPr lang="en-AU">
                <a:latin typeface="Public Sans" panose="020B0604020202020204" charset="0"/>
              </a:rPr>
              <a:t>•Deliberate, proactive planning assists HPG students to participate in learning so that the best outcomes are achieved.</a:t>
            </a:r>
          </a:p>
          <a:p>
            <a:r>
              <a:rPr lang="en-AU">
                <a:latin typeface="Public Sans" panose="020B0604020202020204" charset="0"/>
              </a:rPr>
              <a:t>  </a:t>
            </a:r>
            <a:endParaRPr lang="en-AU">
              <a:latin typeface="Public Sans" panose="020B0604020202020204" charset="0"/>
              <a:cs typeface="Calibri"/>
            </a:endParaRPr>
          </a:p>
          <a:p>
            <a:r>
              <a:rPr lang="en-AU">
                <a:latin typeface="Public Sans" panose="020B0604020202020204" charset="0"/>
              </a:rPr>
              <a:t>CLICK</a:t>
            </a:r>
            <a:endParaRPr lang="en-AU">
              <a:latin typeface="Public Sans" panose="020B0604020202020204" charset="0"/>
              <a:cs typeface="Calibri"/>
            </a:endParaRPr>
          </a:p>
          <a:p>
            <a:r>
              <a:rPr lang="en-AU" b="1">
                <a:latin typeface="Public Sans" panose="020B0604020202020204" charset="0"/>
              </a:rPr>
              <a:t>A rising tide lifts all ships approach</a:t>
            </a:r>
            <a:endParaRPr lang="en-AU">
              <a:latin typeface="Public Sans" panose="020B0604020202020204" charset="0"/>
            </a:endParaRPr>
          </a:p>
          <a:p>
            <a:r>
              <a:rPr lang="en-AU">
                <a:latin typeface="Public Sans" panose="020B0604020202020204" charset="0"/>
              </a:rPr>
              <a:t>•High expectations for all students, including HPG learners are key aspects of both the new curriculum and HPGE. Many effective strategies used for HPG learners benefit all students.</a:t>
            </a:r>
          </a:p>
          <a:p>
            <a:endParaRPr lang="en-AU">
              <a:latin typeface="Public Sans" panose="020B0604020202020204" charset="0"/>
              <a:cs typeface="Calibri"/>
            </a:endParaRPr>
          </a:p>
          <a:p>
            <a:r>
              <a:rPr lang="en-AU">
                <a:latin typeface="Public Sans" panose="020B0604020202020204" charset="0"/>
              </a:rPr>
              <a:t>CLICK</a:t>
            </a:r>
            <a:endParaRPr lang="en-AU">
              <a:latin typeface="Public Sans" panose="020B0604020202020204" charset="0"/>
              <a:cs typeface="Calibri"/>
            </a:endParaRPr>
          </a:p>
          <a:p>
            <a:r>
              <a:rPr lang="en-AU" b="1">
                <a:latin typeface="Public Sans" panose="020B0604020202020204" charset="0"/>
              </a:rPr>
              <a:t>How might you facilitate questions about how HPGE policy implementation aligns with CR at your school?</a:t>
            </a:r>
            <a:endParaRPr lang="en-AU">
              <a:latin typeface="Public Sans" panose="020B0604020202020204" charset="0"/>
            </a:endParaRPr>
          </a:p>
          <a:p>
            <a:r>
              <a:rPr lang="en-AU">
                <a:latin typeface="Public Sans" panose="020B0604020202020204" charset="0"/>
              </a:rPr>
              <a:t>•Take a few moments to brainstorm relevant questions that might facilitate embedding HPGE into curriculum implementation at your school</a:t>
            </a:r>
            <a:endParaRPr lang="en-AU">
              <a:latin typeface="Public Sans" panose="020B0604020202020204" charset="0"/>
              <a:cs typeface="Calibri"/>
            </a:endParaRPr>
          </a:p>
          <a:p>
            <a:endParaRPr lang="en-AU">
              <a:latin typeface="Public Sans" panose="020B0604020202020204" charset="0"/>
              <a:cs typeface="Calibri"/>
            </a:endParaRPr>
          </a:p>
          <a:p>
            <a:r>
              <a:rPr lang="en-AU" b="1">
                <a:latin typeface="Public Sans" panose="020B0604020202020204" charset="0"/>
              </a:rPr>
              <a:t>Background knowledge</a:t>
            </a:r>
            <a:endParaRPr lang="en-AU">
              <a:latin typeface="Public Sans" panose="020B0604020202020204" charset="0"/>
            </a:endParaRPr>
          </a:p>
          <a:p>
            <a:r>
              <a:rPr lang="en-AU">
                <a:latin typeface="Public Sans" panose="020B0604020202020204" charset="0"/>
              </a:rPr>
              <a:t>There may be some who raise the possibility of the new syllabus structure lowering expectations for some students. Implicit in this question is the belief that it is ‘fair’ to provide every student of the same age with the same syllabus. But this belief confuses equity with equality. When students have very different needs, it is not fair to treat them equally; equity demands differentiated responses. Given the very wide variability in students’ levels of attainment and learning needs in each year of school, to treat every student fairly, the new curriculum must be structured to support teachers to meet individual learning needs. This is also a key to ensuring every student makes </a:t>
            </a:r>
            <a:r>
              <a:rPr lang="en-AU" b="1">
                <a:latin typeface="Public Sans" panose="020B0604020202020204" charset="0"/>
              </a:rPr>
              <a:t>excellent ongoing progress </a:t>
            </a:r>
            <a:r>
              <a:rPr lang="en-AU">
                <a:latin typeface="Public Sans" panose="020B0604020202020204" charset="0"/>
              </a:rPr>
              <a:t>in their learning and achieves at least a minimally acceptable standard by the completion of their schooling. </a:t>
            </a:r>
          </a:p>
          <a:p>
            <a:r>
              <a:rPr lang="en-AU" b="1">
                <a:latin typeface="Public Sans" panose="020B0604020202020204" charset="0"/>
              </a:rPr>
              <a:t>The current practice of providing the same syllabus to all students of the same age is a contributor to the poor progress many students now make.</a:t>
            </a:r>
            <a:endParaRPr lang="en-AU">
              <a:latin typeface="Public Sans" panose="020B0604020202020204" charset="0"/>
            </a:endParaRPr>
          </a:p>
          <a:p>
            <a:pPr marL="0" indent="0">
              <a:buFont typeface="Arial" panose="020B0604020202020204" pitchFamily="34" charset="0"/>
              <a:buNone/>
            </a:pPr>
            <a:endParaRPr lang="en-AU" b="1">
              <a:latin typeface="Public Sans" panose="020B0604020202020204" charset="0"/>
            </a:endParaRPr>
          </a:p>
          <a:p>
            <a:endParaRPr lang="en-AU"/>
          </a:p>
        </p:txBody>
      </p:sp>
      <p:sp>
        <p:nvSpPr>
          <p:cNvPr id="4" name="Slide Number Placeholder 3"/>
          <p:cNvSpPr>
            <a:spLocks noGrp="1"/>
          </p:cNvSpPr>
          <p:nvPr>
            <p:ph type="sldNum" sz="quarter" idx="5"/>
          </p:nvPr>
        </p:nvSpPr>
        <p:spPr/>
        <p:txBody>
          <a:bodyPr/>
          <a:lstStyle/>
          <a:p>
            <a:fld id="{9670017B-3738-494A-96E9-AEF6E55835C0}" type="slidenum">
              <a:rPr lang="en-AU" smtClean="0"/>
              <a:pPr/>
              <a:t>8</a:t>
            </a:fld>
            <a:endParaRPr lang="en-AU"/>
          </a:p>
        </p:txBody>
      </p:sp>
    </p:spTree>
    <p:extLst>
      <p:ext uri="{BB962C8B-B14F-4D97-AF65-F5344CB8AC3E}">
        <p14:creationId xmlns:p14="http://schemas.microsoft.com/office/powerpoint/2010/main" val="400842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panose="020B0604020202020204" charset="0"/>
              </a:rPr>
              <a:t>Purpose – </a:t>
            </a:r>
            <a:r>
              <a:rPr lang="en-AU" b="0">
                <a:latin typeface="Public Sans" panose="020B0604020202020204" charset="0"/>
              </a:rPr>
              <a:t>To highlight the key questions to be asked as syllabus implementation occurs for HPG students</a:t>
            </a:r>
          </a:p>
          <a:p>
            <a:endParaRPr lang="en-AU" b="1">
              <a:latin typeface="Public Sans" panose="020B0604020202020204" charset="0"/>
            </a:endParaRPr>
          </a:p>
          <a:p>
            <a:r>
              <a:rPr lang="en-AU" b="1">
                <a:latin typeface="Public Sans" panose="020B0604020202020204" charset="0"/>
              </a:rPr>
              <a:t>Speaker notes</a:t>
            </a:r>
            <a:endParaRPr lang="en-AU" b="1">
              <a:latin typeface="Public Sans" panose="020B0604020202020204" charset="0"/>
              <a:cs typeface="Calibri"/>
            </a:endParaRPr>
          </a:p>
          <a:p>
            <a:r>
              <a:rPr lang="en-AU">
                <a:latin typeface="Public Sans" panose="020B0604020202020204" charset="0"/>
              </a:rPr>
              <a:t>Here are some key questions you may use to engage staff in rich discussions about implementing new syllabus for high potential and gifted students</a:t>
            </a:r>
            <a:endParaRPr lang="en-AU">
              <a:latin typeface="Public Sans" panose="020B0604020202020204" charset="0"/>
              <a:cs typeface="Calibri"/>
            </a:endParaRPr>
          </a:p>
          <a:p>
            <a:endParaRPr lang="en-AU">
              <a:latin typeface="Public Sans" panose="020B0604020202020204" charset="0"/>
            </a:endParaRPr>
          </a:p>
          <a:p>
            <a:r>
              <a:rPr lang="en-AU">
                <a:latin typeface="Public Sans" panose="020B0604020202020204" charset="0"/>
              </a:rPr>
              <a:t>CLICK</a:t>
            </a:r>
            <a:endParaRPr lang="en-AU">
              <a:latin typeface="Public Sans" panose="020B0604020202020204" charset="0"/>
              <a:cs typeface="Calibri"/>
            </a:endParaRPr>
          </a:p>
          <a:p>
            <a:r>
              <a:rPr lang="en-AU">
                <a:latin typeface="Public Sans" panose="020B0604020202020204" charset="0"/>
              </a:rPr>
              <a:t>For your context, it may help to think of </a:t>
            </a:r>
            <a:r>
              <a:rPr lang="en-AU" b="1">
                <a:latin typeface="Public Sans" panose="020B0604020202020204" charset="0"/>
              </a:rPr>
              <a:t>responses to each </a:t>
            </a:r>
            <a:r>
              <a:rPr lang="en-AU">
                <a:latin typeface="Public Sans" panose="020B0604020202020204" charset="0"/>
              </a:rPr>
              <a:t>by considering possible:</a:t>
            </a:r>
            <a:endParaRPr lang="en-AU">
              <a:latin typeface="Public Sans" panose="020B0604020202020204" charset="0"/>
              <a:cs typeface="Calibri"/>
            </a:endParaRPr>
          </a:p>
          <a:p>
            <a:pPr marL="171450" indent="-171450">
              <a:buFont typeface="Arial" panose="020B0604020202020204" pitchFamily="34" charset="0"/>
              <a:buChar char="•"/>
            </a:pPr>
            <a:r>
              <a:rPr lang="en-AU">
                <a:latin typeface="Public Sans" panose="020B0604020202020204" charset="0"/>
              </a:rPr>
              <a:t>actions </a:t>
            </a:r>
          </a:p>
          <a:p>
            <a:pPr marL="171450" indent="-171450">
              <a:buFont typeface="Arial" panose="020B0604020202020204" pitchFamily="34" charset="0"/>
              <a:buChar char="•"/>
            </a:pPr>
            <a:r>
              <a:rPr lang="en-AU">
                <a:latin typeface="Public Sans" panose="020B0604020202020204" charset="0"/>
              </a:rPr>
              <a:t>timeframes</a:t>
            </a:r>
            <a:endParaRPr lang="en-AU">
              <a:latin typeface="Public Sans" panose="020B0604020202020204" charset="0"/>
              <a:cs typeface="Calibri"/>
            </a:endParaRPr>
          </a:p>
          <a:p>
            <a:pPr marL="171450" indent="-171450">
              <a:buFont typeface="Arial" panose="020B0604020202020204" pitchFamily="34" charset="0"/>
              <a:buChar char="•"/>
            </a:pPr>
            <a:r>
              <a:rPr lang="en-AU">
                <a:latin typeface="Public Sans" panose="020B0604020202020204" charset="0"/>
              </a:rPr>
              <a:t>responsibilities </a:t>
            </a:r>
          </a:p>
          <a:p>
            <a:endParaRPr lang="en-AU">
              <a:latin typeface="Public Sans" panose="020B0604020202020204" charset="0"/>
              <a:cs typeface="Calibri"/>
            </a:endParaRPr>
          </a:p>
          <a:p>
            <a:pPr marL="171450" indent="-171450">
              <a:buFont typeface="Arial" panose="020B0604020202020204" pitchFamily="34" charset="0"/>
              <a:buChar char="•"/>
            </a:pPr>
            <a:r>
              <a:rPr lang="en-AU">
                <a:latin typeface="Public Sans" panose="020B0604020202020204" charset="0"/>
              </a:rPr>
              <a:t>CLICK</a:t>
            </a:r>
            <a:endParaRPr lang="en-AU">
              <a:latin typeface="Public Sans" panose="020B0604020202020204" charset="0"/>
              <a:cs typeface="Calibri"/>
            </a:endParaRPr>
          </a:p>
          <a:p>
            <a:r>
              <a:rPr lang="en-AU" b="1">
                <a:latin typeface="Public Sans" panose="020B0604020202020204" charset="0"/>
              </a:rPr>
              <a:t>Assessment</a:t>
            </a:r>
            <a:endParaRPr lang="en-AU" b="1">
              <a:latin typeface="Public Sans" panose="020B0604020202020204" charset="0"/>
              <a:cs typeface="Calibri"/>
            </a:endParaRPr>
          </a:p>
          <a:p>
            <a:pPr marL="171450" indent="-171450">
              <a:buFont typeface="Arial" panose="020B0604020202020204" pitchFamily="34" charset="0"/>
              <a:buChar char="•"/>
              <a:defRPr/>
            </a:pPr>
            <a:r>
              <a:rPr lang="en-GB" sz="1200">
                <a:latin typeface="Public Sans" panose="020B0604020202020204" charset="0"/>
              </a:rPr>
              <a:t>How do we know what students have already mastered so only new material is taught?</a:t>
            </a:r>
            <a:r>
              <a:rPr lang="en-GB">
                <a:latin typeface="Public Sans" panose="020B0604020202020204" charset="0"/>
              </a:rPr>
              <a:t> </a:t>
            </a:r>
            <a:endParaRPr lang="en-GB" sz="1200">
              <a:latin typeface="Public Sans" panose="020B060402020202020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Public Sans" panose="020B0604020202020204" charset="0"/>
              </a:rPr>
              <a:t>How do we know that formative and summative assessments allow students to show an advanced level of understanding?</a:t>
            </a:r>
            <a:endParaRPr lang="en-GB" sz="1200">
              <a:latin typeface="Public Sans" panose="020B0604020202020204" charset="0"/>
              <a:cs typeface="Calibri"/>
            </a:endParaRPr>
          </a:p>
          <a:p>
            <a:pPr marL="171450" indent="-171450">
              <a:buFont typeface="Arial" panose="020B0604020202020204" pitchFamily="34" charset="0"/>
              <a:buChar char="•"/>
              <a:defRPr/>
            </a:pPr>
            <a:r>
              <a:rPr lang="en-GB" b="1">
                <a:latin typeface="Public Sans" panose="020B0604020202020204" charset="0"/>
              </a:rPr>
              <a:t>Further question: </a:t>
            </a:r>
            <a:r>
              <a:rPr lang="en-GB">
                <a:latin typeface="Public Sans" panose="020B0604020202020204" charset="0"/>
              </a:rPr>
              <a:t>How </a:t>
            </a:r>
            <a:r>
              <a:rPr kumimoji="0" lang="en-GB" sz="1200" b="0" i="0" u="none" strike="noStrike" kern="1200" cap="none" spc="0" normalizeH="0" baseline="0" noProof="0">
                <a:ln>
                  <a:noFill/>
                </a:ln>
                <a:effectLst/>
                <a:uLnTx/>
                <a:uFillTx/>
                <a:latin typeface="Public Sans" panose="020B0604020202020204" charset="0"/>
              </a:rPr>
              <a:t>might we respond to the diversity of learners by differentiating assessments?</a:t>
            </a:r>
            <a:r>
              <a:rPr lang="en-GB">
                <a:latin typeface="Public Sans" panose="020B0604020202020204" charset="0"/>
              </a:rPr>
              <a:t> </a:t>
            </a:r>
            <a:endParaRPr kumimoji="0" lang="en-AU" sz="1200" b="0" i="0" u="none" strike="noStrike" kern="1200" cap="none" spc="0" normalizeH="0" baseline="0" noProof="0">
              <a:ln>
                <a:noFill/>
              </a:ln>
              <a:effectLst/>
              <a:uLnTx/>
              <a:uFillTx/>
              <a:latin typeface="Public Sans" panose="020B0604020202020204" charset="0"/>
            </a:endParaRPr>
          </a:p>
          <a:p>
            <a:endParaRPr lang="en-AU">
              <a:latin typeface="Public Sans" panose="020B0604020202020204" charset="0"/>
            </a:endParaRPr>
          </a:p>
          <a:p>
            <a:r>
              <a:rPr lang="en-AU">
                <a:latin typeface="Public Sans" panose="020B0604020202020204" charset="0"/>
              </a:rPr>
              <a:t>CLICK</a:t>
            </a:r>
            <a:endParaRPr lang="en-AU">
              <a:latin typeface="Public Sans" panose="020B0604020202020204" charset="0"/>
              <a:cs typeface="Calibri"/>
            </a:endParaRPr>
          </a:p>
          <a:p>
            <a:r>
              <a:rPr lang="en-AU" b="1">
                <a:latin typeface="Public Sans" panose="020B0604020202020204" charset="0"/>
              </a:rPr>
              <a:t>Explicit teaching</a:t>
            </a:r>
            <a:endParaRPr lang="en-AU" b="1">
              <a:latin typeface="Public Sans" panose="020B060402020202020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Public Sans" panose="020B0604020202020204" charset="0"/>
              </a:rPr>
              <a:t>How can we engage students with explicit teaching that matches their current level of mastery?</a:t>
            </a:r>
            <a:endParaRPr lang="en-GB" sz="1200">
              <a:latin typeface="Public Sans" panose="020B0604020202020204" charset="0"/>
              <a:cs typeface="Calibri"/>
            </a:endParaRPr>
          </a:p>
          <a:p>
            <a:pPr marL="171450" indent="-171450">
              <a:buFont typeface="Arial" panose="020B0604020202020204" pitchFamily="34" charset="0"/>
              <a:buChar char="•"/>
              <a:defRPr/>
            </a:pPr>
            <a:r>
              <a:rPr lang="en-GB" b="1">
                <a:latin typeface="Public Sans" panose="020B0604020202020204" charset="0"/>
              </a:rPr>
              <a:t>Further question: </a:t>
            </a:r>
            <a:r>
              <a:rPr lang="en-GB">
                <a:latin typeface="Public Sans" panose="020B0604020202020204" charset="0"/>
              </a:rPr>
              <a:t>How</a:t>
            </a:r>
            <a:r>
              <a:rPr lang="en-GB" sz="1200">
                <a:latin typeface="Public Sans" panose="020B0604020202020204" charset="0"/>
              </a:rPr>
              <a:t> might we use a new syllabus to unlock knowledge that goes beyond current mastery and how will we know when it is time to progress to the next level?</a:t>
            </a:r>
            <a:endParaRPr kumimoji="0" lang="en-AU" sz="1200" b="0" i="0" u="none" strike="noStrike" kern="1200" cap="none" spc="0" normalizeH="0" baseline="0" noProof="0">
              <a:ln>
                <a:noFill/>
              </a:ln>
              <a:effectLst/>
              <a:uLnTx/>
              <a:uFillTx/>
              <a:latin typeface="Public Sans" panose="020B0604020202020204" charset="0"/>
            </a:endParaRPr>
          </a:p>
          <a:p>
            <a:pPr marL="171450" indent="-171450">
              <a:buFont typeface="Arial" panose="020B0604020202020204" pitchFamily="34" charset="0"/>
              <a:buChar char="•"/>
            </a:pPr>
            <a:endParaRPr lang="en-AU">
              <a:latin typeface="Public Sans" panose="020B0604020202020204" charset="0"/>
            </a:endParaRPr>
          </a:p>
          <a:p>
            <a:r>
              <a:rPr lang="en-AU">
                <a:latin typeface="Public Sans" panose="020B0604020202020204" charset="0"/>
              </a:rPr>
              <a:t>CLICK</a:t>
            </a:r>
            <a:endParaRPr lang="en-AU">
              <a:latin typeface="Public Sans" panose="020B0604020202020204" charset="0"/>
              <a:cs typeface="Calibri"/>
            </a:endParaRPr>
          </a:p>
          <a:p>
            <a:r>
              <a:rPr lang="en-AU" b="1">
                <a:latin typeface="Public Sans" panose="020B0604020202020204" charset="0"/>
              </a:rPr>
              <a:t>Questioning</a:t>
            </a:r>
            <a:endParaRPr lang="en-AU" b="1">
              <a:latin typeface="Public Sans" panose="020B0604020202020204" charset="0"/>
              <a:cs typeface="Calibri"/>
            </a:endParaRPr>
          </a:p>
          <a:p>
            <a:pPr marL="171450" indent="-171450">
              <a:buFont typeface="Arial" panose="020B0604020202020204" pitchFamily="34" charset="0"/>
              <a:buChar char="•"/>
              <a:defRPr/>
            </a:pPr>
            <a:r>
              <a:rPr kumimoji="0" lang="en-AU" sz="1200" b="0" i="0" u="none" strike="noStrike" kern="1200" cap="none" spc="0" normalizeH="0" baseline="0" noProof="0">
                <a:ln>
                  <a:noFill/>
                </a:ln>
                <a:effectLst/>
                <a:uLnTx/>
                <a:uFillTx/>
                <a:latin typeface="Public Sans" panose="020B0604020202020204" charset="0"/>
              </a:rPr>
              <a:t>How do we ensure that we incorporate</a:t>
            </a:r>
            <a:r>
              <a:rPr lang="en-AU" sz="1200">
                <a:latin typeface="Public Sans" panose="020B0604020202020204" charset="0"/>
              </a:rPr>
              <a:t> </a:t>
            </a:r>
            <a:r>
              <a:rPr kumimoji="0" lang="en-AU" sz="1200" b="0" i="0" u="none" strike="noStrike" kern="1200" cap="none" spc="0" normalizeH="0" baseline="0" noProof="0">
                <a:ln>
                  <a:noFill/>
                </a:ln>
                <a:effectLst/>
                <a:uLnTx/>
                <a:uFillTx/>
                <a:latin typeface="Public Sans" panose="020B0604020202020204" charset="0"/>
              </a:rPr>
              <a:t>open-ended and provocative questions, so we challenge and develop student thinking?</a:t>
            </a:r>
            <a:r>
              <a:rPr lang="en-AU">
                <a:latin typeface="Public Sans" panose="020B0604020202020204" charset="0"/>
              </a:rPr>
              <a:t> </a:t>
            </a:r>
            <a:endParaRPr lang="en-AU" sz="1200" b="0" i="0" u="none" strike="noStrike" kern="1200" cap="none" spc="0" normalizeH="0" baseline="0" noProof="0">
              <a:ln>
                <a:noFill/>
              </a:ln>
              <a:effectLst/>
              <a:uLnTx/>
              <a:uFillTx/>
              <a:latin typeface="Public Sans" panose="020B060402020202020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effectLst/>
                <a:uLnTx/>
                <a:uFillTx/>
                <a:latin typeface="Public Sans" panose="020B0604020202020204" charset="0"/>
              </a:rPr>
              <a:t>How</a:t>
            </a:r>
            <a:r>
              <a:rPr kumimoji="0" lang="en-AU" sz="1200" b="0" i="0" u="none" strike="noStrike" kern="1200" cap="none" spc="0" normalizeH="0" noProof="0">
                <a:ln>
                  <a:noFill/>
                </a:ln>
                <a:effectLst/>
                <a:uLnTx/>
                <a:uFillTx/>
                <a:latin typeface="Public Sans" panose="020B0604020202020204" charset="0"/>
              </a:rPr>
              <a:t> </a:t>
            </a:r>
            <a:r>
              <a:rPr lang="en-AU" sz="1200">
                <a:latin typeface="Public Sans" panose="020B0604020202020204" charset="0"/>
              </a:rPr>
              <a:t>will </a:t>
            </a:r>
            <a:r>
              <a:rPr kumimoji="0" lang="en-AU" sz="1200" b="0" i="0" u="none" strike="noStrike" kern="1200" cap="none" spc="0" normalizeH="0" baseline="0" noProof="0">
                <a:ln>
                  <a:noFill/>
                </a:ln>
                <a:effectLst/>
                <a:uLnTx/>
                <a:uFillTx/>
                <a:latin typeface="Public Sans" panose="020B0604020202020204" charset="0"/>
              </a:rPr>
              <a:t>students ask questions to enable</a:t>
            </a:r>
            <a:r>
              <a:rPr lang="en-AU" sz="1200">
                <a:latin typeface="Public Sans" panose="020B0604020202020204" charset="0"/>
              </a:rPr>
              <a:t> their learning?</a:t>
            </a:r>
            <a:endParaRPr lang="en-AU" sz="1200">
              <a:latin typeface="Public Sans" panose="020B0604020202020204" charset="0"/>
              <a:cs typeface="Calibri"/>
            </a:endParaRPr>
          </a:p>
          <a:p>
            <a:pPr marL="171450" indent="-171450">
              <a:buFont typeface="Arial" panose="020B0604020202020204" pitchFamily="34" charset="0"/>
              <a:buChar char="•"/>
              <a:defRPr/>
            </a:pPr>
            <a:r>
              <a:rPr lang="en-AU" b="1">
                <a:latin typeface="Public Sans" panose="020B0604020202020204" charset="0"/>
              </a:rPr>
              <a:t>Further question: </a:t>
            </a:r>
            <a:r>
              <a:rPr lang="en-AU">
                <a:latin typeface="Public Sans" panose="020B0604020202020204" charset="0"/>
              </a:rPr>
              <a:t>How</a:t>
            </a:r>
            <a:r>
              <a:rPr kumimoji="0" lang="en-AU" sz="1200" b="0" i="0" u="none" strike="noStrike" kern="1200" cap="none" spc="0" normalizeH="0" baseline="0" noProof="0">
                <a:ln>
                  <a:noFill/>
                </a:ln>
                <a:effectLst/>
                <a:uLnTx/>
                <a:uFillTx/>
                <a:latin typeface="Public Sans" panose="020B0604020202020204" charset="0"/>
              </a:rPr>
              <a:t> can we explicitly teach students the types of questions they need to ask during the learning process?</a:t>
            </a:r>
            <a:endParaRPr lang="en-AU" sz="1200" b="0" i="0" u="none" strike="noStrike" kern="1200" cap="none" spc="0" normalizeH="0" baseline="0" noProof="0">
              <a:ln>
                <a:noFill/>
              </a:ln>
              <a:effectLst/>
              <a:uLnTx/>
              <a:uFillTx/>
              <a:latin typeface="Public Sans" panose="020B0604020202020204" charset="0"/>
              <a:ea typeface="Calibri"/>
              <a:cs typeface="Calibri"/>
            </a:endParaRPr>
          </a:p>
          <a:p>
            <a:pPr marL="171450" indent="-171450">
              <a:buFont typeface="Arial" panose="020B0604020202020204" pitchFamily="34" charset="0"/>
              <a:buChar char="•"/>
              <a:defRPr/>
            </a:pPr>
            <a:r>
              <a:rPr lang="en-AU" b="1">
                <a:latin typeface="Public Sans" panose="020B0604020202020204" charset="0"/>
              </a:rPr>
              <a:t>Further question: </a:t>
            </a:r>
            <a:r>
              <a:rPr kumimoji="0" lang="en-AU" sz="1200" b="0" i="0" u="none" strike="noStrike" kern="1200" cap="none" spc="0" normalizeH="0" baseline="0" noProof="0">
                <a:ln>
                  <a:noFill/>
                </a:ln>
                <a:effectLst/>
                <a:uLnTx/>
                <a:uFillTx/>
                <a:latin typeface="Public Sans" panose="020B0604020202020204" charset="0"/>
              </a:rPr>
              <a:t>How will students know which questions are worth asking?</a:t>
            </a:r>
            <a:endParaRPr lang="en-AU" sz="1200" b="0" i="0" u="none" strike="noStrike" kern="1200" cap="none" spc="0" normalizeH="0" baseline="0" noProof="0">
              <a:ln>
                <a:noFill/>
              </a:ln>
              <a:effectLst/>
              <a:uLnTx/>
              <a:uFillTx/>
              <a:latin typeface="Public Sans" panose="020B0604020202020204" charset="0"/>
              <a:ea typeface="Calibri"/>
              <a:cs typeface="Calibri"/>
            </a:endParaRPr>
          </a:p>
        </p:txBody>
      </p:sp>
      <p:sp>
        <p:nvSpPr>
          <p:cNvPr id="4" name="Slide Number Placeholder 3"/>
          <p:cNvSpPr>
            <a:spLocks noGrp="1"/>
          </p:cNvSpPr>
          <p:nvPr>
            <p:ph type="sldNum" sz="quarter" idx="5"/>
          </p:nvPr>
        </p:nvSpPr>
        <p:spPr/>
        <p:txBody>
          <a:bodyPr/>
          <a:lstStyle/>
          <a:p>
            <a:fld id="{9670017B-3738-494A-96E9-AEF6E55835C0}" type="slidenum">
              <a:rPr lang="en-AU" smtClean="0"/>
              <a:pPr/>
              <a:t>9</a:t>
            </a:fld>
            <a:endParaRPr lang="en-AU"/>
          </a:p>
        </p:txBody>
      </p:sp>
    </p:spTree>
    <p:extLst>
      <p:ext uri="{BB962C8B-B14F-4D97-AF65-F5344CB8AC3E}">
        <p14:creationId xmlns:p14="http://schemas.microsoft.com/office/powerpoint/2010/main" val="9352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1551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822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672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21535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98955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4355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79730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01454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448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72512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5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28076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64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2073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3715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13300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1109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2526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965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1796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0081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8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243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499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5808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2856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84134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7054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45934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8188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41552852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16.xml.rels><?xml version="1.0" encoding="UTF-8" standalone="yes"?>
<Relationships xmlns="http://schemas.openxmlformats.org/package/2006/relationships"><Relationship Id="rId8" Type="http://schemas.openxmlformats.org/officeDocument/2006/relationships/hyperlink" Target="https://education.nsw.gov.au/teaching-and-learning/high-potential-and-gifted-education/HPGE-research" TargetMode="External"/><Relationship Id="rId13" Type="http://schemas.openxmlformats.org/officeDocument/2006/relationships/hyperlink" Target="https://education.nsw.gov.au/teaching-and-learning/high-potential-and-gifted-education/supporting-educators/illustrations-of-practice" TargetMode="External"/><Relationship Id="rId18" Type="http://schemas.openxmlformats.org/officeDocument/2006/relationships/image" Target="../media/image71.png"/><Relationship Id="rId3" Type="http://schemas.openxmlformats.org/officeDocument/2006/relationships/hyperlink" Target="https://education.nsw.gov.au/policy-library/policies/pd-2004-0051" TargetMode="External"/><Relationship Id="rId21" Type="http://schemas.openxmlformats.org/officeDocument/2006/relationships/image" Target="../media/image74.png"/><Relationship Id="rId7" Type="http://schemas.openxmlformats.org/officeDocument/2006/relationships/hyperlink" Target="https://education.nsw.gov.au/about-us/education-data-and-research/cese/publications/literature-reviews/revisiting-gifted-education" TargetMode="External"/><Relationship Id="rId12" Type="http://schemas.openxmlformats.org/officeDocument/2006/relationships/hyperlink" Target="https://education.nsw.gov.au/teaching-and-learning/high-potential-and-gifted-education/supporting-educators/evaluate#%3Cspan1" TargetMode="External"/><Relationship Id="rId17" Type="http://schemas.openxmlformats.org/officeDocument/2006/relationships/image" Target="../media/image70.png"/><Relationship Id="rId2" Type="http://schemas.openxmlformats.org/officeDocument/2006/relationships/notesSlide" Target="../notesSlides/notesSlide16.xml"/><Relationship Id="rId16" Type="http://schemas.openxmlformats.org/officeDocument/2006/relationships/hyperlink" Target="https://web.yammer.com/main/org/det.nsw.edu.au/groups/eyJfdHlwZSI6Ikdyb3VwIiwiaWQiOiI2MDAwMjcxMzYwIn0/all" TargetMode="External"/><Relationship Id="rId20" Type="http://schemas.openxmlformats.org/officeDocument/2006/relationships/image" Target="../media/image73.png"/><Relationship Id="rId1" Type="http://schemas.openxmlformats.org/officeDocument/2006/relationships/slideLayout" Target="../slideLayouts/slideLayout22.xml"/><Relationship Id="rId6" Type="http://schemas.openxmlformats.org/officeDocument/2006/relationships/hyperlink" Target="http://about:blank" TargetMode="External"/><Relationship Id="rId11" Type="http://schemas.openxmlformats.org/officeDocument/2006/relationships/hyperlink" Target="https://education.nsw.gov.au/about-us/strategies-and-reports/school-excellence-and-accountability/school-excellence-in-action/effective-improvement-measures-and-strategies/excellence-for-high-potential-and-gifted-students" TargetMode="External"/><Relationship Id="rId5" Type="http://schemas.openxmlformats.org/officeDocument/2006/relationships/hyperlink" Target="https://schoolsnsw.sharepoint.com/sites/HPGEHub/SitePages/Home.aspx" TargetMode="External"/><Relationship Id="rId15" Type="http://schemas.openxmlformats.org/officeDocument/2006/relationships/hyperlink" Target="https://forms.office.com/Pages/ResponsePage.aspx?id=muagBYpBwUecJZOHJhv5kQv0I43ddGNFoSx4AdDZdpRUQlFZSElNR1VGTVlZVlJLNFdWMFFPSUIzUCQlQCN0PWcu" TargetMode="External"/><Relationship Id="rId10" Type="http://schemas.openxmlformats.org/officeDocument/2006/relationships/hyperlink" Target="https://sites.google.com/education.nsw.gov.au/hpge/home" TargetMode="External"/><Relationship Id="rId19" Type="http://schemas.openxmlformats.org/officeDocument/2006/relationships/image" Target="../media/image72.png"/><Relationship Id="rId4" Type="http://schemas.openxmlformats.org/officeDocument/2006/relationships/hyperlink" Target="https://education.nsw.gov.au/teaching-and-learning/high-potential-and-gifted-education" TargetMode="External"/><Relationship Id="rId9" Type="http://schemas.openxmlformats.org/officeDocument/2006/relationships/hyperlink" Target="https://education.nsw.gov.au/teaching-and-learning/high-potential-and-gifted-education/supporting-educators/hpge-professional-learning" TargetMode="External"/><Relationship Id="rId14" Type="http://schemas.openxmlformats.org/officeDocument/2006/relationships/hyperlink" Target="https://education.nsw.gov.au/teaching-and-learning/high-potential-and-gifted-education/supporting-educators/implement/differentiation-adjustment-strategi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ducationstandards.nsw.edu.au/wps/portal/nesa/home" TargetMode="External"/><Relationship Id="rId3" Type="http://schemas.openxmlformats.org/officeDocument/2006/relationships/hyperlink" Target="https://education.nsw.gov.au/teaching-and-learning/curriculum/nsw-curriculum-reform" TargetMode="External"/><Relationship Id="rId7" Type="http://schemas.openxmlformats.org/officeDocument/2006/relationships/hyperlink" Target="https://myplsso.education.nsw.gov.au/mylearning/catalogue/details/95110cf8-aa81-ed11-ade7-0003fffeadf8"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hyperlink" Target="https://education.nsw.gov.au/teaching-and-learning/curriculum/keep-up-to-date" TargetMode="External"/><Relationship Id="rId5" Type="http://schemas.openxmlformats.org/officeDocument/2006/relationships/hyperlink" Target="https://education.nsw.gov.au/teaching-and-learning/curriculum/leading-curriculum-k-12/phases-of-curriculum-implementation" TargetMode="External"/><Relationship Id="rId4" Type="http://schemas.openxmlformats.org/officeDocument/2006/relationships/hyperlink" Target="http://about:blank" TargetMode="External"/><Relationship Id="rId9" Type="http://schemas.openxmlformats.org/officeDocument/2006/relationships/image" Target="../media/image75.jpeg"/></Relationships>
</file>

<file path=ppt/slides/_rels/slide1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hyperlink" Target="mailto:hpge@det.nsw.edu.au" TargetMode="External"/><Relationship Id="rId7"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hyperlink" Target="https://forms.office.com/Pages/ResponsePage.aspx?id=muagBYpBwUecJZOHJhv5kQv0I43ddGNFoSx4AdDZdpRUQlFZSElNR1VGTVlZVlJLNFdWMFFPSUIzUCQlQCN0PWcu" TargetMode="External"/><Relationship Id="rId9"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CC20F2-3587-7788-70AA-AF96C91BD45B}"/>
              </a:ext>
            </a:extLst>
          </p:cNvPr>
          <p:cNvSpPr>
            <a:spLocks noGrp="1"/>
          </p:cNvSpPr>
          <p:nvPr>
            <p:ph type="ctrTitle"/>
          </p:nvPr>
        </p:nvSpPr>
        <p:spPr/>
        <p:txBody>
          <a:bodyPr/>
          <a:lstStyle/>
          <a:p>
            <a:r>
              <a:rPr lang="en-AU" dirty="0"/>
              <a:t>High potential and gifted education – Curriculum Reform</a:t>
            </a:r>
          </a:p>
        </p:txBody>
      </p:sp>
      <p:sp>
        <p:nvSpPr>
          <p:cNvPr id="9" name="Text Placeholder 8">
            <a:extLst>
              <a:ext uri="{FF2B5EF4-FFF2-40B4-BE49-F238E27FC236}">
                <a16:creationId xmlns:a16="http://schemas.microsoft.com/office/drawing/2014/main" id="{030B4291-0C1E-390E-3E57-FC93AA4199FC}"/>
              </a:ext>
            </a:extLst>
          </p:cNvPr>
          <p:cNvSpPr>
            <a:spLocks noGrp="1"/>
          </p:cNvSpPr>
          <p:nvPr>
            <p:ph type="body" sz="quarter" idx="10"/>
          </p:nvPr>
        </p:nvSpPr>
        <p:spPr/>
        <p:txBody>
          <a:bodyPr/>
          <a:lstStyle/>
          <a:p>
            <a:r>
              <a:rPr lang="en-AU" dirty="0"/>
              <a:t>Information for leaders</a:t>
            </a:r>
          </a:p>
        </p:txBody>
      </p:sp>
      <p:sp>
        <p:nvSpPr>
          <p:cNvPr id="7" name="Footer Placeholder 6">
            <a:extLst>
              <a:ext uri="{FF2B5EF4-FFF2-40B4-BE49-F238E27FC236}">
                <a16:creationId xmlns:a16="http://schemas.microsoft.com/office/drawing/2014/main" id="{4483847A-48C2-B675-1652-69300F0B87D0}"/>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pic>
        <p:nvPicPr>
          <p:cNvPr id="5" name="Picture Placeholder 18">
            <a:extLst>
              <a:ext uri="{FF2B5EF4-FFF2-40B4-BE49-F238E27FC236}">
                <a16:creationId xmlns:a16="http://schemas.microsoft.com/office/drawing/2014/main" id="{E0B15DED-5B93-D7B2-2504-59AF2520EE6B}"/>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1073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E4FAC8-3861-B1AC-3CE0-AF5A0708D806}"/>
              </a:ext>
            </a:extLst>
          </p:cNvPr>
          <p:cNvSpPr>
            <a:spLocks noGrp="1"/>
          </p:cNvSpPr>
          <p:nvPr>
            <p:ph type="title"/>
          </p:nvPr>
        </p:nvSpPr>
        <p:spPr/>
        <p:txBody>
          <a:bodyPr/>
          <a:lstStyle/>
          <a:p>
            <a:r>
              <a:rPr lang="en-AU" dirty="0"/>
              <a:t>Guiding rich conversations (2 of 2)</a:t>
            </a:r>
          </a:p>
        </p:txBody>
      </p:sp>
      <p:sp>
        <p:nvSpPr>
          <p:cNvPr id="9" name="Text Placeholder 8">
            <a:extLst>
              <a:ext uri="{FF2B5EF4-FFF2-40B4-BE49-F238E27FC236}">
                <a16:creationId xmlns:a16="http://schemas.microsoft.com/office/drawing/2014/main" id="{6393F3E2-73B4-3CEE-EE7A-E0416B2E136A}"/>
              </a:ext>
            </a:extLst>
          </p:cNvPr>
          <p:cNvSpPr>
            <a:spLocks noGrp="1"/>
          </p:cNvSpPr>
          <p:nvPr>
            <p:ph type="body" sz="quarter" idx="18"/>
          </p:nvPr>
        </p:nvSpPr>
        <p:spPr/>
        <p:txBody>
          <a:bodyPr/>
          <a:lstStyle/>
          <a:p>
            <a:r>
              <a:rPr lang="en-AU" sz="1800" dirty="0">
                <a:ea typeface="+mj-lt"/>
                <a:cs typeface="+mj-lt"/>
              </a:rPr>
              <a:t>when implementing new curriculum for high potential and gifted students</a:t>
            </a:r>
            <a:endParaRPr lang="en-US" sz="1800" dirty="0">
              <a:ea typeface="+mj-lt"/>
              <a:cs typeface="+mj-lt"/>
            </a:endParaRPr>
          </a:p>
        </p:txBody>
      </p:sp>
      <p:grpSp>
        <p:nvGrpSpPr>
          <p:cNvPr id="24" name="Group 23" descr="Pace&#10;How will we recognise when to move from explicit teaching to provide more time for in-depth responses? &#10;">
            <a:extLst>
              <a:ext uri="{FF2B5EF4-FFF2-40B4-BE49-F238E27FC236}">
                <a16:creationId xmlns:a16="http://schemas.microsoft.com/office/drawing/2014/main" id="{76C9B703-6A40-3B54-5149-1FA53BD733FD}"/>
              </a:ext>
            </a:extLst>
          </p:cNvPr>
          <p:cNvGrpSpPr/>
          <p:nvPr/>
        </p:nvGrpSpPr>
        <p:grpSpPr>
          <a:xfrm>
            <a:off x="348000" y="1523134"/>
            <a:ext cx="8739401" cy="1487424"/>
            <a:chOff x="348000" y="1523134"/>
            <a:chExt cx="8739401" cy="1487424"/>
          </a:xfrm>
        </p:grpSpPr>
        <p:grpSp>
          <p:nvGrpSpPr>
            <p:cNvPr id="7" name="Group 6">
              <a:extLst>
                <a:ext uri="{FF2B5EF4-FFF2-40B4-BE49-F238E27FC236}">
                  <a16:creationId xmlns:a16="http://schemas.microsoft.com/office/drawing/2014/main" id="{BDEB0A2D-AD40-E257-135E-712C9FA2A46E}"/>
                </a:ext>
              </a:extLst>
            </p:cNvPr>
            <p:cNvGrpSpPr/>
            <p:nvPr/>
          </p:nvGrpSpPr>
          <p:grpSpPr>
            <a:xfrm>
              <a:off x="348000" y="1523134"/>
              <a:ext cx="8739401" cy="1487424"/>
              <a:chOff x="348000" y="1523134"/>
              <a:chExt cx="8739401" cy="1487424"/>
            </a:xfrm>
          </p:grpSpPr>
          <p:sp>
            <p:nvSpPr>
              <p:cNvPr id="11" name="Oval 10">
                <a:extLst>
                  <a:ext uri="{FF2B5EF4-FFF2-40B4-BE49-F238E27FC236}">
                    <a16:creationId xmlns:a16="http://schemas.microsoft.com/office/drawing/2014/main" id="{770289DD-CD66-0ABD-3543-B0FB4838BF2A}"/>
                  </a:ext>
                </a:extLst>
              </p:cNvPr>
              <p:cNvSpPr/>
              <p:nvPr/>
            </p:nvSpPr>
            <p:spPr>
              <a:xfrm>
                <a:off x="348000" y="1523134"/>
                <a:ext cx="1487424" cy="1487424"/>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CDC552EB-B862-99F6-E926-CED3C6B66BE2}"/>
                  </a:ext>
                </a:extLst>
              </p:cNvPr>
              <p:cNvSpPr/>
              <p:nvPr/>
            </p:nvSpPr>
            <p:spPr>
              <a:xfrm>
                <a:off x="1542925" y="1523134"/>
                <a:ext cx="7544476" cy="1487424"/>
              </a:xfrm>
              <a:custGeom>
                <a:avLst/>
                <a:gdLst>
                  <a:gd name="connsiteX0" fmla="*/ 0 w 7764432"/>
                  <a:gd name="connsiteY0" fmla="*/ 0 h 1487424"/>
                  <a:gd name="connsiteX1" fmla="*/ 7589675 w 7764432"/>
                  <a:gd name="connsiteY1" fmla="*/ 0 h 1487424"/>
                  <a:gd name="connsiteX2" fmla="*/ 7764432 w 7764432"/>
                  <a:gd name="connsiteY2" fmla="*/ 174757 h 1487424"/>
                  <a:gd name="connsiteX3" fmla="*/ 7764432 w 7764432"/>
                  <a:gd name="connsiteY3" fmla="*/ 1312667 h 1487424"/>
                  <a:gd name="connsiteX4" fmla="*/ 7589675 w 7764432"/>
                  <a:gd name="connsiteY4" fmla="*/ 1487424 h 1487424"/>
                  <a:gd name="connsiteX5" fmla="*/ 44924 w 7764432"/>
                  <a:gd name="connsiteY5" fmla="*/ 1487424 h 1487424"/>
                  <a:gd name="connsiteX6" fmla="*/ 131879 w 7764432"/>
                  <a:gd name="connsiteY6" fmla="*/ 1440227 h 1487424"/>
                  <a:gd name="connsiteX7" fmla="*/ 495730 w 7764432"/>
                  <a:gd name="connsiteY7" fmla="*/ 755904 h 1487424"/>
                  <a:gd name="connsiteX8" fmla="*/ 131879 w 7764432"/>
                  <a:gd name="connsiteY8" fmla="*/ 71581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32" h="1487424">
                    <a:moveTo>
                      <a:pt x="0" y="0"/>
                    </a:moveTo>
                    <a:lnTo>
                      <a:pt x="7589675" y="0"/>
                    </a:lnTo>
                    <a:cubicBezTo>
                      <a:pt x="7686191" y="0"/>
                      <a:pt x="7764432" y="78241"/>
                      <a:pt x="7764432" y="174757"/>
                    </a:cubicBezTo>
                    <a:lnTo>
                      <a:pt x="7764432" y="1312667"/>
                    </a:lnTo>
                    <a:cubicBezTo>
                      <a:pt x="7764432" y="1409183"/>
                      <a:pt x="7686191" y="1487424"/>
                      <a:pt x="7589675" y="1487424"/>
                    </a:cubicBezTo>
                    <a:lnTo>
                      <a:pt x="44924" y="1487424"/>
                    </a:lnTo>
                    <a:lnTo>
                      <a:pt x="131879" y="1440227"/>
                    </a:lnTo>
                    <a:cubicBezTo>
                      <a:pt x="351401" y="1291921"/>
                      <a:pt x="495730" y="1040767"/>
                      <a:pt x="495730" y="755904"/>
                    </a:cubicBezTo>
                    <a:cubicBezTo>
                      <a:pt x="495730" y="471041"/>
                      <a:pt x="351401" y="219888"/>
                      <a:pt x="131879" y="7158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622300"/>
                <a:r>
                  <a:rPr lang="en-AU" sz="1800" b="1" dirty="0">
                    <a:solidFill>
                      <a:schemeClr val="bg1"/>
                    </a:solidFill>
                    <a:latin typeface="+mj-lt"/>
                  </a:rPr>
                  <a:t>Pace</a:t>
                </a:r>
              </a:p>
              <a:p>
                <a:pPr marL="622300">
                  <a:lnSpc>
                    <a:spcPct val="114000"/>
                  </a:lnSpc>
                </a:pPr>
                <a:r>
                  <a:rPr lang="en-GB" sz="1600" dirty="0">
                    <a:solidFill>
                      <a:schemeClr val="bg1"/>
                    </a:solidFill>
                  </a:rPr>
                  <a:t>How will we recognise when to move from explicit teaching to provide more time for in-depth responses? </a:t>
                </a:r>
              </a:p>
            </p:txBody>
          </p:sp>
        </p:grpSp>
        <p:pic>
          <p:nvPicPr>
            <p:cNvPr id="4" name="Graphic 3">
              <a:extLst>
                <a:ext uri="{FF2B5EF4-FFF2-40B4-BE49-F238E27FC236}">
                  <a16:creationId xmlns:a16="http://schemas.microsoft.com/office/drawing/2014/main" id="{D67BCEC2-BF8F-3AED-95B6-E19D7ED2BC43}"/>
                </a:ext>
              </a:extLst>
            </p:cNvPr>
            <p:cNvPicPr>
              <a:picLocks/>
            </p:cNvPicPr>
            <p:nvPr/>
          </p:nvPicPr>
          <p:blipFill>
            <a:blip r:embed="rId3" cstate="print">
              <a:extLst>
                <a:ext uri="{96DAC541-7B7A-43D3-8B79-37D633B846F1}">
                  <asvg:svgBlip xmlns:asvg="http://schemas.microsoft.com/office/drawing/2016/SVG/main" r:embed="rId4"/>
                </a:ext>
              </a:extLst>
            </a:blip>
            <a:stretch>
              <a:fillRect/>
            </a:stretch>
          </p:blipFill>
          <p:spPr>
            <a:xfrm>
              <a:off x="647840" y="1822974"/>
              <a:ext cx="887744" cy="887744"/>
            </a:xfrm>
            <a:prstGeom prst="rect">
              <a:avLst/>
            </a:prstGeom>
          </p:spPr>
        </p:pic>
      </p:grpSp>
      <p:grpSp>
        <p:nvGrpSpPr>
          <p:cNvPr id="8" name="Group 7" descr="Outside the box!&#10;How do we encourage risk-taking and innovation? How do we provide students choice to demonstrate learning? &#10;">
            <a:extLst>
              <a:ext uri="{FF2B5EF4-FFF2-40B4-BE49-F238E27FC236}">
                <a16:creationId xmlns:a16="http://schemas.microsoft.com/office/drawing/2014/main" id="{659CDB96-CA30-EB50-2B6E-8477BFAF189C}"/>
              </a:ext>
            </a:extLst>
          </p:cNvPr>
          <p:cNvGrpSpPr/>
          <p:nvPr/>
        </p:nvGrpSpPr>
        <p:grpSpPr>
          <a:xfrm>
            <a:off x="348000" y="3185855"/>
            <a:ext cx="8739401" cy="1487424"/>
            <a:chOff x="348000" y="3185855"/>
            <a:chExt cx="8739401" cy="1487424"/>
          </a:xfrm>
        </p:grpSpPr>
        <p:sp>
          <p:nvSpPr>
            <p:cNvPr id="17" name="Oval 16">
              <a:extLst>
                <a:ext uri="{FF2B5EF4-FFF2-40B4-BE49-F238E27FC236}">
                  <a16:creationId xmlns:a16="http://schemas.microsoft.com/office/drawing/2014/main" id="{C210EDCD-8556-24F2-3D3F-28EDDEE572A7}"/>
                </a:ext>
              </a:extLst>
            </p:cNvPr>
            <p:cNvSpPr/>
            <p:nvPr/>
          </p:nvSpPr>
          <p:spPr>
            <a:xfrm>
              <a:off x="348000" y="3185855"/>
              <a:ext cx="1487424" cy="1487424"/>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Shape 19">
              <a:extLst>
                <a:ext uri="{FF2B5EF4-FFF2-40B4-BE49-F238E27FC236}">
                  <a16:creationId xmlns:a16="http://schemas.microsoft.com/office/drawing/2014/main" id="{542FAF59-D410-0B85-D377-2062F1EF10ED}"/>
                </a:ext>
              </a:extLst>
            </p:cNvPr>
            <p:cNvSpPr/>
            <p:nvPr/>
          </p:nvSpPr>
          <p:spPr>
            <a:xfrm>
              <a:off x="1542925" y="3185855"/>
              <a:ext cx="7544476" cy="1487424"/>
            </a:xfrm>
            <a:custGeom>
              <a:avLst/>
              <a:gdLst>
                <a:gd name="connsiteX0" fmla="*/ 0 w 7764432"/>
                <a:gd name="connsiteY0" fmla="*/ 0 h 1487424"/>
                <a:gd name="connsiteX1" fmla="*/ 7589675 w 7764432"/>
                <a:gd name="connsiteY1" fmla="*/ 0 h 1487424"/>
                <a:gd name="connsiteX2" fmla="*/ 7764432 w 7764432"/>
                <a:gd name="connsiteY2" fmla="*/ 174757 h 1487424"/>
                <a:gd name="connsiteX3" fmla="*/ 7764432 w 7764432"/>
                <a:gd name="connsiteY3" fmla="*/ 1312667 h 1487424"/>
                <a:gd name="connsiteX4" fmla="*/ 7589675 w 7764432"/>
                <a:gd name="connsiteY4" fmla="*/ 1487424 h 1487424"/>
                <a:gd name="connsiteX5" fmla="*/ 44924 w 7764432"/>
                <a:gd name="connsiteY5" fmla="*/ 1487424 h 1487424"/>
                <a:gd name="connsiteX6" fmla="*/ 131879 w 7764432"/>
                <a:gd name="connsiteY6" fmla="*/ 1440227 h 1487424"/>
                <a:gd name="connsiteX7" fmla="*/ 495730 w 7764432"/>
                <a:gd name="connsiteY7" fmla="*/ 755904 h 1487424"/>
                <a:gd name="connsiteX8" fmla="*/ 131879 w 7764432"/>
                <a:gd name="connsiteY8" fmla="*/ 71581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32" h="1487424">
                  <a:moveTo>
                    <a:pt x="0" y="0"/>
                  </a:moveTo>
                  <a:lnTo>
                    <a:pt x="7589675" y="0"/>
                  </a:lnTo>
                  <a:cubicBezTo>
                    <a:pt x="7686191" y="0"/>
                    <a:pt x="7764432" y="78241"/>
                    <a:pt x="7764432" y="174757"/>
                  </a:cubicBezTo>
                  <a:lnTo>
                    <a:pt x="7764432" y="1312667"/>
                  </a:lnTo>
                  <a:cubicBezTo>
                    <a:pt x="7764432" y="1409183"/>
                    <a:pt x="7686191" y="1487424"/>
                    <a:pt x="7589675" y="1487424"/>
                  </a:cubicBezTo>
                  <a:lnTo>
                    <a:pt x="44924" y="1487424"/>
                  </a:lnTo>
                  <a:lnTo>
                    <a:pt x="131879" y="1440227"/>
                  </a:lnTo>
                  <a:cubicBezTo>
                    <a:pt x="351401" y="1291921"/>
                    <a:pt x="495730" y="1040767"/>
                    <a:pt x="495730" y="755904"/>
                  </a:cubicBezTo>
                  <a:cubicBezTo>
                    <a:pt x="495730" y="471041"/>
                    <a:pt x="351401" y="219888"/>
                    <a:pt x="131879" y="7158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622300"/>
              <a:r>
                <a:rPr lang="en-AU" sz="1800" b="1" dirty="0">
                  <a:solidFill>
                    <a:schemeClr val="bg1"/>
                  </a:solidFill>
                  <a:latin typeface="+mj-lt"/>
                </a:rPr>
                <a:t>Outside the box!</a:t>
              </a:r>
            </a:p>
            <a:p>
              <a:pPr marL="908050" indent="-285750">
                <a:lnSpc>
                  <a:spcPct val="114000"/>
                </a:lnSpc>
                <a:buFont typeface="Arial"/>
                <a:buChar char="•"/>
              </a:pPr>
              <a:r>
                <a:rPr lang="en-GB" sz="1600" dirty="0">
                  <a:solidFill>
                    <a:schemeClr val="bg1"/>
                  </a:solidFill>
                </a:rPr>
                <a:t>With new syllabuses, how do we encourage risk-taking and innovation? </a:t>
              </a:r>
            </a:p>
            <a:p>
              <a:pPr marL="908050" indent="-285750">
                <a:lnSpc>
                  <a:spcPct val="113999"/>
                </a:lnSpc>
                <a:buFont typeface="Arial"/>
                <a:buChar char="•"/>
              </a:pPr>
              <a:r>
                <a:rPr lang="en-GB" sz="1600" dirty="0">
                  <a:solidFill>
                    <a:schemeClr val="bg1"/>
                  </a:solidFill>
                </a:rPr>
                <a:t>How do we provide student choice to demonstrate learning? </a:t>
              </a:r>
              <a:endParaRPr lang="en-GB" dirty="0">
                <a:solidFill>
                  <a:schemeClr val="bg1"/>
                </a:solidFill>
              </a:endParaRPr>
            </a:p>
          </p:txBody>
        </p:sp>
        <p:pic>
          <p:nvPicPr>
            <p:cNvPr id="5" name="Graphic 113">
              <a:extLst>
                <a:ext uri="{FF2B5EF4-FFF2-40B4-BE49-F238E27FC236}">
                  <a16:creationId xmlns:a16="http://schemas.microsoft.com/office/drawing/2014/main" id="{78CC794E-2A0E-6BCE-796A-7709212323A2}"/>
                </a:ext>
              </a:extLst>
            </p:cNvPr>
            <p:cNvPicPr>
              <a:picLocks/>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33722" y="3437903"/>
              <a:ext cx="915980" cy="983328"/>
            </a:xfrm>
            <a:prstGeom prst="rect">
              <a:avLst/>
            </a:prstGeom>
          </p:spPr>
        </p:pic>
      </p:grpSp>
      <p:grpSp>
        <p:nvGrpSpPr>
          <p:cNvPr id="23" name="Group 22" descr="Authenticity&#10;How can we provide links to real-world learning for our students?&#10;">
            <a:extLst>
              <a:ext uri="{FF2B5EF4-FFF2-40B4-BE49-F238E27FC236}">
                <a16:creationId xmlns:a16="http://schemas.microsoft.com/office/drawing/2014/main" id="{02FF3A58-77A2-01D8-2842-AFA7C52E70DD}"/>
              </a:ext>
            </a:extLst>
          </p:cNvPr>
          <p:cNvGrpSpPr/>
          <p:nvPr/>
        </p:nvGrpSpPr>
        <p:grpSpPr>
          <a:xfrm>
            <a:off x="348000" y="4848576"/>
            <a:ext cx="8739401" cy="1487424"/>
            <a:chOff x="348000" y="4848576"/>
            <a:chExt cx="8739401" cy="1487424"/>
          </a:xfrm>
        </p:grpSpPr>
        <p:sp>
          <p:nvSpPr>
            <p:cNvPr id="14" name="Oval 13">
              <a:extLst>
                <a:ext uri="{FF2B5EF4-FFF2-40B4-BE49-F238E27FC236}">
                  <a16:creationId xmlns:a16="http://schemas.microsoft.com/office/drawing/2014/main" id="{928BCFDE-924E-8656-F40E-E4426AAC1440}"/>
                </a:ext>
              </a:extLst>
            </p:cNvPr>
            <p:cNvSpPr/>
            <p:nvPr/>
          </p:nvSpPr>
          <p:spPr>
            <a:xfrm>
              <a:off x="348000" y="4848576"/>
              <a:ext cx="1487424" cy="1487424"/>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Shape 20">
              <a:extLst>
                <a:ext uri="{FF2B5EF4-FFF2-40B4-BE49-F238E27FC236}">
                  <a16:creationId xmlns:a16="http://schemas.microsoft.com/office/drawing/2014/main" id="{791062E9-DE6A-CD77-6AEE-63231A5A0BE1}"/>
                </a:ext>
              </a:extLst>
            </p:cNvPr>
            <p:cNvSpPr/>
            <p:nvPr/>
          </p:nvSpPr>
          <p:spPr>
            <a:xfrm>
              <a:off x="1542925" y="4848576"/>
              <a:ext cx="7544476" cy="1487424"/>
            </a:xfrm>
            <a:custGeom>
              <a:avLst/>
              <a:gdLst>
                <a:gd name="connsiteX0" fmla="*/ 0 w 7764432"/>
                <a:gd name="connsiteY0" fmla="*/ 0 h 1487424"/>
                <a:gd name="connsiteX1" fmla="*/ 7589675 w 7764432"/>
                <a:gd name="connsiteY1" fmla="*/ 0 h 1487424"/>
                <a:gd name="connsiteX2" fmla="*/ 7764432 w 7764432"/>
                <a:gd name="connsiteY2" fmla="*/ 174757 h 1487424"/>
                <a:gd name="connsiteX3" fmla="*/ 7764432 w 7764432"/>
                <a:gd name="connsiteY3" fmla="*/ 1312667 h 1487424"/>
                <a:gd name="connsiteX4" fmla="*/ 7589675 w 7764432"/>
                <a:gd name="connsiteY4" fmla="*/ 1487424 h 1487424"/>
                <a:gd name="connsiteX5" fmla="*/ 44924 w 7764432"/>
                <a:gd name="connsiteY5" fmla="*/ 1487424 h 1487424"/>
                <a:gd name="connsiteX6" fmla="*/ 131879 w 7764432"/>
                <a:gd name="connsiteY6" fmla="*/ 1440227 h 1487424"/>
                <a:gd name="connsiteX7" fmla="*/ 495730 w 7764432"/>
                <a:gd name="connsiteY7" fmla="*/ 755904 h 1487424"/>
                <a:gd name="connsiteX8" fmla="*/ 131879 w 7764432"/>
                <a:gd name="connsiteY8" fmla="*/ 71581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32" h="1487424">
                  <a:moveTo>
                    <a:pt x="0" y="0"/>
                  </a:moveTo>
                  <a:lnTo>
                    <a:pt x="7589675" y="0"/>
                  </a:lnTo>
                  <a:cubicBezTo>
                    <a:pt x="7686191" y="0"/>
                    <a:pt x="7764432" y="78241"/>
                    <a:pt x="7764432" y="174757"/>
                  </a:cubicBezTo>
                  <a:lnTo>
                    <a:pt x="7764432" y="1312667"/>
                  </a:lnTo>
                  <a:cubicBezTo>
                    <a:pt x="7764432" y="1409183"/>
                    <a:pt x="7686191" y="1487424"/>
                    <a:pt x="7589675" y="1487424"/>
                  </a:cubicBezTo>
                  <a:lnTo>
                    <a:pt x="44924" y="1487424"/>
                  </a:lnTo>
                  <a:lnTo>
                    <a:pt x="131879" y="1440227"/>
                  </a:lnTo>
                  <a:cubicBezTo>
                    <a:pt x="351401" y="1291921"/>
                    <a:pt x="495730" y="1040767"/>
                    <a:pt x="495730" y="755904"/>
                  </a:cubicBezTo>
                  <a:cubicBezTo>
                    <a:pt x="495730" y="471041"/>
                    <a:pt x="351401" y="219888"/>
                    <a:pt x="131879" y="7158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622300"/>
              <a:r>
                <a:rPr lang="en-AU" sz="1800" b="1" dirty="0">
                  <a:solidFill>
                    <a:schemeClr val="bg1"/>
                  </a:solidFill>
                  <a:latin typeface="+mj-lt"/>
                </a:rPr>
                <a:t>Authenticity</a:t>
              </a:r>
            </a:p>
            <a:p>
              <a:pPr marL="622300">
                <a:lnSpc>
                  <a:spcPct val="114000"/>
                </a:lnSpc>
              </a:pPr>
              <a:r>
                <a:rPr lang="en-GB" sz="1600">
                  <a:solidFill>
                    <a:schemeClr val="bg1"/>
                  </a:solidFill>
                </a:rPr>
                <a:t>How can we provide links to real-world learning for our students?</a:t>
              </a:r>
            </a:p>
          </p:txBody>
        </p:sp>
        <p:pic>
          <p:nvPicPr>
            <p:cNvPr id="2" name="Graphic 1">
              <a:extLst>
                <a:ext uri="{FF2B5EF4-FFF2-40B4-BE49-F238E27FC236}">
                  <a16:creationId xmlns:a16="http://schemas.microsoft.com/office/drawing/2014/main" id="{CFE5C032-121F-C1F7-45EB-8B59A2C3C1C1}"/>
                </a:ext>
              </a:extLst>
            </p:cNvPr>
            <p:cNvPicPr>
              <a:picLocks/>
            </p:cNvPicPr>
            <p:nvPr/>
          </p:nvPicPr>
          <p:blipFill>
            <a:blip r:embed="rId7" cstate="print">
              <a:extLst>
                <a:ext uri="{96DAC541-7B7A-43D3-8B79-37D633B846F1}">
                  <asvg:svgBlip xmlns:asvg="http://schemas.microsoft.com/office/drawing/2016/SVG/main" r:embed="rId8"/>
                </a:ext>
              </a:extLst>
            </a:blip>
            <a:stretch>
              <a:fillRect/>
            </a:stretch>
          </p:blipFill>
          <p:spPr>
            <a:xfrm>
              <a:off x="603095" y="5103671"/>
              <a:ext cx="977235" cy="977235"/>
            </a:xfrm>
            <a:prstGeom prst="rect">
              <a:avLst/>
            </a:prstGeom>
          </p:spPr>
        </p:pic>
      </p:grpSp>
      <p:sp>
        <p:nvSpPr>
          <p:cNvPr id="10" name="Rectangle: Rounded Corners 9">
            <a:extLst>
              <a:ext uri="{FF2B5EF4-FFF2-40B4-BE49-F238E27FC236}">
                <a16:creationId xmlns:a16="http://schemas.microsoft.com/office/drawing/2014/main" id="{E670CA04-CDC9-663C-911C-794F410B08FF}"/>
              </a:ext>
            </a:extLst>
          </p:cNvPr>
          <p:cNvSpPr/>
          <p:nvPr/>
        </p:nvSpPr>
        <p:spPr>
          <a:xfrm>
            <a:off x="9417792" y="2578085"/>
            <a:ext cx="2426208" cy="2608650"/>
          </a:xfrm>
          <a:prstGeom prst="roundRect">
            <a:avLst>
              <a:gd name="adj" fmla="val 369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8288">
              <a:lnSpc>
                <a:spcPct val="114000"/>
              </a:lnSpc>
              <a:spcAft>
                <a:spcPts val="600"/>
              </a:spcAft>
            </a:pPr>
            <a:r>
              <a:rPr lang="en-AU" sz="1800">
                <a:solidFill>
                  <a:schemeClr val="tx1"/>
                </a:solidFill>
              </a:rPr>
              <a:t>In response to each question consider the:</a:t>
            </a:r>
          </a:p>
          <a:p>
            <a:pPr marL="554038" indent="-285750">
              <a:lnSpc>
                <a:spcPct val="114000"/>
              </a:lnSpc>
              <a:spcAft>
                <a:spcPts val="600"/>
              </a:spcAft>
              <a:buFont typeface="Arial" panose="020B0604020202020204" pitchFamily="34" charset="0"/>
              <a:buChar char="•"/>
            </a:pPr>
            <a:r>
              <a:rPr lang="en-AU" sz="1800">
                <a:solidFill>
                  <a:schemeClr val="tx1"/>
                </a:solidFill>
              </a:rPr>
              <a:t>actions</a:t>
            </a:r>
          </a:p>
          <a:p>
            <a:pPr marL="554038" indent="-285750">
              <a:lnSpc>
                <a:spcPct val="114000"/>
              </a:lnSpc>
              <a:spcAft>
                <a:spcPts val="600"/>
              </a:spcAft>
              <a:buFont typeface="Arial" panose="020B0604020202020204" pitchFamily="34" charset="0"/>
              <a:buChar char="•"/>
            </a:pPr>
            <a:r>
              <a:rPr lang="en-AU" sz="1800">
                <a:solidFill>
                  <a:schemeClr val="tx1"/>
                </a:solidFill>
              </a:rPr>
              <a:t>timeframe</a:t>
            </a:r>
          </a:p>
          <a:p>
            <a:pPr marL="554038" indent="-285750">
              <a:lnSpc>
                <a:spcPct val="114000"/>
              </a:lnSpc>
              <a:spcAft>
                <a:spcPts val="600"/>
              </a:spcAft>
              <a:buFont typeface="Arial" panose="020B0604020202020204" pitchFamily="34" charset="0"/>
              <a:buChar char="•"/>
            </a:pPr>
            <a:r>
              <a:rPr lang="en-AU" sz="1800">
                <a:solidFill>
                  <a:schemeClr val="tx1"/>
                </a:solidFill>
              </a:rPr>
              <a:t>responsibility</a:t>
            </a:r>
          </a:p>
        </p:txBody>
      </p:sp>
      <p:sp>
        <p:nvSpPr>
          <p:cNvPr id="3" name="Slide Number Placeholder 2">
            <a:extLst>
              <a:ext uri="{FF2B5EF4-FFF2-40B4-BE49-F238E27FC236}">
                <a16:creationId xmlns:a16="http://schemas.microsoft.com/office/drawing/2014/main" id="{B804E65D-9957-2E9D-CCF2-4501010029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dirty="0" smtClean="0"/>
              <a:pPr/>
              <a:t>10</a:t>
            </a:fld>
            <a:endParaRPr lang="en-AU" dirty="0"/>
          </a:p>
        </p:txBody>
      </p:sp>
    </p:spTree>
    <p:extLst>
      <p:ext uri="{BB962C8B-B14F-4D97-AF65-F5344CB8AC3E}">
        <p14:creationId xmlns:p14="http://schemas.microsoft.com/office/powerpoint/2010/main" val="237530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21A3FA-3B28-7564-571C-BE74AD9A55A3}"/>
              </a:ext>
            </a:extLst>
          </p:cNvPr>
          <p:cNvSpPr>
            <a:spLocks noGrp="1"/>
          </p:cNvSpPr>
          <p:nvPr>
            <p:ph type="title"/>
          </p:nvPr>
        </p:nvSpPr>
        <p:spPr/>
        <p:txBody>
          <a:bodyPr/>
          <a:lstStyle/>
          <a:p>
            <a:r>
              <a:rPr lang="en-AU" dirty="0"/>
              <a:t>Diversity of high potential and gifted students</a:t>
            </a:r>
          </a:p>
        </p:txBody>
      </p:sp>
      <p:grpSp>
        <p:nvGrpSpPr>
          <p:cNvPr id="13" name="Group 12" descr="low socio-educational advantage*">
            <a:extLst>
              <a:ext uri="{FF2B5EF4-FFF2-40B4-BE49-F238E27FC236}">
                <a16:creationId xmlns:a16="http://schemas.microsoft.com/office/drawing/2014/main" id="{1220BCBE-93CE-2E6B-603E-BD56F3DA358F}"/>
              </a:ext>
            </a:extLst>
          </p:cNvPr>
          <p:cNvGrpSpPr/>
          <p:nvPr/>
        </p:nvGrpSpPr>
        <p:grpSpPr>
          <a:xfrm>
            <a:off x="360000" y="1461824"/>
            <a:ext cx="5840204" cy="874032"/>
            <a:chOff x="5283796" y="1346288"/>
            <a:chExt cx="5840204" cy="874032"/>
          </a:xfrm>
        </p:grpSpPr>
        <p:sp>
          <p:nvSpPr>
            <p:cNvPr id="9" name="Rectangle: Rounded Corners 8">
              <a:extLst>
                <a:ext uri="{FF2B5EF4-FFF2-40B4-BE49-F238E27FC236}">
                  <a16:creationId xmlns:a16="http://schemas.microsoft.com/office/drawing/2014/main" id="{00B12E92-FCC9-1441-BA86-45FF1F233101}"/>
                </a:ext>
              </a:extLst>
            </p:cNvPr>
            <p:cNvSpPr/>
            <p:nvPr/>
          </p:nvSpPr>
          <p:spPr>
            <a:xfrm>
              <a:off x="5283796" y="1346288"/>
              <a:ext cx="5840204" cy="874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03275"/>
              <a:r>
                <a:rPr lang="en-AU" sz="1800" dirty="0"/>
                <a:t>low socio-educational advantage</a:t>
              </a:r>
            </a:p>
          </p:txBody>
        </p:sp>
        <p:sp>
          <p:nvSpPr>
            <p:cNvPr id="18" name="Oval 17">
              <a:extLst>
                <a:ext uri="{FF2B5EF4-FFF2-40B4-BE49-F238E27FC236}">
                  <a16:creationId xmlns:a16="http://schemas.microsoft.com/office/drawing/2014/main" id="{7DDD66C9-8639-4EFD-18CD-211EF6CEC0A3}"/>
                </a:ext>
              </a:extLst>
            </p:cNvPr>
            <p:cNvSpPr/>
            <p:nvPr/>
          </p:nvSpPr>
          <p:spPr>
            <a:xfrm>
              <a:off x="5399999" y="1513304"/>
              <a:ext cx="540000" cy="540000"/>
            </a:xfrm>
            <a:prstGeom prst="ellipse">
              <a:avLst/>
            </a:prstGeom>
            <a:blipFill rotWithShape="0">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sz="1800"/>
            </a:p>
          </p:txBody>
        </p:sp>
      </p:grpSp>
      <p:grpSp>
        <p:nvGrpSpPr>
          <p:cNvPr id="23" name="Group 22" descr="Aboriginal and/or Torres Strait Islander&#10;">
            <a:extLst>
              <a:ext uri="{FF2B5EF4-FFF2-40B4-BE49-F238E27FC236}">
                <a16:creationId xmlns:a16="http://schemas.microsoft.com/office/drawing/2014/main" id="{85F14CD6-46A8-9D96-F539-E6475B819322}"/>
              </a:ext>
            </a:extLst>
          </p:cNvPr>
          <p:cNvGrpSpPr/>
          <p:nvPr/>
        </p:nvGrpSpPr>
        <p:grpSpPr>
          <a:xfrm>
            <a:off x="360000" y="2506860"/>
            <a:ext cx="5840204" cy="874032"/>
            <a:chOff x="5283796" y="2391324"/>
            <a:chExt cx="5840204" cy="874032"/>
          </a:xfrm>
        </p:grpSpPr>
        <p:sp>
          <p:nvSpPr>
            <p:cNvPr id="14" name="Rectangle: Rounded Corners 13">
              <a:extLst>
                <a:ext uri="{FF2B5EF4-FFF2-40B4-BE49-F238E27FC236}">
                  <a16:creationId xmlns:a16="http://schemas.microsoft.com/office/drawing/2014/main" id="{E7F07CE1-2085-8363-0EDB-777AC838236B}"/>
                </a:ext>
              </a:extLst>
            </p:cNvPr>
            <p:cNvSpPr/>
            <p:nvPr/>
          </p:nvSpPr>
          <p:spPr>
            <a:xfrm>
              <a:off x="5283796" y="2391324"/>
              <a:ext cx="5840204" cy="874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03275"/>
              <a:r>
                <a:rPr lang="en-AU" sz="1800" dirty="0"/>
                <a:t>Aboriginal and/or Torres Strait Islander</a:t>
              </a:r>
            </a:p>
          </p:txBody>
        </p:sp>
        <p:sp>
          <p:nvSpPr>
            <p:cNvPr id="19" name="Oval 18">
              <a:extLst>
                <a:ext uri="{FF2B5EF4-FFF2-40B4-BE49-F238E27FC236}">
                  <a16:creationId xmlns:a16="http://schemas.microsoft.com/office/drawing/2014/main" id="{A0C500D2-4658-9F96-1B01-C1A017F6C0F3}"/>
                </a:ext>
              </a:extLst>
            </p:cNvPr>
            <p:cNvSpPr/>
            <p:nvPr/>
          </p:nvSpPr>
          <p:spPr>
            <a:xfrm>
              <a:off x="5399999" y="2558340"/>
              <a:ext cx="540000" cy="540000"/>
            </a:xfrm>
            <a:prstGeom prst="ellipse">
              <a:avLst/>
            </a:prstGeom>
            <a:blipFill rotWithShape="0">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sz="1800"/>
            </a:p>
          </p:txBody>
        </p:sp>
      </p:grpSp>
      <p:grpSp>
        <p:nvGrpSpPr>
          <p:cNvPr id="24" name="Group 23" descr="High potential and gifted students with disability&#10;">
            <a:extLst>
              <a:ext uri="{FF2B5EF4-FFF2-40B4-BE49-F238E27FC236}">
                <a16:creationId xmlns:a16="http://schemas.microsoft.com/office/drawing/2014/main" id="{9E2D8D19-BFE9-D234-D297-2F409B066F0E}"/>
              </a:ext>
            </a:extLst>
          </p:cNvPr>
          <p:cNvGrpSpPr/>
          <p:nvPr/>
        </p:nvGrpSpPr>
        <p:grpSpPr>
          <a:xfrm>
            <a:off x="360000" y="3551896"/>
            <a:ext cx="5840204" cy="874032"/>
            <a:chOff x="5283796" y="3436360"/>
            <a:chExt cx="5840204" cy="874032"/>
          </a:xfrm>
        </p:grpSpPr>
        <p:sp>
          <p:nvSpPr>
            <p:cNvPr id="15" name="Rectangle: Rounded Corners 14">
              <a:extLst>
                <a:ext uri="{FF2B5EF4-FFF2-40B4-BE49-F238E27FC236}">
                  <a16:creationId xmlns:a16="http://schemas.microsoft.com/office/drawing/2014/main" id="{932C1C68-3FFA-FDA6-D78B-39E420C584DC}"/>
                </a:ext>
              </a:extLst>
            </p:cNvPr>
            <p:cNvSpPr/>
            <p:nvPr/>
          </p:nvSpPr>
          <p:spPr>
            <a:xfrm>
              <a:off x="5283796" y="3436360"/>
              <a:ext cx="5840204" cy="874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03275"/>
              <a:r>
                <a:rPr lang="en-AU" sz="1800" dirty="0"/>
                <a:t>high potential and gifted students with disability</a:t>
              </a:r>
              <a:endParaRPr lang="en-US" dirty="0"/>
            </a:p>
          </p:txBody>
        </p:sp>
        <p:sp>
          <p:nvSpPr>
            <p:cNvPr id="20" name="Oval 19">
              <a:extLst>
                <a:ext uri="{FF2B5EF4-FFF2-40B4-BE49-F238E27FC236}">
                  <a16:creationId xmlns:a16="http://schemas.microsoft.com/office/drawing/2014/main" id="{6D91BEF3-AF05-7659-CE6A-727DEFEDB603}"/>
                </a:ext>
              </a:extLst>
            </p:cNvPr>
            <p:cNvSpPr/>
            <p:nvPr/>
          </p:nvSpPr>
          <p:spPr>
            <a:xfrm>
              <a:off x="5401460" y="3603376"/>
              <a:ext cx="540000" cy="540000"/>
            </a:xfrm>
            <a:prstGeom prst="ellipse">
              <a:avLst/>
            </a:prstGeom>
            <a:blipFill rotWithShape="0">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sz="1800"/>
            </a:p>
          </p:txBody>
        </p:sp>
      </p:grpSp>
      <p:grpSp>
        <p:nvGrpSpPr>
          <p:cNvPr id="25" name="Group 24" descr="Rural, regional and remote&#10;">
            <a:extLst>
              <a:ext uri="{FF2B5EF4-FFF2-40B4-BE49-F238E27FC236}">
                <a16:creationId xmlns:a16="http://schemas.microsoft.com/office/drawing/2014/main" id="{5DDB1E0B-3838-F8F5-8EBC-19A03CDE1DEC}"/>
              </a:ext>
            </a:extLst>
          </p:cNvPr>
          <p:cNvGrpSpPr/>
          <p:nvPr/>
        </p:nvGrpSpPr>
        <p:grpSpPr>
          <a:xfrm>
            <a:off x="360000" y="4596932"/>
            <a:ext cx="5840204" cy="874032"/>
            <a:chOff x="5283796" y="4481396"/>
            <a:chExt cx="5840204" cy="874032"/>
          </a:xfrm>
        </p:grpSpPr>
        <p:sp>
          <p:nvSpPr>
            <p:cNvPr id="16" name="Rectangle: Rounded Corners 15">
              <a:extLst>
                <a:ext uri="{FF2B5EF4-FFF2-40B4-BE49-F238E27FC236}">
                  <a16:creationId xmlns:a16="http://schemas.microsoft.com/office/drawing/2014/main" id="{BBCF3BFE-725C-564F-1F5F-A02E90797EB4}"/>
                </a:ext>
              </a:extLst>
            </p:cNvPr>
            <p:cNvSpPr/>
            <p:nvPr/>
          </p:nvSpPr>
          <p:spPr>
            <a:xfrm>
              <a:off x="5283796" y="4481396"/>
              <a:ext cx="5840204" cy="874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03275"/>
              <a:r>
                <a:rPr lang="en-AU" sz="1800" dirty="0"/>
                <a:t>rural, regional and remote</a:t>
              </a:r>
              <a:endParaRPr lang="en-US" dirty="0"/>
            </a:p>
          </p:txBody>
        </p:sp>
        <p:sp>
          <p:nvSpPr>
            <p:cNvPr id="21" name="Oval 20">
              <a:extLst>
                <a:ext uri="{FF2B5EF4-FFF2-40B4-BE49-F238E27FC236}">
                  <a16:creationId xmlns:a16="http://schemas.microsoft.com/office/drawing/2014/main" id="{75364534-C3BD-C554-999D-CAA72CDC8D59}"/>
                </a:ext>
              </a:extLst>
            </p:cNvPr>
            <p:cNvSpPr/>
            <p:nvPr/>
          </p:nvSpPr>
          <p:spPr>
            <a:xfrm>
              <a:off x="5399999" y="4648412"/>
              <a:ext cx="540000" cy="540000"/>
            </a:xfrm>
            <a:prstGeom prst="ellipse">
              <a:avLst/>
            </a:prstGeom>
            <a:blipFill rotWithShape="0">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sz="1800"/>
            </a:p>
          </p:txBody>
        </p:sp>
      </p:grpSp>
      <p:grpSp>
        <p:nvGrpSpPr>
          <p:cNvPr id="26" name="Group 25" descr="Non-English speaking background">
            <a:extLst>
              <a:ext uri="{FF2B5EF4-FFF2-40B4-BE49-F238E27FC236}">
                <a16:creationId xmlns:a16="http://schemas.microsoft.com/office/drawing/2014/main" id="{59404677-B745-03B0-DA5D-CD8E4BDA20BE}"/>
              </a:ext>
            </a:extLst>
          </p:cNvPr>
          <p:cNvGrpSpPr/>
          <p:nvPr/>
        </p:nvGrpSpPr>
        <p:grpSpPr>
          <a:xfrm>
            <a:off x="360000" y="5641968"/>
            <a:ext cx="5840204" cy="874032"/>
            <a:chOff x="5283796" y="5526432"/>
            <a:chExt cx="5840204" cy="874032"/>
          </a:xfrm>
        </p:grpSpPr>
        <p:sp>
          <p:nvSpPr>
            <p:cNvPr id="17" name="Rectangle: Rounded Corners 16">
              <a:extLst>
                <a:ext uri="{FF2B5EF4-FFF2-40B4-BE49-F238E27FC236}">
                  <a16:creationId xmlns:a16="http://schemas.microsoft.com/office/drawing/2014/main" id="{5AFB080D-4DA5-FE20-F6C9-C736B0461A20}"/>
                </a:ext>
              </a:extLst>
            </p:cNvPr>
            <p:cNvSpPr/>
            <p:nvPr/>
          </p:nvSpPr>
          <p:spPr>
            <a:xfrm>
              <a:off x="5283796" y="5526432"/>
              <a:ext cx="5840204" cy="87403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03275"/>
              <a:r>
                <a:rPr lang="en-AU" sz="1800" dirty="0"/>
                <a:t>non-English speaking background</a:t>
              </a:r>
              <a:endParaRPr lang="en-US" dirty="0"/>
            </a:p>
          </p:txBody>
        </p:sp>
        <p:sp>
          <p:nvSpPr>
            <p:cNvPr id="22" name="Oval 21">
              <a:extLst>
                <a:ext uri="{FF2B5EF4-FFF2-40B4-BE49-F238E27FC236}">
                  <a16:creationId xmlns:a16="http://schemas.microsoft.com/office/drawing/2014/main" id="{D08DC11E-4571-A816-392F-2C511438453A}"/>
                </a:ext>
              </a:extLst>
            </p:cNvPr>
            <p:cNvSpPr/>
            <p:nvPr/>
          </p:nvSpPr>
          <p:spPr>
            <a:xfrm>
              <a:off x="5399999" y="5693448"/>
              <a:ext cx="540000" cy="540000"/>
            </a:xfrm>
            <a:prstGeom prst="ellipse">
              <a:avLst/>
            </a:prstGeom>
            <a:blipFill rotWithShape="0">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solidFill>
                <a:schemeClr val="tx2"/>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AU" sz="1800"/>
            </a:p>
          </p:txBody>
        </p:sp>
      </p:grpSp>
      <p:sp>
        <p:nvSpPr>
          <p:cNvPr id="2" name="Rectangle 1">
            <a:extLst>
              <a:ext uri="{FF2B5EF4-FFF2-40B4-BE49-F238E27FC236}">
                <a16:creationId xmlns:a16="http://schemas.microsoft.com/office/drawing/2014/main" id="{8CF55C3C-2127-2558-4B71-1B946A8C01E4}"/>
              </a:ext>
            </a:extLst>
          </p:cNvPr>
          <p:cNvSpPr/>
          <p:nvPr/>
        </p:nvSpPr>
        <p:spPr>
          <a:xfrm>
            <a:off x="6526924" y="1461824"/>
            <a:ext cx="4840014" cy="3350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lnSpc>
                <a:spcPct val="150000"/>
              </a:lnSpc>
              <a:spcAft>
                <a:spcPts val="1200"/>
              </a:spcAft>
              <a:buFont typeface="Arial" panose="020B0604020202020204" pitchFamily="34" charset="0"/>
              <a:buChar char="•"/>
            </a:pPr>
            <a:r>
              <a:rPr lang="en-GB" sz="1800" dirty="0">
                <a:solidFill>
                  <a:schemeClr val="tx1"/>
                </a:solidFill>
              </a:rPr>
              <a:t>High potential and gifted students can face barriers to achieving potential. </a:t>
            </a:r>
          </a:p>
          <a:p>
            <a:pPr marL="342900" indent="-342900">
              <a:lnSpc>
                <a:spcPct val="150000"/>
              </a:lnSpc>
              <a:spcAft>
                <a:spcPts val="1200"/>
              </a:spcAft>
              <a:buFont typeface="Arial" panose="020B0604020202020204" pitchFamily="34" charset="0"/>
              <a:buChar char="•"/>
            </a:pPr>
            <a:r>
              <a:rPr lang="en-GB" sz="1800" dirty="0">
                <a:solidFill>
                  <a:schemeClr val="tx1"/>
                </a:solidFill>
              </a:rPr>
              <a:t>Which groups are represented in your school context? </a:t>
            </a:r>
          </a:p>
          <a:p>
            <a:pPr marL="342900" indent="-342900">
              <a:lnSpc>
                <a:spcPct val="150000"/>
              </a:lnSpc>
              <a:spcAft>
                <a:spcPts val="1200"/>
              </a:spcAft>
              <a:buFont typeface="Arial" panose="020B0604020202020204" pitchFamily="34" charset="0"/>
              <a:buChar char="•"/>
            </a:pPr>
            <a:r>
              <a:rPr lang="en-GB" sz="1800" dirty="0">
                <a:solidFill>
                  <a:schemeClr val="tx1"/>
                </a:solidFill>
              </a:rPr>
              <a:t>How can you ensure your students achieve their true potential within Curriculum Reform?</a:t>
            </a:r>
          </a:p>
        </p:txBody>
      </p:sp>
      <p:sp>
        <p:nvSpPr>
          <p:cNvPr id="4" name="Slide Number Placeholder 3">
            <a:extLst>
              <a:ext uri="{FF2B5EF4-FFF2-40B4-BE49-F238E27FC236}">
                <a16:creationId xmlns:a16="http://schemas.microsoft.com/office/drawing/2014/main" id="{9B234B19-E220-4F77-FBDB-363DE7E7D2B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04558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6">
            <a:extLst>
              <a:ext uri="{FF2B5EF4-FFF2-40B4-BE49-F238E27FC236}">
                <a16:creationId xmlns:a16="http://schemas.microsoft.com/office/drawing/2014/main" id="{F91C08F3-47D9-0246-3A2A-435F7CC7735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accent1"/>
                </a:solidFill>
                <a:effectLst/>
                <a:uLnTx/>
                <a:uFillTx/>
                <a:latin typeface="+mj-lt"/>
                <a:ea typeface="+mj-ea"/>
                <a:cs typeface="+mj-cs"/>
              </a:rPr>
              <a:t>HPGE Policy </a:t>
            </a:r>
            <a:r>
              <a:rPr lang="en-GB" dirty="0">
                <a:solidFill>
                  <a:schemeClr val="accent1"/>
                </a:solidFill>
              </a:rPr>
              <a:t>leader</a:t>
            </a:r>
            <a:r>
              <a:rPr kumimoji="0" lang="en-GB" sz="3600" b="0" i="0" u="none" strike="noStrike" kern="1200" cap="none" spc="0" normalizeH="0" baseline="0" noProof="0" dirty="0">
                <a:ln>
                  <a:noFill/>
                </a:ln>
                <a:solidFill>
                  <a:schemeClr val="accent1"/>
                </a:solidFill>
                <a:effectLst/>
                <a:uLnTx/>
                <a:uFillTx/>
                <a:latin typeface="+mj-lt"/>
                <a:ea typeface="+mj-ea"/>
                <a:cs typeface="+mj-cs"/>
              </a:rPr>
              <a:t> responsibilities</a:t>
            </a:r>
            <a:endParaRPr kumimoji="0" lang="en-AU"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3" name="Picture 2">
            <a:extLst>
              <a:ext uri="{FF2B5EF4-FFF2-40B4-BE49-F238E27FC236}">
                <a16:creationId xmlns:a16="http://schemas.microsoft.com/office/drawing/2014/main" id="{3E1108F7-8486-F186-7586-81485184C51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7997" y="2021106"/>
            <a:ext cx="11666003" cy="3778232"/>
          </a:xfrm>
          <a:prstGeom prst="rect">
            <a:avLst/>
          </a:prstGeom>
        </p:spPr>
      </p:pic>
      <p:grpSp>
        <p:nvGrpSpPr>
          <p:cNvPr id="2" name="Group 1" descr="4.1.1 Talent development.&#10;lead optimal development of HPG students in all domains&#10;&#10;">
            <a:extLst>
              <a:ext uri="{FF2B5EF4-FFF2-40B4-BE49-F238E27FC236}">
                <a16:creationId xmlns:a16="http://schemas.microsoft.com/office/drawing/2014/main" id="{379292FF-2BD5-0203-F02A-D29ED1EF902F}"/>
              </a:ext>
            </a:extLst>
          </p:cNvPr>
          <p:cNvGrpSpPr/>
          <p:nvPr/>
        </p:nvGrpSpPr>
        <p:grpSpPr>
          <a:xfrm>
            <a:off x="403047" y="5028423"/>
            <a:ext cx="1672572" cy="1667577"/>
            <a:chOff x="403047" y="5028423"/>
            <a:chExt cx="1672572" cy="1667577"/>
          </a:xfrm>
        </p:grpSpPr>
        <p:sp>
          <p:nvSpPr>
            <p:cNvPr id="9" name="Oval 8">
              <a:extLst>
                <a:ext uri="{FF2B5EF4-FFF2-40B4-BE49-F238E27FC236}">
                  <a16:creationId xmlns:a16="http://schemas.microsoft.com/office/drawing/2014/main" id="{07B274DD-6ECB-546A-6E85-A9F269990C02}"/>
                </a:ext>
              </a:extLst>
            </p:cNvPr>
            <p:cNvSpPr/>
            <p:nvPr/>
          </p:nvSpPr>
          <p:spPr>
            <a:xfrm>
              <a:off x="563548" y="5028423"/>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4.1.1</a:t>
              </a:r>
            </a:p>
          </p:txBody>
        </p:sp>
        <p:sp>
          <p:nvSpPr>
            <p:cNvPr id="20" name="TextBox 19">
              <a:extLst>
                <a:ext uri="{FF2B5EF4-FFF2-40B4-BE49-F238E27FC236}">
                  <a16:creationId xmlns:a16="http://schemas.microsoft.com/office/drawing/2014/main" id="{F722A54B-232F-2B6B-08C9-B9BBF257C625}"/>
                </a:ext>
              </a:extLst>
            </p:cNvPr>
            <p:cNvSpPr txBox="1"/>
            <p:nvPr/>
          </p:nvSpPr>
          <p:spPr>
            <a:xfrm>
              <a:off x="403047" y="5935585"/>
              <a:ext cx="1672572" cy="760415"/>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Talent development</a:t>
              </a:r>
            </a:p>
            <a:p>
              <a:pPr>
                <a:lnSpc>
                  <a:spcPct val="114000"/>
                </a:lnSpc>
              </a:pPr>
              <a:r>
                <a:rPr lang="en-AU" sz="1200" dirty="0"/>
                <a:t>lead optimal development of HPG </a:t>
              </a:r>
              <a:r>
                <a:rPr lang="en-AU" sz="1100" dirty="0"/>
                <a:t>students</a:t>
              </a:r>
              <a:r>
                <a:rPr lang="en-AU" sz="1200" dirty="0"/>
                <a:t> in all domains</a:t>
              </a:r>
            </a:p>
            <a:p>
              <a:pPr algn="l">
                <a:lnSpc>
                  <a:spcPct val="114000"/>
                </a:lnSpc>
              </a:pPr>
              <a:endParaRPr lang="en-AU" sz="1200" dirty="0"/>
            </a:p>
          </p:txBody>
        </p:sp>
      </p:grpSp>
      <p:grpSp>
        <p:nvGrpSpPr>
          <p:cNvPr id="16" name="Group 15" descr="4.1.2 Assessment.&#10;lead and support teachers in assessment and identification across all domains of potential and in providing effective differentiation">
            <a:extLst>
              <a:ext uri="{FF2B5EF4-FFF2-40B4-BE49-F238E27FC236}">
                <a16:creationId xmlns:a16="http://schemas.microsoft.com/office/drawing/2014/main" id="{1C02B250-67D3-9F6E-95AF-E06AFD9AE1A6}"/>
              </a:ext>
            </a:extLst>
          </p:cNvPr>
          <p:cNvGrpSpPr/>
          <p:nvPr/>
        </p:nvGrpSpPr>
        <p:grpSpPr>
          <a:xfrm>
            <a:off x="1430318" y="1078824"/>
            <a:ext cx="3048376" cy="1761047"/>
            <a:chOff x="1430318" y="1078824"/>
            <a:chExt cx="3048376" cy="1761047"/>
          </a:xfrm>
        </p:grpSpPr>
        <p:sp>
          <p:nvSpPr>
            <p:cNvPr id="5" name="Oval 4">
              <a:extLst>
                <a:ext uri="{FF2B5EF4-FFF2-40B4-BE49-F238E27FC236}">
                  <a16:creationId xmlns:a16="http://schemas.microsoft.com/office/drawing/2014/main" id="{3A4DC90C-B28C-B6E1-7072-8F1D23F9D14F}"/>
                </a:ext>
              </a:extLst>
            </p:cNvPr>
            <p:cNvSpPr/>
            <p:nvPr/>
          </p:nvSpPr>
          <p:spPr>
            <a:xfrm>
              <a:off x="2260467" y="1957511"/>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4.1.2</a:t>
              </a:r>
            </a:p>
          </p:txBody>
        </p:sp>
        <p:sp>
          <p:nvSpPr>
            <p:cNvPr id="21" name="TextBox 20">
              <a:extLst>
                <a:ext uri="{FF2B5EF4-FFF2-40B4-BE49-F238E27FC236}">
                  <a16:creationId xmlns:a16="http://schemas.microsoft.com/office/drawing/2014/main" id="{AD948C7C-66F9-5719-BB41-D9EF7BA3D07F}"/>
                </a:ext>
              </a:extLst>
            </p:cNvPr>
            <p:cNvSpPr txBox="1"/>
            <p:nvPr/>
          </p:nvSpPr>
          <p:spPr>
            <a:xfrm>
              <a:off x="1430318" y="1078824"/>
              <a:ext cx="3048376" cy="929881"/>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Assessment</a:t>
              </a:r>
            </a:p>
            <a:p>
              <a:pPr>
                <a:lnSpc>
                  <a:spcPct val="114000"/>
                </a:lnSpc>
              </a:pPr>
              <a:r>
                <a:rPr lang="en-AU" sz="1100" dirty="0"/>
                <a:t>lead and support teachers in </a:t>
              </a:r>
              <a:r>
                <a:rPr lang="en-GB" sz="1100" b="0" i="0" dirty="0">
                  <a:effectLst/>
                </a:rPr>
                <a:t>assessment and identification across all domains of potential and in providing effective differentiation</a:t>
              </a:r>
              <a:endParaRPr lang="en-AU" sz="1100" dirty="0"/>
            </a:p>
            <a:p>
              <a:pPr algn="l">
                <a:lnSpc>
                  <a:spcPct val="114000"/>
                </a:lnSpc>
              </a:pPr>
              <a:endParaRPr lang="en-AU" sz="1200" dirty="0"/>
            </a:p>
          </p:txBody>
        </p:sp>
      </p:grpSp>
      <p:grpSp>
        <p:nvGrpSpPr>
          <p:cNvPr id="36" name="Group 35" descr="4.1.3 Acceleration.&#10;Provide and support access to acceleration or advanced learning pathways and opportunities">
            <a:extLst>
              <a:ext uri="{FF2B5EF4-FFF2-40B4-BE49-F238E27FC236}">
                <a16:creationId xmlns:a16="http://schemas.microsoft.com/office/drawing/2014/main" id="{65349987-EA97-FEDF-D558-1F4A433A8E0B}"/>
              </a:ext>
            </a:extLst>
          </p:cNvPr>
          <p:cNvGrpSpPr/>
          <p:nvPr/>
        </p:nvGrpSpPr>
        <p:grpSpPr>
          <a:xfrm>
            <a:off x="3675812" y="2601776"/>
            <a:ext cx="1244474" cy="2313330"/>
            <a:chOff x="3675812" y="2601776"/>
            <a:chExt cx="1244474" cy="2313330"/>
          </a:xfrm>
        </p:grpSpPr>
        <p:sp>
          <p:nvSpPr>
            <p:cNvPr id="12" name="Oval 11">
              <a:extLst>
                <a:ext uri="{FF2B5EF4-FFF2-40B4-BE49-F238E27FC236}">
                  <a16:creationId xmlns:a16="http://schemas.microsoft.com/office/drawing/2014/main" id="{BD8F259F-7AE7-E0A6-B7A0-A3B8C0919486}"/>
                </a:ext>
              </a:extLst>
            </p:cNvPr>
            <p:cNvSpPr/>
            <p:nvPr/>
          </p:nvSpPr>
          <p:spPr>
            <a:xfrm>
              <a:off x="3802400" y="4032746"/>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4.1.3</a:t>
              </a:r>
              <a:endParaRPr lang="en-AU" sz="1400" b="1">
                <a:solidFill>
                  <a:schemeClr val="accent1"/>
                </a:solidFill>
              </a:endParaRPr>
            </a:p>
          </p:txBody>
        </p:sp>
        <p:sp>
          <p:nvSpPr>
            <p:cNvPr id="23" name="TextBox 22">
              <a:extLst>
                <a:ext uri="{FF2B5EF4-FFF2-40B4-BE49-F238E27FC236}">
                  <a16:creationId xmlns:a16="http://schemas.microsoft.com/office/drawing/2014/main" id="{4624DD70-00FA-D4AA-87B4-EF3A8F58EB18}"/>
                </a:ext>
              </a:extLst>
            </p:cNvPr>
            <p:cNvSpPr txBox="1"/>
            <p:nvPr/>
          </p:nvSpPr>
          <p:spPr>
            <a:xfrm>
              <a:off x="3675812" y="2601776"/>
              <a:ext cx="1244474" cy="1088448"/>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Acceleration</a:t>
              </a:r>
            </a:p>
            <a:p>
              <a:pPr>
                <a:lnSpc>
                  <a:spcPct val="114000"/>
                </a:lnSpc>
              </a:pPr>
              <a:r>
                <a:rPr lang="en-GB" sz="1100" b="0" i="0" dirty="0">
                  <a:effectLst/>
                </a:rPr>
                <a:t>provide and support access to acceleration or advanced learning pathways and opportunities</a:t>
              </a:r>
              <a:r>
                <a:rPr lang="en-AU" sz="1100" dirty="0"/>
                <a:t> </a:t>
              </a:r>
            </a:p>
            <a:p>
              <a:pPr algn="l">
                <a:lnSpc>
                  <a:spcPct val="114000"/>
                </a:lnSpc>
              </a:pPr>
              <a:endParaRPr lang="en-AU" sz="1200" dirty="0"/>
            </a:p>
          </p:txBody>
        </p:sp>
      </p:grpSp>
      <p:grpSp>
        <p:nvGrpSpPr>
          <p:cNvPr id="35" name="Group 34" descr="4.1.4 Professional learning.&#10;Engage in quality professional learning to enhance personal understanding of research and practice&#10;&#10;">
            <a:extLst>
              <a:ext uri="{FF2B5EF4-FFF2-40B4-BE49-F238E27FC236}">
                <a16:creationId xmlns:a16="http://schemas.microsoft.com/office/drawing/2014/main" id="{67964AA5-152B-CAC2-B87B-3F857A481637}"/>
              </a:ext>
            </a:extLst>
          </p:cNvPr>
          <p:cNvGrpSpPr/>
          <p:nvPr/>
        </p:nvGrpSpPr>
        <p:grpSpPr>
          <a:xfrm>
            <a:off x="3179396" y="5028423"/>
            <a:ext cx="2563191" cy="1667577"/>
            <a:chOff x="3179396" y="5028423"/>
            <a:chExt cx="2563191" cy="1667577"/>
          </a:xfrm>
        </p:grpSpPr>
        <p:sp>
          <p:nvSpPr>
            <p:cNvPr id="10" name="Oval 9">
              <a:extLst>
                <a:ext uri="{FF2B5EF4-FFF2-40B4-BE49-F238E27FC236}">
                  <a16:creationId xmlns:a16="http://schemas.microsoft.com/office/drawing/2014/main" id="{74374DCF-7FCD-46C7-9197-2188A4C57048}"/>
                </a:ext>
              </a:extLst>
            </p:cNvPr>
            <p:cNvSpPr/>
            <p:nvPr/>
          </p:nvSpPr>
          <p:spPr>
            <a:xfrm>
              <a:off x="3822192" y="5028423"/>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4.1.4</a:t>
              </a:r>
              <a:endParaRPr lang="en-AU" sz="1400" b="1">
                <a:solidFill>
                  <a:schemeClr val="accent1"/>
                </a:solidFill>
              </a:endParaRPr>
            </a:p>
          </p:txBody>
        </p:sp>
        <p:sp>
          <p:nvSpPr>
            <p:cNvPr id="22" name="TextBox 21">
              <a:extLst>
                <a:ext uri="{FF2B5EF4-FFF2-40B4-BE49-F238E27FC236}">
                  <a16:creationId xmlns:a16="http://schemas.microsoft.com/office/drawing/2014/main" id="{EA0E1884-88F1-FB3A-583C-14181745B298}"/>
                </a:ext>
              </a:extLst>
            </p:cNvPr>
            <p:cNvSpPr txBox="1"/>
            <p:nvPr/>
          </p:nvSpPr>
          <p:spPr>
            <a:xfrm>
              <a:off x="3179396" y="5935585"/>
              <a:ext cx="2563191" cy="760415"/>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Professional learning</a:t>
              </a:r>
            </a:p>
            <a:p>
              <a:pPr>
                <a:lnSpc>
                  <a:spcPct val="114000"/>
                </a:lnSpc>
              </a:pPr>
              <a:r>
                <a:rPr lang="en-AU" sz="1100" dirty="0"/>
                <a:t>engage in quality professional learning to enhance personal understanding of research and practice</a:t>
              </a:r>
            </a:p>
            <a:p>
              <a:pPr algn="l">
                <a:lnSpc>
                  <a:spcPct val="114000"/>
                </a:lnSpc>
              </a:pPr>
              <a:endParaRPr lang="en-AU" sz="1200" dirty="0"/>
            </a:p>
          </p:txBody>
        </p:sp>
      </p:grpSp>
      <p:grpSp>
        <p:nvGrpSpPr>
          <p:cNvPr id="19" name="Group 18" descr="4.1.5 Collaboration.&#10;Lead collaboration with families, school communities and the wider community&#10;&#10;">
            <a:extLst>
              <a:ext uri="{FF2B5EF4-FFF2-40B4-BE49-F238E27FC236}">
                <a16:creationId xmlns:a16="http://schemas.microsoft.com/office/drawing/2014/main" id="{1ECEB3AF-6331-B4CE-1B66-30A7F9790501}"/>
              </a:ext>
            </a:extLst>
          </p:cNvPr>
          <p:cNvGrpSpPr/>
          <p:nvPr/>
        </p:nvGrpSpPr>
        <p:grpSpPr>
          <a:xfrm>
            <a:off x="4977805" y="1078824"/>
            <a:ext cx="1938713" cy="1761047"/>
            <a:chOff x="4977805" y="1078824"/>
            <a:chExt cx="1938713" cy="1761047"/>
          </a:xfrm>
        </p:grpSpPr>
        <p:sp>
          <p:nvSpPr>
            <p:cNvPr id="6" name="Oval 5">
              <a:extLst>
                <a:ext uri="{FF2B5EF4-FFF2-40B4-BE49-F238E27FC236}">
                  <a16:creationId xmlns:a16="http://schemas.microsoft.com/office/drawing/2014/main" id="{6F52E82C-979F-E375-7A42-6EB1692F70C3}"/>
                </a:ext>
              </a:extLst>
            </p:cNvPr>
            <p:cNvSpPr/>
            <p:nvPr/>
          </p:nvSpPr>
          <p:spPr>
            <a:xfrm>
              <a:off x="5301407" y="1957511"/>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4.1.5</a:t>
              </a:r>
            </a:p>
          </p:txBody>
        </p:sp>
        <p:sp>
          <p:nvSpPr>
            <p:cNvPr id="24" name="TextBox 23">
              <a:extLst>
                <a:ext uri="{FF2B5EF4-FFF2-40B4-BE49-F238E27FC236}">
                  <a16:creationId xmlns:a16="http://schemas.microsoft.com/office/drawing/2014/main" id="{676E13E7-ACD6-9AAE-BFE5-B356D63F75D5}"/>
                </a:ext>
              </a:extLst>
            </p:cNvPr>
            <p:cNvSpPr txBox="1"/>
            <p:nvPr/>
          </p:nvSpPr>
          <p:spPr>
            <a:xfrm>
              <a:off x="4977805" y="1078824"/>
              <a:ext cx="1938713" cy="929881"/>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Collaboration</a:t>
              </a:r>
            </a:p>
            <a:p>
              <a:pPr>
                <a:lnSpc>
                  <a:spcPct val="114000"/>
                </a:lnSpc>
              </a:pPr>
              <a:r>
                <a:rPr lang="en-GB" sz="1100" dirty="0"/>
                <a:t>lead collaboration with families, school communities and the wider community</a:t>
              </a:r>
            </a:p>
            <a:p>
              <a:pPr algn="l">
                <a:lnSpc>
                  <a:spcPct val="114000"/>
                </a:lnSpc>
              </a:pPr>
              <a:endParaRPr lang="en-AU" sz="1200" dirty="0"/>
            </a:p>
          </p:txBody>
        </p:sp>
      </p:grpSp>
      <p:grpSp>
        <p:nvGrpSpPr>
          <p:cNvPr id="30" name="Group 29" descr="4.1.6 Learning support.&#10;Lead support for HPGS through the work of the Learning Support Team and school counsellor / psychologist&#10;&#10;">
            <a:extLst>
              <a:ext uri="{FF2B5EF4-FFF2-40B4-BE49-F238E27FC236}">
                <a16:creationId xmlns:a16="http://schemas.microsoft.com/office/drawing/2014/main" id="{94696F41-88E1-2BAD-36ED-42B6235A9FCB}"/>
              </a:ext>
            </a:extLst>
          </p:cNvPr>
          <p:cNvGrpSpPr/>
          <p:nvPr/>
        </p:nvGrpSpPr>
        <p:grpSpPr>
          <a:xfrm>
            <a:off x="6691520" y="2601776"/>
            <a:ext cx="1367182" cy="2315202"/>
            <a:chOff x="6691520" y="2601776"/>
            <a:chExt cx="1367182" cy="2315202"/>
          </a:xfrm>
        </p:grpSpPr>
        <p:sp>
          <p:nvSpPr>
            <p:cNvPr id="13" name="Oval 12">
              <a:extLst>
                <a:ext uri="{FF2B5EF4-FFF2-40B4-BE49-F238E27FC236}">
                  <a16:creationId xmlns:a16="http://schemas.microsoft.com/office/drawing/2014/main" id="{03346CEB-9377-4B12-8CAD-F7704B28A49D}"/>
                </a:ext>
              </a:extLst>
            </p:cNvPr>
            <p:cNvSpPr/>
            <p:nvPr/>
          </p:nvSpPr>
          <p:spPr>
            <a:xfrm>
              <a:off x="6851904" y="4034618"/>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4.1.6</a:t>
              </a:r>
              <a:endParaRPr lang="en-AU" sz="1400" b="1">
                <a:solidFill>
                  <a:schemeClr val="accent1"/>
                </a:solidFill>
              </a:endParaRPr>
            </a:p>
          </p:txBody>
        </p:sp>
        <p:sp>
          <p:nvSpPr>
            <p:cNvPr id="26" name="TextBox 25">
              <a:extLst>
                <a:ext uri="{FF2B5EF4-FFF2-40B4-BE49-F238E27FC236}">
                  <a16:creationId xmlns:a16="http://schemas.microsoft.com/office/drawing/2014/main" id="{E90F04F6-E263-9D07-DD8F-A4F9408328FB}"/>
                </a:ext>
              </a:extLst>
            </p:cNvPr>
            <p:cNvSpPr txBox="1"/>
            <p:nvPr/>
          </p:nvSpPr>
          <p:spPr>
            <a:xfrm>
              <a:off x="6691520" y="2601776"/>
              <a:ext cx="1367182" cy="1078151"/>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Learning support</a:t>
              </a:r>
            </a:p>
            <a:p>
              <a:pPr>
                <a:lnSpc>
                  <a:spcPct val="114000"/>
                </a:lnSpc>
              </a:pPr>
              <a:r>
                <a:rPr lang="en-AU" sz="1100" dirty="0"/>
                <a:t>lead support for HPGS through the work of the Learning Support Team and school counsellor / psychologist</a:t>
              </a:r>
            </a:p>
            <a:p>
              <a:pPr algn="l">
                <a:lnSpc>
                  <a:spcPct val="114000"/>
                </a:lnSpc>
              </a:pPr>
              <a:endParaRPr lang="en-AU" sz="1200" dirty="0"/>
            </a:p>
          </p:txBody>
        </p:sp>
      </p:grpSp>
      <p:grpSp>
        <p:nvGrpSpPr>
          <p:cNvPr id="31" name="Group 30" descr="4.1.7 Evaluation.&#10;Lead evaluation and analysis of data to enable monitoring of school procedures, programs and practices&#10;">
            <a:extLst>
              <a:ext uri="{FF2B5EF4-FFF2-40B4-BE49-F238E27FC236}">
                <a16:creationId xmlns:a16="http://schemas.microsoft.com/office/drawing/2014/main" id="{0D2A40DC-3EED-D43D-016B-966D15566593}"/>
              </a:ext>
            </a:extLst>
          </p:cNvPr>
          <p:cNvGrpSpPr/>
          <p:nvPr/>
        </p:nvGrpSpPr>
        <p:grpSpPr>
          <a:xfrm>
            <a:off x="6530578" y="5028423"/>
            <a:ext cx="2505656" cy="1667577"/>
            <a:chOff x="6530578" y="5028423"/>
            <a:chExt cx="2505656" cy="1667577"/>
          </a:xfrm>
        </p:grpSpPr>
        <p:sp>
          <p:nvSpPr>
            <p:cNvPr id="11" name="Oval 10">
              <a:extLst>
                <a:ext uri="{FF2B5EF4-FFF2-40B4-BE49-F238E27FC236}">
                  <a16:creationId xmlns:a16="http://schemas.microsoft.com/office/drawing/2014/main" id="{EED29586-64E8-A3A3-A71C-C756F4C294DF}"/>
                </a:ext>
              </a:extLst>
            </p:cNvPr>
            <p:cNvSpPr/>
            <p:nvPr/>
          </p:nvSpPr>
          <p:spPr>
            <a:xfrm>
              <a:off x="6851904" y="5028423"/>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4.1.7</a:t>
              </a:r>
              <a:endParaRPr lang="en-AU" sz="1400" b="1">
                <a:solidFill>
                  <a:schemeClr val="accent1"/>
                </a:solidFill>
              </a:endParaRPr>
            </a:p>
          </p:txBody>
        </p:sp>
        <p:sp>
          <p:nvSpPr>
            <p:cNvPr id="25" name="TextBox 24">
              <a:extLst>
                <a:ext uri="{FF2B5EF4-FFF2-40B4-BE49-F238E27FC236}">
                  <a16:creationId xmlns:a16="http://schemas.microsoft.com/office/drawing/2014/main" id="{32ECDE84-D4E3-8CEE-F2A4-FFCA725124BF}"/>
                </a:ext>
              </a:extLst>
            </p:cNvPr>
            <p:cNvSpPr txBox="1"/>
            <p:nvPr/>
          </p:nvSpPr>
          <p:spPr>
            <a:xfrm>
              <a:off x="6530578" y="5957693"/>
              <a:ext cx="2505656" cy="738307"/>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Evaluation</a:t>
              </a:r>
            </a:p>
            <a:p>
              <a:pPr>
                <a:lnSpc>
                  <a:spcPct val="114000"/>
                </a:lnSpc>
              </a:pPr>
              <a:r>
                <a:rPr lang="en-AU" sz="1100" dirty="0"/>
                <a:t>lead evaluation and analysis of data to enable monitoring of school procedures, programs and practices</a:t>
              </a:r>
            </a:p>
            <a:p>
              <a:pPr algn="l">
                <a:lnSpc>
                  <a:spcPct val="114000"/>
                </a:lnSpc>
              </a:pPr>
              <a:endParaRPr lang="en-AU" sz="1200" dirty="0"/>
            </a:p>
          </p:txBody>
        </p:sp>
      </p:grpSp>
      <p:grpSp>
        <p:nvGrpSpPr>
          <p:cNvPr id="32" name="Group 31" descr="4.1.8 Plan and report.&#10;Lead, plan and report on implementation of the policy&#10;&#10;">
            <a:extLst>
              <a:ext uri="{FF2B5EF4-FFF2-40B4-BE49-F238E27FC236}">
                <a16:creationId xmlns:a16="http://schemas.microsoft.com/office/drawing/2014/main" id="{D8FB130B-59EA-2579-4422-8BC21A1F6B4B}"/>
              </a:ext>
            </a:extLst>
          </p:cNvPr>
          <p:cNvGrpSpPr/>
          <p:nvPr/>
        </p:nvGrpSpPr>
        <p:grpSpPr>
          <a:xfrm>
            <a:off x="7952292" y="1078824"/>
            <a:ext cx="1862268" cy="1761047"/>
            <a:chOff x="7952292" y="1078824"/>
            <a:chExt cx="1862268" cy="1761047"/>
          </a:xfrm>
        </p:grpSpPr>
        <p:sp>
          <p:nvSpPr>
            <p:cNvPr id="8" name="Oval 7">
              <a:extLst>
                <a:ext uri="{FF2B5EF4-FFF2-40B4-BE49-F238E27FC236}">
                  <a16:creationId xmlns:a16="http://schemas.microsoft.com/office/drawing/2014/main" id="{EED4A115-5DFF-01E2-47EA-D8158A6573C2}"/>
                </a:ext>
              </a:extLst>
            </p:cNvPr>
            <p:cNvSpPr/>
            <p:nvPr/>
          </p:nvSpPr>
          <p:spPr>
            <a:xfrm>
              <a:off x="8317963" y="1957511"/>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4.1.8</a:t>
              </a:r>
              <a:endParaRPr lang="en-AU" sz="1400" b="1">
                <a:solidFill>
                  <a:schemeClr val="accent1"/>
                </a:solidFill>
              </a:endParaRPr>
            </a:p>
          </p:txBody>
        </p:sp>
        <p:sp>
          <p:nvSpPr>
            <p:cNvPr id="27" name="TextBox 26">
              <a:extLst>
                <a:ext uri="{FF2B5EF4-FFF2-40B4-BE49-F238E27FC236}">
                  <a16:creationId xmlns:a16="http://schemas.microsoft.com/office/drawing/2014/main" id="{E3AF605E-D5CC-9A8B-0D79-1E912650F658}"/>
                </a:ext>
              </a:extLst>
            </p:cNvPr>
            <p:cNvSpPr txBox="1"/>
            <p:nvPr/>
          </p:nvSpPr>
          <p:spPr>
            <a:xfrm>
              <a:off x="7952292" y="1078824"/>
              <a:ext cx="1862268" cy="929881"/>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Plan and report</a:t>
              </a:r>
            </a:p>
            <a:p>
              <a:pPr>
                <a:lnSpc>
                  <a:spcPct val="114000"/>
                </a:lnSpc>
              </a:pPr>
              <a:r>
                <a:rPr lang="en-AU" sz="1100" dirty="0"/>
                <a:t>lead, plan and report on implementation of the policy</a:t>
              </a:r>
            </a:p>
            <a:p>
              <a:pPr algn="l">
                <a:lnSpc>
                  <a:spcPct val="114000"/>
                </a:lnSpc>
              </a:pPr>
              <a:endParaRPr lang="en-AU" sz="1200" dirty="0"/>
            </a:p>
          </p:txBody>
        </p:sp>
      </p:grpSp>
      <p:grpSp>
        <p:nvGrpSpPr>
          <p:cNvPr id="33" name="Group 32" descr="4.1.9 Teaching practice.&#10;Embed quality, evidence- based teaching practices in school planning.&#10;&#10;">
            <a:extLst>
              <a:ext uri="{FF2B5EF4-FFF2-40B4-BE49-F238E27FC236}">
                <a16:creationId xmlns:a16="http://schemas.microsoft.com/office/drawing/2014/main" id="{DA760694-16CC-ED91-3925-3F3B3FAF6EB0}"/>
              </a:ext>
            </a:extLst>
          </p:cNvPr>
          <p:cNvGrpSpPr/>
          <p:nvPr/>
        </p:nvGrpSpPr>
        <p:grpSpPr>
          <a:xfrm>
            <a:off x="9678658" y="2601776"/>
            <a:ext cx="1238538" cy="2144712"/>
            <a:chOff x="9683288" y="2601776"/>
            <a:chExt cx="1238538" cy="2144712"/>
          </a:xfrm>
        </p:grpSpPr>
        <p:sp>
          <p:nvSpPr>
            <p:cNvPr id="14" name="Oval 13">
              <a:extLst>
                <a:ext uri="{FF2B5EF4-FFF2-40B4-BE49-F238E27FC236}">
                  <a16:creationId xmlns:a16="http://schemas.microsoft.com/office/drawing/2014/main" id="{6DCA804C-B0A8-4752-12CD-4387867ECDA7}"/>
                </a:ext>
              </a:extLst>
            </p:cNvPr>
            <p:cNvSpPr/>
            <p:nvPr/>
          </p:nvSpPr>
          <p:spPr>
            <a:xfrm>
              <a:off x="9829464" y="3910222"/>
              <a:ext cx="882360" cy="836266"/>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sz="1400" b="1">
                <a:solidFill>
                  <a:schemeClr val="accent1"/>
                </a:solidFill>
              </a:endParaRPr>
            </a:p>
            <a:p>
              <a:pPr algn="ctr"/>
              <a:r>
                <a:rPr lang="en-AU" sz="1200" b="1">
                  <a:solidFill>
                    <a:schemeClr val="accent1"/>
                  </a:solidFill>
                </a:rPr>
                <a:t>4.1.9</a:t>
              </a:r>
              <a:endParaRPr lang="en-AU">
                <a:solidFill>
                  <a:schemeClr val="accent1"/>
                </a:solidFill>
              </a:endParaRPr>
            </a:p>
            <a:p>
              <a:pPr algn="ctr"/>
              <a:endParaRPr lang="en-AU" sz="1400" b="1">
                <a:solidFill>
                  <a:schemeClr val="accent1"/>
                </a:solidFill>
              </a:endParaRPr>
            </a:p>
          </p:txBody>
        </p:sp>
        <p:sp>
          <p:nvSpPr>
            <p:cNvPr id="28" name="TextBox 27">
              <a:extLst>
                <a:ext uri="{FF2B5EF4-FFF2-40B4-BE49-F238E27FC236}">
                  <a16:creationId xmlns:a16="http://schemas.microsoft.com/office/drawing/2014/main" id="{69C60661-922B-839A-B234-51E579A6B5AD}"/>
                </a:ext>
              </a:extLst>
            </p:cNvPr>
            <p:cNvSpPr txBox="1"/>
            <p:nvPr/>
          </p:nvSpPr>
          <p:spPr>
            <a:xfrm>
              <a:off x="9683288" y="2601776"/>
              <a:ext cx="1238538" cy="1088448"/>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Teaching practice</a:t>
              </a:r>
            </a:p>
            <a:p>
              <a:pPr>
                <a:lnSpc>
                  <a:spcPct val="114000"/>
                </a:lnSpc>
              </a:pPr>
              <a:r>
                <a:rPr lang="en-AU" sz="1100" dirty="0"/>
                <a:t>embed quality, evidence- based teaching practices in school planning.</a:t>
              </a:r>
            </a:p>
            <a:p>
              <a:pPr algn="l">
                <a:lnSpc>
                  <a:spcPct val="114000"/>
                </a:lnSpc>
              </a:pPr>
              <a:endParaRPr lang="en-AU" sz="1200" dirty="0"/>
            </a:p>
          </p:txBody>
        </p:sp>
      </p:grpSp>
      <p:grpSp>
        <p:nvGrpSpPr>
          <p:cNvPr id="18" name="Group 17" descr="4.1.10 Manage staffing.&#10;Manage staffing and support of programs and classes, including specialist classes&#10;&#10;">
            <a:extLst>
              <a:ext uri="{FF2B5EF4-FFF2-40B4-BE49-F238E27FC236}">
                <a16:creationId xmlns:a16="http://schemas.microsoft.com/office/drawing/2014/main" id="{DF1C8C6A-2852-00CA-535B-E5181EAA69CB}"/>
              </a:ext>
            </a:extLst>
          </p:cNvPr>
          <p:cNvGrpSpPr/>
          <p:nvPr/>
        </p:nvGrpSpPr>
        <p:grpSpPr>
          <a:xfrm>
            <a:off x="9470643" y="5034982"/>
            <a:ext cx="1938713" cy="1859558"/>
            <a:chOff x="10573995" y="1624851"/>
            <a:chExt cx="1938713" cy="1859558"/>
          </a:xfrm>
        </p:grpSpPr>
        <p:sp>
          <p:nvSpPr>
            <p:cNvPr id="15" name="Oval 14">
              <a:extLst>
                <a:ext uri="{FF2B5EF4-FFF2-40B4-BE49-F238E27FC236}">
                  <a16:creationId xmlns:a16="http://schemas.microsoft.com/office/drawing/2014/main" id="{DC799E0D-F435-C3D0-E9DF-18C63FC0EB96}"/>
                </a:ext>
              </a:extLst>
            </p:cNvPr>
            <p:cNvSpPr/>
            <p:nvPr/>
          </p:nvSpPr>
          <p:spPr>
            <a:xfrm>
              <a:off x="10984968" y="1624851"/>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a:solidFill>
                    <a:schemeClr val="accent1"/>
                  </a:solidFill>
                </a:rPr>
                <a:t>4.1.10</a:t>
              </a:r>
              <a:endParaRPr lang="en-AU" sz="1400" b="1">
                <a:solidFill>
                  <a:schemeClr val="accent1"/>
                </a:solidFill>
              </a:endParaRPr>
            </a:p>
          </p:txBody>
        </p:sp>
        <p:sp>
          <p:nvSpPr>
            <p:cNvPr id="29" name="TextBox 28">
              <a:extLst>
                <a:ext uri="{FF2B5EF4-FFF2-40B4-BE49-F238E27FC236}">
                  <a16:creationId xmlns:a16="http://schemas.microsoft.com/office/drawing/2014/main" id="{2422AD17-ACDD-6374-8E46-96806375CF98}"/>
                </a:ext>
              </a:extLst>
            </p:cNvPr>
            <p:cNvSpPr txBox="1"/>
            <p:nvPr/>
          </p:nvSpPr>
          <p:spPr>
            <a:xfrm>
              <a:off x="10573995" y="2554528"/>
              <a:ext cx="1938713" cy="929881"/>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Manage staffing</a:t>
              </a:r>
            </a:p>
            <a:p>
              <a:pPr>
                <a:lnSpc>
                  <a:spcPct val="114000"/>
                </a:lnSpc>
              </a:pPr>
              <a:r>
                <a:rPr lang="en-AU" sz="1100" dirty="0"/>
                <a:t>manage staffing and support of programs and classes, including specialist classes</a:t>
              </a:r>
            </a:p>
            <a:p>
              <a:pPr algn="l">
                <a:lnSpc>
                  <a:spcPct val="114000"/>
                </a:lnSpc>
              </a:pPr>
              <a:endParaRPr lang="en-AU" sz="1200" dirty="0"/>
            </a:p>
          </p:txBody>
        </p:sp>
      </p:grpSp>
      <p:sp>
        <p:nvSpPr>
          <p:cNvPr id="4" name="Slide Number Placeholder 3">
            <a:extLst>
              <a:ext uri="{FF2B5EF4-FFF2-40B4-BE49-F238E27FC236}">
                <a16:creationId xmlns:a16="http://schemas.microsoft.com/office/drawing/2014/main" id="{BC6C3EA4-36E6-794C-9541-A17D8852F7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09834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578D8-E28E-71E4-D622-8DAFC11E33D0}"/>
              </a:ext>
            </a:extLst>
          </p:cNvPr>
          <p:cNvSpPr>
            <a:spLocks noGrp="1"/>
          </p:cNvSpPr>
          <p:nvPr>
            <p:ph type="title"/>
          </p:nvPr>
        </p:nvSpPr>
        <p:spPr/>
        <p:txBody>
          <a:bodyPr/>
          <a:lstStyle/>
          <a:p>
            <a:r>
              <a:rPr lang="en-GB" dirty="0"/>
              <a:t>HPGE Policy teacher responsibilities</a:t>
            </a:r>
            <a:endParaRPr lang="en-AU" dirty="0"/>
          </a:p>
        </p:txBody>
      </p:sp>
      <p:pic>
        <p:nvPicPr>
          <p:cNvPr id="3" name="Picture 2">
            <a:extLst>
              <a:ext uri="{FF2B5EF4-FFF2-40B4-BE49-F238E27FC236}">
                <a16:creationId xmlns:a16="http://schemas.microsoft.com/office/drawing/2014/main" id="{E30DF656-E6C5-0039-EDB9-46465CE5EE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101" y="1800242"/>
            <a:ext cx="8742787" cy="3468351"/>
          </a:xfrm>
          <a:prstGeom prst="rect">
            <a:avLst/>
          </a:prstGeom>
        </p:spPr>
      </p:pic>
      <p:grpSp>
        <p:nvGrpSpPr>
          <p:cNvPr id="2" name="Group 1" descr="4.2.1 Assessment and data.&#10;Use assessment and data to assess and identify the specific learning needs of HPGS in all domains&#10;&#10;">
            <a:extLst>
              <a:ext uri="{FF2B5EF4-FFF2-40B4-BE49-F238E27FC236}">
                <a16:creationId xmlns:a16="http://schemas.microsoft.com/office/drawing/2014/main" id="{062903A4-1BA5-16F8-D554-7143D080380D}"/>
              </a:ext>
            </a:extLst>
          </p:cNvPr>
          <p:cNvGrpSpPr/>
          <p:nvPr/>
        </p:nvGrpSpPr>
        <p:grpSpPr>
          <a:xfrm>
            <a:off x="493190" y="4586657"/>
            <a:ext cx="2080831" cy="1672490"/>
            <a:chOff x="493190" y="4586657"/>
            <a:chExt cx="2080831" cy="1672490"/>
          </a:xfrm>
        </p:grpSpPr>
        <p:sp>
          <p:nvSpPr>
            <p:cNvPr id="5" name="Oval 4">
              <a:extLst>
                <a:ext uri="{FF2B5EF4-FFF2-40B4-BE49-F238E27FC236}">
                  <a16:creationId xmlns:a16="http://schemas.microsoft.com/office/drawing/2014/main" id="{F29D0397-D506-D08F-D620-8F53943EF405}"/>
                </a:ext>
              </a:extLst>
            </p:cNvPr>
            <p:cNvSpPr/>
            <p:nvPr/>
          </p:nvSpPr>
          <p:spPr>
            <a:xfrm>
              <a:off x="651246" y="4586657"/>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accent1"/>
                  </a:solidFill>
                </a:rPr>
                <a:t>4.2.1</a:t>
              </a:r>
            </a:p>
          </p:txBody>
        </p:sp>
        <p:sp>
          <p:nvSpPr>
            <p:cNvPr id="13" name="TextBox 12">
              <a:extLst>
                <a:ext uri="{FF2B5EF4-FFF2-40B4-BE49-F238E27FC236}">
                  <a16:creationId xmlns:a16="http://schemas.microsoft.com/office/drawing/2014/main" id="{DB49C21A-EC5D-0BBC-65A2-CB9EF8A37D8F}"/>
                </a:ext>
              </a:extLst>
            </p:cNvPr>
            <p:cNvSpPr txBox="1"/>
            <p:nvPr/>
          </p:nvSpPr>
          <p:spPr>
            <a:xfrm>
              <a:off x="493190" y="5581028"/>
              <a:ext cx="2080831" cy="678119"/>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Assessment and data</a:t>
              </a:r>
            </a:p>
            <a:p>
              <a:pPr>
                <a:lnSpc>
                  <a:spcPct val="114000"/>
                </a:lnSpc>
              </a:pPr>
              <a:r>
                <a:rPr lang="en-GB" sz="1200" dirty="0"/>
                <a:t>use assessment and data to assess and identify the specific learning needs of HPGS in all domains</a:t>
              </a:r>
            </a:p>
            <a:p>
              <a:pPr algn="l">
                <a:lnSpc>
                  <a:spcPct val="114000"/>
                </a:lnSpc>
              </a:pPr>
              <a:endParaRPr lang="en-AU" sz="1200" dirty="0"/>
            </a:p>
          </p:txBody>
        </p:sp>
      </p:grpSp>
      <p:grpSp>
        <p:nvGrpSpPr>
          <p:cNvPr id="12" name="Group 11" descr="4.2.2 Embedding an evidence-based approach.&#10;Apply evidence-based approaches that extend HPGS beyond current level of mastery in all domains&#10;&#10;">
            <a:extLst>
              <a:ext uri="{FF2B5EF4-FFF2-40B4-BE49-F238E27FC236}">
                <a16:creationId xmlns:a16="http://schemas.microsoft.com/office/drawing/2014/main" id="{0A3B983F-D006-C84E-26FC-6DC1BBD9A414}"/>
              </a:ext>
            </a:extLst>
          </p:cNvPr>
          <p:cNvGrpSpPr/>
          <p:nvPr/>
        </p:nvGrpSpPr>
        <p:grpSpPr>
          <a:xfrm>
            <a:off x="1533606" y="965905"/>
            <a:ext cx="2009639" cy="2167769"/>
            <a:chOff x="1533606" y="965905"/>
            <a:chExt cx="2009639" cy="2167769"/>
          </a:xfrm>
        </p:grpSpPr>
        <p:sp>
          <p:nvSpPr>
            <p:cNvPr id="6" name="Oval 5">
              <a:extLst>
                <a:ext uri="{FF2B5EF4-FFF2-40B4-BE49-F238E27FC236}">
                  <a16:creationId xmlns:a16="http://schemas.microsoft.com/office/drawing/2014/main" id="{C7B93E85-BA13-AFAF-B669-BE8BE3645C33}"/>
                </a:ext>
              </a:extLst>
            </p:cNvPr>
            <p:cNvSpPr/>
            <p:nvPr/>
          </p:nvSpPr>
          <p:spPr>
            <a:xfrm>
              <a:off x="1926644" y="2251314"/>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accent1"/>
                  </a:solidFill>
                </a:rPr>
                <a:t>4.2.2</a:t>
              </a:r>
            </a:p>
          </p:txBody>
        </p:sp>
        <p:sp>
          <p:nvSpPr>
            <p:cNvPr id="17" name="TextBox 16">
              <a:extLst>
                <a:ext uri="{FF2B5EF4-FFF2-40B4-BE49-F238E27FC236}">
                  <a16:creationId xmlns:a16="http://schemas.microsoft.com/office/drawing/2014/main" id="{266480B3-4C56-0F38-D9CE-095D097E0080}"/>
                </a:ext>
              </a:extLst>
            </p:cNvPr>
            <p:cNvSpPr txBox="1"/>
            <p:nvPr/>
          </p:nvSpPr>
          <p:spPr>
            <a:xfrm>
              <a:off x="1533606" y="965905"/>
              <a:ext cx="2009639" cy="678119"/>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Embedding an evidence-based approach</a:t>
              </a:r>
            </a:p>
            <a:p>
              <a:pPr>
                <a:lnSpc>
                  <a:spcPct val="114000"/>
                </a:lnSpc>
              </a:pPr>
              <a:r>
                <a:rPr lang="en-GB" sz="1200" dirty="0"/>
                <a:t>apply evidence-based approaches that extend HPGS beyond current level of mastery in all domains</a:t>
              </a:r>
            </a:p>
            <a:p>
              <a:pPr algn="l">
                <a:lnSpc>
                  <a:spcPct val="114000"/>
                </a:lnSpc>
              </a:pPr>
              <a:endParaRPr lang="en-AU" sz="1200" dirty="0"/>
            </a:p>
          </p:txBody>
        </p:sp>
      </p:grpSp>
      <p:grpSp>
        <p:nvGrpSpPr>
          <p:cNvPr id="21" name="Group 20" descr="4.2.3 Differentiation.&#10;develop, design and model teaching of differentiated learning programs that meet the learning needs of HPGS">
            <a:extLst>
              <a:ext uri="{FF2B5EF4-FFF2-40B4-BE49-F238E27FC236}">
                <a16:creationId xmlns:a16="http://schemas.microsoft.com/office/drawing/2014/main" id="{AEBF986A-31ED-312A-D259-A79809F36EC3}"/>
              </a:ext>
            </a:extLst>
          </p:cNvPr>
          <p:cNvGrpSpPr/>
          <p:nvPr/>
        </p:nvGrpSpPr>
        <p:grpSpPr>
          <a:xfrm>
            <a:off x="2985355" y="4586657"/>
            <a:ext cx="2080831" cy="1672490"/>
            <a:chOff x="2985355" y="4586657"/>
            <a:chExt cx="2080831" cy="1672490"/>
          </a:xfrm>
        </p:grpSpPr>
        <p:sp>
          <p:nvSpPr>
            <p:cNvPr id="8" name="Oval 7">
              <a:extLst>
                <a:ext uri="{FF2B5EF4-FFF2-40B4-BE49-F238E27FC236}">
                  <a16:creationId xmlns:a16="http://schemas.microsoft.com/office/drawing/2014/main" id="{20DDAE04-B527-0481-8171-037AFA8A7085}"/>
                </a:ext>
              </a:extLst>
            </p:cNvPr>
            <p:cNvSpPr/>
            <p:nvPr/>
          </p:nvSpPr>
          <p:spPr>
            <a:xfrm>
              <a:off x="3160230" y="4586657"/>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accent1"/>
                  </a:solidFill>
                </a:rPr>
                <a:t>4.2.3</a:t>
              </a:r>
            </a:p>
          </p:txBody>
        </p:sp>
        <p:sp>
          <p:nvSpPr>
            <p:cNvPr id="14" name="TextBox 13">
              <a:extLst>
                <a:ext uri="{FF2B5EF4-FFF2-40B4-BE49-F238E27FC236}">
                  <a16:creationId xmlns:a16="http://schemas.microsoft.com/office/drawing/2014/main" id="{3A972539-10FE-2E0F-2982-76F8B5D69B0C}"/>
                </a:ext>
              </a:extLst>
            </p:cNvPr>
            <p:cNvSpPr txBox="1"/>
            <p:nvPr/>
          </p:nvSpPr>
          <p:spPr>
            <a:xfrm>
              <a:off x="2985355" y="5581028"/>
              <a:ext cx="2080831" cy="678119"/>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Differentiation</a:t>
              </a:r>
            </a:p>
            <a:p>
              <a:pPr>
                <a:lnSpc>
                  <a:spcPct val="114000"/>
                </a:lnSpc>
              </a:pPr>
              <a:r>
                <a:rPr lang="en-GB" sz="1200" dirty="0"/>
                <a:t>develop, design and model teaching of differentiated learning programs that meet the learning needs of HPGS</a:t>
              </a:r>
            </a:p>
            <a:p>
              <a:pPr algn="l">
                <a:lnSpc>
                  <a:spcPct val="114000"/>
                </a:lnSpc>
              </a:pPr>
              <a:endParaRPr lang="en-AU" sz="1200" dirty="0"/>
            </a:p>
          </p:txBody>
        </p:sp>
      </p:grpSp>
      <p:grpSp>
        <p:nvGrpSpPr>
          <p:cNvPr id="22" name="Group 21" descr="4.2.4 Professional learning.&#10;Undertake professional learning to build capability in planning and programming effective learning experiences for HPGS across all domains of potential">
            <a:extLst>
              <a:ext uri="{FF2B5EF4-FFF2-40B4-BE49-F238E27FC236}">
                <a16:creationId xmlns:a16="http://schemas.microsoft.com/office/drawing/2014/main" id="{7530514F-49E8-4375-0414-2E9ED6FEACD9}"/>
              </a:ext>
            </a:extLst>
          </p:cNvPr>
          <p:cNvGrpSpPr/>
          <p:nvPr/>
        </p:nvGrpSpPr>
        <p:grpSpPr>
          <a:xfrm>
            <a:off x="4109348" y="965905"/>
            <a:ext cx="2371780" cy="2167769"/>
            <a:chOff x="4109348" y="965905"/>
            <a:chExt cx="2371780" cy="2167769"/>
          </a:xfrm>
        </p:grpSpPr>
        <p:sp>
          <p:nvSpPr>
            <p:cNvPr id="9" name="Oval 8">
              <a:extLst>
                <a:ext uri="{FF2B5EF4-FFF2-40B4-BE49-F238E27FC236}">
                  <a16:creationId xmlns:a16="http://schemas.microsoft.com/office/drawing/2014/main" id="{6CA7394D-95D4-F6FE-976F-BB7B9030C541}"/>
                </a:ext>
              </a:extLst>
            </p:cNvPr>
            <p:cNvSpPr/>
            <p:nvPr/>
          </p:nvSpPr>
          <p:spPr>
            <a:xfrm>
              <a:off x="4526167" y="2251314"/>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accent1"/>
                  </a:solidFill>
                </a:rPr>
                <a:t>4.2.4</a:t>
              </a:r>
            </a:p>
          </p:txBody>
        </p:sp>
        <p:sp>
          <p:nvSpPr>
            <p:cNvPr id="19" name="TextBox 18">
              <a:extLst>
                <a:ext uri="{FF2B5EF4-FFF2-40B4-BE49-F238E27FC236}">
                  <a16:creationId xmlns:a16="http://schemas.microsoft.com/office/drawing/2014/main" id="{29DC67EA-42D1-C297-ADC3-EA0EF77237D1}"/>
                </a:ext>
              </a:extLst>
            </p:cNvPr>
            <p:cNvSpPr txBox="1"/>
            <p:nvPr/>
          </p:nvSpPr>
          <p:spPr>
            <a:xfrm>
              <a:off x="4109348" y="965905"/>
              <a:ext cx="2371780" cy="678119"/>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Professional learning</a:t>
              </a:r>
            </a:p>
            <a:p>
              <a:pPr>
                <a:lnSpc>
                  <a:spcPct val="114000"/>
                </a:lnSpc>
              </a:pPr>
              <a:r>
                <a:rPr lang="en-GB" sz="1200" dirty="0"/>
                <a:t>undertake professional learning to build capability in planning and programming effective learning experiences for HPGS across all domains of potential</a:t>
              </a:r>
            </a:p>
            <a:p>
              <a:pPr algn="l">
                <a:lnSpc>
                  <a:spcPct val="114000"/>
                </a:lnSpc>
              </a:pPr>
              <a:endParaRPr lang="en-AU" sz="1200" dirty="0"/>
            </a:p>
          </p:txBody>
        </p:sp>
      </p:grpSp>
      <p:grpSp>
        <p:nvGrpSpPr>
          <p:cNvPr id="24" name="Group 23" descr="4.2.5 Collaboration.&#10;Support talent development through collaboration with families and community">
            <a:extLst>
              <a:ext uri="{FF2B5EF4-FFF2-40B4-BE49-F238E27FC236}">
                <a16:creationId xmlns:a16="http://schemas.microsoft.com/office/drawing/2014/main" id="{58A5B69C-B1E0-2012-ED7F-5D46C80B1834}"/>
              </a:ext>
            </a:extLst>
          </p:cNvPr>
          <p:cNvGrpSpPr/>
          <p:nvPr/>
        </p:nvGrpSpPr>
        <p:grpSpPr>
          <a:xfrm>
            <a:off x="5853411" y="4586657"/>
            <a:ext cx="1672572" cy="1672490"/>
            <a:chOff x="5853411" y="4586657"/>
            <a:chExt cx="1672572" cy="1672490"/>
          </a:xfrm>
        </p:grpSpPr>
        <p:sp>
          <p:nvSpPr>
            <p:cNvPr id="10" name="Oval 9">
              <a:extLst>
                <a:ext uri="{FF2B5EF4-FFF2-40B4-BE49-F238E27FC236}">
                  <a16:creationId xmlns:a16="http://schemas.microsoft.com/office/drawing/2014/main" id="{0CD0BB2F-0F83-7896-AFE2-6661F2DD3CA5}"/>
                </a:ext>
              </a:extLst>
            </p:cNvPr>
            <p:cNvSpPr/>
            <p:nvPr/>
          </p:nvSpPr>
          <p:spPr>
            <a:xfrm>
              <a:off x="5853411" y="4586657"/>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accent1"/>
                  </a:solidFill>
                </a:rPr>
                <a:t>4.2.5</a:t>
              </a:r>
            </a:p>
          </p:txBody>
        </p:sp>
        <p:sp>
          <p:nvSpPr>
            <p:cNvPr id="16" name="TextBox 15">
              <a:extLst>
                <a:ext uri="{FF2B5EF4-FFF2-40B4-BE49-F238E27FC236}">
                  <a16:creationId xmlns:a16="http://schemas.microsoft.com/office/drawing/2014/main" id="{5C609F2A-8771-FA2C-A16F-4FAA3A3BDFFF}"/>
                </a:ext>
              </a:extLst>
            </p:cNvPr>
            <p:cNvSpPr txBox="1"/>
            <p:nvPr/>
          </p:nvSpPr>
          <p:spPr>
            <a:xfrm>
              <a:off x="5853411" y="5581028"/>
              <a:ext cx="1672572" cy="678119"/>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Collaboration</a:t>
              </a:r>
            </a:p>
            <a:p>
              <a:pPr>
                <a:lnSpc>
                  <a:spcPct val="114000"/>
                </a:lnSpc>
              </a:pPr>
              <a:r>
                <a:rPr lang="en-GB" sz="1200" dirty="0"/>
                <a:t>support talent development through collaboration with families and community</a:t>
              </a:r>
            </a:p>
            <a:p>
              <a:pPr algn="l">
                <a:lnSpc>
                  <a:spcPct val="114000"/>
                </a:lnSpc>
              </a:pPr>
              <a:endParaRPr lang="en-AU" sz="1200" dirty="0"/>
            </a:p>
          </p:txBody>
        </p:sp>
      </p:grpSp>
      <p:grpSp>
        <p:nvGrpSpPr>
          <p:cNvPr id="23" name="Group 22" descr="4.2.6 Transitions.&#10;Use assessment and identification information to support successful transition of HPGS.">
            <a:extLst>
              <a:ext uri="{FF2B5EF4-FFF2-40B4-BE49-F238E27FC236}">
                <a16:creationId xmlns:a16="http://schemas.microsoft.com/office/drawing/2014/main" id="{FC6C2827-1EAC-FFDC-A220-F9C8F8B95589}"/>
              </a:ext>
            </a:extLst>
          </p:cNvPr>
          <p:cNvGrpSpPr/>
          <p:nvPr/>
        </p:nvGrpSpPr>
        <p:grpSpPr>
          <a:xfrm>
            <a:off x="7047231" y="965905"/>
            <a:ext cx="1861657" cy="2167769"/>
            <a:chOff x="7047231" y="965905"/>
            <a:chExt cx="1861657" cy="2167769"/>
          </a:xfrm>
        </p:grpSpPr>
        <p:sp>
          <p:nvSpPr>
            <p:cNvPr id="11" name="Oval 10">
              <a:extLst>
                <a:ext uri="{FF2B5EF4-FFF2-40B4-BE49-F238E27FC236}">
                  <a16:creationId xmlns:a16="http://schemas.microsoft.com/office/drawing/2014/main" id="{F94785DE-61BD-9961-81A1-57BCFAE60E6E}"/>
                </a:ext>
              </a:extLst>
            </p:cNvPr>
            <p:cNvSpPr/>
            <p:nvPr/>
          </p:nvSpPr>
          <p:spPr>
            <a:xfrm>
              <a:off x="7360457" y="2251314"/>
              <a:ext cx="882360" cy="882360"/>
            </a:xfrm>
            <a:prstGeom prst="ellipse">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accent1"/>
                  </a:solidFill>
                </a:rPr>
                <a:t>4.2.6</a:t>
              </a:r>
            </a:p>
          </p:txBody>
        </p:sp>
        <p:sp>
          <p:nvSpPr>
            <p:cNvPr id="20" name="TextBox 19">
              <a:extLst>
                <a:ext uri="{FF2B5EF4-FFF2-40B4-BE49-F238E27FC236}">
                  <a16:creationId xmlns:a16="http://schemas.microsoft.com/office/drawing/2014/main" id="{525BD770-E679-E137-9326-0407CB89B562}"/>
                </a:ext>
              </a:extLst>
            </p:cNvPr>
            <p:cNvSpPr txBox="1"/>
            <p:nvPr/>
          </p:nvSpPr>
          <p:spPr>
            <a:xfrm>
              <a:off x="7047231" y="965905"/>
              <a:ext cx="1861657" cy="678119"/>
            </a:xfrm>
            <a:prstGeom prst="rect">
              <a:avLst/>
            </a:prstGeom>
            <a:noFill/>
          </p:spPr>
          <p:txBody>
            <a:bodyPr wrap="square" lIns="0" tIns="0" rIns="0" bIns="0" rtlCol="0">
              <a:noAutofit/>
            </a:bodyPr>
            <a:lstStyle/>
            <a:p>
              <a:pPr algn="l">
                <a:lnSpc>
                  <a:spcPct val="114000"/>
                </a:lnSpc>
              </a:pPr>
              <a:r>
                <a:rPr lang="en-AU" sz="1200" b="1" dirty="0">
                  <a:solidFill>
                    <a:schemeClr val="tx2"/>
                  </a:solidFill>
                  <a:latin typeface="+mj-lt"/>
                </a:rPr>
                <a:t>Transitions</a:t>
              </a:r>
            </a:p>
            <a:p>
              <a:pPr>
                <a:lnSpc>
                  <a:spcPct val="114000"/>
                </a:lnSpc>
              </a:pPr>
              <a:r>
                <a:rPr lang="en-GB" sz="1200" dirty="0"/>
                <a:t>use assessment and identification information to support successful transition of HPGS</a:t>
              </a:r>
            </a:p>
            <a:p>
              <a:pPr algn="l">
                <a:lnSpc>
                  <a:spcPct val="114000"/>
                </a:lnSpc>
              </a:pPr>
              <a:endParaRPr lang="en-AU" sz="1200" dirty="0"/>
            </a:p>
          </p:txBody>
        </p:sp>
      </p:grpSp>
      <p:sp>
        <p:nvSpPr>
          <p:cNvPr id="18" name="Rectangle: Rounded Corners 17">
            <a:extLst>
              <a:ext uri="{FF2B5EF4-FFF2-40B4-BE49-F238E27FC236}">
                <a16:creationId xmlns:a16="http://schemas.microsoft.com/office/drawing/2014/main" id="{D91B9A32-BE91-A542-E81D-8E73094B624C}"/>
              </a:ext>
            </a:extLst>
          </p:cNvPr>
          <p:cNvSpPr/>
          <p:nvPr/>
        </p:nvSpPr>
        <p:spPr>
          <a:xfrm>
            <a:off x="9100433" y="1292534"/>
            <a:ext cx="2731567" cy="19383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Deputy principals, assistant principals, APCIs, HT, support teachers to:</a:t>
            </a:r>
          </a:p>
        </p:txBody>
      </p:sp>
      <p:sp>
        <p:nvSpPr>
          <p:cNvPr id="15" name="Rectangle: Rounded Corners 14">
            <a:extLst>
              <a:ext uri="{FF2B5EF4-FFF2-40B4-BE49-F238E27FC236}">
                <a16:creationId xmlns:a16="http://schemas.microsoft.com/office/drawing/2014/main" id="{B30AD710-34A1-7CBD-C486-76667B095FF4}"/>
              </a:ext>
            </a:extLst>
          </p:cNvPr>
          <p:cNvSpPr/>
          <p:nvPr/>
        </p:nvSpPr>
        <p:spPr>
          <a:xfrm>
            <a:off x="9100433" y="3394644"/>
            <a:ext cx="2824466" cy="3103356"/>
          </a:xfrm>
          <a:prstGeom prst="round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GB" sz="1600" dirty="0">
                <a:solidFill>
                  <a:schemeClr val="tx1"/>
                </a:solidFill>
              </a:rPr>
              <a:t>sustain improvement</a:t>
            </a:r>
          </a:p>
          <a:p>
            <a:pPr marL="285750" indent="-285750">
              <a:spcAft>
                <a:spcPts val="1200"/>
              </a:spcAft>
              <a:buFont typeface="Arial" panose="020B0604020202020204" pitchFamily="34" charset="0"/>
              <a:buChar char="•"/>
            </a:pPr>
            <a:r>
              <a:rPr lang="en-GB" sz="1600" dirty="0">
                <a:solidFill>
                  <a:schemeClr val="tx1"/>
                </a:solidFill>
              </a:rPr>
              <a:t>maintain vision</a:t>
            </a:r>
          </a:p>
          <a:p>
            <a:pPr marL="285750" indent="-285750" algn="l">
              <a:spcAft>
                <a:spcPts val="1200"/>
              </a:spcAft>
              <a:buFont typeface="Arial" panose="020B0604020202020204" pitchFamily="34" charset="0"/>
              <a:buChar char="•"/>
            </a:pPr>
            <a:r>
              <a:rPr lang="en-GB" sz="1600" dirty="0">
                <a:solidFill>
                  <a:schemeClr val="tx1"/>
                </a:solidFill>
              </a:rPr>
              <a:t>optimise learning </a:t>
            </a:r>
          </a:p>
          <a:p>
            <a:pPr marL="285750" indent="-285750" algn="l">
              <a:spcAft>
                <a:spcPts val="1200"/>
              </a:spcAft>
              <a:buFont typeface="Arial" panose="020B0604020202020204" pitchFamily="34" charset="0"/>
              <a:buChar char="•"/>
            </a:pPr>
            <a:r>
              <a:rPr lang="en-GB" sz="1600" dirty="0">
                <a:solidFill>
                  <a:schemeClr val="tx1"/>
                </a:solidFill>
              </a:rPr>
              <a:t>enable an inclusive and equitable culture</a:t>
            </a:r>
          </a:p>
          <a:p>
            <a:pPr marL="285750" indent="-285750" algn="l">
              <a:spcAft>
                <a:spcPts val="1200"/>
              </a:spcAft>
              <a:buFont typeface="Arial" panose="020B0604020202020204" pitchFamily="34" charset="0"/>
              <a:buChar char="•"/>
            </a:pPr>
            <a:r>
              <a:rPr lang="en-GB" sz="1600" dirty="0">
                <a:solidFill>
                  <a:schemeClr val="tx1"/>
                </a:solidFill>
              </a:rPr>
              <a:t>use evidence purposefully and strategically</a:t>
            </a:r>
            <a:endParaRPr lang="en-AU" sz="1600" dirty="0">
              <a:solidFill>
                <a:schemeClr val="tx1"/>
              </a:solidFill>
            </a:endParaRPr>
          </a:p>
        </p:txBody>
      </p:sp>
      <p:sp>
        <p:nvSpPr>
          <p:cNvPr id="4" name="Slide Number Placeholder 3">
            <a:extLst>
              <a:ext uri="{FF2B5EF4-FFF2-40B4-BE49-F238E27FC236}">
                <a16:creationId xmlns:a16="http://schemas.microsoft.com/office/drawing/2014/main" id="{909A8301-8075-709C-01C4-907A8D26EEC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61403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4B6BBE1-147B-F00C-A56F-8A5FBB27CA20}"/>
              </a:ext>
            </a:extLst>
          </p:cNvPr>
          <p:cNvSpPr>
            <a:spLocks noGrp="1"/>
          </p:cNvSpPr>
          <p:nvPr>
            <p:ph type="title"/>
          </p:nvPr>
        </p:nvSpPr>
        <p:spPr/>
        <p:txBody>
          <a:bodyPr/>
          <a:lstStyle/>
          <a:p>
            <a:r>
              <a:rPr lang="en-AU" sz="3600" dirty="0"/>
              <a:t>Phases of curriculum implementation</a:t>
            </a:r>
            <a:endParaRPr lang="en-AU" dirty="0"/>
          </a:p>
        </p:txBody>
      </p:sp>
      <p:pic>
        <p:nvPicPr>
          <p:cNvPr id="8" name="Content Placeholder 7" descr="A diagram highlighting the 3 phases of curriculum implementation. The 3 phases are engage, enact and embed.">
            <a:extLst>
              <a:ext uri="{FF2B5EF4-FFF2-40B4-BE49-F238E27FC236}">
                <a16:creationId xmlns:a16="http://schemas.microsoft.com/office/drawing/2014/main" id="{8DA196F4-0E5A-A9D6-A17B-C4E6A5B9914D}"/>
              </a:ext>
            </a:extLst>
          </p:cNvPr>
          <p:cNvPicPr>
            <a:picLocks noGrp="1" noChangeAspect="1"/>
          </p:cNvPicPr>
          <p:nvPr>
            <p:ph idx="4294967295"/>
          </p:nvPr>
        </p:nvPicPr>
        <p:blipFill>
          <a:blip r:embed="rId3" cstate="print">
            <a:extLst>
              <a:ext uri="{28A0092B-C50C-407E-A947-70E740481C1C}">
                <a14:useLocalDpi xmlns:a14="http://schemas.microsoft.com/office/drawing/2010/main"/>
              </a:ext>
            </a:extLst>
          </a:blip>
          <a:stretch>
            <a:fillRect/>
          </a:stretch>
        </p:blipFill>
        <p:spPr>
          <a:xfrm>
            <a:off x="1605756" y="1204913"/>
            <a:ext cx="8980488" cy="5491162"/>
          </a:xfrm>
        </p:spPr>
      </p:pic>
      <p:sp>
        <p:nvSpPr>
          <p:cNvPr id="2" name="Slide Number Placeholder 1">
            <a:extLst>
              <a:ext uri="{FF2B5EF4-FFF2-40B4-BE49-F238E27FC236}">
                <a16:creationId xmlns:a16="http://schemas.microsoft.com/office/drawing/2014/main" id="{335D0A79-CD81-3C06-E752-F2AE0C263D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36206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13DBC-3D8F-85B5-09BD-37629E313C6E}"/>
              </a:ext>
            </a:extLst>
          </p:cNvPr>
          <p:cNvSpPr>
            <a:spLocks noGrp="1"/>
          </p:cNvSpPr>
          <p:nvPr>
            <p:ph type="title"/>
          </p:nvPr>
        </p:nvSpPr>
        <p:spPr>
          <a:xfrm>
            <a:off x="360000" y="360000"/>
            <a:ext cx="10763999" cy="1008000"/>
          </a:xfrm>
        </p:spPr>
        <p:txBody>
          <a:bodyPr/>
          <a:lstStyle/>
          <a:p>
            <a:pPr>
              <a:lnSpc>
                <a:spcPct val="114000"/>
              </a:lnSpc>
            </a:pPr>
            <a:r>
              <a:rPr lang="en-AU" sz="3400" dirty="0"/>
              <a:t>Phases of curriculum implementation through an HPGE lens</a:t>
            </a:r>
          </a:p>
        </p:txBody>
      </p:sp>
      <p:sp>
        <p:nvSpPr>
          <p:cNvPr id="3" name="Slide Number Placeholder 2">
            <a:extLst>
              <a:ext uri="{FF2B5EF4-FFF2-40B4-BE49-F238E27FC236}">
                <a16:creationId xmlns:a16="http://schemas.microsoft.com/office/drawing/2014/main" id="{C5E56F1C-1118-30A1-86F1-5804AB7031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grpSp>
        <p:nvGrpSpPr>
          <p:cNvPr id="20" name="Group 19" descr="Engage.&#10;Lead staff to explore HPGE policy (entrée course AC00513).&#10;Identify and plan for changes required for effective policy implementation (Leaders course AC00017, Evaluation and Planning Tool).&#10;">
            <a:extLst>
              <a:ext uri="{FF2B5EF4-FFF2-40B4-BE49-F238E27FC236}">
                <a16:creationId xmlns:a16="http://schemas.microsoft.com/office/drawing/2014/main" id="{FD6098F0-1B3D-EFFE-F1F1-0F710115D68D}"/>
              </a:ext>
            </a:extLst>
          </p:cNvPr>
          <p:cNvGrpSpPr/>
          <p:nvPr/>
        </p:nvGrpSpPr>
        <p:grpSpPr>
          <a:xfrm>
            <a:off x="360000" y="1732192"/>
            <a:ext cx="3600000" cy="4783808"/>
            <a:chOff x="230505" y="2626927"/>
            <a:chExt cx="3600000" cy="4783808"/>
          </a:xfrm>
        </p:grpSpPr>
        <p:sp>
          <p:nvSpPr>
            <p:cNvPr id="12" name="Rectangle: Rounded Corners 11">
              <a:extLst>
                <a:ext uri="{FF2B5EF4-FFF2-40B4-BE49-F238E27FC236}">
                  <a16:creationId xmlns:a16="http://schemas.microsoft.com/office/drawing/2014/main" id="{7472920C-555E-5C43-07B9-548F50D4EDFD}"/>
                </a:ext>
              </a:extLst>
            </p:cNvPr>
            <p:cNvSpPr/>
            <p:nvPr/>
          </p:nvSpPr>
          <p:spPr>
            <a:xfrm>
              <a:off x="230505" y="2626927"/>
              <a:ext cx="3600000" cy="4500000"/>
            </a:xfrm>
            <a:prstGeom prst="roundRect">
              <a:avLst>
                <a:gd name="adj" fmla="val 922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endParaRPr lang="en-GB" sz="1600">
                <a:solidFill>
                  <a:schemeClr val="bg1"/>
                </a:solidFill>
              </a:endParaRPr>
            </a:p>
          </p:txBody>
        </p:sp>
        <p:pic>
          <p:nvPicPr>
            <p:cNvPr id="11" name="Graphic 10">
              <a:extLst>
                <a:ext uri="{FF2B5EF4-FFF2-40B4-BE49-F238E27FC236}">
                  <a16:creationId xmlns:a16="http://schemas.microsoft.com/office/drawing/2014/main" id="{7A52F56C-656E-1741-2BA4-316CF333BAC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68515" b="-2963"/>
            <a:stretch/>
          </p:blipFill>
          <p:spPr>
            <a:xfrm>
              <a:off x="434216" y="2833891"/>
              <a:ext cx="824446" cy="792000"/>
            </a:xfrm>
            <a:prstGeom prst="rect">
              <a:avLst/>
            </a:prstGeom>
          </p:spPr>
        </p:pic>
        <p:sp>
          <p:nvSpPr>
            <p:cNvPr id="2" name="TextBox 1">
              <a:extLst>
                <a:ext uri="{FF2B5EF4-FFF2-40B4-BE49-F238E27FC236}">
                  <a16:creationId xmlns:a16="http://schemas.microsoft.com/office/drawing/2014/main" id="{89C8D6F3-4780-B8C0-5C47-B8AE1314A15C}"/>
                </a:ext>
              </a:extLst>
            </p:cNvPr>
            <p:cNvSpPr txBox="1"/>
            <p:nvPr/>
          </p:nvSpPr>
          <p:spPr>
            <a:xfrm>
              <a:off x="434216" y="3735778"/>
              <a:ext cx="3192579" cy="3674957"/>
            </a:xfrm>
            <a:prstGeom prst="rect">
              <a:avLst/>
            </a:prstGeom>
            <a:noFill/>
          </p:spPr>
          <p:txBody>
            <a:bodyPr wrap="square" lIns="0" tIns="0" rIns="0" bIns="0" rtlCol="0">
              <a:noAutofit/>
            </a:bodyPr>
            <a:lstStyle/>
            <a:p>
              <a:pPr marL="171450" indent="-171450">
                <a:lnSpc>
                  <a:spcPct val="114000"/>
                </a:lnSpc>
                <a:spcAft>
                  <a:spcPts val="1200"/>
                </a:spcAft>
                <a:buFont typeface="Arial" panose="020B0604020202020204" pitchFamily="34" charset="0"/>
                <a:buChar char="•"/>
              </a:pPr>
              <a:r>
                <a:rPr lang="en-GB" sz="1800" dirty="0">
                  <a:solidFill>
                    <a:schemeClr val="bg1"/>
                  </a:solidFill>
                </a:rPr>
                <a:t>Lead staff to explore HPGE policy (entrée course AC00513).</a:t>
              </a:r>
            </a:p>
            <a:p>
              <a:pPr marL="171450" indent="-171450">
                <a:lnSpc>
                  <a:spcPct val="114000"/>
                </a:lnSpc>
                <a:spcAft>
                  <a:spcPts val="1200"/>
                </a:spcAft>
                <a:buFont typeface="Arial" panose="020B0604020202020204" pitchFamily="34" charset="0"/>
                <a:buChar char="•"/>
              </a:pPr>
              <a:r>
                <a:rPr lang="en-GB" sz="1800" dirty="0">
                  <a:solidFill>
                    <a:schemeClr val="bg1"/>
                  </a:solidFill>
                </a:rPr>
                <a:t>Identify and plan for changes required for effective policy implementation (Leaders course AC00017, Evaluation and Planning Tool)</a:t>
              </a:r>
              <a:r>
                <a:rPr lang="en-AU" sz="1800" dirty="0">
                  <a:solidFill>
                    <a:schemeClr val="bg1"/>
                  </a:solidFill>
                </a:rPr>
                <a:t>.</a:t>
              </a:r>
              <a:endParaRPr lang="en-GB" sz="1800" dirty="0">
                <a:solidFill>
                  <a:schemeClr val="bg1"/>
                </a:solidFill>
              </a:endParaRPr>
            </a:p>
          </p:txBody>
        </p:sp>
        <p:sp>
          <p:nvSpPr>
            <p:cNvPr id="5" name="TextBox 4">
              <a:extLst>
                <a:ext uri="{FF2B5EF4-FFF2-40B4-BE49-F238E27FC236}">
                  <a16:creationId xmlns:a16="http://schemas.microsoft.com/office/drawing/2014/main" id="{EB567A13-E7AB-B1CE-F72B-C880340310CC}"/>
                </a:ext>
              </a:extLst>
            </p:cNvPr>
            <p:cNvSpPr txBox="1"/>
            <p:nvPr/>
          </p:nvSpPr>
          <p:spPr>
            <a:xfrm>
              <a:off x="1427507" y="2897453"/>
              <a:ext cx="2366765" cy="664876"/>
            </a:xfrm>
            <a:prstGeom prst="rect">
              <a:avLst/>
            </a:prstGeom>
            <a:noFill/>
          </p:spPr>
          <p:txBody>
            <a:bodyPr wrap="square" lIns="0" tIns="0" rIns="0" bIns="0" rtlCol="0">
              <a:noAutofit/>
            </a:bodyPr>
            <a:lstStyle/>
            <a:p>
              <a:pPr algn="l"/>
              <a:r>
                <a:rPr lang="en-AU" sz="3600" dirty="0">
                  <a:solidFill>
                    <a:schemeClr val="bg1"/>
                  </a:solidFill>
                  <a:latin typeface="Public Sans ExtraBold" pitchFamily="2" charset="0"/>
                </a:rPr>
                <a:t>Engage</a:t>
              </a:r>
              <a:endParaRPr lang="en-AU" sz="1800" dirty="0">
                <a:solidFill>
                  <a:schemeClr val="bg1"/>
                </a:solidFill>
                <a:latin typeface="Public Sans ExtraBold" pitchFamily="2" charset="0"/>
              </a:endParaRPr>
            </a:p>
          </p:txBody>
        </p:sp>
      </p:grpSp>
      <p:grpSp>
        <p:nvGrpSpPr>
          <p:cNvPr id="21" name="Group 20" descr="Enact.&#10;Lead and support staff to teach, assess and &#10;report for HPG students.&#10;Evaluate to refine practices and systems to optimise talent development for HPG students.&#10;">
            <a:extLst>
              <a:ext uri="{FF2B5EF4-FFF2-40B4-BE49-F238E27FC236}">
                <a16:creationId xmlns:a16="http://schemas.microsoft.com/office/drawing/2014/main" id="{1D05A537-922B-3987-852F-EFAAE7AB986C}"/>
              </a:ext>
            </a:extLst>
          </p:cNvPr>
          <p:cNvGrpSpPr/>
          <p:nvPr/>
        </p:nvGrpSpPr>
        <p:grpSpPr>
          <a:xfrm>
            <a:off x="4246157" y="1732192"/>
            <a:ext cx="3625548" cy="4500000"/>
            <a:chOff x="4203367" y="2626928"/>
            <a:chExt cx="3625548" cy="4530956"/>
          </a:xfrm>
        </p:grpSpPr>
        <p:sp>
          <p:nvSpPr>
            <p:cNvPr id="8" name="Rectangle: Rounded Corners 7">
              <a:extLst>
                <a:ext uri="{FF2B5EF4-FFF2-40B4-BE49-F238E27FC236}">
                  <a16:creationId xmlns:a16="http://schemas.microsoft.com/office/drawing/2014/main" id="{FE3F3E76-5D3D-9DB6-8538-868E4464912C}"/>
                </a:ext>
              </a:extLst>
            </p:cNvPr>
            <p:cNvSpPr/>
            <p:nvPr/>
          </p:nvSpPr>
          <p:spPr>
            <a:xfrm>
              <a:off x="4203367" y="2626928"/>
              <a:ext cx="3600000" cy="4530956"/>
            </a:xfrm>
            <a:prstGeom prst="roundRect">
              <a:avLst>
                <a:gd name="adj" fmla="val 10505"/>
              </a:avLst>
            </a:prstGeom>
            <a:solidFill>
              <a:srgbClr val="557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endParaRPr lang="en-GB" sz="1600">
                <a:solidFill>
                  <a:schemeClr val="bg1"/>
                </a:solidFill>
              </a:endParaRPr>
            </a:p>
          </p:txBody>
        </p:sp>
        <p:sp>
          <p:nvSpPr>
            <p:cNvPr id="15" name="TextBox 14">
              <a:extLst>
                <a:ext uri="{FF2B5EF4-FFF2-40B4-BE49-F238E27FC236}">
                  <a16:creationId xmlns:a16="http://schemas.microsoft.com/office/drawing/2014/main" id="{580A8C20-A4D4-9776-E3E1-0A1C8B33C372}"/>
                </a:ext>
              </a:extLst>
            </p:cNvPr>
            <p:cNvSpPr txBox="1"/>
            <p:nvPr/>
          </p:nvSpPr>
          <p:spPr>
            <a:xfrm>
              <a:off x="4517750" y="3735778"/>
              <a:ext cx="2967794" cy="2207853"/>
            </a:xfrm>
            <a:prstGeom prst="rect">
              <a:avLst/>
            </a:prstGeom>
            <a:solidFill>
              <a:srgbClr val="557CC4"/>
            </a:solidFill>
          </p:spPr>
          <p:txBody>
            <a:bodyPr wrap="square" lIns="0" tIns="0" rIns="0" bIns="0" rtlCol="0" anchor="t">
              <a:noAutofit/>
            </a:bodyPr>
            <a:lstStyle/>
            <a:p>
              <a:pPr marL="171450" indent="-171450">
                <a:lnSpc>
                  <a:spcPct val="114000"/>
                </a:lnSpc>
                <a:spcAft>
                  <a:spcPts val="1200"/>
                </a:spcAft>
                <a:buFont typeface="Arial" panose="020B0604020202020204" pitchFamily="34" charset="0"/>
                <a:buChar char="•"/>
              </a:pPr>
              <a:r>
                <a:rPr lang="en-GB" sz="1800" dirty="0">
                  <a:solidFill>
                    <a:schemeClr val="bg1"/>
                  </a:solidFill>
                </a:rPr>
                <a:t>Lead and support staff to teach, assess and report for HPG students.</a:t>
              </a:r>
            </a:p>
            <a:p>
              <a:pPr marL="171450" indent="-171450">
                <a:lnSpc>
                  <a:spcPct val="114000"/>
                </a:lnSpc>
                <a:spcAft>
                  <a:spcPts val="1200"/>
                </a:spcAft>
                <a:buFont typeface="Arial" panose="020B0604020202020204" pitchFamily="34" charset="0"/>
                <a:buChar char="•"/>
              </a:pPr>
              <a:r>
                <a:rPr lang="en-GB" sz="1800" dirty="0">
                  <a:solidFill>
                    <a:schemeClr val="bg1"/>
                  </a:solidFill>
                </a:rPr>
                <a:t>Evaluate to refine practices and systems to optimise talent development for HPG students.</a:t>
              </a:r>
            </a:p>
          </p:txBody>
        </p:sp>
        <p:pic>
          <p:nvPicPr>
            <p:cNvPr id="9" name="Graphic 8">
              <a:extLst>
                <a:ext uri="{FF2B5EF4-FFF2-40B4-BE49-F238E27FC236}">
                  <a16:creationId xmlns:a16="http://schemas.microsoft.com/office/drawing/2014/main" id="{99AFC435-1C86-5E0B-53EE-50189A37B654}"/>
                </a:ext>
              </a:extLst>
            </p:cNvPr>
            <p:cNvPicPr>
              <a:picLocks/>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r="67951"/>
            <a:stretch/>
          </p:blipFill>
          <p:spPr>
            <a:xfrm>
              <a:off x="4517750" y="2833891"/>
              <a:ext cx="792000" cy="792000"/>
            </a:xfrm>
            <a:prstGeom prst="rect">
              <a:avLst/>
            </a:prstGeom>
          </p:spPr>
        </p:pic>
        <p:sp>
          <p:nvSpPr>
            <p:cNvPr id="14" name="TextBox 13">
              <a:extLst>
                <a:ext uri="{FF2B5EF4-FFF2-40B4-BE49-F238E27FC236}">
                  <a16:creationId xmlns:a16="http://schemas.microsoft.com/office/drawing/2014/main" id="{5E214029-DB6A-C823-61A2-7E57CC24DCE3}"/>
                </a:ext>
              </a:extLst>
            </p:cNvPr>
            <p:cNvSpPr txBox="1"/>
            <p:nvPr/>
          </p:nvSpPr>
          <p:spPr>
            <a:xfrm>
              <a:off x="5462150" y="2897453"/>
              <a:ext cx="2366765" cy="664876"/>
            </a:xfrm>
            <a:prstGeom prst="rect">
              <a:avLst/>
            </a:prstGeom>
            <a:noFill/>
          </p:spPr>
          <p:txBody>
            <a:bodyPr wrap="square" lIns="0" tIns="0" rIns="0" bIns="0" rtlCol="0">
              <a:noAutofit/>
            </a:bodyPr>
            <a:lstStyle/>
            <a:p>
              <a:pPr algn="l"/>
              <a:r>
                <a:rPr lang="en-AU" sz="3600" dirty="0">
                  <a:solidFill>
                    <a:schemeClr val="bg1"/>
                  </a:solidFill>
                  <a:latin typeface="Public Sans ExtraBold" pitchFamily="2" charset="0"/>
                </a:rPr>
                <a:t>Enact</a:t>
              </a:r>
              <a:endParaRPr lang="en-AU" sz="1800" dirty="0">
                <a:solidFill>
                  <a:schemeClr val="bg1"/>
                </a:solidFill>
                <a:latin typeface="Public Sans ExtraBold" pitchFamily="2" charset="0"/>
              </a:endParaRPr>
            </a:p>
          </p:txBody>
        </p:sp>
      </p:grpSp>
      <p:grpSp>
        <p:nvGrpSpPr>
          <p:cNvPr id="26" name="Group 25" descr="Embed.&#10;Build school culture in an ongoing way through professional learning.&#10;Sustain and strengthen HPGE practices and systems incorporating the four domains of potential in curriculum implementation.">
            <a:extLst>
              <a:ext uri="{FF2B5EF4-FFF2-40B4-BE49-F238E27FC236}">
                <a16:creationId xmlns:a16="http://schemas.microsoft.com/office/drawing/2014/main" id="{A90840A6-9EFD-33F8-F8A5-A18B1197D9DE}"/>
              </a:ext>
            </a:extLst>
          </p:cNvPr>
          <p:cNvGrpSpPr/>
          <p:nvPr/>
        </p:nvGrpSpPr>
        <p:grpSpPr>
          <a:xfrm>
            <a:off x="8157862" y="1732191"/>
            <a:ext cx="3600000" cy="4500000"/>
            <a:chOff x="8166015" y="2626927"/>
            <a:chExt cx="3600000" cy="4500000"/>
          </a:xfrm>
        </p:grpSpPr>
        <p:sp>
          <p:nvSpPr>
            <p:cNvPr id="17" name="Rectangle: Rounded Corners 16">
              <a:extLst>
                <a:ext uri="{FF2B5EF4-FFF2-40B4-BE49-F238E27FC236}">
                  <a16:creationId xmlns:a16="http://schemas.microsoft.com/office/drawing/2014/main" id="{88C6C4AA-DCB1-C5E8-4256-DC5A223946A4}"/>
                </a:ext>
              </a:extLst>
            </p:cNvPr>
            <p:cNvSpPr/>
            <p:nvPr/>
          </p:nvSpPr>
          <p:spPr>
            <a:xfrm>
              <a:off x="8166015" y="2626927"/>
              <a:ext cx="3600000" cy="4500000"/>
            </a:xfrm>
            <a:prstGeom prst="roundRect">
              <a:avLst>
                <a:gd name="adj" fmla="val 10248"/>
              </a:avLst>
            </a:prstGeom>
            <a:solidFill>
              <a:srgbClr val="D715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4000"/>
                </a:lnSpc>
              </a:pPr>
              <a:endParaRPr lang="en-GB" sz="1600">
                <a:solidFill>
                  <a:schemeClr val="bg1"/>
                </a:solidFill>
              </a:endParaRPr>
            </a:p>
          </p:txBody>
        </p:sp>
        <p:sp>
          <p:nvSpPr>
            <p:cNvPr id="18" name="TextBox 17">
              <a:extLst>
                <a:ext uri="{FF2B5EF4-FFF2-40B4-BE49-F238E27FC236}">
                  <a16:creationId xmlns:a16="http://schemas.microsoft.com/office/drawing/2014/main" id="{B955CF4D-D96E-C70A-E14F-A0B27845BFF5}"/>
                </a:ext>
              </a:extLst>
            </p:cNvPr>
            <p:cNvSpPr txBox="1"/>
            <p:nvPr/>
          </p:nvSpPr>
          <p:spPr>
            <a:xfrm>
              <a:off x="8348122" y="3735778"/>
              <a:ext cx="3170418" cy="2609634"/>
            </a:xfrm>
            <a:prstGeom prst="rect">
              <a:avLst/>
            </a:prstGeom>
            <a:noFill/>
          </p:spPr>
          <p:txBody>
            <a:bodyPr wrap="square" lIns="0" tIns="0" rIns="0" bIns="0" rtlCol="0" anchor="t">
              <a:noAutofit/>
            </a:bodyPr>
            <a:lstStyle/>
            <a:p>
              <a:pPr marL="171450" indent="-171450">
                <a:lnSpc>
                  <a:spcPct val="114000"/>
                </a:lnSpc>
                <a:spcAft>
                  <a:spcPts val="1200"/>
                </a:spcAft>
                <a:buFont typeface="Arial" panose="020B0604020202020204" pitchFamily="34" charset="0"/>
                <a:buChar char="•"/>
              </a:pPr>
              <a:r>
                <a:rPr lang="en-GB" sz="1800" dirty="0">
                  <a:solidFill>
                    <a:schemeClr val="bg1"/>
                  </a:solidFill>
                </a:rPr>
                <a:t>Build school culture in an ongoing way through professional learning.</a:t>
              </a:r>
              <a:endParaRPr lang="en-US" sz="1800" dirty="0">
                <a:solidFill>
                  <a:schemeClr val="bg1"/>
                </a:solidFill>
              </a:endParaRPr>
            </a:p>
            <a:p>
              <a:pPr marL="171450" indent="-171450">
                <a:lnSpc>
                  <a:spcPct val="114000"/>
                </a:lnSpc>
                <a:spcAft>
                  <a:spcPts val="1200"/>
                </a:spcAft>
                <a:buFont typeface="Arial" panose="020B0604020202020204" pitchFamily="34" charset="0"/>
                <a:buChar char="•"/>
              </a:pPr>
              <a:r>
                <a:rPr lang="en-GB" sz="1800" dirty="0">
                  <a:solidFill>
                    <a:schemeClr val="bg1"/>
                  </a:solidFill>
                </a:rPr>
                <a:t>Sustain and strengthen HPGE practices and systems incorporating the four domains of potential in curriculum implementation.</a:t>
              </a:r>
            </a:p>
          </p:txBody>
        </p:sp>
        <p:pic>
          <p:nvPicPr>
            <p:cNvPr id="7" name="Graphic 6">
              <a:extLst>
                <a:ext uri="{FF2B5EF4-FFF2-40B4-BE49-F238E27FC236}">
                  <a16:creationId xmlns:a16="http://schemas.microsoft.com/office/drawing/2014/main" id="{72857A17-FBAB-131E-6025-5B5F5A4CB542}"/>
                </a:ext>
              </a:extLst>
            </p:cNvPr>
            <p:cNvPicPr>
              <a:picLocks/>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67693" b="-12"/>
            <a:stretch/>
          </p:blipFill>
          <p:spPr>
            <a:xfrm>
              <a:off x="8348122" y="2833891"/>
              <a:ext cx="792000" cy="792000"/>
            </a:xfrm>
            <a:prstGeom prst="rect">
              <a:avLst/>
            </a:prstGeom>
          </p:spPr>
        </p:pic>
        <p:sp>
          <p:nvSpPr>
            <p:cNvPr id="19" name="TextBox 18">
              <a:extLst>
                <a:ext uri="{FF2B5EF4-FFF2-40B4-BE49-F238E27FC236}">
                  <a16:creationId xmlns:a16="http://schemas.microsoft.com/office/drawing/2014/main" id="{486DD90A-E5DE-0768-CB1A-8039E53A3956}"/>
                </a:ext>
              </a:extLst>
            </p:cNvPr>
            <p:cNvSpPr txBox="1"/>
            <p:nvPr/>
          </p:nvSpPr>
          <p:spPr>
            <a:xfrm>
              <a:off x="9284820" y="2897453"/>
              <a:ext cx="2366765" cy="664876"/>
            </a:xfrm>
            <a:prstGeom prst="rect">
              <a:avLst/>
            </a:prstGeom>
            <a:noFill/>
          </p:spPr>
          <p:txBody>
            <a:bodyPr wrap="square" lIns="0" tIns="0" rIns="0" bIns="0" rtlCol="0">
              <a:noAutofit/>
            </a:bodyPr>
            <a:lstStyle/>
            <a:p>
              <a:pPr algn="l"/>
              <a:r>
                <a:rPr lang="en-AU" sz="3600" dirty="0">
                  <a:solidFill>
                    <a:schemeClr val="bg1"/>
                  </a:solidFill>
                  <a:latin typeface="Public Sans ExtraBold" pitchFamily="2" charset="0"/>
                </a:rPr>
                <a:t>Embed</a:t>
              </a:r>
              <a:endParaRPr lang="en-AU" sz="1800" dirty="0">
                <a:solidFill>
                  <a:schemeClr val="bg1"/>
                </a:solidFill>
                <a:latin typeface="Public Sans ExtraBold" pitchFamily="2" charset="0"/>
              </a:endParaRPr>
            </a:p>
          </p:txBody>
        </p:sp>
      </p:grpSp>
    </p:spTree>
    <p:extLst>
      <p:ext uri="{BB962C8B-B14F-4D97-AF65-F5344CB8AC3E}">
        <p14:creationId xmlns:p14="http://schemas.microsoft.com/office/powerpoint/2010/main" val="244715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BA8433-705E-4544-CF2A-1284469E13AF}"/>
              </a:ext>
            </a:extLst>
          </p:cNvPr>
          <p:cNvSpPr>
            <a:spLocks noGrp="1"/>
          </p:cNvSpPr>
          <p:nvPr>
            <p:ph type="title"/>
          </p:nvPr>
        </p:nvSpPr>
        <p:spPr/>
        <p:txBody>
          <a:bodyPr/>
          <a:lstStyle/>
          <a:p>
            <a:r>
              <a:rPr lang="en-AU" dirty="0"/>
              <a:t>Support for schools – HPGE</a:t>
            </a:r>
          </a:p>
        </p:txBody>
      </p:sp>
      <p:sp>
        <p:nvSpPr>
          <p:cNvPr id="3" name="Text Placeholder 2">
            <a:extLst>
              <a:ext uri="{FF2B5EF4-FFF2-40B4-BE49-F238E27FC236}">
                <a16:creationId xmlns:a16="http://schemas.microsoft.com/office/drawing/2014/main" id="{240D6505-6D3E-F29C-8912-F7CAD5EC0F32}"/>
              </a:ext>
            </a:extLst>
          </p:cNvPr>
          <p:cNvSpPr>
            <a:spLocks noGrp="1"/>
          </p:cNvSpPr>
          <p:nvPr>
            <p:ph type="body" sz="quarter" idx="17"/>
          </p:nvPr>
        </p:nvSpPr>
        <p:spPr>
          <a:xfrm>
            <a:off x="360364" y="1152000"/>
            <a:ext cx="6443637" cy="5052155"/>
          </a:xfrm>
        </p:spPr>
        <p:txBody>
          <a:bodyPr vert="horz" lIns="0" tIns="0" rIns="0" bIns="0" rtlCol="0" anchor="t">
            <a:noAutofit/>
          </a:bodyPr>
          <a:lstStyle/>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000000"/>
                </a:solidFill>
                <a:effectLst/>
                <a:uLnTx/>
                <a:uFillTx/>
                <a:ea typeface="+mn-ea"/>
                <a:cs typeface="Arial"/>
              </a:rPr>
              <a:t>The </a:t>
            </a:r>
            <a:r>
              <a:rPr kumimoji="0" lang="en-AU" sz="1800" b="0" i="0" u="none" strike="noStrike" kern="1200" cap="none" spc="0" normalizeH="0" baseline="0" noProof="0" dirty="0">
                <a:ln>
                  <a:noFill/>
                </a:ln>
                <a:solidFill>
                  <a:schemeClr val="accent2"/>
                </a:solidFill>
                <a:effectLst/>
                <a:uLnTx/>
                <a:uFillTx/>
                <a:ea typeface="+mn-ea"/>
                <a:cs typeface="Arial"/>
                <a:hlinkClick r:id="rId3">
                  <a:extLst>
                    <a:ext uri="{A12FA001-AC4F-418D-AE19-62706E023703}">
                      <ahyp:hlinkClr xmlns:ahyp="http://schemas.microsoft.com/office/drawing/2018/hyperlinkcolor" val="tx"/>
                    </a:ext>
                  </a:extLst>
                </a:hlinkClick>
              </a:rPr>
              <a:t>High Potential and Gifted Education Policy</a:t>
            </a:r>
            <a:endParaRPr kumimoji="0" lang="en-AU" sz="1800" b="0" i="0" u="none" strike="noStrike" kern="1200" cap="none" spc="0" normalizeH="0" baseline="0" noProof="0" dirty="0">
              <a:ln>
                <a:noFill/>
              </a:ln>
              <a:solidFill>
                <a:schemeClr val="accent2"/>
              </a:solidFill>
              <a:effectLst/>
              <a:uLnTx/>
              <a:uFillTx/>
              <a:ea typeface="+mn-ea"/>
              <a:cs typeface="Arial"/>
            </a:endParaRPr>
          </a:p>
          <a:p>
            <a:pPr marL="285750" indent="-285750" defTabSz="457173" fontAlgn="base">
              <a:lnSpc>
                <a:spcPct val="114000"/>
              </a:lnSpc>
              <a:spcAft>
                <a:spcPts val="800"/>
              </a:spcAft>
              <a:buClr>
                <a:schemeClr val="tx1"/>
              </a:buClr>
              <a:buFont typeface="Arial" panose="020B0604020202020204" pitchFamily="34" charset="0"/>
              <a:buChar char="•"/>
              <a:defRPr/>
            </a:pPr>
            <a:r>
              <a:rPr kumimoji="0" lang="en-AU" sz="1800" b="0" i="0" u="none" strike="noStrike" kern="1200" cap="none" spc="0" normalizeH="0" baseline="0" noProof="0" dirty="0">
                <a:ln>
                  <a:noFill/>
                </a:ln>
                <a:solidFill>
                  <a:srgbClr val="000000"/>
                </a:solidFill>
                <a:effectLst/>
                <a:uLnTx/>
                <a:uFillTx/>
                <a:ea typeface="+mn-ea"/>
                <a:cs typeface="Arial"/>
              </a:rPr>
              <a:t>A dedicated </a:t>
            </a:r>
            <a:r>
              <a:rPr kumimoji="0" lang="en-AU" sz="1800" b="0" i="0" u="none" strike="noStrike" kern="1200" cap="none" spc="0" normalizeH="0" baseline="0" noProof="0" dirty="0">
                <a:ln>
                  <a:noFill/>
                </a:ln>
                <a:solidFill>
                  <a:schemeClr val="accent2"/>
                </a:solidFill>
                <a:effectLst/>
                <a:uLnTx/>
                <a:uFillTx/>
                <a:ea typeface="+mn-ea"/>
                <a:cs typeface="Arial"/>
                <a:hlinkClick r:id="rId4"/>
              </a:rPr>
              <a:t>HPGE web-section</a:t>
            </a:r>
            <a:r>
              <a:rPr kumimoji="0" lang="en-AU" sz="1800" b="0" i="0" u="none" strike="noStrike" kern="1200" cap="none" spc="0" normalizeH="0" baseline="0" noProof="0" dirty="0">
                <a:ln>
                  <a:noFill/>
                </a:ln>
                <a:solidFill>
                  <a:schemeClr val="accent2"/>
                </a:solidFill>
                <a:effectLst/>
                <a:uLnTx/>
                <a:uFillTx/>
                <a:ea typeface="+mn-ea"/>
                <a:cs typeface="Arial"/>
              </a:rPr>
              <a:t> </a:t>
            </a:r>
            <a:r>
              <a:rPr kumimoji="0" lang="en-AU" sz="1800" b="0" i="0" u="none" strike="noStrike" kern="1200" cap="none" spc="0" normalizeH="0" baseline="0" noProof="0" dirty="0">
                <a:ln>
                  <a:noFill/>
                </a:ln>
                <a:solidFill>
                  <a:srgbClr val="000000"/>
                </a:solidFill>
                <a:effectLst/>
                <a:uLnTx/>
                <a:uFillTx/>
                <a:ea typeface="+mn-ea"/>
                <a:cs typeface="Arial"/>
              </a:rPr>
              <a:t>and </a:t>
            </a:r>
            <a:r>
              <a:rPr kumimoji="0" lang="en-AU" sz="1800" b="0" i="0" u="none" strike="noStrike" kern="1200" cap="none" spc="0" normalizeH="0" baseline="0" noProof="0" dirty="0">
                <a:ln>
                  <a:noFill/>
                </a:ln>
                <a:solidFill>
                  <a:schemeClr val="accent2"/>
                </a:solidFill>
                <a:effectLst/>
                <a:uLnTx/>
                <a:uFillTx/>
                <a:ea typeface="+mn-lt"/>
                <a:cs typeface="Arial"/>
                <a:hlinkClick r:id="rId5">
                  <a:extLst>
                    <a:ext uri="{A12FA001-AC4F-418D-AE19-62706E023703}">
                      <ahyp:hlinkClr xmlns:ahyp="http://schemas.microsoft.com/office/drawing/2018/hyperlinkcolor" val="tx"/>
                    </a:ext>
                  </a:extLst>
                </a:hlinkClick>
              </a:rPr>
              <a:t>HPGE PL and Resource Hub</a:t>
            </a:r>
            <a:endParaRPr kumimoji="0" lang="en-AU" sz="1800" b="0" i="0" u="none" strike="noStrike" kern="1200" cap="none" spc="0" normalizeH="0" baseline="0" noProof="0" dirty="0">
              <a:ln>
                <a:noFill/>
              </a:ln>
              <a:solidFill>
                <a:schemeClr val="accent2"/>
              </a:solidFill>
              <a:effectLst/>
              <a:uLnTx/>
              <a:uFillTx/>
              <a:ea typeface="+mn-ea"/>
              <a:cs typeface="Arial"/>
              <a:hlinkClick r:id="rId6">
                <a:extLst>
                  <a:ext uri="{A12FA001-AC4F-418D-AE19-62706E023703}">
                    <ahyp:hlinkClr xmlns:ahyp="http://schemas.microsoft.com/office/drawing/2018/hyperlinkcolor" val="tx"/>
                  </a:ext>
                </a:extLst>
              </a:hlinkClick>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chemeClr val="accent2"/>
                </a:solidFill>
                <a:effectLst/>
                <a:uLnTx/>
                <a:uFillTx/>
                <a:ea typeface="+mn-ea"/>
                <a:cs typeface="Arial"/>
                <a:hlinkClick r:id="rId7"/>
              </a:rPr>
              <a:t>Revisiting Gifted Education</a:t>
            </a:r>
            <a:r>
              <a:rPr kumimoji="0" lang="en-AU" sz="1800" b="0" i="0" u="none" strike="noStrike" kern="1200" cap="none" spc="0" normalizeH="0" baseline="0" noProof="0" dirty="0">
                <a:ln>
                  <a:noFill/>
                </a:ln>
                <a:solidFill>
                  <a:schemeClr val="accent2"/>
                </a:solidFill>
                <a:effectLst/>
                <a:uLnTx/>
                <a:uFillTx/>
                <a:ea typeface="+mn-ea"/>
                <a:cs typeface="Arial"/>
              </a:rPr>
              <a:t> </a:t>
            </a:r>
            <a:r>
              <a:rPr kumimoji="0" lang="en-AU" sz="1800" b="0" i="0" u="none" strike="noStrike" kern="1200" cap="none" spc="0" normalizeH="0" baseline="0" noProof="0" dirty="0">
                <a:ln>
                  <a:noFill/>
                </a:ln>
                <a:solidFill>
                  <a:srgbClr val="000000"/>
                </a:solidFill>
                <a:effectLst/>
                <a:uLnTx/>
                <a:uFillTx/>
                <a:ea typeface="+mn-ea"/>
                <a:cs typeface="Arial"/>
              </a:rPr>
              <a:t>and </a:t>
            </a:r>
            <a:r>
              <a:rPr kumimoji="0" lang="en-AU" sz="1800" b="0" i="0" u="none" strike="noStrike" kern="1200" cap="none" spc="0" normalizeH="0" baseline="0" noProof="0" dirty="0">
                <a:ln>
                  <a:noFill/>
                </a:ln>
                <a:solidFill>
                  <a:srgbClr val="000000"/>
                </a:solidFill>
                <a:effectLst/>
                <a:uLnTx/>
                <a:uFillTx/>
                <a:ea typeface="+mn-ea"/>
                <a:cs typeface="Arial"/>
                <a:hlinkClick r:id="rId8"/>
              </a:rPr>
              <a:t>domain research</a:t>
            </a:r>
            <a:endParaRPr kumimoji="0" lang="en-AU" sz="1800" b="0" i="0" u="none" strike="noStrike" kern="1200" cap="none" spc="0" normalizeH="0" baseline="0" noProof="0" dirty="0">
              <a:ln>
                <a:noFill/>
              </a:ln>
              <a:solidFill>
                <a:srgbClr val="000000"/>
              </a:solidFill>
              <a:effectLst/>
              <a:uLnTx/>
              <a:uFillTx/>
              <a:ea typeface="+mn-ea"/>
              <a:cs typeface="Arial"/>
            </a:endParaRPr>
          </a:p>
          <a:p>
            <a:pPr marL="285750" indent="-285750" defTabSz="457173" fontAlgn="base">
              <a:lnSpc>
                <a:spcPct val="114000"/>
              </a:lnSpc>
              <a:spcAft>
                <a:spcPts val="800"/>
              </a:spcAft>
              <a:buClr>
                <a:schemeClr val="tx1"/>
              </a:buClr>
              <a:buFont typeface="Arial" panose="020B0604020202020204" pitchFamily="34" charset="0"/>
              <a:buChar char="•"/>
              <a:defRPr/>
            </a:pPr>
            <a:r>
              <a:rPr lang="en-AU" dirty="0">
                <a:solidFill>
                  <a:schemeClr val="accent2"/>
                </a:solidFill>
                <a:cs typeface="Arial"/>
                <a:hlinkClick r:id="rId9"/>
              </a:rPr>
              <a:t>HPGE Professional learning courses</a:t>
            </a:r>
            <a:endParaRPr kumimoji="0" lang="en-AU" sz="1800" b="0" i="0" u="none" strike="noStrike" kern="1200" cap="none" spc="0" normalizeH="0" baseline="0" noProof="0" dirty="0">
              <a:ln>
                <a:noFill/>
              </a:ln>
              <a:solidFill>
                <a:srgbClr val="000000"/>
              </a:solidFill>
              <a:effectLst/>
              <a:uLnTx/>
              <a:uFillTx/>
              <a:ea typeface="+mn-ea"/>
              <a:cs typeface="Arial"/>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rgbClr val="000000"/>
                </a:solidFill>
                <a:effectLst/>
                <a:uLnTx/>
                <a:uFillTx/>
                <a:ea typeface="+mn-ea"/>
                <a:cs typeface="Arial"/>
              </a:rPr>
              <a:t>A HPGE </a:t>
            </a:r>
            <a:r>
              <a:rPr kumimoji="0" lang="en-AU" sz="1800" b="0" i="0" u="none" strike="noStrike" kern="1200" cap="none" spc="0" normalizeH="0" baseline="0" noProof="0" dirty="0">
                <a:ln>
                  <a:noFill/>
                </a:ln>
                <a:solidFill>
                  <a:schemeClr val="accent2"/>
                </a:solidFill>
                <a:effectLst/>
                <a:uLnTx/>
                <a:uFillTx/>
                <a:ea typeface="+mn-ea"/>
                <a:cs typeface="Arial"/>
                <a:hlinkClick r:id="rId10"/>
              </a:rPr>
              <a:t>leadership package</a:t>
            </a:r>
            <a:endParaRPr kumimoji="0" lang="en-AU" sz="18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chemeClr val="accent2"/>
                </a:solidFill>
                <a:effectLst/>
                <a:uLnTx/>
                <a:uFillTx/>
                <a:ea typeface="+mn-ea"/>
                <a:cs typeface="Arial"/>
                <a:hlinkClick r:id="rId11">
                  <a:extLst>
                    <a:ext uri="{A12FA001-AC4F-418D-AE19-62706E023703}">
                      <ahyp:hlinkClr xmlns:ahyp="http://schemas.microsoft.com/office/drawing/2018/hyperlinkcolor" val="tx"/>
                    </a:ext>
                  </a:extLst>
                </a:hlinkClick>
              </a:rPr>
              <a:t>School Excellence in Action – Excellence for High Potential and Gifted S</a:t>
            </a:r>
            <a:r>
              <a:rPr kumimoji="0" lang="en-AU" sz="1800" b="0" i="0" u="sng" strike="noStrike" kern="1200" cap="none" spc="0" normalizeH="0" baseline="0" noProof="0" dirty="0">
                <a:ln>
                  <a:noFill/>
                </a:ln>
                <a:solidFill>
                  <a:schemeClr val="accent2"/>
                </a:solidFill>
                <a:effectLst/>
                <a:uLnTx/>
                <a:uFillTx/>
                <a:ea typeface="+mn-ea"/>
                <a:cs typeface="Arial"/>
                <a:hlinkClick r:id="rId11">
                  <a:extLst>
                    <a:ext uri="{A12FA001-AC4F-418D-AE19-62706E023703}">
                      <ahyp:hlinkClr xmlns:ahyp="http://schemas.microsoft.com/office/drawing/2018/hyperlinkcolor" val="tx"/>
                    </a:ext>
                  </a:extLst>
                </a:hlinkClick>
              </a:rPr>
              <a:t>tudents</a:t>
            </a:r>
            <a:endParaRPr kumimoji="0" lang="en-AU" sz="1800" b="0" i="0" u="sng" strike="noStrike" kern="1200" cap="none" spc="0" normalizeH="0" baseline="0" noProof="0" dirty="0">
              <a:ln>
                <a:noFill/>
              </a:ln>
              <a:solidFill>
                <a:schemeClr val="accent2"/>
              </a:solidFill>
              <a:effectLst/>
              <a:uLnTx/>
              <a:uFillTx/>
              <a:ea typeface="+mn-ea"/>
              <a:cs typeface="Arial" panose="020B0604020202020204" pitchFamily="34" charset="0"/>
              <a:hlinkClick r:id="rId6">
                <a:extLst>
                  <a:ext uri="{A12FA001-AC4F-418D-AE19-62706E023703}">
                    <ahyp:hlinkClr xmlns:ahyp="http://schemas.microsoft.com/office/drawing/2018/hyperlinkcolor" val="tx"/>
                  </a:ext>
                </a:extLst>
              </a:hlinkClick>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chemeClr val="accent2"/>
                </a:solidFill>
                <a:effectLst/>
                <a:uLnTx/>
                <a:uFillTx/>
                <a:cs typeface="Arial"/>
                <a:hlinkClick r:id="rId12"/>
              </a:rPr>
              <a:t>The HPGE Policy Evaluation and Planning Tool</a:t>
            </a:r>
            <a:endParaRPr kumimoji="0" lang="en-AU" sz="1800" b="0" i="0" u="none" strike="noStrike" kern="1200" cap="none" spc="0" normalizeH="0" baseline="0" noProof="0" dirty="0">
              <a:ln>
                <a:noFill/>
              </a:ln>
              <a:solidFill>
                <a:srgbClr val="5C9FDD"/>
              </a:solidFill>
              <a:effectLst/>
              <a:uLnTx/>
              <a:uFillTx/>
              <a:ea typeface="+mn-ea"/>
              <a:cs typeface="Arial" panose="020B0604020202020204" pitchFamily="34" charset="0"/>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lang="en-AU" sz="1800" dirty="0">
                <a:solidFill>
                  <a:schemeClr val="accent2"/>
                </a:solidFill>
                <a:cs typeface="Arial"/>
                <a:hlinkClick r:id="rId13">
                  <a:extLst>
                    <a:ext uri="{A12FA001-AC4F-418D-AE19-62706E023703}">
                      <ahyp:hlinkClr xmlns:ahyp="http://schemas.microsoft.com/office/drawing/2018/hyperlinkcolor" val="tx"/>
                    </a:ext>
                  </a:extLst>
                </a:hlinkClick>
              </a:rPr>
              <a:t>I</a:t>
            </a:r>
            <a:r>
              <a:rPr kumimoji="0" lang="en-AU" sz="1800" b="0" i="0" u="none" strike="noStrike" kern="1200" cap="none" spc="0" normalizeH="0" baseline="0" noProof="0" dirty="0" err="1">
                <a:ln>
                  <a:noFill/>
                </a:ln>
                <a:solidFill>
                  <a:schemeClr val="accent2"/>
                </a:solidFill>
                <a:effectLst/>
                <a:uLnTx/>
                <a:uFillTx/>
                <a:cs typeface="Arial"/>
                <a:hlinkClick r:id="rId13">
                  <a:extLst>
                    <a:ext uri="{A12FA001-AC4F-418D-AE19-62706E023703}">
                      <ahyp:hlinkClr xmlns:ahyp="http://schemas.microsoft.com/office/drawing/2018/hyperlinkcolor" val="tx"/>
                    </a:ext>
                  </a:extLst>
                </a:hlinkClick>
              </a:rPr>
              <a:t>llustrations</a:t>
            </a:r>
            <a:r>
              <a:rPr kumimoji="0" lang="en-AU" sz="1800" b="0" i="0" u="none" strike="noStrike" kern="1200" cap="none" spc="0" normalizeH="0" baseline="0" noProof="0" dirty="0">
                <a:ln>
                  <a:noFill/>
                </a:ln>
                <a:solidFill>
                  <a:schemeClr val="accent2"/>
                </a:solidFill>
                <a:effectLst/>
                <a:uLnTx/>
                <a:uFillTx/>
                <a:cs typeface="Arial"/>
                <a:hlinkClick r:id="rId13">
                  <a:extLst>
                    <a:ext uri="{A12FA001-AC4F-418D-AE19-62706E023703}">
                      <ahyp:hlinkClr xmlns:ahyp="http://schemas.microsoft.com/office/drawing/2018/hyperlinkcolor" val="tx"/>
                    </a:ext>
                  </a:extLst>
                </a:hlinkClick>
              </a:rPr>
              <a:t> of practice</a:t>
            </a:r>
            <a:r>
              <a:rPr kumimoji="0" lang="en-AU" sz="1800" b="0" i="0" u="none" strike="noStrike" kern="1200" cap="none" spc="0" normalizeH="0" baseline="0" noProof="0" dirty="0">
                <a:ln>
                  <a:noFill/>
                </a:ln>
                <a:effectLst/>
                <a:uLnTx/>
                <a:uFillTx/>
                <a:cs typeface="Arial"/>
              </a:rPr>
              <a:t>,</a:t>
            </a:r>
            <a:r>
              <a:rPr kumimoji="0" lang="en-AU" sz="1800" b="0" i="0" u="none" strike="noStrike" kern="1200" cap="none" spc="0" normalizeH="0" baseline="0" noProof="0" dirty="0">
                <a:ln>
                  <a:noFill/>
                </a:ln>
                <a:solidFill>
                  <a:schemeClr val="accent2"/>
                </a:solidFill>
                <a:effectLst/>
                <a:uLnTx/>
                <a:uFillTx/>
                <a:cs typeface="Arial"/>
              </a:rPr>
              <a:t> </a:t>
            </a:r>
            <a:r>
              <a:rPr kumimoji="0" lang="en-AU" sz="1800" b="0" i="0" u="none" strike="noStrike" kern="1200" cap="none" spc="0" normalizeH="0" baseline="0" noProof="0" dirty="0">
                <a:ln>
                  <a:noFill/>
                </a:ln>
                <a:solidFill>
                  <a:srgbClr val="000000"/>
                </a:solidFill>
                <a:effectLst/>
                <a:uLnTx/>
                <a:uFillTx/>
                <a:ea typeface="+mn-ea"/>
                <a:cs typeface="Arial"/>
              </a:rPr>
              <a:t>including early adopter school journeys  </a:t>
            </a:r>
            <a:endParaRPr kumimoji="0" lang="en-AU" sz="18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chemeClr val="accent2"/>
                </a:solidFill>
                <a:effectLst/>
                <a:uLnTx/>
                <a:uFillTx/>
                <a:ea typeface="+mn-ea"/>
                <a:cs typeface="Arial"/>
                <a:hlinkClick r:id="rId14">
                  <a:extLst>
                    <a:ext uri="{A12FA001-AC4F-418D-AE19-62706E023703}">
                      <ahyp:hlinkClr xmlns:ahyp="http://schemas.microsoft.com/office/drawing/2018/hyperlinkcolor" val="tx"/>
                    </a:ext>
                  </a:extLst>
                </a:hlinkClick>
              </a:rPr>
              <a:t>Differentiation Adjustment Tool</a:t>
            </a:r>
            <a:endParaRPr kumimoji="0" lang="en-AU" sz="1800" b="0" i="0" u="none" strike="noStrike" kern="1200" cap="none" spc="0" normalizeH="0" baseline="0" noProof="0" dirty="0">
              <a:ln>
                <a:noFill/>
              </a:ln>
              <a:solidFill>
                <a:schemeClr val="accent2"/>
              </a:solidFill>
              <a:effectLst/>
              <a:uLnTx/>
              <a:uFillTx/>
              <a:ea typeface="+mn-ea"/>
              <a:cs typeface="Arial" panose="020B0604020202020204" pitchFamily="34" charset="0"/>
              <a:hlinkClick r:id="rId6">
                <a:extLst>
                  <a:ext uri="{A12FA001-AC4F-418D-AE19-62706E023703}">
                    <ahyp:hlinkClr xmlns:ahyp="http://schemas.microsoft.com/office/drawing/2018/hyperlinkcolor" val="tx"/>
                  </a:ext>
                </a:extLst>
              </a:hlinkClick>
            </a:endParaRPr>
          </a:p>
          <a:p>
            <a:pPr marL="285750" marR="0" lvl="0" indent="-285750" algn="l" defTabSz="457173" rtl="0" eaLnBrk="1" fontAlgn="base" latinLnBrk="0" hangingPunct="1">
              <a:lnSpc>
                <a:spcPct val="114000"/>
              </a:lnSpc>
              <a:spcBef>
                <a:spcPts val="0"/>
              </a:spcBef>
              <a:spcAft>
                <a:spcPts val="800"/>
              </a:spcAft>
              <a:buClr>
                <a:schemeClr val="tx1"/>
              </a:buClr>
              <a:buSzTx/>
              <a:buFont typeface="Arial" panose="020B0604020202020204" pitchFamily="34" charset="0"/>
              <a:buChar char="•"/>
              <a:tabLst/>
              <a:defRPr/>
            </a:pPr>
            <a:r>
              <a:rPr kumimoji="0" lang="en-AU" sz="1800" b="0" i="0" u="none" strike="noStrike" kern="1200" cap="none" spc="0" normalizeH="0" baseline="0" noProof="0" dirty="0">
                <a:ln>
                  <a:noFill/>
                </a:ln>
                <a:solidFill>
                  <a:schemeClr val="accent2"/>
                </a:solidFill>
                <a:effectLst/>
                <a:uLnTx/>
                <a:uFillTx/>
                <a:ea typeface="+mn-ea"/>
                <a:cs typeface="Arial"/>
                <a:hlinkClick r:id="rId15"/>
              </a:rPr>
              <a:t>HPGE Statewide Staffroom</a:t>
            </a:r>
            <a:r>
              <a:rPr kumimoji="0" lang="en-AU" sz="1800" b="0" i="0" u="none" strike="noStrike" kern="1200" cap="none" spc="0" normalizeH="0" baseline="0" noProof="0" dirty="0">
                <a:ln>
                  <a:noFill/>
                </a:ln>
                <a:solidFill>
                  <a:schemeClr val="accent2"/>
                </a:solidFill>
                <a:effectLst/>
                <a:uLnTx/>
                <a:uFillTx/>
                <a:ea typeface="+mn-ea"/>
                <a:cs typeface="Arial"/>
              </a:rPr>
              <a:t> </a:t>
            </a:r>
            <a:r>
              <a:rPr kumimoji="0" lang="en-AU" sz="1800" b="0" i="0" u="none" strike="noStrike" kern="1200" cap="none" spc="0" normalizeH="0" baseline="0" noProof="0" dirty="0">
                <a:ln>
                  <a:noFill/>
                </a:ln>
                <a:solidFill>
                  <a:srgbClr val="000000"/>
                </a:solidFill>
                <a:effectLst/>
                <a:uLnTx/>
                <a:uFillTx/>
                <a:ea typeface="+mn-ea"/>
                <a:cs typeface="Arial"/>
              </a:rPr>
              <a:t>and </a:t>
            </a:r>
            <a:r>
              <a:rPr kumimoji="0" lang="en-AU" sz="1800" b="0" i="0" u="sng" strike="noStrike" kern="1200" cap="none" spc="0" normalizeH="0" baseline="0" noProof="0" dirty="0">
                <a:ln>
                  <a:noFill/>
                </a:ln>
                <a:solidFill>
                  <a:schemeClr val="accent2"/>
                </a:solidFill>
                <a:effectLst/>
                <a:uLnTx/>
                <a:uFillTx/>
                <a:cs typeface="Arial"/>
                <a:hlinkClick r:id="rId16"/>
              </a:rPr>
              <a:t>HPGE Viva engage group</a:t>
            </a:r>
            <a:endParaRPr lang="en-AU" u="sng" dirty="0">
              <a:solidFill>
                <a:schemeClr val="accent2"/>
              </a:solidFill>
              <a:cs typeface="Arial"/>
            </a:endParaRPr>
          </a:p>
        </p:txBody>
      </p:sp>
      <p:grpSp>
        <p:nvGrpSpPr>
          <p:cNvPr id="7" name="Group 6">
            <a:extLst>
              <a:ext uri="{FF2B5EF4-FFF2-40B4-BE49-F238E27FC236}">
                <a16:creationId xmlns:a16="http://schemas.microsoft.com/office/drawing/2014/main" id="{A33C3F63-6A77-7700-D610-BF5495993E92}"/>
              </a:ext>
              <a:ext uri="{C183D7F6-B498-43B3-948B-1728B52AA6E4}">
                <adec:decorative xmlns:adec="http://schemas.microsoft.com/office/drawing/2017/decorative" val="1"/>
              </a:ext>
            </a:extLst>
          </p:cNvPr>
          <p:cNvGrpSpPr/>
          <p:nvPr/>
        </p:nvGrpSpPr>
        <p:grpSpPr>
          <a:xfrm>
            <a:off x="7688387" y="1603855"/>
            <a:ext cx="4143249" cy="4148444"/>
            <a:chOff x="7355896" y="1929081"/>
            <a:chExt cx="4269850" cy="3868448"/>
          </a:xfrm>
        </p:grpSpPr>
        <p:pic>
          <p:nvPicPr>
            <p:cNvPr id="8" name="Picture 7">
              <a:extLst>
                <a:ext uri="{FF2B5EF4-FFF2-40B4-BE49-F238E27FC236}">
                  <a16:creationId xmlns:a16="http://schemas.microsoft.com/office/drawing/2014/main" id="{640E7A64-B110-8885-1E0E-594F3B2C90B7}"/>
                </a:ext>
              </a:extLst>
            </p:cNvPr>
            <p:cNvPicPr>
              <a:picLocks/>
            </p:cNvPicPr>
            <p:nvPr/>
          </p:nvPicPr>
          <p:blipFill>
            <a:blip r:embed="rId17" cstate="screen">
              <a:extLst>
                <a:ext uri="{28A0092B-C50C-407E-A947-70E740481C1C}">
                  <a14:useLocalDpi xmlns:a14="http://schemas.microsoft.com/office/drawing/2010/main"/>
                </a:ext>
              </a:extLst>
            </a:blip>
            <a:stretch>
              <a:fillRect/>
            </a:stretch>
          </p:blipFill>
          <p:spPr>
            <a:xfrm>
              <a:off x="7355896" y="4119019"/>
              <a:ext cx="1855001" cy="1678510"/>
            </a:xfrm>
            <a:prstGeom prst="rect">
              <a:avLst/>
            </a:prstGeom>
          </p:spPr>
        </p:pic>
        <p:pic>
          <p:nvPicPr>
            <p:cNvPr id="9" name="Picture 8">
              <a:extLst>
                <a:ext uri="{FF2B5EF4-FFF2-40B4-BE49-F238E27FC236}">
                  <a16:creationId xmlns:a16="http://schemas.microsoft.com/office/drawing/2014/main" id="{0585E200-C0A4-ED9B-F1C0-E61332FA38A9}"/>
                </a:ext>
              </a:extLst>
            </p:cNvPr>
            <p:cNvPicPr>
              <a:picLocks/>
            </p:cNvPicPr>
            <p:nvPr/>
          </p:nvPicPr>
          <p:blipFill>
            <a:blip r:embed="rId18" cstate="screen">
              <a:extLst>
                <a:ext uri="{28A0092B-C50C-407E-A947-70E740481C1C}">
                  <a14:useLocalDpi xmlns:a14="http://schemas.microsoft.com/office/drawing/2010/main"/>
                </a:ext>
              </a:extLst>
            </a:blip>
            <a:stretch>
              <a:fillRect/>
            </a:stretch>
          </p:blipFill>
          <p:spPr>
            <a:xfrm>
              <a:off x="7355896" y="1929081"/>
              <a:ext cx="1855001" cy="1678510"/>
            </a:xfrm>
            <a:prstGeom prst="rect">
              <a:avLst/>
            </a:prstGeom>
          </p:spPr>
        </p:pic>
        <p:pic>
          <p:nvPicPr>
            <p:cNvPr id="10" name="Picture 9">
              <a:extLst>
                <a:ext uri="{FF2B5EF4-FFF2-40B4-BE49-F238E27FC236}">
                  <a16:creationId xmlns:a16="http://schemas.microsoft.com/office/drawing/2014/main" id="{5AB711E8-2A32-3BD9-8EF6-006CDC72C5C2}"/>
                </a:ext>
              </a:extLst>
            </p:cNvPr>
            <p:cNvPicPr>
              <a:picLocks/>
            </p:cNvPicPr>
            <p:nvPr/>
          </p:nvPicPr>
          <p:blipFill>
            <a:blip r:embed="rId19" cstate="screen">
              <a:extLst>
                <a:ext uri="{28A0092B-C50C-407E-A947-70E740481C1C}">
                  <a14:useLocalDpi xmlns:a14="http://schemas.microsoft.com/office/drawing/2010/main"/>
                </a:ext>
              </a:extLst>
            </a:blip>
            <a:stretch>
              <a:fillRect/>
            </a:stretch>
          </p:blipFill>
          <p:spPr>
            <a:xfrm>
              <a:off x="9770745" y="4119019"/>
              <a:ext cx="1855001" cy="1678510"/>
            </a:xfrm>
            <a:prstGeom prst="rect">
              <a:avLst/>
            </a:prstGeom>
          </p:spPr>
        </p:pic>
        <p:pic>
          <p:nvPicPr>
            <p:cNvPr id="11" name="Picture 10">
              <a:extLst>
                <a:ext uri="{FF2B5EF4-FFF2-40B4-BE49-F238E27FC236}">
                  <a16:creationId xmlns:a16="http://schemas.microsoft.com/office/drawing/2014/main" id="{2E144EF3-6D74-0CCB-D278-18D8D82FB314}"/>
                </a:ext>
              </a:extLst>
            </p:cNvPr>
            <p:cNvPicPr>
              <a:picLocks/>
            </p:cNvPicPr>
            <p:nvPr/>
          </p:nvPicPr>
          <p:blipFill>
            <a:blip r:embed="rId20" cstate="screen">
              <a:extLst>
                <a:ext uri="{28A0092B-C50C-407E-A947-70E740481C1C}">
                  <a14:useLocalDpi xmlns:a14="http://schemas.microsoft.com/office/drawing/2010/main"/>
                </a:ext>
              </a:extLst>
            </a:blip>
            <a:stretch>
              <a:fillRect/>
            </a:stretch>
          </p:blipFill>
          <p:spPr>
            <a:xfrm>
              <a:off x="9770745" y="1929081"/>
              <a:ext cx="1855001" cy="1678510"/>
            </a:xfrm>
            <a:prstGeom prst="rect">
              <a:avLst/>
            </a:prstGeom>
          </p:spPr>
        </p:pic>
        <p:pic>
          <p:nvPicPr>
            <p:cNvPr id="12" name="Picture 11">
              <a:extLst>
                <a:ext uri="{FF2B5EF4-FFF2-40B4-BE49-F238E27FC236}">
                  <a16:creationId xmlns:a16="http://schemas.microsoft.com/office/drawing/2014/main" id="{6ACC1F83-D286-B19C-FB89-8E7B38C50963}"/>
                </a:ext>
              </a:extLst>
            </p:cNvPr>
            <p:cNvPicPr>
              <a:picLocks/>
            </p:cNvPicPr>
            <p:nvPr/>
          </p:nvPicPr>
          <p:blipFill>
            <a:blip r:embed="rId21" cstate="screen">
              <a:extLst>
                <a:ext uri="{28A0092B-C50C-407E-A947-70E740481C1C}">
                  <a14:useLocalDpi xmlns:a14="http://schemas.microsoft.com/office/drawing/2010/main"/>
                </a:ext>
              </a:extLst>
            </a:blip>
            <a:stretch>
              <a:fillRect/>
            </a:stretch>
          </p:blipFill>
          <p:spPr>
            <a:xfrm>
              <a:off x="8512061" y="3110703"/>
              <a:ext cx="1855001" cy="1678510"/>
            </a:xfrm>
            <a:prstGeom prst="ellipse">
              <a:avLst/>
            </a:prstGeom>
            <a:ln w="3175" cap="rnd">
              <a:no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33626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690ADC-DE19-2FA6-E30F-4B2E3F88171A}"/>
              </a:ext>
            </a:extLst>
          </p:cNvPr>
          <p:cNvSpPr>
            <a:spLocks noGrp="1"/>
          </p:cNvSpPr>
          <p:nvPr>
            <p:ph type="title"/>
          </p:nvPr>
        </p:nvSpPr>
        <p:spPr>
          <a:xfrm>
            <a:off x="360000" y="360000"/>
            <a:ext cx="6444001" cy="1110660"/>
          </a:xfrm>
        </p:spPr>
        <p:txBody>
          <a:bodyPr/>
          <a:lstStyle/>
          <a:p>
            <a:r>
              <a:rPr lang="en-AU" dirty="0"/>
              <a:t>Support for schools – curriculum implementation</a:t>
            </a:r>
          </a:p>
        </p:txBody>
      </p:sp>
      <p:sp>
        <p:nvSpPr>
          <p:cNvPr id="2" name="Text Placeholder 1">
            <a:extLst>
              <a:ext uri="{FF2B5EF4-FFF2-40B4-BE49-F238E27FC236}">
                <a16:creationId xmlns:a16="http://schemas.microsoft.com/office/drawing/2014/main" id="{015FE2D2-4FB3-3136-25C8-494B0CCE1BDD}"/>
              </a:ext>
            </a:extLst>
          </p:cNvPr>
          <p:cNvSpPr>
            <a:spLocks noGrp="1"/>
          </p:cNvSpPr>
          <p:nvPr>
            <p:ph type="body" sz="quarter" idx="17"/>
          </p:nvPr>
        </p:nvSpPr>
        <p:spPr>
          <a:xfrm>
            <a:off x="360364" y="1800001"/>
            <a:ext cx="6443637" cy="4553999"/>
          </a:xfrm>
        </p:spPr>
        <p:txBody>
          <a:bodyPr vert="horz" lIns="0" tIns="0" rIns="0" bIns="0" rtlCol="0" anchor="t">
            <a:noAutofit/>
          </a:bodyPr>
          <a:lstStyle/>
          <a:p>
            <a:pPr marL="285750" indent="-285750">
              <a:buClr>
                <a:schemeClr val="tx1"/>
              </a:buClr>
              <a:buFont typeface="Arial" panose="020B0604020202020204" pitchFamily="34" charset="0"/>
              <a:buChar char="•"/>
            </a:pPr>
            <a:r>
              <a:rPr lang="en-GB" sz="1800" dirty="0">
                <a:solidFill>
                  <a:schemeClr val="accent2"/>
                </a:solidFill>
                <a:hlinkClick r:id="rId3">
                  <a:extLst>
                    <a:ext uri="{A12FA001-AC4F-418D-AE19-62706E023703}">
                      <ahyp:hlinkClr xmlns:ahyp="http://schemas.microsoft.com/office/drawing/2018/hyperlinkcolor" val="tx"/>
                    </a:ext>
                  </a:extLst>
                </a:hlinkClick>
              </a:rPr>
              <a:t>Curriculum reform</a:t>
            </a:r>
            <a:endParaRPr lang="en-GB" sz="1800" dirty="0">
              <a:solidFill>
                <a:schemeClr val="accent2"/>
              </a:solidFill>
              <a:hlinkClick r:id="rId4">
                <a:extLst>
                  <a:ext uri="{A12FA001-AC4F-418D-AE19-62706E023703}">
                    <ahyp:hlinkClr xmlns:ahyp="http://schemas.microsoft.com/office/drawing/2018/hyperlinkcolor" val="tx"/>
                  </a:ext>
                </a:extLst>
              </a:hlinkClick>
            </a:endParaRPr>
          </a:p>
          <a:p>
            <a:pPr marL="285750" indent="-285750">
              <a:buClr>
                <a:schemeClr val="tx1"/>
              </a:buClr>
              <a:buFont typeface="Arial" panose="020B0604020202020204" pitchFamily="34" charset="0"/>
              <a:buChar char="•"/>
            </a:pPr>
            <a:r>
              <a:rPr lang="en-GB" sz="1800" dirty="0">
                <a:solidFill>
                  <a:schemeClr val="accent2"/>
                </a:solidFill>
                <a:hlinkClick r:id="rId5">
                  <a:extLst>
                    <a:ext uri="{A12FA001-AC4F-418D-AE19-62706E023703}">
                      <ahyp:hlinkClr xmlns:ahyp="http://schemas.microsoft.com/office/drawing/2018/hyperlinkcolor" val="tx"/>
                    </a:ext>
                  </a:extLst>
                </a:hlinkClick>
              </a:rPr>
              <a:t>Phases of curriculum implementation</a:t>
            </a:r>
            <a:endParaRPr lang="en-GB" dirty="0">
              <a:solidFill>
                <a:schemeClr val="accent2"/>
              </a:solidFill>
            </a:endParaRPr>
          </a:p>
          <a:p>
            <a:pPr marL="645160" lvl="4" indent="-285750">
              <a:buClr>
                <a:schemeClr val="tx1"/>
              </a:buClr>
            </a:pPr>
            <a:r>
              <a:rPr lang="en-GB" dirty="0"/>
              <a:t>Engage, enact, embed</a:t>
            </a:r>
          </a:p>
          <a:p>
            <a:pPr marL="285750" indent="-285750">
              <a:lnSpc>
                <a:spcPct val="150000"/>
              </a:lnSpc>
              <a:buClr>
                <a:schemeClr val="tx1"/>
              </a:buClr>
              <a:buFont typeface="Arial" panose="020B0604020202020204" pitchFamily="34" charset="0"/>
              <a:buChar char="•"/>
            </a:pPr>
            <a:r>
              <a:rPr lang="en-GB" sz="1800" dirty="0">
                <a:solidFill>
                  <a:schemeClr val="accent2"/>
                </a:solidFill>
                <a:hlinkClick r:id="rId6">
                  <a:extLst>
                    <a:ext uri="{A12FA001-AC4F-418D-AE19-62706E023703}">
                      <ahyp:hlinkClr xmlns:ahyp="http://schemas.microsoft.com/office/drawing/2018/hyperlinkcolor" val="tx"/>
                    </a:ext>
                  </a:extLst>
                </a:hlinkClick>
              </a:rPr>
              <a:t>Curriculum K–12 – Keep up to date</a:t>
            </a:r>
            <a:endParaRPr lang="en-GB" sz="1800" dirty="0">
              <a:solidFill>
                <a:schemeClr val="accent2"/>
              </a:solidFill>
            </a:endParaRPr>
          </a:p>
          <a:p>
            <a:pPr marL="285750" indent="-285750">
              <a:buClr>
                <a:schemeClr val="tx1"/>
              </a:buClr>
              <a:buFont typeface="Arial" panose="020B0604020202020204" pitchFamily="34" charset="0"/>
              <a:buChar char="•"/>
            </a:pPr>
            <a:r>
              <a:rPr lang="en-AU" u="sng" dirty="0">
                <a:solidFill>
                  <a:srgbClr val="146CFD"/>
                </a:solidFill>
                <a:cs typeface="Arial"/>
                <a:hlinkClick r:id="rId7">
                  <a:extLst>
                    <a:ext uri="{A12FA001-AC4F-418D-AE19-62706E023703}">
                      <ahyp:hlinkClr xmlns:ahyp="http://schemas.microsoft.com/office/drawing/2018/hyperlinkcolor" val="tx"/>
                    </a:ext>
                  </a:extLst>
                </a:hlinkClick>
              </a:rPr>
              <a:t>Curriculum planning for every student in every classroom (AC00180)</a:t>
            </a:r>
            <a:endParaRPr lang="en-GB" sz="1800" dirty="0">
              <a:solidFill>
                <a:schemeClr val="accent2"/>
              </a:solidFill>
              <a:hlinkClick r:id="rId4">
                <a:extLst>
                  <a:ext uri="{A12FA001-AC4F-418D-AE19-62706E023703}">
                    <ahyp:hlinkClr xmlns:ahyp="http://schemas.microsoft.com/office/drawing/2018/hyperlinkcolor" val="tx"/>
                  </a:ext>
                </a:extLst>
              </a:hlinkClick>
            </a:endParaRPr>
          </a:p>
          <a:p>
            <a:pPr marL="285750" indent="-285750">
              <a:lnSpc>
                <a:spcPct val="150000"/>
              </a:lnSpc>
              <a:buClr>
                <a:schemeClr val="tx1"/>
              </a:buClr>
              <a:buFont typeface="Arial" panose="020B0604020202020204" pitchFamily="34" charset="0"/>
              <a:buChar char="•"/>
            </a:pPr>
            <a:r>
              <a:rPr lang="en-AU" sz="1800" u="sng" dirty="0">
                <a:solidFill>
                  <a:schemeClr val="accent2"/>
                </a:solidFill>
                <a:cs typeface="Arial"/>
                <a:hlinkClick r:id="rId8">
                  <a:extLst>
                    <a:ext uri="{A12FA001-AC4F-418D-AE19-62706E023703}">
                      <ahyp:hlinkClr xmlns:ahyp="http://schemas.microsoft.com/office/drawing/2018/hyperlinkcolor" val="tx"/>
                    </a:ext>
                  </a:extLst>
                </a:hlinkClick>
              </a:rPr>
              <a:t>NESA</a:t>
            </a:r>
            <a:endParaRPr lang="en-AU" u="sng" dirty="0">
              <a:solidFill>
                <a:schemeClr val="accent2"/>
              </a:solidFill>
              <a:cs typeface="Arial"/>
            </a:endParaRPr>
          </a:p>
        </p:txBody>
      </p:sp>
      <p:pic>
        <p:nvPicPr>
          <p:cNvPr id="3" name="Picture 2" descr="Two teachers collaborating.">
            <a:extLst>
              <a:ext uri="{FF2B5EF4-FFF2-40B4-BE49-F238E27FC236}">
                <a16:creationId xmlns:a16="http://schemas.microsoft.com/office/drawing/2014/main" id="{B8C96D04-6D5C-3E63-D2B9-35A54B1744E1}"/>
              </a:ext>
              <a:ext uri="{C183D7F6-B498-43B3-948B-1728B52AA6E4}">
                <adec:decorative xmlns:adec="http://schemas.microsoft.com/office/drawing/2017/decorative" val="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21191" y="1800001"/>
            <a:ext cx="4323848" cy="3249000"/>
          </a:xfrm>
          <a:prstGeom prst="rect">
            <a:avLst/>
          </a:prstGeom>
        </p:spPr>
      </p:pic>
    </p:spTree>
    <p:extLst>
      <p:ext uri="{BB962C8B-B14F-4D97-AF65-F5344CB8AC3E}">
        <p14:creationId xmlns:p14="http://schemas.microsoft.com/office/powerpoint/2010/main" val="17133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7519D-9B2D-8BB4-9EFD-897FF3AD4DC1}"/>
              </a:ext>
            </a:extLst>
          </p:cNvPr>
          <p:cNvSpPr>
            <a:spLocks noGrp="1"/>
          </p:cNvSpPr>
          <p:nvPr>
            <p:ph type="title"/>
          </p:nvPr>
        </p:nvSpPr>
        <p:spPr/>
        <p:txBody>
          <a:bodyPr/>
          <a:lstStyle/>
          <a:p>
            <a:r>
              <a:rPr lang="en-GB" dirty="0"/>
              <a:t>Professional support</a:t>
            </a:r>
            <a:endParaRPr lang="en-AU" dirty="0"/>
          </a:p>
        </p:txBody>
      </p:sp>
      <p:sp>
        <p:nvSpPr>
          <p:cNvPr id="9" name="Content Placeholder 8">
            <a:extLst>
              <a:ext uri="{FF2B5EF4-FFF2-40B4-BE49-F238E27FC236}">
                <a16:creationId xmlns:a16="http://schemas.microsoft.com/office/drawing/2014/main" id="{F6FCEF22-0036-C903-504F-548B39AC76EB}"/>
              </a:ext>
            </a:extLst>
          </p:cNvPr>
          <p:cNvSpPr>
            <a:spLocks noGrp="1"/>
          </p:cNvSpPr>
          <p:nvPr>
            <p:ph idx="1"/>
          </p:nvPr>
        </p:nvSpPr>
        <p:spPr>
          <a:xfrm>
            <a:off x="360000" y="1620000"/>
            <a:ext cx="6473418" cy="1422066"/>
          </a:xfrm>
        </p:spPr>
        <p:txBody>
          <a:bodyPr/>
          <a:lstStyle/>
          <a:p>
            <a:r>
              <a:rPr lang="en-AU" dirty="0"/>
              <a:t>If you have further inquiries regarding this presentation, please contact the HPGE team at </a:t>
            </a:r>
            <a:r>
              <a:rPr lang="en-AU" dirty="0">
                <a:hlinkClick r:id="rId3"/>
              </a:rPr>
              <a:t>hpge@det.nsw.edu.au</a:t>
            </a:r>
            <a:r>
              <a:rPr lang="en-AU" dirty="0"/>
              <a:t> </a:t>
            </a:r>
          </a:p>
        </p:txBody>
      </p:sp>
      <p:sp>
        <p:nvSpPr>
          <p:cNvPr id="11" name="Content Placeholder 8">
            <a:extLst>
              <a:ext uri="{FF2B5EF4-FFF2-40B4-BE49-F238E27FC236}">
                <a16:creationId xmlns:a16="http://schemas.microsoft.com/office/drawing/2014/main" id="{7CF98ACC-4E5C-475E-7E43-D56AE340D936}"/>
              </a:ext>
            </a:extLst>
          </p:cNvPr>
          <p:cNvSpPr txBox="1">
            <a:spLocks/>
          </p:cNvSpPr>
          <p:nvPr/>
        </p:nvSpPr>
        <p:spPr>
          <a:xfrm>
            <a:off x="359999" y="3429000"/>
            <a:ext cx="6292261" cy="220384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Engage with other colleagues in the </a:t>
            </a:r>
            <a:r>
              <a:rPr lang="en-GB" dirty="0">
                <a:hlinkClick r:id="rId4"/>
              </a:rPr>
              <a:t>HPGE statewide staffroom</a:t>
            </a:r>
            <a:r>
              <a:rPr lang="en-GB" dirty="0"/>
              <a:t> where updates and professional learning are promoted.</a:t>
            </a:r>
            <a:endParaRPr lang="en-AU" dirty="0"/>
          </a:p>
        </p:txBody>
      </p:sp>
      <p:grpSp>
        <p:nvGrpSpPr>
          <p:cNvPr id="15" name="Group 14" descr="Call to action icon, reading:&#10;Find the high potential.&#10;Develop the talent for all students.&#10;How will you make a difference?">
            <a:extLst>
              <a:ext uri="{FF2B5EF4-FFF2-40B4-BE49-F238E27FC236}">
                <a16:creationId xmlns:a16="http://schemas.microsoft.com/office/drawing/2014/main" id="{66BDC77C-F6C5-5954-CEB6-DE8EC2E4DCFE}"/>
              </a:ext>
              <a:ext uri="{C183D7F6-B498-43B3-948B-1728B52AA6E4}">
                <adec:decorative xmlns:adec="http://schemas.microsoft.com/office/drawing/2017/decorative" val="0"/>
              </a:ext>
            </a:extLst>
          </p:cNvPr>
          <p:cNvGrpSpPr/>
          <p:nvPr/>
        </p:nvGrpSpPr>
        <p:grpSpPr>
          <a:xfrm>
            <a:off x="7394831" y="1620000"/>
            <a:ext cx="4449169" cy="2203844"/>
            <a:chOff x="7208170" y="4042954"/>
            <a:chExt cx="4449169" cy="2203844"/>
          </a:xfrm>
        </p:grpSpPr>
        <p:sp>
          <p:nvSpPr>
            <p:cNvPr id="3" name="Rectangle 2">
              <a:extLst>
                <a:ext uri="{FF2B5EF4-FFF2-40B4-BE49-F238E27FC236}">
                  <a16:creationId xmlns:a16="http://schemas.microsoft.com/office/drawing/2014/main" id="{51120AA6-0434-7767-DA2D-9AB71BF6226F}"/>
                </a:ext>
              </a:extLst>
            </p:cNvPr>
            <p:cNvSpPr/>
            <p:nvPr/>
          </p:nvSpPr>
          <p:spPr>
            <a:xfrm>
              <a:off x="7208170" y="4042954"/>
              <a:ext cx="4449169" cy="2203844"/>
            </a:xfrm>
            <a:prstGeom prst="rect">
              <a:avLst/>
            </a:prstGeom>
            <a:solidFill>
              <a:schemeClr val="accent4"/>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A00D685A-110B-DCA4-ED5F-7B93F5CE3B31}"/>
                </a:ext>
              </a:extLst>
            </p:cNvPr>
            <p:cNvSpPr/>
            <p:nvPr/>
          </p:nvSpPr>
          <p:spPr>
            <a:xfrm>
              <a:off x="7347857" y="4161930"/>
              <a:ext cx="4186646" cy="600874"/>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7063"/>
              <a:r>
                <a:rPr lang="en-AU" sz="1600" dirty="0">
                  <a:solidFill>
                    <a:schemeClr val="accent1"/>
                  </a:solidFill>
                </a:rPr>
                <a:t>Find the </a:t>
              </a:r>
              <a:r>
                <a:rPr lang="en-AU" sz="1600" b="1" dirty="0">
                  <a:solidFill>
                    <a:schemeClr val="accent1"/>
                  </a:solidFill>
                </a:rPr>
                <a:t>high</a:t>
              </a:r>
              <a:r>
                <a:rPr lang="en-AU" sz="1600" dirty="0">
                  <a:solidFill>
                    <a:schemeClr val="accent1"/>
                  </a:solidFill>
                </a:rPr>
                <a:t> potential</a:t>
              </a:r>
              <a:endParaRPr lang="en-AU" sz="2000" dirty="0">
                <a:solidFill>
                  <a:schemeClr val="accent1"/>
                </a:solidFill>
              </a:endParaRPr>
            </a:p>
          </p:txBody>
        </p:sp>
        <p:sp>
          <p:nvSpPr>
            <p:cNvPr id="13" name="Rectangle: Rounded Corners 12">
              <a:extLst>
                <a:ext uri="{FF2B5EF4-FFF2-40B4-BE49-F238E27FC236}">
                  <a16:creationId xmlns:a16="http://schemas.microsoft.com/office/drawing/2014/main" id="{F5D9C235-EE0C-A50A-CBA8-20FAD48C47EE}"/>
                </a:ext>
              </a:extLst>
            </p:cNvPr>
            <p:cNvSpPr/>
            <p:nvPr/>
          </p:nvSpPr>
          <p:spPr>
            <a:xfrm>
              <a:off x="7347857" y="4843675"/>
              <a:ext cx="4186646" cy="600874"/>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7063"/>
              <a:r>
                <a:rPr lang="en-AU" sz="1600" dirty="0">
                  <a:solidFill>
                    <a:schemeClr val="accent1"/>
                  </a:solidFill>
                </a:rPr>
                <a:t>Develop the talent for </a:t>
              </a:r>
              <a:r>
                <a:rPr lang="en-AU" sz="1600" b="1" dirty="0">
                  <a:solidFill>
                    <a:schemeClr val="accent1"/>
                  </a:solidFill>
                </a:rPr>
                <a:t>all</a:t>
              </a:r>
              <a:r>
                <a:rPr lang="en-AU" sz="1600" dirty="0">
                  <a:solidFill>
                    <a:schemeClr val="accent1"/>
                  </a:solidFill>
                </a:rPr>
                <a:t> students</a:t>
              </a:r>
            </a:p>
          </p:txBody>
        </p:sp>
        <p:sp>
          <p:nvSpPr>
            <p:cNvPr id="14" name="Rectangle: Rounded Corners 13">
              <a:extLst>
                <a:ext uri="{FF2B5EF4-FFF2-40B4-BE49-F238E27FC236}">
                  <a16:creationId xmlns:a16="http://schemas.microsoft.com/office/drawing/2014/main" id="{4D4D6F29-6F0E-CA51-64F1-BB6AAFE4C834}"/>
                </a:ext>
              </a:extLst>
            </p:cNvPr>
            <p:cNvSpPr/>
            <p:nvPr/>
          </p:nvSpPr>
          <p:spPr>
            <a:xfrm>
              <a:off x="7347857" y="5531324"/>
              <a:ext cx="4186646" cy="600874"/>
            </a:xfrm>
            <a:prstGeom prst="round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7063"/>
              <a:r>
                <a:rPr lang="en-AU" sz="1600" dirty="0">
                  <a:solidFill>
                    <a:schemeClr val="accent1"/>
                  </a:solidFill>
                </a:rPr>
                <a:t>How will you make a </a:t>
              </a:r>
              <a:r>
                <a:rPr lang="en-AU" sz="1600" b="1" dirty="0">
                  <a:solidFill>
                    <a:schemeClr val="accent1"/>
                  </a:solidFill>
                </a:rPr>
                <a:t>difference</a:t>
              </a:r>
              <a:r>
                <a:rPr lang="en-AU" sz="1600" dirty="0">
                  <a:solidFill>
                    <a:schemeClr val="accent1"/>
                  </a:solidFill>
                </a:rPr>
                <a:t>?</a:t>
              </a:r>
            </a:p>
          </p:txBody>
        </p:sp>
        <p:pic>
          <p:nvPicPr>
            <p:cNvPr id="6" name="Graphic 5" descr="Group with solid fill">
              <a:extLst>
                <a:ext uri="{FF2B5EF4-FFF2-40B4-BE49-F238E27FC236}">
                  <a16:creationId xmlns:a16="http://schemas.microsoft.com/office/drawing/2014/main" id="{0F2CAB37-EB7F-C239-D820-04550656B03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40618" y="4856112"/>
              <a:ext cx="576000" cy="576000"/>
            </a:xfrm>
            <a:prstGeom prst="rect">
              <a:avLst/>
            </a:prstGeom>
          </p:spPr>
        </p:pic>
        <p:pic>
          <p:nvPicPr>
            <p:cNvPr id="10" name="Graphic 9" descr="Magnifying glass with solid fill">
              <a:extLst>
                <a:ext uri="{FF2B5EF4-FFF2-40B4-BE49-F238E27FC236}">
                  <a16:creationId xmlns:a16="http://schemas.microsoft.com/office/drawing/2014/main" id="{1E54E241-83D7-C432-62C6-1DA8ED9D9EB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40618" y="4174367"/>
              <a:ext cx="576000" cy="576000"/>
            </a:xfrm>
            <a:prstGeom prst="rect">
              <a:avLst/>
            </a:prstGeom>
          </p:spPr>
        </p:pic>
        <p:pic>
          <p:nvPicPr>
            <p:cNvPr id="4" name="Picture 3" descr="Call to action icon.">
              <a:extLst>
                <a:ext uri="{FF2B5EF4-FFF2-40B4-BE49-F238E27FC236}">
                  <a16:creationId xmlns:a16="http://schemas.microsoft.com/office/drawing/2014/main" id="{7489A4F2-6DB0-0E8E-45AA-98DCA5AAA01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530069" y="5562998"/>
              <a:ext cx="397097" cy="545601"/>
            </a:xfrm>
            <a:prstGeom prst="rect">
              <a:avLst/>
            </a:prstGeom>
          </p:spPr>
        </p:pic>
      </p:grpSp>
      <p:sp>
        <p:nvSpPr>
          <p:cNvPr id="2" name="Slide Number Placeholder 1">
            <a:extLst>
              <a:ext uri="{FF2B5EF4-FFF2-40B4-BE49-F238E27FC236}">
                <a16:creationId xmlns:a16="http://schemas.microsoft.com/office/drawing/2014/main" id="{54F5BA64-6AC1-769F-65C8-5AD02DC6045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6657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1D273-32EB-725D-38D5-BF80660DA29F}"/>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B0B6BA6D-8252-065E-1C72-E81F7E5FB610}"/>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3202A131-5660-6658-A51C-C7C3FF7EBD28}"/>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4" name="Slide Number Placeholder 3">
            <a:extLst>
              <a:ext uri="{FF2B5EF4-FFF2-40B4-BE49-F238E27FC236}">
                <a16:creationId xmlns:a16="http://schemas.microsoft.com/office/drawing/2014/main" id="{EB53A368-F1BE-B729-F426-7D66F58CA5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41287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1DF0FAB8-61B0-66E5-7B4C-0DD4B666623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05" y="0"/>
            <a:ext cx="5091128" cy="6858000"/>
          </a:xfrm>
          <a:prstGeom prst="rect">
            <a:avLst/>
          </a:prstGeom>
        </p:spPr>
      </p:pic>
      <p:sp>
        <p:nvSpPr>
          <p:cNvPr id="9" name="Title 8">
            <a:extLst>
              <a:ext uri="{FF2B5EF4-FFF2-40B4-BE49-F238E27FC236}">
                <a16:creationId xmlns:a16="http://schemas.microsoft.com/office/drawing/2014/main" id="{809CE9CB-C030-36DA-1B10-A970D014666A}"/>
              </a:ext>
            </a:extLst>
          </p:cNvPr>
          <p:cNvSpPr>
            <a:spLocks noGrp="1"/>
          </p:cNvSpPr>
          <p:nvPr>
            <p:ph type="title"/>
          </p:nvPr>
        </p:nvSpPr>
        <p:spPr/>
        <p:txBody>
          <a:bodyPr/>
          <a:lstStyle/>
          <a:p>
            <a:r>
              <a:rPr lang="en-AU" dirty="0"/>
              <a:t>Acknowledgement of Country</a:t>
            </a:r>
          </a:p>
        </p:txBody>
      </p:sp>
      <p:sp>
        <p:nvSpPr>
          <p:cNvPr id="11" name="Text Placeholder 10">
            <a:extLst>
              <a:ext uri="{FF2B5EF4-FFF2-40B4-BE49-F238E27FC236}">
                <a16:creationId xmlns:a16="http://schemas.microsoft.com/office/drawing/2014/main" id="{01A856E7-FAA6-5841-F4F6-9165C8304527}"/>
              </a:ext>
            </a:extLst>
          </p:cNvPr>
          <p:cNvSpPr>
            <a:spLocks noGrp="1"/>
          </p:cNvSpPr>
          <p:nvPr>
            <p:ph type="body" sz="quarter" idx="14"/>
          </p:nvPr>
        </p:nvSpPr>
        <p:spPr>
          <a:xfrm>
            <a:off x="5400000" y="1597390"/>
            <a:ext cx="6408000" cy="2846245"/>
          </a:xfrm>
        </p:spPr>
        <p:txBody>
          <a:bodyPr/>
          <a:lstStyle/>
          <a:p>
            <a:pPr>
              <a:lnSpc>
                <a:spcPct val="125000"/>
              </a:lnSpc>
            </a:pPr>
            <a:r>
              <a:rPr lang="en-GB" dirty="0"/>
              <a:t>We recognise the Ongoing Custodians of the lands and waterways where we work and live. We pay respect to Elders past and present as ongoing teachers of knowledge, </a:t>
            </a:r>
            <a:r>
              <a:rPr lang="en-GB" dirty="0" err="1"/>
              <a:t>songlines</a:t>
            </a:r>
            <a:r>
              <a:rPr lang="en-GB" dirty="0"/>
              <a:t> and stories. </a:t>
            </a:r>
          </a:p>
          <a:p>
            <a:pPr>
              <a:lnSpc>
                <a:spcPct val="125000"/>
              </a:lnSpc>
            </a:pPr>
            <a:r>
              <a:rPr lang="en-GB" dirty="0"/>
              <a:t>We strive to ensure every Aboriginal and Torres Strait Islander learner in NSW achieves their potential through education.</a:t>
            </a:r>
          </a:p>
          <a:p>
            <a:pPr>
              <a:lnSpc>
                <a:spcPct val="125000"/>
              </a:lnSpc>
            </a:pPr>
            <a:endParaRPr lang="en-AU" dirty="0"/>
          </a:p>
        </p:txBody>
      </p:sp>
      <p:grpSp>
        <p:nvGrpSpPr>
          <p:cNvPr id="23" name="Group 22" descr="Faces of Tahj, Ben, Bethany and Dylan – Aboriginal HPGE students.">
            <a:extLst>
              <a:ext uri="{FF2B5EF4-FFF2-40B4-BE49-F238E27FC236}">
                <a16:creationId xmlns:a16="http://schemas.microsoft.com/office/drawing/2014/main" id="{2139E8FC-598A-FB53-E3E8-60ED79B8EA41}"/>
              </a:ext>
            </a:extLst>
          </p:cNvPr>
          <p:cNvGrpSpPr/>
          <p:nvPr/>
        </p:nvGrpSpPr>
        <p:grpSpPr>
          <a:xfrm>
            <a:off x="5400000" y="4434143"/>
            <a:ext cx="6619692" cy="2188646"/>
            <a:chOff x="5400000" y="4434143"/>
            <a:chExt cx="6619692" cy="2188646"/>
          </a:xfrm>
        </p:grpSpPr>
        <p:grpSp>
          <p:nvGrpSpPr>
            <p:cNvPr id="4" name="Group 3">
              <a:extLst>
                <a:ext uri="{FF2B5EF4-FFF2-40B4-BE49-F238E27FC236}">
                  <a16:creationId xmlns:a16="http://schemas.microsoft.com/office/drawing/2014/main" id="{87EF4779-1ACE-2DE5-5FF4-39F8FBBB83A6}"/>
                </a:ext>
              </a:extLst>
            </p:cNvPr>
            <p:cNvGrpSpPr/>
            <p:nvPr/>
          </p:nvGrpSpPr>
          <p:grpSpPr>
            <a:xfrm>
              <a:off x="5400000" y="4434144"/>
              <a:ext cx="1565698" cy="2178787"/>
              <a:chOff x="5400000" y="4434144"/>
              <a:chExt cx="1565698" cy="2178787"/>
            </a:xfrm>
          </p:grpSpPr>
          <p:pic>
            <p:nvPicPr>
              <p:cNvPr id="19" name="Google Shape;1364;g13095243de6_3_151" descr="A person posing for the camera&#10;&#10;Description generated with very high confidence">
                <a:extLst>
                  <a:ext uri="{FF2B5EF4-FFF2-40B4-BE49-F238E27FC236}">
                    <a16:creationId xmlns:a16="http://schemas.microsoft.com/office/drawing/2014/main" id="{611ECE06-FE43-F1E4-5F7F-B67A8797C7C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400000" y="4434144"/>
                <a:ext cx="1565698" cy="1506082"/>
              </a:xfrm>
              <a:prstGeom prst="roundRect">
                <a:avLst/>
              </a:prstGeom>
              <a:noFill/>
              <a:ln>
                <a:noFill/>
              </a:ln>
              <a:effectLst/>
            </p:spPr>
          </p:pic>
          <p:sp>
            <p:nvSpPr>
              <p:cNvPr id="3" name="TextBox 2">
                <a:extLst>
                  <a:ext uri="{FF2B5EF4-FFF2-40B4-BE49-F238E27FC236}">
                    <a16:creationId xmlns:a16="http://schemas.microsoft.com/office/drawing/2014/main" id="{5B48764A-707D-611E-89BD-166E4FB3D62A}"/>
                  </a:ext>
                </a:extLst>
              </p:cNvPr>
              <p:cNvSpPr txBox="1"/>
              <p:nvPr/>
            </p:nvSpPr>
            <p:spPr>
              <a:xfrm>
                <a:off x="5779753" y="6243599"/>
                <a:ext cx="806192" cy="369332"/>
              </a:xfrm>
              <a:prstGeom prst="rect">
                <a:avLst/>
              </a:prstGeom>
              <a:noFill/>
            </p:spPr>
            <p:txBody>
              <a:bodyPr wrap="square">
                <a:spAutoFit/>
              </a:bodyPr>
              <a:lstStyle/>
              <a:p>
                <a:pPr algn="ctr"/>
                <a:r>
                  <a:rPr kumimoji="0" lang="en-AU" sz="1800" i="0" u="none" strike="noStrike" kern="1200" cap="none" spc="0" normalizeH="0" baseline="0" noProof="0" dirty="0">
                    <a:ln>
                      <a:noFill/>
                    </a:ln>
                    <a:solidFill>
                      <a:srgbClr val="22272B"/>
                    </a:solidFill>
                    <a:effectLst/>
                    <a:uLnTx/>
                    <a:uFillTx/>
                    <a:ea typeface="+mn-ea"/>
                    <a:cs typeface="+mn-cs"/>
                  </a:rPr>
                  <a:t>Tahj</a:t>
                </a:r>
                <a:endParaRPr lang="en-AU" sz="1800" dirty="0"/>
              </a:p>
            </p:txBody>
          </p:sp>
        </p:grpSp>
        <p:grpSp>
          <p:nvGrpSpPr>
            <p:cNvPr id="10" name="Group 9">
              <a:extLst>
                <a:ext uri="{FF2B5EF4-FFF2-40B4-BE49-F238E27FC236}">
                  <a16:creationId xmlns:a16="http://schemas.microsoft.com/office/drawing/2014/main" id="{E3ECB991-C512-A1F4-D07A-D116702A0832}"/>
                </a:ext>
              </a:extLst>
            </p:cNvPr>
            <p:cNvGrpSpPr/>
            <p:nvPr/>
          </p:nvGrpSpPr>
          <p:grpSpPr>
            <a:xfrm>
              <a:off x="7088729" y="4434143"/>
              <a:ext cx="1565698" cy="2188646"/>
              <a:chOff x="7088729" y="4434143"/>
              <a:chExt cx="1565698" cy="2188646"/>
            </a:xfrm>
          </p:grpSpPr>
          <p:pic>
            <p:nvPicPr>
              <p:cNvPr id="20" name="Google Shape;1365;g13095243de6_3_151" descr="A picture containing person, boy, child, young&#10;&#10;Description generated with very high confidence">
                <a:extLst>
                  <a:ext uri="{FF2B5EF4-FFF2-40B4-BE49-F238E27FC236}">
                    <a16:creationId xmlns:a16="http://schemas.microsoft.com/office/drawing/2014/main" id="{BF3C245A-CA51-9116-6D4B-838B94C1778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7118537" y="4404335"/>
                <a:ext cx="1506082" cy="1565698"/>
              </a:xfrm>
              <a:prstGeom prst="roundRect">
                <a:avLst/>
              </a:prstGeom>
              <a:ln w="63500" cap="rnd">
                <a:noFill/>
              </a:ln>
              <a:effectLst/>
            </p:spPr>
          </p:pic>
          <p:sp>
            <p:nvSpPr>
              <p:cNvPr id="5" name="TextBox 4">
                <a:extLst>
                  <a:ext uri="{FF2B5EF4-FFF2-40B4-BE49-F238E27FC236}">
                    <a16:creationId xmlns:a16="http://schemas.microsoft.com/office/drawing/2014/main" id="{8A3E7030-1BDE-DF68-F957-3E5E595E43F2}"/>
                  </a:ext>
                </a:extLst>
              </p:cNvPr>
              <p:cNvSpPr txBox="1"/>
              <p:nvPr/>
            </p:nvSpPr>
            <p:spPr>
              <a:xfrm>
                <a:off x="7400154" y="6253457"/>
                <a:ext cx="942849" cy="369332"/>
              </a:xfrm>
              <a:prstGeom prst="rect">
                <a:avLst/>
              </a:prstGeom>
              <a:noFill/>
            </p:spPr>
            <p:txBody>
              <a:bodyPr wrap="square">
                <a:spAutoFit/>
              </a:bodyPr>
              <a:lstStyle/>
              <a:p>
                <a:pPr algn="ctr"/>
                <a:r>
                  <a:rPr kumimoji="0" lang="en-AU" sz="1800" b="0" i="0" u="none" strike="noStrike" kern="1200" cap="none" spc="0" normalizeH="0" baseline="0" noProof="0" dirty="0">
                    <a:ln>
                      <a:noFill/>
                    </a:ln>
                    <a:solidFill>
                      <a:srgbClr val="22272B"/>
                    </a:solidFill>
                    <a:effectLst/>
                    <a:uLnTx/>
                    <a:uFillTx/>
                    <a:ea typeface="+mn-ea"/>
                    <a:cs typeface="+mn-cs"/>
                  </a:rPr>
                  <a:t>Ben</a:t>
                </a:r>
                <a:endParaRPr lang="en-AU" sz="1800" dirty="0"/>
              </a:p>
            </p:txBody>
          </p:sp>
        </p:grpSp>
        <p:grpSp>
          <p:nvGrpSpPr>
            <p:cNvPr id="21" name="Group 20">
              <a:extLst>
                <a:ext uri="{FF2B5EF4-FFF2-40B4-BE49-F238E27FC236}">
                  <a16:creationId xmlns:a16="http://schemas.microsoft.com/office/drawing/2014/main" id="{B1F81B2F-6372-2D40-D025-121806343DFB}"/>
                </a:ext>
              </a:extLst>
            </p:cNvPr>
            <p:cNvGrpSpPr/>
            <p:nvPr/>
          </p:nvGrpSpPr>
          <p:grpSpPr>
            <a:xfrm>
              <a:off x="8777458" y="4434144"/>
              <a:ext cx="1553506" cy="2174834"/>
              <a:chOff x="8777458" y="4434144"/>
              <a:chExt cx="1553506" cy="2174834"/>
            </a:xfrm>
          </p:grpSpPr>
          <p:pic>
            <p:nvPicPr>
              <p:cNvPr id="16" name="Picture 15">
                <a:extLst>
                  <a:ext uri="{FF2B5EF4-FFF2-40B4-BE49-F238E27FC236}">
                    <a16:creationId xmlns:a16="http://schemas.microsoft.com/office/drawing/2014/main" id="{937CA19E-9B16-1A12-C3CF-B620C56A24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14" r="-214"/>
              <a:stretch/>
            </p:blipFill>
            <p:spPr>
              <a:xfrm>
                <a:off x="8777458" y="4434144"/>
                <a:ext cx="1553506" cy="1506082"/>
              </a:xfrm>
              <a:prstGeom prst="roundRect">
                <a:avLst/>
              </a:prstGeom>
              <a:ln w="3175" cap="rnd">
                <a:noFill/>
              </a:ln>
              <a:effectLst/>
            </p:spPr>
          </p:pic>
          <p:sp>
            <p:nvSpPr>
              <p:cNvPr id="6" name="TextBox 5">
                <a:extLst>
                  <a:ext uri="{FF2B5EF4-FFF2-40B4-BE49-F238E27FC236}">
                    <a16:creationId xmlns:a16="http://schemas.microsoft.com/office/drawing/2014/main" id="{C9CBAEA8-A400-393B-DF65-8414A662FDEE}"/>
                  </a:ext>
                </a:extLst>
              </p:cNvPr>
              <p:cNvSpPr txBox="1"/>
              <p:nvPr/>
            </p:nvSpPr>
            <p:spPr>
              <a:xfrm>
                <a:off x="8985905" y="6239646"/>
                <a:ext cx="1136612" cy="369332"/>
              </a:xfrm>
              <a:prstGeom prst="rect">
                <a:avLst/>
              </a:prstGeom>
              <a:noFill/>
            </p:spPr>
            <p:txBody>
              <a:bodyPr wrap="square">
                <a:spAutoFit/>
              </a:bodyPr>
              <a:lstStyle/>
              <a:p>
                <a:pPr algn="ctr"/>
                <a:r>
                  <a:rPr kumimoji="0" lang="en-AU" sz="1800" b="0" i="0" u="none" strike="noStrike" kern="1200" cap="none" spc="0" normalizeH="0" baseline="0" noProof="0" dirty="0">
                    <a:ln>
                      <a:noFill/>
                    </a:ln>
                    <a:solidFill>
                      <a:srgbClr val="22272B"/>
                    </a:solidFill>
                    <a:effectLst/>
                    <a:uLnTx/>
                    <a:uFillTx/>
                    <a:ea typeface="+mn-ea"/>
                    <a:cs typeface="+mn-cs"/>
                  </a:rPr>
                  <a:t>Bethany</a:t>
                </a:r>
                <a:endParaRPr lang="en-AU" sz="1800" dirty="0"/>
              </a:p>
            </p:txBody>
          </p:sp>
        </p:grpSp>
        <p:grpSp>
          <p:nvGrpSpPr>
            <p:cNvPr id="22" name="Group 21">
              <a:extLst>
                <a:ext uri="{FF2B5EF4-FFF2-40B4-BE49-F238E27FC236}">
                  <a16:creationId xmlns:a16="http://schemas.microsoft.com/office/drawing/2014/main" id="{BC80E122-F8DD-A8A2-F0EF-D73A9E90CD9D}"/>
                </a:ext>
              </a:extLst>
            </p:cNvPr>
            <p:cNvGrpSpPr/>
            <p:nvPr/>
          </p:nvGrpSpPr>
          <p:grpSpPr>
            <a:xfrm>
              <a:off x="10453994" y="4439646"/>
              <a:ext cx="1565698" cy="2155521"/>
              <a:chOff x="10453994" y="4439646"/>
              <a:chExt cx="1565698" cy="2155521"/>
            </a:xfrm>
          </p:grpSpPr>
          <p:pic>
            <p:nvPicPr>
              <p:cNvPr id="17" name="Picture 16">
                <a:extLst>
                  <a:ext uri="{FF2B5EF4-FFF2-40B4-BE49-F238E27FC236}">
                    <a16:creationId xmlns:a16="http://schemas.microsoft.com/office/drawing/2014/main" id="{6909A039-024D-13DF-220B-2B544D2C9E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53994" y="4439646"/>
                <a:ext cx="1565698" cy="1500579"/>
              </a:xfrm>
              <a:prstGeom prst="roundRect">
                <a:avLst/>
              </a:prstGeom>
              <a:ln w="3175" cap="rnd">
                <a:noFill/>
              </a:ln>
              <a:effectLst/>
            </p:spPr>
          </p:pic>
          <p:sp>
            <p:nvSpPr>
              <p:cNvPr id="7" name="TextBox 6">
                <a:extLst>
                  <a:ext uri="{FF2B5EF4-FFF2-40B4-BE49-F238E27FC236}">
                    <a16:creationId xmlns:a16="http://schemas.microsoft.com/office/drawing/2014/main" id="{6860A814-06EE-5CFF-7BE5-863F9FEAB63B}"/>
                  </a:ext>
                </a:extLst>
              </p:cNvPr>
              <p:cNvSpPr txBox="1"/>
              <p:nvPr/>
            </p:nvSpPr>
            <p:spPr>
              <a:xfrm>
                <a:off x="10765419" y="6225835"/>
                <a:ext cx="942849" cy="369332"/>
              </a:xfrm>
              <a:prstGeom prst="rect">
                <a:avLst/>
              </a:prstGeom>
              <a:noFill/>
            </p:spPr>
            <p:txBody>
              <a:bodyPr wrap="square">
                <a:spAutoFit/>
              </a:bodyPr>
              <a:lstStyle/>
              <a:p>
                <a:pPr algn="ctr"/>
                <a:r>
                  <a:rPr kumimoji="0" lang="en-AU" sz="1800" b="0" i="0" u="none" strike="noStrike" kern="1200" cap="none" spc="0" normalizeH="0" baseline="0" noProof="0" dirty="0">
                    <a:ln>
                      <a:noFill/>
                    </a:ln>
                    <a:solidFill>
                      <a:srgbClr val="22272B"/>
                    </a:solidFill>
                    <a:effectLst/>
                    <a:uLnTx/>
                    <a:uFillTx/>
                    <a:ea typeface="+mn-ea"/>
                    <a:cs typeface="+mn-cs"/>
                  </a:rPr>
                  <a:t>Dylan</a:t>
                </a:r>
                <a:endParaRPr lang="en-AU" sz="1800" dirty="0"/>
              </a:p>
            </p:txBody>
          </p:sp>
        </p:grpSp>
      </p:grpSp>
      <p:sp>
        <p:nvSpPr>
          <p:cNvPr id="18" name="Slide Number Placeholder 17">
            <a:extLst>
              <a:ext uri="{FF2B5EF4-FFF2-40B4-BE49-F238E27FC236}">
                <a16:creationId xmlns:a16="http://schemas.microsoft.com/office/drawing/2014/main" id="{FED7F97D-7827-9A01-C66D-EC6FCE1A1B46}"/>
              </a:ext>
              <a:ext uri="{C183D7F6-B498-43B3-948B-1728B52AA6E4}">
                <adec:decorative xmlns:adec="http://schemas.microsoft.com/office/drawing/2017/decorative" val="1"/>
              </a:ext>
            </a:extLst>
          </p:cNvPr>
          <p:cNvSpPr>
            <a:spLocks noGrp="1"/>
          </p:cNvSpPr>
          <p:nvPr>
            <p:ph type="sldNum" sz="quarter" idx="16"/>
          </p:nvPr>
        </p:nvSpPr>
        <p:spPr>
          <a:prstGeom prst="roundRect">
            <a:avLst/>
          </a:prstGeo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33426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E2C114-543E-A5DD-708B-B2115B4397F8}"/>
              </a:ext>
            </a:extLst>
          </p:cNvPr>
          <p:cNvSpPr>
            <a:spLocks noGrp="1"/>
          </p:cNvSpPr>
          <p:nvPr>
            <p:ph type="title"/>
          </p:nvPr>
        </p:nvSpPr>
        <p:spPr/>
        <p:txBody>
          <a:bodyPr/>
          <a:lstStyle/>
          <a:p>
            <a:r>
              <a:rPr lang="en-AU" dirty="0"/>
              <a:t>Key actions and guiding principles</a:t>
            </a:r>
          </a:p>
        </p:txBody>
      </p:sp>
      <p:sp>
        <p:nvSpPr>
          <p:cNvPr id="10" name="Text Placeholder 9">
            <a:extLst>
              <a:ext uri="{FF2B5EF4-FFF2-40B4-BE49-F238E27FC236}">
                <a16:creationId xmlns:a16="http://schemas.microsoft.com/office/drawing/2014/main" id="{39A15C9F-CDB5-D455-5093-66F0B970B509}"/>
              </a:ext>
            </a:extLst>
          </p:cNvPr>
          <p:cNvSpPr>
            <a:spLocks noGrp="1"/>
          </p:cNvSpPr>
          <p:nvPr>
            <p:ph type="body" sz="quarter" idx="18"/>
          </p:nvPr>
        </p:nvSpPr>
        <p:spPr/>
        <p:txBody>
          <a:bodyPr/>
          <a:lstStyle/>
          <a:p>
            <a:r>
              <a:rPr lang="en-AU" dirty="0"/>
              <a:t>High potential and gifted education policy</a:t>
            </a:r>
          </a:p>
        </p:txBody>
      </p:sp>
      <p:grpSp>
        <p:nvGrpSpPr>
          <p:cNvPr id="2" name="Group 1" descr="5 key actions:&#10;Evaluate.&#10;Implement.&#10;Build capacity.&#10;Collaborate.&#10;Assess and identify.">
            <a:extLst>
              <a:ext uri="{FF2B5EF4-FFF2-40B4-BE49-F238E27FC236}">
                <a16:creationId xmlns:a16="http://schemas.microsoft.com/office/drawing/2014/main" id="{067FFC30-8E13-55E3-7BF3-E01ECBECE95E}"/>
              </a:ext>
            </a:extLst>
          </p:cNvPr>
          <p:cNvGrpSpPr/>
          <p:nvPr/>
        </p:nvGrpSpPr>
        <p:grpSpPr>
          <a:xfrm>
            <a:off x="360000" y="1414707"/>
            <a:ext cx="3388576" cy="4967805"/>
            <a:chOff x="360000" y="1421161"/>
            <a:chExt cx="3388576" cy="4967805"/>
          </a:xfrm>
        </p:grpSpPr>
        <p:sp>
          <p:nvSpPr>
            <p:cNvPr id="14" name="TextBox 13">
              <a:extLst>
                <a:ext uri="{FF2B5EF4-FFF2-40B4-BE49-F238E27FC236}">
                  <a16:creationId xmlns:a16="http://schemas.microsoft.com/office/drawing/2014/main" id="{C608D802-ACC3-AB39-A21F-2293314636E2}"/>
                </a:ext>
              </a:extLst>
            </p:cNvPr>
            <p:cNvSpPr txBox="1"/>
            <p:nvPr/>
          </p:nvSpPr>
          <p:spPr>
            <a:xfrm>
              <a:off x="377590" y="1421161"/>
              <a:ext cx="20991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mj-lt"/>
                </a:rPr>
                <a:t>5 key</a:t>
              </a:r>
              <a:r>
                <a:rPr kumimoji="0" lang="en-AU" sz="1800" b="1" i="0" u="none" strike="noStrike" kern="1200" cap="none" spc="0" normalizeH="0" baseline="0" noProof="0" dirty="0">
                  <a:ln>
                    <a:noFill/>
                  </a:ln>
                  <a:effectLst/>
                  <a:uLnTx/>
                  <a:uFillTx/>
                  <a:latin typeface="+mj-lt"/>
                  <a:ea typeface="+mn-ea"/>
                  <a:cs typeface="+mn-cs"/>
                </a:rPr>
                <a:t> actions</a:t>
              </a:r>
            </a:p>
          </p:txBody>
        </p:sp>
        <p:grpSp>
          <p:nvGrpSpPr>
            <p:cNvPr id="85" name="Group 84">
              <a:extLst>
                <a:ext uri="{FF2B5EF4-FFF2-40B4-BE49-F238E27FC236}">
                  <a16:creationId xmlns:a16="http://schemas.microsoft.com/office/drawing/2014/main" id="{FB810221-2582-1E9D-A6E6-99DFD284005B}"/>
                </a:ext>
              </a:extLst>
            </p:cNvPr>
            <p:cNvGrpSpPr/>
            <p:nvPr/>
          </p:nvGrpSpPr>
          <p:grpSpPr>
            <a:xfrm>
              <a:off x="360000" y="1992761"/>
              <a:ext cx="3388576" cy="4396205"/>
              <a:chOff x="352148" y="1967681"/>
              <a:chExt cx="3388576" cy="4396205"/>
            </a:xfrm>
          </p:grpSpPr>
          <p:grpSp>
            <p:nvGrpSpPr>
              <p:cNvPr id="57" name="Group 56">
                <a:extLst>
                  <a:ext uri="{FF2B5EF4-FFF2-40B4-BE49-F238E27FC236}">
                    <a16:creationId xmlns:a16="http://schemas.microsoft.com/office/drawing/2014/main" id="{941829EF-EE74-902C-BD51-D108228B48E3}"/>
                  </a:ext>
                </a:extLst>
              </p:cNvPr>
              <p:cNvGrpSpPr/>
              <p:nvPr/>
            </p:nvGrpSpPr>
            <p:grpSpPr>
              <a:xfrm>
                <a:off x="358252" y="5564806"/>
                <a:ext cx="3382472" cy="799080"/>
                <a:chOff x="366104" y="5896920"/>
                <a:chExt cx="3382472" cy="799080"/>
              </a:xfrm>
            </p:grpSpPr>
            <p:sp>
              <p:nvSpPr>
                <p:cNvPr id="20" name="TextBox 19">
                  <a:extLst>
                    <a:ext uri="{FF2B5EF4-FFF2-40B4-BE49-F238E27FC236}">
                      <a16:creationId xmlns:a16="http://schemas.microsoft.com/office/drawing/2014/main" id="{668132CE-9E4D-7EF9-B7B5-A239BF1B633F}"/>
                    </a:ext>
                  </a:extLst>
                </p:cNvPr>
                <p:cNvSpPr txBox="1"/>
                <p:nvPr/>
              </p:nvSpPr>
              <p:spPr>
                <a:xfrm>
                  <a:off x="1324058" y="6111794"/>
                  <a:ext cx="2424518" cy="369332"/>
                </a:xfrm>
                <a:prstGeom prst="rect">
                  <a:avLst/>
                </a:prstGeom>
                <a:noFill/>
              </p:spPr>
              <p:txBody>
                <a:bodyPr wrap="square" lIns="91440" tIns="45720" rIns="91440" bIns="45720" rtlCol="0" anchor="t">
                  <a:spAutoFit/>
                </a:bodyPr>
                <a:lstStyle/>
                <a:p>
                  <a:pPr>
                    <a:defRPr/>
                  </a:pPr>
                  <a:r>
                    <a:rPr kumimoji="0" lang="en-AU" sz="1800" b="1" i="0" u="none" strike="noStrike" kern="1200" cap="none" spc="0" normalizeH="0" baseline="0" noProof="0" dirty="0">
                      <a:ln>
                        <a:noFill/>
                      </a:ln>
                      <a:effectLst/>
                      <a:uLnTx/>
                      <a:uFillTx/>
                      <a:latin typeface="+mj-lt"/>
                      <a:ea typeface="+mn-ea"/>
                      <a:cs typeface="+mn-cs"/>
                    </a:rPr>
                    <a:t>Assess and</a:t>
                  </a:r>
                  <a:r>
                    <a:rPr kumimoji="0" lang="en-AU" sz="1800" b="1" i="0" u="none" strike="noStrike" kern="1200" cap="none" spc="0" normalizeH="0" noProof="0" dirty="0">
                      <a:ln>
                        <a:noFill/>
                      </a:ln>
                      <a:effectLst/>
                      <a:uLnTx/>
                      <a:uFillTx/>
                      <a:latin typeface="+mj-lt"/>
                      <a:ea typeface="+mn-ea"/>
                      <a:cs typeface="+mn-cs"/>
                    </a:rPr>
                    <a:t> identify</a:t>
                  </a:r>
                  <a:endParaRPr kumimoji="0" lang="en-AU" sz="1800" b="1" i="0" u="none" strike="noStrike" kern="1200" cap="none" spc="0" normalizeH="0" baseline="0" noProof="0" dirty="0">
                    <a:ln>
                      <a:noFill/>
                    </a:ln>
                    <a:effectLst/>
                    <a:uLnTx/>
                    <a:uFillTx/>
                    <a:latin typeface="+mj-lt"/>
                    <a:ea typeface="+mn-ea"/>
                    <a:cs typeface="+mn-cs"/>
                  </a:endParaRPr>
                </a:p>
              </p:txBody>
            </p:sp>
            <p:pic>
              <p:nvPicPr>
                <p:cNvPr id="21" name="Picture 20" descr="A close-up of a magnifying glass and a paper&#10;&#10;Description automatically generated">
                  <a:extLst>
                    <a:ext uri="{FF2B5EF4-FFF2-40B4-BE49-F238E27FC236}">
                      <a16:creationId xmlns:a16="http://schemas.microsoft.com/office/drawing/2014/main" id="{C5957881-59AF-2711-98D4-B96E45AFA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104" y="5896920"/>
                  <a:ext cx="794940" cy="799080"/>
                </a:xfrm>
                <a:prstGeom prst="rect">
                  <a:avLst/>
                </a:prstGeom>
              </p:spPr>
            </p:pic>
          </p:grpSp>
          <p:grpSp>
            <p:nvGrpSpPr>
              <p:cNvPr id="56" name="Group 55">
                <a:extLst>
                  <a:ext uri="{FF2B5EF4-FFF2-40B4-BE49-F238E27FC236}">
                    <a16:creationId xmlns:a16="http://schemas.microsoft.com/office/drawing/2014/main" id="{A6479955-B4DA-0B42-5139-60227CA7F847}"/>
                  </a:ext>
                </a:extLst>
              </p:cNvPr>
              <p:cNvGrpSpPr/>
              <p:nvPr/>
            </p:nvGrpSpPr>
            <p:grpSpPr>
              <a:xfrm>
                <a:off x="352148" y="4613537"/>
                <a:ext cx="2458951" cy="819696"/>
                <a:chOff x="360000" y="4945651"/>
                <a:chExt cx="2458951" cy="819696"/>
              </a:xfrm>
            </p:grpSpPr>
            <p:sp>
              <p:nvSpPr>
                <p:cNvPr id="19" name="TextBox 18">
                  <a:extLst>
                    <a:ext uri="{FF2B5EF4-FFF2-40B4-BE49-F238E27FC236}">
                      <a16:creationId xmlns:a16="http://schemas.microsoft.com/office/drawing/2014/main" id="{D352448E-9F46-C1BD-65D7-C88BE0C397C7}"/>
                    </a:ext>
                  </a:extLst>
                </p:cNvPr>
                <p:cNvSpPr txBox="1"/>
                <p:nvPr/>
              </p:nvSpPr>
              <p:spPr>
                <a:xfrm>
                  <a:off x="1324631" y="5170833"/>
                  <a:ext cx="1494320" cy="36933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800" b="1" dirty="0">
                      <a:latin typeface="+mj-lt"/>
                    </a:rPr>
                    <a:t>Collaborate</a:t>
                  </a:r>
                  <a:endParaRPr kumimoji="0" lang="en-AU" sz="1800" b="1" i="0" u="none" strike="noStrike" kern="1200" cap="none" spc="0" normalizeH="0" baseline="0" noProof="0" dirty="0">
                    <a:ln>
                      <a:noFill/>
                    </a:ln>
                    <a:effectLst/>
                    <a:uLnTx/>
                    <a:uFillTx/>
                    <a:latin typeface="+mj-lt"/>
                    <a:ea typeface="+mn-ea"/>
                    <a:cs typeface="+mn-cs"/>
                  </a:endParaRPr>
                </a:p>
              </p:txBody>
            </p:sp>
            <p:pic>
              <p:nvPicPr>
                <p:cNvPr id="22" name="Picture 21" descr="A blue circle with red and black circles with people and numbers&#10;&#10;Description automatically generated">
                  <a:extLst>
                    <a:ext uri="{FF2B5EF4-FFF2-40B4-BE49-F238E27FC236}">
                      <a16:creationId xmlns:a16="http://schemas.microsoft.com/office/drawing/2014/main" id="{CDFF4B75-B379-4850-F0F0-541B4BC86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000" y="4945651"/>
                  <a:ext cx="807149" cy="819696"/>
                </a:xfrm>
                <a:prstGeom prst="rect">
                  <a:avLst/>
                </a:prstGeom>
              </p:spPr>
            </p:pic>
          </p:grpSp>
          <p:grpSp>
            <p:nvGrpSpPr>
              <p:cNvPr id="55" name="Group 54">
                <a:extLst>
                  <a:ext uri="{FF2B5EF4-FFF2-40B4-BE49-F238E27FC236}">
                    <a16:creationId xmlns:a16="http://schemas.microsoft.com/office/drawing/2014/main" id="{8751CEB2-6996-8933-075A-3CF6ADB769D9}"/>
                  </a:ext>
                </a:extLst>
              </p:cNvPr>
              <p:cNvGrpSpPr/>
              <p:nvPr/>
            </p:nvGrpSpPr>
            <p:grpSpPr>
              <a:xfrm>
                <a:off x="358252" y="3719901"/>
                <a:ext cx="2710357" cy="790946"/>
                <a:chOff x="366104" y="4052015"/>
                <a:chExt cx="2710357" cy="790946"/>
              </a:xfrm>
            </p:grpSpPr>
            <p:sp>
              <p:nvSpPr>
                <p:cNvPr id="18" name="TextBox 17">
                  <a:extLst>
                    <a:ext uri="{FF2B5EF4-FFF2-40B4-BE49-F238E27FC236}">
                      <a16:creationId xmlns:a16="http://schemas.microsoft.com/office/drawing/2014/main" id="{019ACA3F-2904-CF46-1E8C-055E04A1055B}"/>
                    </a:ext>
                  </a:extLst>
                </p:cNvPr>
                <p:cNvSpPr txBox="1"/>
                <p:nvPr/>
              </p:nvSpPr>
              <p:spPr>
                <a:xfrm>
                  <a:off x="1324058" y="4262822"/>
                  <a:ext cx="1752403" cy="36933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effectLst/>
                      <a:uLnTx/>
                      <a:uFillTx/>
                      <a:latin typeface="+mj-lt"/>
                      <a:ea typeface="+mn-ea"/>
                      <a:cs typeface="+mn-cs"/>
                    </a:rPr>
                    <a:t>Build capacity</a:t>
                  </a:r>
                </a:p>
              </p:txBody>
            </p:sp>
            <p:pic>
              <p:nvPicPr>
                <p:cNvPr id="23" name="Picture 22" descr="A group of people in a circle with arrows&#10;&#10;Description automatically generated">
                  <a:extLst>
                    <a:ext uri="{FF2B5EF4-FFF2-40B4-BE49-F238E27FC236}">
                      <a16:creationId xmlns:a16="http://schemas.microsoft.com/office/drawing/2014/main" id="{A2E399F4-FCF7-1E47-D9C4-5F934B044E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104" y="4052015"/>
                  <a:ext cx="794940" cy="790946"/>
                </a:xfrm>
                <a:prstGeom prst="rect">
                  <a:avLst/>
                </a:prstGeom>
              </p:spPr>
            </p:pic>
          </p:grpSp>
          <p:grpSp>
            <p:nvGrpSpPr>
              <p:cNvPr id="54" name="Group 53">
                <a:extLst>
                  <a:ext uri="{FF2B5EF4-FFF2-40B4-BE49-F238E27FC236}">
                    <a16:creationId xmlns:a16="http://schemas.microsoft.com/office/drawing/2014/main" id="{230DE819-6ADC-CFD6-BE41-DBE680299476}"/>
                  </a:ext>
                </a:extLst>
              </p:cNvPr>
              <p:cNvGrpSpPr/>
              <p:nvPr/>
            </p:nvGrpSpPr>
            <p:grpSpPr>
              <a:xfrm>
                <a:off x="369738" y="2836956"/>
                <a:ext cx="2328813" cy="779688"/>
                <a:chOff x="377590" y="3169070"/>
                <a:chExt cx="2328813" cy="779688"/>
              </a:xfrm>
            </p:grpSpPr>
            <p:sp>
              <p:nvSpPr>
                <p:cNvPr id="17" name="TextBox 16">
                  <a:extLst>
                    <a:ext uri="{FF2B5EF4-FFF2-40B4-BE49-F238E27FC236}">
                      <a16:creationId xmlns:a16="http://schemas.microsoft.com/office/drawing/2014/main" id="{98E58E5A-E065-DEE6-96AB-A85B313D80A6}"/>
                    </a:ext>
                  </a:extLst>
                </p:cNvPr>
                <p:cNvSpPr txBox="1"/>
                <p:nvPr/>
              </p:nvSpPr>
              <p:spPr>
                <a:xfrm>
                  <a:off x="1324293" y="3374248"/>
                  <a:ext cx="1382110" cy="36933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800" b="1" dirty="0">
                      <a:latin typeface="+mj-lt"/>
                    </a:rPr>
                    <a:t>Implement</a:t>
                  </a:r>
                  <a:endParaRPr kumimoji="0" lang="en-AU" sz="1800" b="1" i="0" u="none" strike="noStrike" kern="1200" cap="none" spc="0" normalizeH="0" baseline="0" noProof="0" dirty="0">
                    <a:ln>
                      <a:noFill/>
                    </a:ln>
                    <a:effectLst/>
                    <a:uLnTx/>
                    <a:uFillTx/>
                    <a:latin typeface="+mj-lt"/>
                    <a:ea typeface="+mn-ea"/>
                    <a:cs typeface="+mn-cs"/>
                  </a:endParaRPr>
                </a:p>
              </p:txBody>
            </p:sp>
            <p:pic>
              <p:nvPicPr>
                <p:cNvPr id="24" name="Picture 23" descr="A logo of a house with arrows around it&#10;&#10;Description automatically generated">
                  <a:extLst>
                    <a:ext uri="{FF2B5EF4-FFF2-40B4-BE49-F238E27FC236}">
                      <a16:creationId xmlns:a16="http://schemas.microsoft.com/office/drawing/2014/main" id="{9567817C-8FCA-E4B0-C25D-DCD002E16C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590" y="3169070"/>
                  <a:ext cx="771968" cy="779688"/>
                </a:xfrm>
                <a:prstGeom prst="rect">
                  <a:avLst/>
                </a:prstGeom>
              </p:spPr>
            </p:pic>
          </p:grpSp>
          <p:grpSp>
            <p:nvGrpSpPr>
              <p:cNvPr id="53" name="Group 52">
                <a:extLst>
                  <a:ext uri="{FF2B5EF4-FFF2-40B4-BE49-F238E27FC236}">
                    <a16:creationId xmlns:a16="http://schemas.microsoft.com/office/drawing/2014/main" id="{B9E229C0-17D6-AECE-7534-515DB3D732BA}"/>
                  </a:ext>
                </a:extLst>
              </p:cNvPr>
              <p:cNvGrpSpPr/>
              <p:nvPr/>
            </p:nvGrpSpPr>
            <p:grpSpPr>
              <a:xfrm>
                <a:off x="369738" y="1967681"/>
                <a:ext cx="2104001" cy="779806"/>
                <a:chOff x="377590" y="2299795"/>
                <a:chExt cx="2104001" cy="779806"/>
              </a:xfrm>
            </p:grpSpPr>
            <p:sp>
              <p:nvSpPr>
                <p:cNvPr id="16" name="TextBox 15" descr="The 5 key actions.&#10;1. Evaluate.&#10;2. Implement.&#10;3. Build capacity.&#10;4. Collaborate.&#10;5. Assess and identify.">
                  <a:extLst>
                    <a:ext uri="{FF2B5EF4-FFF2-40B4-BE49-F238E27FC236}">
                      <a16:creationId xmlns:a16="http://schemas.microsoft.com/office/drawing/2014/main" id="{2D911FCC-1A26-1B8C-B290-4BF5280E9F66}"/>
                    </a:ext>
                  </a:extLst>
                </p:cNvPr>
                <p:cNvSpPr txBox="1"/>
                <p:nvPr/>
              </p:nvSpPr>
              <p:spPr>
                <a:xfrm>
                  <a:off x="1325505" y="2505032"/>
                  <a:ext cx="1156086" cy="369332"/>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effectLst/>
                      <a:uLnTx/>
                      <a:uFillTx/>
                      <a:latin typeface="+mj-lt"/>
                      <a:ea typeface="+mn-ea"/>
                      <a:cs typeface="+mn-cs"/>
                    </a:rPr>
                    <a:t>Evaluate</a:t>
                  </a:r>
                </a:p>
              </p:txBody>
            </p:sp>
            <p:pic>
              <p:nvPicPr>
                <p:cNvPr id="13" name="Picture 12" descr="A circle with a number in it&#10;&#10;Description automatically generated">
                  <a:extLst>
                    <a:ext uri="{FF2B5EF4-FFF2-40B4-BE49-F238E27FC236}">
                      <a16:creationId xmlns:a16="http://schemas.microsoft.com/office/drawing/2014/main" id="{1B9C33B4-9484-9F79-71DD-1C95609659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7590" y="2299795"/>
                  <a:ext cx="771968" cy="779806"/>
                </a:xfrm>
                <a:prstGeom prst="rect">
                  <a:avLst/>
                </a:prstGeom>
              </p:spPr>
            </p:pic>
          </p:grpSp>
        </p:grpSp>
      </p:grpSp>
      <p:grpSp>
        <p:nvGrpSpPr>
          <p:cNvPr id="3" name="Group 2" descr="The 4 guiding principles. &#10;1. Excellence and equity. &#10;2. High expectations for all students. &#10;3. Quality teaching, learning, leadership. &#10;4. A continuum of potential">
            <a:extLst>
              <a:ext uri="{FF2B5EF4-FFF2-40B4-BE49-F238E27FC236}">
                <a16:creationId xmlns:a16="http://schemas.microsoft.com/office/drawing/2014/main" id="{065FBA0D-9F9F-1568-E6FF-EC927A1BC12E}"/>
              </a:ext>
            </a:extLst>
          </p:cNvPr>
          <p:cNvGrpSpPr/>
          <p:nvPr/>
        </p:nvGrpSpPr>
        <p:grpSpPr>
          <a:xfrm>
            <a:off x="5400000" y="1414707"/>
            <a:ext cx="5975676" cy="5272598"/>
            <a:chOff x="5455588" y="1421627"/>
            <a:chExt cx="5975676" cy="5272598"/>
          </a:xfrm>
        </p:grpSpPr>
        <p:grpSp>
          <p:nvGrpSpPr>
            <p:cNvPr id="86" name="Group 85">
              <a:extLst>
                <a:ext uri="{FF2B5EF4-FFF2-40B4-BE49-F238E27FC236}">
                  <a16:creationId xmlns:a16="http://schemas.microsoft.com/office/drawing/2014/main" id="{868AD17D-13EE-E68D-B2D4-70E4C905B756}"/>
                </a:ext>
              </a:extLst>
            </p:cNvPr>
            <p:cNvGrpSpPr/>
            <p:nvPr/>
          </p:nvGrpSpPr>
          <p:grpSpPr>
            <a:xfrm>
              <a:off x="5455588" y="1829004"/>
              <a:ext cx="5975676" cy="4865221"/>
              <a:chOff x="5846586" y="1784313"/>
              <a:chExt cx="5975676" cy="4865221"/>
            </a:xfrm>
          </p:grpSpPr>
          <p:grpSp>
            <p:nvGrpSpPr>
              <p:cNvPr id="64" name="Group 63">
                <a:extLst>
                  <a:ext uri="{FF2B5EF4-FFF2-40B4-BE49-F238E27FC236}">
                    <a16:creationId xmlns:a16="http://schemas.microsoft.com/office/drawing/2014/main" id="{74AE2BFE-9A0C-7B9B-AA5C-5FD5E330AE4F}"/>
                  </a:ext>
                </a:extLst>
              </p:cNvPr>
              <p:cNvGrpSpPr/>
              <p:nvPr/>
            </p:nvGrpSpPr>
            <p:grpSpPr>
              <a:xfrm>
                <a:off x="5846586" y="1784313"/>
                <a:ext cx="5975676" cy="1124731"/>
                <a:chOff x="5368610" y="2041154"/>
                <a:chExt cx="5975676" cy="1124731"/>
              </a:xfrm>
            </p:grpSpPr>
            <p:grpSp>
              <p:nvGrpSpPr>
                <p:cNvPr id="65" name="Group 64">
                  <a:extLst>
                    <a:ext uri="{FF2B5EF4-FFF2-40B4-BE49-F238E27FC236}">
                      <a16:creationId xmlns:a16="http://schemas.microsoft.com/office/drawing/2014/main" id="{9E8341A9-C0D7-0971-BA5B-2EC6FBA95F3C}"/>
                    </a:ext>
                  </a:extLst>
                </p:cNvPr>
                <p:cNvGrpSpPr/>
                <p:nvPr/>
              </p:nvGrpSpPr>
              <p:grpSpPr>
                <a:xfrm>
                  <a:off x="5368610" y="2199998"/>
                  <a:ext cx="771968" cy="771968"/>
                  <a:chOff x="5368610" y="2292605"/>
                  <a:chExt cx="771968" cy="771968"/>
                </a:xfrm>
              </p:grpSpPr>
              <p:sp>
                <p:nvSpPr>
                  <p:cNvPr id="67" name="Oval 66">
                    <a:extLst>
                      <a:ext uri="{FF2B5EF4-FFF2-40B4-BE49-F238E27FC236}">
                        <a16:creationId xmlns:a16="http://schemas.microsoft.com/office/drawing/2014/main" id="{E52DC784-8A04-9D05-DA83-D5E834B1C841}"/>
                      </a:ext>
                    </a:extLst>
                  </p:cNvPr>
                  <p:cNvSpPr/>
                  <p:nvPr/>
                </p:nvSpPr>
                <p:spPr>
                  <a:xfrm>
                    <a:off x="5368610" y="2292605"/>
                    <a:ext cx="771968" cy="771968"/>
                  </a:xfrm>
                  <a:prstGeom prst="ellipse">
                    <a:avLst/>
                  </a:prstGeom>
                  <a:gradFill flip="none" rotWithShape="1">
                    <a:gsLst>
                      <a:gs pos="0">
                        <a:schemeClr val="bg1">
                          <a:lumMod val="85000"/>
                        </a:schemeClr>
                      </a:gs>
                      <a:gs pos="100000">
                        <a:schemeClr val="bg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Oval 67">
                    <a:extLst>
                      <a:ext uri="{FF2B5EF4-FFF2-40B4-BE49-F238E27FC236}">
                        <a16:creationId xmlns:a16="http://schemas.microsoft.com/office/drawing/2014/main" id="{A6EC7419-D5DB-2F63-1BB9-0F0A584F9570}"/>
                      </a:ext>
                    </a:extLst>
                  </p:cNvPr>
                  <p:cNvSpPr/>
                  <p:nvPr/>
                </p:nvSpPr>
                <p:spPr>
                  <a:xfrm>
                    <a:off x="5507135" y="2431130"/>
                    <a:ext cx="494918" cy="49491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66" name="TextBox 65">
                  <a:extLst>
                    <a:ext uri="{FF2B5EF4-FFF2-40B4-BE49-F238E27FC236}">
                      <a16:creationId xmlns:a16="http://schemas.microsoft.com/office/drawing/2014/main" id="{2ABA5710-2B7C-E5F2-C2B8-181FC406B7AE}"/>
                    </a:ext>
                  </a:extLst>
                </p:cNvPr>
                <p:cNvSpPr txBox="1"/>
                <p:nvPr/>
              </p:nvSpPr>
              <p:spPr>
                <a:xfrm>
                  <a:off x="6330592" y="2041154"/>
                  <a:ext cx="5013694" cy="1124731"/>
                </a:xfrm>
                <a:prstGeom prst="rect">
                  <a:avLst/>
                </a:prstGeom>
                <a:noFill/>
              </p:spPr>
              <p:txBody>
                <a:bodyPr wrap="square" rtlCol="0">
                  <a:spAutoFit/>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AU" sz="1800" b="1" dirty="0">
                      <a:latin typeface="+mj-lt"/>
                    </a:rPr>
                    <a:t>Excellence and equity</a:t>
                  </a:r>
                </a:p>
                <a:p>
                  <a:pPr marL="0" marR="0" lvl="0" indent="0" defTabSz="914400" rtl="0" eaLnBrk="1" fontAlgn="auto" latinLnBrk="0" hangingPunct="1">
                    <a:lnSpc>
                      <a:spcPct val="114000"/>
                    </a:lnSpc>
                    <a:spcBef>
                      <a:spcPts val="0"/>
                    </a:spcBef>
                    <a:spcAft>
                      <a:spcPts val="0"/>
                    </a:spcAft>
                    <a:buClrTx/>
                    <a:buSzTx/>
                    <a:buFontTx/>
                    <a:buNone/>
                    <a:tabLst/>
                    <a:defRPr/>
                  </a:pPr>
                  <a:r>
                    <a:rPr kumimoji="0" lang="en-GB" sz="1400" i="0" u="none" strike="noStrike" kern="1200" cap="none" spc="0" normalizeH="0" baseline="0" noProof="0" dirty="0">
                      <a:ln>
                        <a:noFill/>
                      </a:ln>
                      <a:effectLst/>
                      <a:uLnTx/>
                      <a:uFillTx/>
                      <a:ea typeface="+mn-ea"/>
                      <a:cs typeface="+mn-cs"/>
                    </a:rPr>
                    <a:t>All students regardless of background or personal circumstance require access to learning programs that enable them to aspire to and achieve personal excellence.</a:t>
                  </a:r>
                </a:p>
              </p:txBody>
            </p:sp>
          </p:grpSp>
          <p:grpSp>
            <p:nvGrpSpPr>
              <p:cNvPr id="69" name="Group 68">
                <a:extLst>
                  <a:ext uri="{FF2B5EF4-FFF2-40B4-BE49-F238E27FC236}">
                    <a16:creationId xmlns:a16="http://schemas.microsoft.com/office/drawing/2014/main" id="{EB87A1E8-7BC8-564A-4915-3D6D9FD3F7C3}"/>
                  </a:ext>
                </a:extLst>
              </p:cNvPr>
              <p:cNvGrpSpPr/>
              <p:nvPr/>
            </p:nvGrpSpPr>
            <p:grpSpPr>
              <a:xfrm>
                <a:off x="5846586" y="3045897"/>
                <a:ext cx="5965851" cy="879151"/>
                <a:chOff x="5368610" y="3343186"/>
                <a:chExt cx="5965851" cy="879151"/>
              </a:xfrm>
            </p:grpSpPr>
            <p:grpSp>
              <p:nvGrpSpPr>
                <p:cNvPr id="70" name="Group 69">
                  <a:extLst>
                    <a:ext uri="{FF2B5EF4-FFF2-40B4-BE49-F238E27FC236}">
                      <a16:creationId xmlns:a16="http://schemas.microsoft.com/office/drawing/2014/main" id="{4D1DA12B-04D2-CC48-7F21-6E8131EBC542}"/>
                    </a:ext>
                  </a:extLst>
                </p:cNvPr>
                <p:cNvGrpSpPr/>
                <p:nvPr/>
              </p:nvGrpSpPr>
              <p:grpSpPr>
                <a:xfrm>
                  <a:off x="5368610" y="3379240"/>
                  <a:ext cx="771968" cy="771968"/>
                  <a:chOff x="5368610" y="3439751"/>
                  <a:chExt cx="771968" cy="771968"/>
                </a:xfrm>
              </p:grpSpPr>
              <p:sp>
                <p:nvSpPr>
                  <p:cNvPr id="72" name="Oval 71">
                    <a:extLst>
                      <a:ext uri="{FF2B5EF4-FFF2-40B4-BE49-F238E27FC236}">
                        <a16:creationId xmlns:a16="http://schemas.microsoft.com/office/drawing/2014/main" id="{B0F4B931-C39E-260A-EBBE-54ACB99F321D}"/>
                      </a:ext>
                    </a:extLst>
                  </p:cNvPr>
                  <p:cNvSpPr/>
                  <p:nvPr/>
                </p:nvSpPr>
                <p:spPr>
                  <a:xfrm>
                    <a:off x="5368610" y="3439751"/>
                    <a:ext cx="771968" cy="771968"/>
                  </a:xfrm>
                  <a:prstGeom prst="ellipse">
                    <a:avLst/>
                  </a:prstGeom>
                  <a:gradFill flip="none" rotWithShape="1">
                    <a:gsLst>
                      <a:gs pos="0">
                        <a:schemeClr val="bg1">
                          <a:lumMod val="85000"/>
                        </a:schemeClr>
                      </a:gs>
                      <a:gs pos="100000">
                        <a:schemeClr val="bg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sng" strike="noStrike" kern="1200" cap="none" spc="0" normalizeH="0" baseline="0" noProof="0">
                      <a:ln>
                        <a:noFill/>
                      </a:ln>
                      <a:solidFill>
                        <a:schemeClr val="accent6"/>
                      </a:solidFill>
                      <a:effectLst/>
                      <a:uLnTx/>
                      <a:uFillTx/>
                      <a:latin typeface="Arial" panose="020B0604020202020204" pitchFamily="34" charset="0"/>
                      <a:ea typeface="+mn-ea"/>
                      <a:cs typeface="+mn-cs"/>
                    </a:endParaRPr>
                  </a:p>
                </p:txBody>
              </p:sp>
              <p:sp>
                <p:nvSpPr>
                  <p:cNvPr id="73" name="Oval 72">
                    <a:extLst>
                      <a:ext uri="{FF2B5EF4-FFF2-40B4-BE49-F238E27FC236}">
                        <a16:creationId xmlns:a16="http://schemas.microsoft.com/office/drawing/2014/main" id="{DC20DEB5-2B52-EB74-E1A9-81D6A90A3A6A}"/>
                      </a:ext>
                    </a:extLst>
                  </p:cNvPr>
                  <p:cNvSpPr/>
                  <p:nvPr/>
                </p:nvSpPr>
                <p:spPr>
                  <a:xfrm>
                    <a:off x="5507135" y="3578276"/>
                    <a:ext cx="494918" cy="494918"/>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sng"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71" name="TextBox 70">
                  <a:extLst>
                    <a:ext uri="{FF2B5EF4-FFF2-40B4-BE49-F238E27FC236}">
                      <a16:creationId xmlns:a16="http://schemas.microsoft.com/office/drawing/2014/main" id="{EEE0C360-48EC-E03E-00C6-6B80EEC56FA3}"/>
                    </a:ext>
                  </a:extLst>
                </p:cNvPr>
                <p:cNvSpPr txBox="1"/>
                <p:nvPr/>
              </p:nvSpPr>
              <p:spPr>
                <a:xfrm>
                  <a:off x="6320767" y="3343186"/>
                  <a:ext cx="5013694" cy="879151"/>
                </a:xfrm>
                <a:prstGeom prst="rect">
                  <a:avLst/>
                </a:prstGeom>
                <a:noFill/>
              </p:spPr>
              <p:txBody>
                <a:bodyPr wrap="square" rtlCol="0">
                  <a:spAutoFit/>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AU" sz="1800" b="1" i="0" u="none" strike="noStrike" kern="1200" cap="none" spc="0" normalizeH="0" baseline="0" noProof="0" dirty="0">
                      <a:ln>
                        <a:noFill/>
                      </a:ln>
                      <a:effectLst/>
                      <a:uLnTx/>
                      <a:uFillTx/>
                      <a:latin typeface="+mj-lt"/>
                      <a:ea typeface="+mn-ea"/>
                      <a:cs typeface="+mn-cs"/>
                    </a:rPr>
                    <a:t>High expectations for all students</a:t>
                  </a:r>
                </a:p>
                <a:p>
                  <a:pPr marL="0" marR="0" lvl="0" indent="0" defTabSz="914400" rtl="0" eaLnBrk="1" fontAlgn="auto" latinLnBrk="0" hangingPunct="1">
                    <a:lnSpc>
                      <a:spcPct val="114000"/>
                    </a:lnSpc>
                    <a:spcBef>
                      <a:spcPts val="0"/>
                    </a:spcBef>
                    <a:spcAft>
                      <a:spcPts val="0"/>
                    </a:spcAft>
                    <a:buClrTx/>
                    <a:buSzTx/>
                    <a:buFontTx/>
                    <a:buNone/>
                    <a:tabLst/>
                    <a:defRPr/>
                  </a:pPr>
                  <a:r>
                    <a:rPr kumimoji="0" lang="en-GB" sz="1400" i="0" u="none" strike="noStrike" kern="1200" cap="none" spc="0" normalizeH="0" baseline="0" noProof="0" dirty="0">
                      <a:ln>
                        <a:noFill/>
                      </a:ln>
                      <a:effectLst/>
                      <a:uLnTx/>
                      <a:uFillTx/>
                      <a:ea typeface="+mn-ea"/>
                      <a:cs typeface="+mn-cs"/>
                    </a:rPr>
                    <a:t>Our commitment to high expectations for all students includes high potential and gifted students.</a:t>
                  </a:r>
                </a:p>
              </p:txBody>
            </p:sp>
          </p:grpSp>
          <p:grpSp>
            <p:nvGrpSpPr>
              <p:cNvPr id="74" name="Group 73">
                <a:extLst>
                  <a:ext uri="{FF2B5EF4-FFF2-40B4-BE49-F238E27FC236}">
                    <a16:creationId xmlns:a16="http://schemas.microsoft.com/office/drawing/2014/main" id="{51E803B8-6B1D-A923-FBAA-E643F239155D}"/>
                  </a:ext>
                </a:extLst>
              </p:cNvPr>
              <p:cNvGrpSpPr/>
              <p:nvPr/>
            </p:nvGrpSpPr>
            <p:grpSpPr>
              <a:xfrm>
                <a:off x="5846586" y="4162560"/>
                <a:ext cx="5965851" cy="1124731"/>
                <a:chOff x="5368610" y="4471881"/>
                <a:chExt cx="5965851" cy="1124731"/>
              </a:xfrm>
            </p:grpSpPr>
            <p:grpSp>
              <p:nvGrpSpPr>
                <p:cNvPr id="75" name="Group 74">
                  <a:extLst>
                    <a:ext uri="{FF2B5EF4-FFF2-40B4-BE49-F238E27FC236}">
                      <a16:creationId xmlns:a16="http://schemas.microsoft.com/office/drawing/2014/main" id="{41D15851-1B23-D4EF-44F8-AC5D83E70EA5}"/>
                    </a:ext>
                  </a:extLst>
                </p:cNvPr>
                <p:cNvGrpSpPr/>
                <p:nvPr/>
              </p:nvGrpSpPr>
              <p:grpSpPr>
                <a:xfrm>
                  <a:off x="5368610" y="4630725"/>
                  <a:ext cx="771968" cy="771968"/>
                  <a:chOff x="5368610" y="4726811"/>
                  <a:chExt cx="771968" cy="771968"/>
                </a:xfrm>
              </p:grpSpPr>
              <p:sp>
                <p:nvSpPr>
                  <p:cNvPr id="77" name="Oval 76">
                    <a:extLst>
                      <a:ext uri="{FF2B5EF4-FFF2-40B4-BE49-F238E27FC236}">
                        <a16:creationId xmlns:a16="http://schemas.microsoft.com/office/drawing/2014/main" id="{3FCAA7E0-B2DA-1693-D554-BD3BA2A311C9}"/>
                      </a:ext>
                    </a:extLst>
                  </p:cNvPr>
                  <p:cNvSpPr/>
                  <p:nvPr/>
                </p:nvSpPr>
                <p:spPr>
                  <a:xfrm>
                    <a:off x="5368610" y="4726811"/>
                    <a:ext cx="771968" cy="771968"/>
                  </a:xfrm>
                  <a:prstGeom prst="ellipse">
                    <a:avLst/>
                  </a:prstGeom>
                  <a:gradFill flip="none" rotWithShape="1">
                    <a:gsLst>
                      <a:gs pos="0">
                        <a:schemeClr val="bg1">
                          <a:lumMod val="85000"/>
                        </a:schemeClr>
                      </a:gs>
                      <a:gs pos="100000">
                        <a:schemeClr val="bg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Oval 77">
                    <a:extLst>
                      <a:ext uri="{FF2B5EF4-FFF2-40B4-BE49-F238E27FC236}">
                        <a16:creationId xmlns:a16="http://schemas.microsoft.com/office/drawing/2014/main" id="{4C044E5A-4A59-A723-9E5E-BE8C7C92F5FD}"/>
                      </a:ext>
                    </a:extLst>
                  </p:cNvPr>
                  <p:cNvSpPr/>
                  <p:nvPr/>
                </p:nvSpPr>
                <p:spPr>
                  <a:xfrm>
                    <a:off x="5507135" y="4865336"/>
                    <a:ext cx="494918" cy="494918"/>
                  </a:xfrm>
                  <a:prstGeom prst="ellipse">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76" name="TextBox 75">
                  <a:extLst>
                    <a:ext uri="{FF2B5EF4-FFF2-40B4-BE49-F238E27FC236}">
                      <a16:creationId xmlns:a16="http://schemas.microsoft.com/office/drawing/2014/main" id="{04082851-045A-E50F-A9A4-63E817FA6341}"/>
                    </a:ext>
                  </a:extLst>
                </p:cNvPr>
                <p:cNvSpPr txBox="1"/>
                <p:nvPr/>
              </p:nvSpPr>
              <p:spPr>
                <a:xfrm>
                  <a:off x="6322404" y="4471881"/>
                  <a:ext cx="5012057" cy="1124731"/>
                </a:xfrm>
                <a:prstGeom prst="rect">
                  <a:avLst/>
                </a:prstGeom>
                <a:noFill/>
              </p:spPr>
              <p:txBody>
                <a:bodyPr wrap="square" rtlCol="0">
                  <a:spAutoFit/>
                </a:bodyPr>
                <a:lstStyle/>
                <a:p>
                  <a:pPr marL="0" marR="0" lvl="0" indent="0" defTabSz="914400" rtl="0" eaLnBrk="1" fontAlgn="auto" latinLnBrk="0" hangingPunct="1">
                    <a:lnSpc>
                      <a:spcPct val="114000"/>
                    </a:lnSpc>
                    <a:spcBef>
                      <a:spcPts val="0"/>
                    </a:spcBef>
                    <a:spcAft>
                      <a:spcPts val="0"/>
                    </a:spcAft>
                    <a:buClrTx/>
                    <a:buSzTx/>
                    <a:buFontTx/>
                    <a:buNone/>
                    <a:tabLst/>
                    <a:defRPr/>
                  </a:pPr>
                  <a:r>
                    <a:rPr lang="en-AU" sz="1800" b="1" dirty="0">
                      <a:latin typeface="+mj-lt"/>
                    </a:rPr>
                    <a:t>Quality teaching, learning, leadership</a:t>
                  </a:r>
                </a:p>
                <a:p>
                  <a:pPr marL="0" marR="0" lvl="0" indent="0" defTabSz="914400" rtl="0" eaLnBrk="1" fontAlgn="auto" latinLnBrk="0" hangingPunct="1">
                    <a:lnSpc>
                      <a:spcPct val="114000"/>
                    </a:lnSpc>
                    <a:spcBef>
                      <a:spcPts val="0"/>
                    </a:spcBef>
                    <a:spcAft>
                      <a:spcPts val="0"/>
                    </a:spcAft>
                    <a:buClrTx/>
                    <a:buSzTx/>
                    <a:buFontTx/>
                    <a:buNone/>
                    <a:tabLst/>
                    <a:defRPr/>
                  </a:pPr>
                  <a:r>
                    <a:rPr kumimoji="0" lang="en-GB" sz="1400" i="0" u="none" strike="noStrike" kern="1200" cap="none" spc="0" normalizeH="0" baseline="0" noProof="0" dirty="0">
                      <a:ln>
                        <a:noFill/>
                      </a:ln>
                      <a:effectLst/>
                      <a:uLnTx/>
                      <a:uFillTx/>
                      <a:ea typeface="+mn-ea"/>
                      <a:cs typeface="+mn-cs"/>
                    </a:rPr>
                    <a:t>Achieving excellence for high potential and gifted students is underpinned by effective school environments including quality teaching, learning and leadership.</a:t>
                  </a:r>
                </a:p>
              </p:txBody>
            </p:sp>
          </p:grpSp>
          <p:grpSp>
            <p:nvGrpSpPr>
              <p:cNvPr id="79" name="Group 78">
                <a:extLst>
                  <a:ext uri="{FF2B5EF4-FFF2-40B4-BE49-F238E27FC236}">
                    <a16:creationId xmlns:a16="http://schemas.microsoft.com/office/drawing/2014/main" id="{0937C919-4393-DCAB-5CAE-17C6AC08FEF1}"/>
                  </a:ext>
                </a:extLst>
              </p:cNvPr>
              <p:cNvGrpSpPr/>
              <p:nvPr/>
            </p:nvGrpSpPr>
            <p:grpSpPr>
              <a:xfrm>
                <a:off x="5846586" y="5524803"/>
                <a:ext cx="5965851" cy="1124731"/>
                <a:chOff x="5368610" y="5629330"/>
                <a:chExt cx="5965851" cy="1124731"/>
              </a:xfrm>
            </p:grpSpPr>
            <p:grpSp>
              <p:nvGrpSpPr>
                <p:cNvPr id="80" name="Group 79">
                  <a:extLst>
                    <a:ext uri="{FF2B5EF4-FFF2-40B4-BE49-F238E27FC236}">
                      <a16:creationId xmlns:a16="http://schemas.microsoft.com/office/drawing/2014/main" id="{815F030E-9A88-F076-4802-7885C7333962}"/>
                    </a:ext>
                  </a:extLst>
                </p:cNvPr>
                <p:cNvGrpSpPr/>
                <p:nvPr/>
              </p:nvGrpSpPr>
              <p:grpSpPr>
                <a:xfrm>
                  <a:off x="5368610" y="5788174"/>
                  <a:ext cx="771968" cy="771968"/>
                  <a:chOff x="5368610" y="5851421"/>
                  <a:chExt cx="771968" cy="771968"/>
                </a:xfrm>
              </p:grpSpPr>
              <p:sp>
                <p:nvSpPr>
                  <p:cNvPr id="82" name="Oval 81">
                    <a:extLst>
                      <a:ext uri="{FF2B5EF4-FFF2-40B4-BE49-F238E27FC236}">
                        <a16:creationId xmlns:a16="http://schemas.microsoft.com/office/drawing/2014/main" id="{69092C9C-B0FF-6D98-1CEF-2D7389EBC826}"/>
                      </a:ext>
                    </a:extLst>
                  </p:cNvPr>
                  <p:cNvSpPr/>
                  <p:nvPr/>
                </p:nvSpPr>
                <p:spPr>
                  <a:xfrm>
                    <a:off x="5368610" y="5851421"/>
                    <a:ext cx="771968" cy="771968"/>
                  </a:xfrm>
                  <a:prstGeom prst="ellipse">
                    <a:avLst/>
                  </a:prstGeom>
                  <a:gradFill flip="none" rotWithShape="1">
                    <a:gsLst>
                      <a:gs pos="0">
                        <a:schemeClr val="bg1">
                          <a:lumMod val="85000"/>
                        </a:schemeClr>
                      </a:gs>
                      <a:gs pos="100000">
                        <a:schemeClr val="bg1">
                          <a:shade val="100000"/>
                          <a:satMod val="115000"/>
                        </a:schemeClr>
                      </a:gs>
                    </a:gsLst>
                    <a:lin ang="135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Oval 82">
                    <a:extLst>
                      <a:ext uri="{FF2B5EF4-FFF2-40B4-BE49-F238E27FC236}">
                        <a16:creationId xmlns:a16="http://schemas.microsoft.com/office/drawing/2014/main" id="{CF7DCF28-F058-CF90-F687-18DE234F79C3}"/>
                      </a:ext>
                    </a:extLst>
                  </p:cNvPr>
                  <p:cNvSpPr/>
                  <p:nvPr/>
                </p:nvSpPr>
                <p:spPr>
                  <a:xfrm>
                    <a:off x="5507135" y="5989946"/>
                    <a:ext cx="494918" cy="494918"/>
                  </a:xfrm>
                  <a:prstGeom prst="ellipse">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en-AU" sz="2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81" name="TextBox 80">
                  <a:extLst>
                    <a:ext uri="{FF2B5EF4-FFF2-40B4-BE49-F238E27FC236}">
                      <a16:creationId xmlns:a16="http://schemas.microsoft.com/office/drawing/2014/main" id="{5C901861-ECC8-CFA7-C33C-751BE29BEB59}"/>
                    </a:ext>
                  </a:extLst>
                </p:cNvPr>
                <p:cNvSpPr txBox="1"/>
                <p:nvPr/>
              </p:nvSpPr>
              <p:spPr>
                <a:xfrm>
                  <a:off x="6330592" y="5629330"/>
                  <a:ext cx="5003869" cy="1124731"/>
                </a:xfrm>
                <a:prstGeom prst="rect">
                  <a:avLst/>
                </a:prstGeom>
                <a:noFill/>
              </p:spPr>
              <p:txBody>
                <a:bodyPr wrap="square" rtlCol="0">
                  <a:spAutoFit/>
                </a:bodyPr>
                <a:lstStyle/>
                <a:p>
                  <a:pPr marL="0" marR="0" lvl="0" indent="0" defTabSz="914400" rtl="0" eaLnBrk="1" fontAlgn="auto" latinLnBrk="0" hangingPunct="1">
                    <a:lnSpc>
                      <a:spcPct val="114000"/>
                    </a:lnSpc>
                    <a:spcBef>
                      <a:spcPts val="0"/>
                    </a:spcBef>
                    <a:spcAft>
                      <a:spcPts val="0"/>
                    </a:spcAft>
                    <a:buClrTx/>
                    <a:buSzTx/>
                    <a:buFontTx/>
                    <a:buNone/>
                    <a:tabLst/>
                    <a:defRPr/>
                  </a:pPr>
                  <a:r>
                    <a:rPr kumimoji="0" lang="en-AU" sz="1800" b="1" i="0" u="none" strike="noStrike" kern="1200" cap="none" spc="0" normalizeH="0" baseline="0" noProof="0" dirty="0">
                      <a:ln>
                        <a:noFill/>
                      </a:ln>
                      <a:effectLst/>
                      <a:uLnTx/>
                      <a:uFillTx/>
                      <a:latin typeface="+mj-lt"/>
                      <a:ea typeface="+mn-ea"/>
                      <a:cs typeface="+mn-cs"/>
                    </a:rPr>
                    <a:t>A continuum</a:t>
                  </a:r>
                  <a:r>
                    <a:rPr kumimoji="0" lang="en-AU" sz="1800" b="1" i="0" u="none" strike="noStrike" kern="1200" cap="none" spc="0" normalizeH="0" noProof="0" dirty="0">
                      <a:ln>
                        <a:noFill/>
                      </a:ln>
                      <a:effectLst/>
                      <a:uLnTx/>
                      <a:uFillTx/>
                      <a:latin typeface="+mj-lt"/>
                      <a:ea typeface="+mn-ea"/>
                      <a:cs typeface="+mn-cs"/>
                    </a:rPr>
                    <a:t> of potential</a:t>
                  </a:r>
                </a:p>
                <a:p>
                  <a:pPr defTabSz="914400">
                    <a:lnSpc>
                      <a:spcPct val="114000"/>
                    </a:lnSpc>
                    <a:defRPr/>
                  </a:pPr>
                  <a:r>
                    <a:rPr kumimoji="0" lang="en-AU" sz="1400" i="0" u="none" strike="noStrike" kern="1200" cap="none" spc="0" normalizeH="0" baseline="0" noProof="0" dirty="0">
                      <a:ln>
                        <a:noFill/>
                      </a:ln>
                      <a:solidFill>
                        <a:srgbClr val="E7E6E6">
                          <a:lumMod val="25000"/>
                        </a:srgbClr>
                      </a:solidFill>
                      <a:effectLst/>
                      <a:uLnTx/>
                      <a:uFillTx/>
                      <a:ea typeface="+mn-ea"/>
                      <a:cs typeface="+mn-cs"/>
                    </a:rPr>
                    <a:t>Potential exist</a:t>
                  </a:r>
                  <a:r>
                    <a:rPr lang="en-AU" sz="1400" dirty="0">
                      <a:solidFill>
                        <a:srgbClr val="E7E6E6">
                          <a:lumMod val="25000"/>
                        </a:srgbClr>
                      </a:solidFill>
                    </a:rPr>
                    <a:t>s along a continuum, where degrees of potential require differing approaches and levels of adjustment and intervention.</a:t>
                  </a:r>
                  <a:endParaRPr kumimoji="0" lang="en-AU" sz="1400" i="0" u="none" strike="noStrike" kern="1200" cap="none" spc="0" normalizeH="0" baseline="0" noProof="0" dirty="0">
                    <a:ln>
                      <a:noFill/>
                    </a:ln>
                    <a:solidFill>
                      <a:srgbClr val="E7E6E6">
                        <a:lumMod val="25000"/>
                      </a:srgbClr>
                    </a:solidFill>
                    <a:effectLst/>
                    <a:uLnTx/>
                    <a:uFillTx/>
                    <a:ea typeface="+mn-ea"/>
                    <a:cs typeface="+mn-cs"/>
                  </a:endParaRPr>
                </a:p>
              </p:txBody>
            </p:sp>
          </p:grpSp>
        </p:grpSp>
        <p:sp>
          <p:nvSpPr>
            <p:cNvPr id="84" name="TextBox 83">
              <a:extLst>
                <a:ext uri="{FF2B5EF4-FFF2-40B4-BE49-F238E27FC236}">
                  <a16:creationId xmlns:a16="http://schemas.microsoft.com/office/drawing/2014/main" id="{C11D7D07-3820-1691-4683-EA1D6B69D516}"/>
                </a:ext>
              </a:extLst>
            </p:cNvPr>
            <p:cNvSpPr txBox="1"/>
            <p:nvPr/>
          </p:nvSpPr>
          <p:spPr>
            <a:xfrm>
              <a:off x="5455588" y="1421627"/>
              <a:ext cx="25963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b="1" dirty="0">
                  <a:latin typeface="+mj-lt"/>
                </a:rPr>
                <a:t>4 guiding principles</a:t>
              </a:r>
              <a:endParaRPr kumimoji="0" lang="en-AU" sz="1800" b="1" i="0" u="none" strike="noStrike" kern="1200" cap="none" spc="0" normalizeH="0" baseline="0" noProof="0" dirty="0">
                <a:ln>
                  <a:noFill/>
                </a:ln>
                <a:effectLst/>
                <a:uLnTx/>
                <a:uFillTx/>
                <a:latin typeface="+mj-lt"/>
                <a:ea typeface="+mn-ea"/>
                <a:cs typeface="+mn-cs"/>
              </a:endParaRPr>
            </a:p>
          </p:txBody>
        </p:sp>
      </p:grpSp>
      <p:sp>
        <p:nvSpPr>
          <p:cNvPr id="6" name="Slide Number Placeholder 5">
            <a:extLst>
              <a:ext uri="{FF2B5EF4-FFF2-40B4-BE49-F238E27FC236}">
                <a16:creationId xmlns:a16="http://schemas.microsoft.com/office/drawing/2014/main" id="{8F96F052-DF32-9FEC-D397-F9B7CA8E02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60281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7D14019-F3EA-2E5B-5559-4566B9B1ECD9}"/>
              </a:ext>
            </a:extLst>
          </p:cNvPr>
          <p:cNvSpPr>
            <a:spLocks noGrp="1"/>
          </p:cNvSpPr>
          <p:nvPr>
            <p:ph type="title"/>
          </p:nvPr>
        </p:nvSpPr>
        <p:spPr>
          <a:xfrm>
            <a:off x="360000" y="360000"/>
            <a:ext cx="10080000" cy="1008000"/>
          </a:xfrm>
        </p:spPr>
        <p:txBody>
          <a:bodyPr/>
          <a:lstStyle/>
          <a:p>
            <a:r>
              <a:rPr lang="en-AU" dirty="0"/>
              <a:t>4 domains of potential</a:t>
            </a:r>
          </a:p>
        </p:txBody>
      </p:sp>
      <p:grpSp>
        <p:nvGrpSpPr>
          <p:cNvPr id="8" name="Group 7" descr="Intellectual.">
            <a:extLst>
              <a:ext uri="{FF2B5EF4-FFF2-40B4-BE49-F238E27FC236}">
                <a16:creationId xmlns:a16="http://schemas.microsoft.com/office/drawing/2014/main" id="{DFFCDD2C-39F3-0256-50ED-78FFF82840FC}"/>
              </a:ext>
            </a:extLst>
          </p:cNvPr>
          <p:cNvGrpSpPr/>
          <p:nvPr/>
        </p:nvGrpSpPr>
        <p:grpSpPr>
          <a:xfrm>
            <a:off x="212379" y="1086243"/>
            <a:ext cx="10913538" cy="1370479"/>
            <a:chOff x="212379" y="1086243"/>
            <a:chExt cx="10913538" cy="1370479"/>
          </a:xfrm>
        </p:grpSpPr>
        <p:pic>
          <p:nvPicPr>
            <p:cNvPr id="11" name="Picture 10" descr="A logo of a person&amp;#39;s head in a gear&#10;&#10;Description automatically generated">
              <a:extLst>
                <a:ext uri="{FF2B5EF4-FFF2-40B4-BE49-F238E27FC236}">
                  <a16:creationId xmlns:a16="http://schemas.microsoft.com/office/drawing/2014/main" id="{C880ED14-55B1-002A-BD18-7BC544FAAD8D}"/>
                </a:ext>
              </a:extLst>
            </p:cNvPr>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2379" y="1086243"/>
              <a:ext cx="1370479" cy="1370479"/>
            </a:xfrm>
            <a:prstGeom prst="flowChartProcess">
              <a:avLst/>
            </a:prstGeom>
            <a:noFill/>
            <a:effectLst/>
            <a:extLst>
              <a:ext uri="{909E8E84-426E-40DD-AFC4-6F175D3DCCD1}">
                <a14:hiddenFill xmlns:a14="http://schemas.microsoft.com/office/drawing/2010/main">
                  <a:solidFill>
                    <a:srgbClr val="FFFFFF"/>
                  </a:solidFill>
                </a14:hiddenFill>
              </a:ext>
            </a:extLst>
          </p:spPr>
        </p:pic>
        <p:sp>
          <p:nvSpPr>
            <p:cNvPr id="48" name="Freeform: Shape 47">
              <a:extLst>
                <a:ext uri="{FF2B5EF4-FFF2-40B4-BE49-F238E27FC236}">
                  <a16:creationId xmlns:a16="http://schemas.microsoft.com/office/drawing/2014/main" id="{8D454457-51E4-BFBC-7D59-7879BBF771F0}"/>
                </a:ext>
              </a:extLst>
            </p:cNvPr>
            <p:cNvSpPr/>
            <p:nvPr/>
          </p:nvSpPr>
          <p:spPr>
            <a:xfrm>
              <a:off x="1413736" y="1275873"/>
              <a:ext cx="9712181" cy="991218"/>
            </a:xfrm>
            <a:custGeom>
              <a:avLst/>
              <a:gdLst>
                <a:gd name="connsiteX0" fmla="*/ 0 w 9712181"/>
                <a:gd name="connsiteY0" fmla="*/ 0 h 991218"/>
                <a:gd name="connsiteX1" fmla="*/ 9546975 w 9712181"/>
                <a:gd name="connsiteY1" fmla="*/ 0 h 991218"/>
                <a:gd name="connsiteX2" fmla="*/ 9712181 w 9712181"/>
                <a:gd name="connsiteY2" fmla="*/ 165206 h 991218"/>
                <a:gd name="connsiteX3" fmla="*/ 9712181 w 9712181"/>
                <a:gd name="connsiteY3" fmla="*/ 826012 h 991218"/>
                <a:gd name="connsiteX4" fmla="*/ 9546975 w 9712181"/>
                <a:gd name="connsiteY4" fmla="*/ 991218 h 991218"/>
                <a:gd name="connsiteX5" fmla="*/ 0 w 9712181"/>
                <a:gd name="connsiteY5" fmla="*/ 991218 h 991218"/>
                <a:gd name="connsiteX6" fmla="*/ 91339 w 9712181"/>
                <a:gd name="connsiteY6" fmla="*/ 919997 h 991218"/>
                <a:gd name="connsiteX7" fmla="*/ 277344 w 9712181"/>
                <a:gd name="connsiteY7" fmla="*/ 495609 h 991218"/>
                <a:gd name="connsiteX8" fmla="*/ 91339 w 9712181"/>
                <a:gd name="connsiteY8" fmla="*/ 71221 h 9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2181" h="991218">
                  <a:moveTo>
                    <a:pt x="0" y="0"/>
                  </a:moveTo>
                  <a:lnTo>
                    <a:pt x="9546975" y="0"/>
                  </a:lnTo>
                  <a:cubicBezTo>
                    <a:pt x="9638216" y="0"/>
                    <a:pt x="9712181" y="73965"/>
                    <a:pt x="9712181" y="165206"/>
                  </a:cubicBezTo>
                  <a:lnTo>
                    <a:pt x="9712181" y="826012"/>
                  </a:lnTo>
                  <a:cubicBezTo>
                    <a:pt x="9712181" y="917253"/>
                    <a:pt x="9638216" y="991218"/>
                    <a:pt x="9546975" y="991218"/>
                  </a:cubicBezTo>
                  <a:lnTo>
                    <a:pt x="0" y="991218"/>
                  </a:lnTo>
                  <a:lnTo>
                    <a:pt x="91339" y="919997"/>
                  </a:lnTo>
                  <a:cubicBezTo>
                    <a:pt x="206263" y="811386"/>
                    <a:pt x="277344" y="661343"/>
                    <a:pt x="277344" y="495609"/>
                  </a:cubicBezTo>
                  <a:cubicBezTo>
                    <a:pt x="277344" y="329876"/>
                    <a:pt x="206263" y="179832"/>
                    <a:pt x="91339" y="7122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3400"/>
              <a:r>
                <a:rPr lang="en-GB" b="1" dirty="0">
                  <a:latin typeface="+mj-lt"/>
                </a:rPr>
                <a:t>Intellectual</a:t>
              </a:r>
              <a:endParaRPr lang="en-AU" b="1" dirty="0">
                <a:latin typeface="+mj-lt"/>
              </a:endParaRPr>
            </a:p>
          </p:txBody>
        </p:sp>
      </p:grpSp>
      <p:grpSp>
        <p:nvGrpSpPr>
          <p:cNvPr id="9" name="Group 8" descr="Social-emotional.">
            <a:extLst>
              <a:ext uri="{FF2B5EF4-FFF2-40B4-BE49-F238E27FC236}">
                <a16:creationId xmlns:a16="http://schemas.microsoft.com/office/drawing/2014/main" id="{9C73E373-6D2A-3E03-AE4B-A83BF2217BD7}"/>
              </a:ext>
            </a:extLst>
          </p:cNvPr>
          <p:cNvGrpSpPr/>
          <p:nvPr/>
        </p:nvGrpSpPr>
        <p:grpSpPr>
          <a:xfrm>
            <a:off x="267618" y="2604556"/>
            <a:ext cx="10932054" cy="1260000"/>
            <a:chOff x="267618" y="2604556"/>
            <a:chExt cx="10932054" cy="1260000"/>
          </a:xfrm>
        </p:grpSpPr>
        <p:pic>
          <p:nvPicPr>
            <p:cNvPr id="14" name="Picture 4">
              <a:extLst>
                <a:ext uri="{FF2B5EF4-FFF2-40B4-BE49-F238E27FC236}">
                  <a16:creationId xmlns:a16="http://schemas.microsoft.com/office/drawing/2014/main" id="{BC8E53A5-8772-D1DE-8FDD-D3B1FB61C964}"/>
                </a:ext>
              </a:extLst>
            </p:cNvPr>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618" y="2604556"/>
              <a:ext cx="1260000" cy="1260000"/>
            </a:xfrm>
            <a:prstGeom prst="ellipse">
              <a:avLst/>
            </a:prstGeom>
            <a:noFill/>
            <a:effectLst/>
            <a:extLst>
              <a:ext uri="{909E8E84-426E-40DD-AFC4-6F175D3DCCD1}">
                <a14:hiddenFill xmlns:a14="http://schemas.microsoft.com/office/drawing/2010/main">
                  <a:solidFill>
                    <a:srgbClr val="FFFFFF"/>
                  </a:solidFill>
                </a14:hiddenFill>
              </a:ext>
            </a:extLst>
          </p:spPr>
        </p:pic>
        <p:sp>
          <p:nvSpPr>
            <p:cNvPr id="49" name="Freeform: Shape 48">
              <a:extLst>
                <a:ext uri="{FF2B5EF4-FFF2-40B4-BE49-F238E27FC236}">
                  <a16:creationId xmlns:a16="http://schemas.microsoft.com/office/drawing/2014/main" id="{E3A29281-BC35-880D-4807-CC65F6F2BD31}"/>
                </a:ext>
              </a:extLst>
            </p:cNvPr>
            <p:cNvSpPr/>
            <p:nvPr/>
          </p:nvSpPr>
          <p:spPr>
            <a:xfrm>
              <a:off x="1413736" y="2738947"/>
              <a:ext cx="9785936" cy="991218"/>
            </a:xfrm>
            <a:custGeom>
              <a:avLst/>
              <a:gdLst>
                <a:gd name="connsiteX0" fmla="*/ 0 w 9712181"/>
                <a:gd name="connsiteY0" fmla="*/ 0 h 991218"/>
                <a:gd name="connsiteX1" fmla="*/ 9546975 w 9712181"/>
                <a:gd name="connsiteY1" fmla="*/ 0 h 991218"/>
                <a:gd name="connsiteX2" fmla="*/ 9712181 w 9712181"/>
                <a:gd name="connsiteY2" fmla="*/ 165206 h 991218"/>
                <a:gd name="connsiteX3" fmla="*/ 9712181 w 9712181"/>
                <a:gd name="connsiteY3" fmla="*/ 826012 h 991218"/>
                <a:gd name="connsiteX4" fmla="*/ 9546975 w 9712181"/>
                <a:gd name="connsiteY4" fmla="*/ 991218 h 991218"/>
                <a:gd name="connsiteX5" fmla="*/ 0 w 9712181"/>
                <a:gd name="connsiteY5" fmla="*/ 991218 h 991218"/>
                <a:gd name="connsiteX6" fmla="*/ 91339 w 9712181"/>
                <a:gd name="connsiteY6" fmla="*/ 919997 h 991218"/>
                <a:gd name="connsiteX7" fmla="*/ 277344 w 9712181"/>
                <a:gd name="connsiteY7" fmla="*/ 495609 h 991218"/>
                <a:gd name="connsiteX8" fmla="*/ 91339 w 9712181"/>
                <a:gd name="connsiteY8" fmla="*/ 71221 h 9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2181" h="991218">
                  <a:moveTo>
                    <a:pt x="0" y="0"/>
                  </a:moveTo>
                  <a:lnTo>
                    <a:pt x="9546975" y="0"/>
                  </a:lnTo>
                  <a:cubicBezTo>
                    <a:pt x="9638216" y="0"/>
                    <a:pt x="9712181" y="73965"/>
                    <a:pt x="9712181" y="165206"/>
                  </a:cubicBezTo>
                  <a:lnTo>
                    <a:pt x="9712181" y="826012"/>
                  </a:lnTo>
                  <a:cubicBezTo>
                    <a:pt x="9712181" y="917253"/>
                    <a:pt x="9638216" y="991218"/>
                    <a:pt x="9546975" y="991218"/>
                  </a:cubicBezTo>
                  <a:lnTo>
                    <a:pt x="0" y="991218"/>
                  </a:lnTo>
                  <a:lnTo>
                    <a:pt x="91339" y="919997"/>
                  </a:lnTo>
                  <a:cubicBezTo>
                    <a:pt x="206263" y="811386"/>
                    <a:pt x="277344" y="661343"/>
                    <a:pt x="277344" y="495609"/>
                  </a:cubicBezTo>
                  <a:cubicBezTo>
                    <a:pt x="277344" y="329876"/>
                    <a:pt x="206263" y="179832"/>
                    <a:pt x="91339" y="7122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3400"/>
              <a:r>
                <a:rPr lang="en-GB" b="1" dirty="0">
                  <a:latin typeface="+mj-lt"/>
                </a:rPr>
                <a:t>Social-emotional</a:t>
              </a:r>
              <a:endParaRPr lang="en-AU" b="1" dirty="0">
                <a:latin typeface="+mj-lt"/>
              </a:endParaRPr>
            </a:p>
          </p:txBody>
        </p:sp>
      </p:grpSp>
      <p:grpSp>
        <p:nvGrpSpPr>
          <p:cNvPr id="10" name="Group 9" descr="Physical.">
            <a:extLst>
              <a:ext uri="{FF2B5EF4-FFF2-40B4-BE49-F238E27FC236}">
                <a16:creationId xmlns:a16="http://schemas.microsoft.com/office/drawing/2014/main" id="{B4F9CD66-5ACA-C5A6-6B2B-058DF73BCC81}"/>
              </a:ext>
            </a:extLst>
          </p:cNvPr>
          <p:cNvGrpSpPr/>
          <p:nvPr/>
        </p:nvGrpSpPr>
        <p:grpSpPr>
          <a:xfrm>
            <a:off x="271479" y="4007280"/>
            <a:ext cx="10854438" cy="1234310"/>
            <a:chOff x="271479" y="4007280"/>
            <a:chExt cx="10854438" cy="1234310"/>
          </a:xfrm>
        </p:grpSpPr>
        <p:pic>
          <p:nvPicPr>
            <p:cNvPr id="17" name="Picture 16" descr="A logo of a person in a gear&#10;&#10;Description automatically generated">
              <a:extLst>
                <a:ext uri="{FF2B5EF4-FFF2-40B4-BE49-F238E27FC236}">
                  <a16:creationId xmlns:a16="http://schemas.microsoft.com/office/drawing/2014/main" id="{D021FF88-8982-7788-DF24-CD52DA710412}"/>
                </a:ext>
              </a:extLst>
            </p:cNvPr>
            <p:cNvPicPr>
              <a:picLocks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1479" y="4007280"/>
              <a:ext cx="1302726" cy="1234310"/>
            </a:xfrm>
            <a:prstGeom prst="ellipse">
              <a:avLst/>
            </a:prstGeom>
            <a:noFill/>
            <a:effectLst/>
            <a:extLst>
              <a:ext uri="{909E8E84-426E-40DD-AFC4-6F175D3DCCD1}">
                <a14:hiddenFill xmlns:a14="http://schemas.microsoft.com/office/drawing/2010/main">
                  <a:solidFill>
                    <a:srgbClr val="FFFFFF"/>
                  </a:solidFill>
                </a14:hiddenFill>
              </a:ext>
            </a:extLst>
          </p:spPr>
        </p:pic>
        <p:sp>
          <p:nvSpPr>
            <p:cNvPr id="50" name="Freeform: Shape 49">
              <a:extLst>
                <a:ext uri="{FF2B5EF4-FFF2-40B4-BE49-F238E27FC236}">
                  <a16:creationId xmlns:a16="http://schemas.microsoft.com/office/drawing/2014/main" id="{A1449F59-6535-C17D-EB01-32BF7E7235A8}"/>
                </a:ext>
              </a:extLst>
            </p:cNvPr>
            <p:cNvSpPr/>
            <p:nvPr/>
          </p:nvSpPr>
          <p:spPr>
            <a:xfrm>
              <a:off x="1413736" y="4128826"/>
              <a:ext cx="9712181" cy="991218"/>
            </a:xfrm>
            <a:custGeom>
              <a:avLst/>
              <a:gdLst>
                <a:gd name="connsiteX0" fmla="*/ 0 w 9712181"/>
                <a:gd name="connsiteY0" fmla="*/ 0 h 991218"/>
                <a:gd name="connsiteX1" fmla="*/ 9546975 w 9712181"/>
                <a:gd name="connsiteY1" fmla="*/ 0 h 991218"/>
                <a:gd name="connsiteX2" fmla="*/ 9712181 w 9712181"/>
                <a:gd name="connsiteY2" fmla="*/ 165206 h 991218"/>
                <a:gd name="connsiteX3" fmla="*/ 9712181 w 9712181"/>
                <a:gd name="connsiteY3" fmla="*/ 826012 h 991218"/>
                <a:gd name="connsiteX4" fmla="*/ 9546975 w 9712181"/>
                <a:gd name="connsiteY4" fmla="*/ 991218 h 991218"/>
                <a:gd name="connsiteX5" fmla="*/ 0 w 9712181"/>
                <a:gd name="connsiteY5" fmla="*/ 991218 h 991218"/>
                <a:gd name="connsiteX6" fmla="*/ 91339 w 9712181"/>
                <a:gd name="connsiteY6" fmla="*/ 919997 h 991218"/>
                <a:gd name="connsiteX7" fmla="*/ 277344 w 9712181"/>
                <a:gd name="connsiteY7" fmla="*/ 495609 h 991218"/>
                <a:gd name="connsiteX8" fmla="*/ 91339 w 9712181"/>
                <a:gd name="connsiteY8" fmla="*/ 71221 h 9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2181" h="991218">
                  <a:moveTo>
                    <a:pt x="0" y="0"/>
                  </a:moveTo>
                  <a:lnTo>
                    <a:pt x="9546975" y="0"/>
                  </a:lnTo>
                  <a:cubicBezTo>
                    <a:pt x="9638216" y="0"/>
                    <a:pt x="9712181" y="73965"/>
                    <a:pt x="9712181" y="165206"/>
                  </a:cubicBezTo>
                  <a:lnTo>
                    <a:pt x="9712181" y="826012"/>
                  </a:lnTo>
                  <a:cubicBezTo>
                    <a:pt x="9712181" y="917253"/>
                    <a:pt x="9638216" y="991218"/>
                    <a:pt x="9546975" y="991218"/>
                  </a:cubicBezTo>
                  <a:lnTo>
                    <a:pt x="0" y="991218"/>
                  </a:lnTo>
                  <a:lnTo>
                    <a:pt x="91339" y="919997"/>
                  </a:lnTo>
                  <a:cubicBezTo>
                    <a:pt x="206263" y="811386"/>
                    <a:pt x="277344" y="661343"/>
                    <a:pt x="277344" y="495609"/>
                  </a:cubicBezTo>
                  <a:cubicBezTo>
                    <a:pt x="277344" y="329876"/>
                    <a:pt x="206263" y="179832"/>
                    <a:pt x="91339" y="7122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3400"/>
              <a:r>
                <a:rPr lang="en-GB" b="1" dirty="0">
                  <a:latin typeface="+mj-lt"/>
                </a:rPr>
                <a:t>Physical</a:t>
              </a:r>
              <a:endParaRPr lang="en-AU" b="1" dirty="0">
                <a:latin typeface="+mj-lt"/>
              </a:endParaRPr>
            </a:p>
          </p:txBody>
        </p:sp>
      </p:grpSp>
      <p:grpSp>
        <p:nvGrpSpPr>
          <p:cNvPr id="12" name="Group 11" descr="Creative.">
            <a:extLst>
              <a:ext uri="{FF2B5EF4-FFF2-40B4-BE49-F238E27FC236}">
                <a16:creationId xmlns:a16="http://schemas.microsoft.com/office/drawing/2014/main" id="{6A729B60-B438-26E1-E702-459062025756}"/>
              </a:ext>
            </a:extLst>
          </p:cNvPr>
          <p:cNvGrpSpPr/>
          <p:nvPr/>
        </p:nvGrpSpPr>
        <p:grpSpPr>
          <a:xfrm>
            <a:off x="267618" y="5350291"/>
            <a:ext cx="10879273" cy="1260000"/>
            <a:chOff x="267618" y="5350291"/>
            <a:chExt cx="10879273" cy="1260000"/>
          </a:xfrm>
        </p:grpSpPr>
        <p:pic>
          <p:nvPicPr>
            <p:cNvPr id="20" name="Picture 2">
              <a:extLst>
                <a:ext uri="{FF2B5EF4-FFF2-40B4-BE49-F238E27FC236}">
                  <a16:creationId xmlns:a16="http://schemas.microsoft.com/office/drawing/2014/main" id="{3126694A-0D3A-DE72-8AA0-8591C5896EF6}"/>
                </a:ext>
              </a:extLst>
            </p:cNvPr>
            <p:cNvPicPr>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7618" y="5350291"/>
              <a:ext cx="1260000" cy="1260000"/>
            </a:xfrm>
            <a:prstGeom prst="ellipse">
              <a:avLst/>
            </a:prstGeom>
            <a:solidFill>
              <a:srgbClr val="FFFFFF"/>
            </a:solidFill>
            <a:effectLst/>
          </p:spPr>
        </p:pic>
        <p:sp>
          <p:nvSpPr>
            <p:cNvPr id="51" name="Freeform: Shape 50">
              <a:extLst>
                <a:ext uri="{FF2B5EF4-FFF2-40B4-BE49-F238E27FC236}">
                  <a16:creationId xmlns:a16="http://schemas.microsoft.com/office/drawing/2014/main" id="{96472E45-9DD0-0FF1-EC02-3A5C01F034FE}"/>
                </a:ext>
              </a:extLst>
            </p:cNvPr>
            <p:cNvSpPr/>
            <p:nvPr/>
          </p:nvSpPr>
          <p:spPr>
            <a:xfrm>
              <a:off x="1413736" y="5484682"/>
              <a:ext cx="9733155" cy="991218"/>
            </a:xfrm>
            <a:custGeom>
              <a:avLst/>
              <a:gdLst>
                <a:gd name="connsiteX0" fmla="*/ 0 w 9712181"/>
                <a:gd name="connsiteY0" fmla="*/ 0 h 991218"/>
                <a:gd name="connsiteX1" fmla="*/ 9546975 w 9712181"/>
                <a:gd name="connsiteY1" fmla="*/ 0 h 991218"/>
                <a:gd name="connsiteX2" fmla="*/ 9712181 w 9712181"/>
                <a:gd name="connsiteY2" fmla="*/ 165206 h 991218"/>
                <a:gd name="connsiteX3" fmla="*/ 9712181 w 9712181"/>
                <a:gd name="connsiteY3" fmla="*/ 826012 h 991218"/>
                <a:gd name="connsiteX4" fmla="*/ 9546975 w 9712181"/>
                <a:gd name="connsiteY4" fmla="*/ 991218 h 991218"/>
                <a:gd name="connsiteX5" fmla="*/ 0 w 9712181"/>
                <a:gd name="connsiteY5" fmla="*/ 991218 h 991218"/>
                <a:gd name="connsiteX6" fmla="*/ 91339 w 9712181"/>
                <a:gd name="connsiteY6" fmla="*/ 919997 h 991218"/>
                <a:gd name="connsiteX7" fmla="*/ 277344 w 9712181"/>
                <a:gd name="connsiteY7" fmla="*/ 495609 h 991218"/>
                <a:gd name="connsiteX8" fmla="*/ 91339 w 9712181"/>
                <a:gd name="connsiteY8" fmla="*/ 71221 h 99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2181" h="991218">
                  <a:moveTo>
                    <a:pt x="0" y="0"/>
                  </a:moveTo>
                  <a:lnTo>
                    <a:pt x="9546975" y="0"/>
                  </a:lnTo>
                  <a:cubicBezTo>
                    <a:pt x="9638216" y="0"/>
                    <a:pt x="9712181" y="73965"/>
                    <a:pt x="9712181" y="165206"/>
                  </a:cubicBezTo>
                  <a:lnTo>
                    <a:pt x="9712181" y="826012"/>
                  </a:lnTo>
                  <a:cubicBezTo>
                    <a:pt x="9712181" y="917253"/>
                    <a:pt x="9638216" y="991218"/>
                    <a:pt x="9546975" y="991218"/>
                  </a:cubicBezTo>
                  <a:lnTo>
                    <a:pt x="0" y="991218"/>
                  </a:lnTo>
                  <a:lnTo>
                    <a:pt x="91339" y="919997"/>
                  </a:lnTo>
                  <a:cubicBezTo>
                    <a:pt x="206263" y="811386"/>
                    <a:pt x="277344" y="661343"/>
                    <a:pt x="277344" y="495609"/>
                  </a:cubicBezTo>
                  <a:cubicBezTo>
                    <a:pt x="277344" y="329876"/>
                    <a:pt x="206263" y="179832"/>
                    <a:pt x="91339" y="7122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3400"/>
              <a:r>
                <a:rPr lang="en-GB" b="1" dirty="0">
                  <a:latin typeface="+mj-lt"/>
                </a:rPr>
                <a:t>Creative</a:t>
              </a:r>
              <a:endParaRPr lang="en-AU" b="1" dirty="0">
                <a:latin typeface="+mj-lt"/>
              </a:endParaRPr>
            </a:p>
          </p:txBody>
        </p:sp>
      </p:grpSp>
      <p:sp>
        <p:nvSpPr>
          <p:cNvPr id="6" name="Slide Number Placeholder 5">
            <a:extLst>
              <a:ext uri="{FF2B5EF4-FFF2-40B4-BE49-F238E27FC236}">
                <a16:creationId xmlns:a16="http://schemas.microsoft.com/office/drawing/2014/main" id="{36BEAB64-937B-F592-25B3-0DE7B38B9FF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45920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0AFDAB-416A-EB98-1C97-1A4D3265F8D1}"/>
              </a:ext>
            </a:extLst>
          </p:cNvPr>
          <p:cNvSpPr>
            <a:spLocks noGrp="1"/>
          </p:cNvSpPr>
          <p:nvPr>
            <p:ph type="title"/>
          </p:nvPr>
        </p:nvSpPr>
        <p:spPr/>
        <p:txBody>
          <a:bodyPr/>
          <a:lstStyle/>
          <a:p>
            <a:r>
              <a:rPr lang="en-AU" sz="3200" dirty="0"/>
              <a:t>Misconceptions about high potential and gifted students</a:t>
            </a:r>
          </a:p>
        </p:txBody>
      </p:sp>
      <p:sp>
        <p:nvSpPr>
          <p:cNvPr id="4" name="Content Placeholder 3">
            <a:extLst>
              <a:ext uri="{FF2B5EF4-FFF2-40B4-BE49-F238E27FC236}">
                <a16:creationId xmlns:a16="http://schemas.microsoft.com/office/drawing/2014/main" id="{B9CA5147-2BFB-4B90-B7CE-CEF2BD65E5D0}"/>
              </a:ext>
            </a:extLst>
          </p:cNvPr>
          <p:cNvSpPr>
            <a:spLocks noGrp="1"/>
          </p:cNvSpPr>
          <p:nvPr>
            <p:ph idx="1"/>
          </p:nvPr>
        </p:nvSpPr>
        <p:spPr>
          <a:xfrm>
            <a:off x="360000" y="1425677"/>
            <a:ext cx="5558791" cy="4817805"/>
          </a:xfrm>
        </p:spPr>
        <p:txBody>
          <a:bodyPr/>
          <a:lstStyle/>
          <a:p>
            <a:pPr marL="457200" indent="-457200">
              <a:spcAft>
                <a:spcPts val="1000"/>
              </a:spcAft>
              <a:buFont typeface="+mj-lt"/>
              <a:buAutoNum type="arabicPeriod"/>
            </a:pPr>
            <a:r>
              <a:rPr lang="en-AU" sz="1800" dirty="0"/>
              <a:t>High potential and gifted students will make it on their own.</a:t>
            </a:r>
          </a:p>
          <a:p>
            <a:pPr marL="457200" indent="-457200">
              <a:spcAft>
                <a:spcPts val="1000"/>
              </a:spcAft>
              <a:buFont typeface="+mj-lt"/>
              <a:buAutoNum type="arabicPeriod"/>
            </a:pPr>
            <a:r>
              <a:rPr lang="en-AU" sz="1800" dirty="0"/>
              <a:t>High potential and gifted students are a homogenous group.</a:t>
            </a:r>
          </a:p>
          <a:p>
            <a:pPr marL="457200" indent="-457200">
              <a:spcAft>
                <a:spcPts val="1000"/>
              </a:spcAft>
              <a:buFont typeface="+mj-lt"/>
              <a:buAutoNum type="arabicPeriod"/>
            </a:pPr>
            <a:r>
              <a:rPr lang="en-AU" sz="1800" dirty="0"/>
              <a:t>You cannot have high potential and a disability.</a:t>
            </a:r>
          </a:p>
          <a:p>
            <a:pPr marL="457200" indent="-457200">
              <a:spcAft>
                <a:spcPts val="1000"/>
              </a:spcAft>
              <a:buFont typeface="+mj-lt"/>
              <a:buAutoNum type="arabicPeriod"/>
            </a:pPr>
            <a:r>
              <a:rPr lang="en-AU" sz="1800" dirty="0"/>
              <a:t>Acceleration is not effective and can be harmful.</a:t>
            </a:r>
          </a:p>
          <a:p>
            <a:pPr marL="457200" indent="-457200">
              <a:spcAft>
                <a:spcPts val="1000"/>
              </a:spcAft>
              <a:buFont typeface="+mj-lt"/>
              <a:buAutoNum type="arabicPeriod"/>
            </a:pPr>
            <a:r>
              <a:rPr lang="en-AU" sz="1800" dirty="0"/>
              <a:t>Identification of high potential and gifted students is obvious.</a:t>
            </a:r>
          </a:p>
          <a:p>
            <a:pPr marL="457200" indent="-457200">
              <a:spcAft>
                <a:spcPts val="1000"/>
              </a:spcAft>
              <a:buFont typeface="+mj-lt"/>
              <a:buAutoNum type="arabicPeriod"/>
            </a:pPr>
            <a:r>
              <a:rPr lang="en-AU" sz="1800" dirty="0"/>
              <a:t>A differentiated curriculum suffices.</a:t>
            </a:r>
          </a:p>
        </p:txBody>
      </p:sp>
      <p:pic>
        <p:nvPicPr>
          <p:cNvPr id="13" name="Picture 12" descr="An educator with a student in a wheelchair.">
            <a:extLst>
              <a:ext uri="{FF2B5EF4-FFF2-40B4-BE49-F238E27FC236}">
                <a16:creationId xmlns:a16="http://schemas.microsoft.com/office/drawing/2014/main" id="{043C58DE-8017-939A-9761-5EF9E1F06B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5209" y="1778908"/>
            <a:ext cx="5558792" cy="4100361"/>
          </a:xfrm>
          <a:prstGeom prst="rect">
            <a:avLst/>
          </a:prstGeom>
        </p:spPr>
      </p:pic>
      <p:sp>
        <p:nvSpPr>
          <p:cNvPr id="9" name="Slide Number Placeholder 8">
            <a:extLst>
              <a:ext uri="{FF2B5EF4-FFF2-40B4-BE49-F238E27FC236}">
                <a16:creationId xmlns:a16="http://schemas.microsoft.com/office/drawing/2014/main" id="{CADA4376-0F1A-E178-DDDF-52C5B397CD93}"/>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92705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52207-CB3B-7784-DD6D-160E99644E5A}"/>
              </a:ext>
            </a:extLst>
          </p:cNvPr>
          <p:cNvSpPr>
            <a:spLocks noGrp="1"/>
          </p:cNvSpPr>
          <p:nvPr>
            <p:ph type="title"/>
          </p:nvPr>
        </p:nvSpPr>
        <p:spPr/>
        <p:txBody>
          <a:bodyPr/>
          <a:lstStyle/>
          <a:p>
            <a:r>
              <a:rPr lang="en-AU" dirty="0"/>
              <a:t>Curriculum Reform and HPGE (1 of 2)</a:t>
            </a:r>
          </a:p>
        </p:txBody>
      </p:sp>
      <p:sp>
        <p:nvSpPr>
          <p:cNvPr id="8" name="Rectangle: Rounded Corners 7">
            <a:extLst>
              <a:ext uri="{FF2B5EF4-FFF2-40B4-BE49-F238E27FC236}">
                <a16:creationId xmlns:a16="http://schemas.microsoft.com/office/drawing/2014/main" id="{D5B0D5F7-0307-BE84-F949-29D49639E2B8}"/>
              </a:ext>
              <a:ext uri="{C183D7F6-B498-43B3-948B-1728B52AA6E4}">
                <adec:decorative xmlns:adec="http://schemas.microsoft.com/office/drawing/2017/decorative" val="1"/>
              </a:ext>
            </a:extLst>
          </p:cNvPr>
          <p:cNvSpPr/>
          <p:nvPr/>
        </p:nvSpPr>
        <p:spPr>
          <a:xfrm>
            <a:off x="359999" y="1179252"/>
            <a:ext cx="7149440" cy="5318748"/>
          </a:xfrm>
          <a:prstGeom prst="roundRect">
            <a:avLst>
              <a:gd name="adj" fmla="val 620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92B3211F-9478-8F18-51D3-7E1AEEA1DC74}"/>
              </a:ext>
            </a:extLst>
          </p:cNvPr>
          <p:cNvSpPr txBox="1"/>
          <p:nvPr/>
        </p:nvSpPr>
        <p:spPr>
          <a:xfrm>
            <a:off x="594386" y="1629994"/>
            <a:ext cx="6788052" cy="24421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pPr>
            <a:r>
              <a:rPr lang="en-AU" sz="1800" b="1" dirty="0">
                <a:latin typeface="+mj-lt"/>
                <a:ea typeface="Segoe UI"/>
                <a:cs typeface="Segoe UI"/>
              </a:rPr>
              <a:t>Curriculum Reform</a:t>
            </a:r>
            <a:r>
              <a:rPr lang="en-US" sz="1800" b="1" dirty="0">
                <a:latin typeface="+mj-lt"/>
                <a:ea typeface="Segoe UI"/>
                <a:cs typeface="Segoe UI"/>
              </a:rPr>
              <a:t>​</a:t>
            </a:r>
            <a:endParaRPr lang="en-US" sz="1800" b="1" dirty="0">
              <a:latin typeface="+mj-lt"/>
            </a:endParaRPr>
          </a:p>
          <a:p>
            <a:pPr marL="629920" lvl="0" indent="-285750" rtl="0">
              <a:lnSpc>
                <a:spcPct val="150000"/>
              </a:lnSpc>
              <a:buFont typeface="Arial"/>
              <a:buChar char="•"/>
            </a:pPr>
            <a:r>
              <a:rPr lang="en-GB" sz="1800" dirty="0">
                <a:ea typeface="Arial"/>
                <a:cs typeface="Arial"/>
              </a:rPr>
              <a:t>The NSW Government is reforming the curriculum, so every student is prepared and ready for their future.</a:t>
            </a:r>
            <a:r>
              <a:rPr lang="en-US" sz="1800" dirty="0">
                <a:ea typeface="Arial"/>
                <a:cs typeface="Arial"/>
              </a:rPr>
              <a:t>​</a:t>
            </a:r>
          </a:p>
          <a:p>
            <a:pPr marL="629920" lvl="0" indent="-285750" rtl="0">
              <a:lnSpc>
                <a:spcPct val="150000"/>
              </a:lnSpc>
              <a:buFont typeface="Arial"/>
              <a:buChar char="•"/>
            </a:pPr>
            <a:r>
              <a:rPr lang="en-GB" sz="1800" dirty="0">
                <a:ea typeface="Arial"/>
                <a:cs typeface="Arial"/>
              </a:rPr>
              <a:t> ’Nurturing wonder and igniting passion, excellent and ongoing progress’ are shared concepts for both reform and HPGE.</a:t>
            </a:r>
            <a:endParaRPr lang="en-US" sz="1800" dirty="0"/>
          </a:p>
        </p:txBody>
      </p:sp>
      <p:sp>
        <p:nvSpPr>
          <p:cNvPr id="5" name="TextBox 4">
            <a:extLst>
              <a:ext uri="{FF2B5EF4-FFF2-40B4-BE49-F238E27FC236}">
                <a16:creationId xmlns:a16="http://schemas.microsoft.com/office/drawing/2014/main" id="{3781971B-C271-073C-95AC-607E852F2F82}"/>
              </a:ext>
            </a:extLst>
          </p:cNvPr>
          <p:cNvSpPr txBox="1"/>
          <p:nvPr/>
        </p:nvSpPr>
        <p:spPr>
          <a:xfrm>
            <a:off x="594386" y="4568662"/>
            <a:ext cx="6788052" cy="127259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95250">
              <a:lnSpc>
                <a:spcPct val="150000"/>
              </a:lnSpc>
              <a:spcAft>
                <a:spcPts val="600"/>
              </a:spcAft>
            </a:pPr>
            <a:r>
              <a:rPr lang="en-GB" sz="1800" b="1" dirty="0">
                <a:latin typeface="+mj-lt"/>
                <a:ea typeface="Arial"/>
                <a:cs typeface="Arial"/>
              </a:rPr>
              <a:t>Engage, enact, embed</a:t>
            </a:r>
          </a:p>
          <a:p>
            <a:pPr marL="95250">
              <a:lnSpc>
                <a:spcPct val="150000"/>
              </a:lnSpc>
              <a:spcAft>
                <a:spcPts val="600"/>
              </a:spcAft>
            </a:pPr>
            <a:r>
              <a:rPr lang="en-AU" sz="1800" dirty="0">
                <a:ea typeface="Arial"/>
                <a:cs typeface="Arial"/>
              </a:rPr>
              <a:t>HPGE policy implementation follows a similar journey to the phases of curriculum implementation.</a:t>
            </a:r>
          </a:p>
        </p:txBody>
      </p:sp>
      <p:pic>
        <p:nvPicPr>
          <p:cNvPr id="3" name="Content Placeholder 7">
            <a:extLst>
              <a:ext uri="{FF2B5EF4-FFF2-40B4-BE49-F238E27FC236}">
                <a16:creationId xmlns:a16="http://schemas.microsoft.com/office/drawing/2014/main" id="{27CC39E0-2F33-C639-0207-DE682A0D0184}"/>
              </a:ext>
              <a:ext uri="{C183D7F6-B498-43B3-948B-1728B52AA6E4}">
                <adec:decorative xmlns:adec="http://schemas.microsoft.com/office/drawing/2017/decorative" val="1"/>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tretch>
            <a:fillRect/>
          </a:stretch>
        </p:blipFill>
        <p:spPr>
          <a:xfrm>
            <a:off x="7635694" y="2525763"/>
            <a:ext cx="4321175" cy="2625725"/>
          </a:xfrm>
        </p:spPr>
      </p:pic>
      <p:sp>
        <p:nvSpPr>
          <p:cNvPr id="4" name="Slide Number Placeholder 3">
            <a:extLst>
              <a:ext uri="{FF2B5EF4-FFF2-40B4-BE49-F238E27FC236}">
                <a16:creationId xmlns:a16="http://schemas.microsoft.com/office/drawing/2014/main" id="{0C816051-CE1F-33EC-3A2E-DEF4E6027D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11432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114709-428C-7CFD-E6ED-77A063B5A0D7}"/>
              </a:ext>
            </a:extLst>
          </p:cNvPr>
          <p:cNvSpPr>
            <a:spLocks noGrp="1"/>
          </p:cNvSpPr>
          <p:nvPr>
            <p:ph type="title"/>
          </p:nvPr>
        </p:nvSpPr>
        <p:spPr/>
        <p:txBody>
          <a:bodyPr/>
          <a:lstStyle/>
          <a:p>
            <a:r>
              <a:rPr lang="en-GB"/>
              <a:t>Curriculum Reform and HPG students</a:t>
            </a:r>
            <a:endParaRPr lang="en-AU"/>
          </a:p>
        </p:txBody>
      </p:sp>
      <p:sp>
        <p:nvSpPr>
          <p:cNvPr id="25" name="Oval 24">
            <a:extLst>
              <a:ext uri="{FF2B5EF4-FFF2-40B4-BE49-F238E27FC236}">
                <a16:creationId xmlns:a16="http://schemas.microsoft.com/office/drawing/2014/main" id="{8332946D-FB1A-F74A-0694-3A5CCFFEF889}"/>
              </a:ext>
              <a:ext uri="{C183D7F6-B498-43B3-948B-1728B52AA6E4}">
                <adec:decorative xmlns:adec="http://schemas.microsoft.com/office/drawing/2017/decorative" val="1"/>
              </a:ext>
            </a:extLst>
          </p:cNvPr>
          <p:cNvSpPr/>
          <p:nvPr/>
        </p:nvSpPr>
        <p:spPr>
          <a:xfrm>
            <a:off x="4262374" y="1785770"/>
            <a:ext cx="4011687" cy="4011687"/>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2" name="Group 71" descr="Depth of learning&#10;The new curriculum prioritises fewer outcomes to be studied in greater depth.">
            <a:extLst>
              <a:ext uri="{FF2B5EF4-FFF2-40B4-BE49-F238E27FC236}">
                <a16:creationId xmlns:a16="http://schemas.microsoft.com/office/drawing/2014/main" id="{018E5E72-FDE1-862C-6A5C-57EBA55B0E27}"/>
              </a:ext>
            </a:extLst>
          </p:cNvPr>
          <p:cNvGrpSpPr/>
          <p:nvPr/>
        </p:nvGrpSpPr>
        <p:grpSpPr>
          <a:xfrm>
            <a:off x="1358894" y="1423740"/>
            <a:ext cx="4674616" cy="1188720"/>
            <a:chOff x="1186676" y="1518333"/>
            <a:chExt cx="4674616" cy="1188720"/>
          </a:xfrm>
        </p:grpSpPr>
        <p:grpSp>
          <p:nvGrpSpPr>
            <p:cNvPr id="11" name="Group 10">
              <a:extLst>
                <a:ext uri="{FF2B5EF4-FFF2-40B4-BE49-F238E27FC236}">
                  <a16:creationId xmlns:a16="http://schemas.microsoft.com/office/drawing/2014/main" id="{EE1D540E-891F-BC08-B9DF-9980FF02E4DD}"/>
                </a:ext>
              </a:extLst>
            </p:cNvPr>
            <p:cNvGrpSpPr/>
            <p:nvPr/>
          </p:nvGrpSpPr>
          <p:grpSpPr>
            <a:xfrm>
              <a:off x="4672572" y="1518333"/>
              <a:ext cx="1188720" cy="1188720"/>
              <a:chOff x="5458738" y="1233292"/>
              <a:chExt cx="1188720" cy="1188720"/>
            </a:xfrm>
          </p:grpSpPr>
          <p:sp>
            <p:nvSpPr>
              <p:cNvPr id="13" name="Oval 12">
                <a:extLst>
                  <a:ext uri="{FF2B5EF4-FFF2-40B4-BE49-F238E27FC236}">
                    <a16:creationId xmlns:a16="http://schemas.microsoft.com/office/drawing/2014/main" id="{E6A45227-2B79-DDBF-8A47-3028F1AFA33A}"/>
                  </a:ext>
                </a:extLst>
              </p:cNvPr>
              <p:cNvSpPr/>
              <p:nvPr/>
            </p:nvSpPr>
            <p:spPr>
              <a:xfrm>
                <a:off x="5458738" y="1233292"/>
                <a:ext cx="118872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AU"/>
              </a:p>
            </p:txBody>
          </p:sp>
          <p:pic>
            <p:nvPicPr>
              <p:cNvPr id="14" name="Graphic 13" descr="Arrow: Rotate right with solid fill">
                <a:extLst>
                  <a:ext uri="{FF2B5EF4-FFF2-40B4-BE49-F238E27FC236}">
                    <a16:creationId xmlns:a16="http://schemas.microsoft.com/office/drawing/2014/main" id="{54594484-C6D8-A503-CD74-04E0BF5767A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95898" y="1370452"/>
                <a:ext cx="914400" cy="914400"/>
              </a:xfrm>
              <a:prstGeom prst="rect">
                <a:avLst/>
              </a:prstGeom>
            </p:spPr>
          </p:pic>
        </p:grpSp>
        <p:sp>
          <p:nvSpPr>
            <p:cNvPr id="12" name="TextBox 11">
              <a:extLst>
                <a:ext uri="{FF2B5EF4-FFF2-40B4-BE49-F238E27FC236}">
                  <a16:creationId xmlns:a16="http://schemas.microsoft.com/office/drawing/2014/main" id="{14327ED3-7499-0239-B263-313F7C5C0014}"/>
                </a:ext>
              </a:extLst>
            </p:cNvPr>
            <p:cNvSpPr txBox="1"/>
            <p:nvPr/>
          </p:nvSpPr>
          <p:spPr>
            <a:xfrm>
              <a:off x="1186676" y="1728543"/>
              <a:ext cx="3424570" cy="768301"/>
            </a:xfrm>
            <a:prstGeom prst="rect">
              <a:avLst/>
            </a:prstGeom>
            <a:noFill/>
          </p:spPr>
          <p:txBody>
            <a:bodyPr wrap="square" lIns="0" tIns="0" rIns="0" bIns="0" rtlCol="0">
              <a:noAutofit/>
            </a:bodyPr>
            <a:lstStyle/>
            <a:p>
              <a:pPr>
                <a:lnSpc>
                  <a:spcPct val="114000"/>
                </a:lnSpc>
              </a:pPr>
              <a:r>
                <a:rPr lang="en-GB" sz="1800" b="1" dirty="0">
                  <a:latin typeface="+mj-lt"/>
                </a:rPr>
                <a:t>Depth of learning</a:t>
              </a:r>
            </a:p>
            <a:p>
              <a:pPr>
                <a:lnSpc>
                  <a:spcPct val="114000"/>
                </a:lnSpc>
              </a:pPr>
              <a:r>
                <a:rPr lang="en-AU" sz="1400" dirty="0"/>
                <a:t>The new curriculum prioritises fewer outcomes to be studied in greater depth.</a:t>
              </a:r>
            </a:p>
            <a:p>
              <a:pPr>
                <a:lnSpc>
                  <a:spcPct val="114000"/>
                </a:lnSpc>
              </a:pPr>
              <a:endParaRPr lang="en-AU" sz="1800" b="1" dirty="0">
                <a:latin typeface="+mj-lt"/>
              </a:endParaRPr>
            </a:p>
          </p:txBody>
        </p:sp>
      </p:grpSp>
      <p:grpSp>
        <p:nvGrpSpPr>
          <p:cNvPr id="71" name="Group 70" descr="More time = challenge&#10;Outcomes can then be differentiated to provide challenge through complexity, provocative questioning and applying learning to new contexts.&#10;&#10;">
            <a:extLst>
              <a:ext uri="{FF2B5EF4-FFF2-40B4-BE49-F238E27FC236}">
                <a16:creationId xmlns:a16="http://schemas.microsoft.com/office/drawing/2014/main" id="{123529D2-25CE-D0EE-5746-369D544DD623}"/>
              </a:ext>
            </a:extLst>
          </p:cNvPr>
          <p:cNvGrpSpPr/>
          <p:nvPr/>
        </p:nvGrpSpPr>
        <p:grpSpPr>
          <a:xfrm>
            <a:off x="410517" y="2952716"/>
            <a:ext cx="4571433" cy="1188720"/>
            <a:chOff x="314594" y="3265063"/>
            <a:chExt cx="4425746" cy="1188720"/>
          </a:xfrm>
        </p:grpSpPr>
        <p:grpSp>
          <p:nvGrpSpPr>
            <p:cNvPr id="17" name="Group 16">
              <a:extLst>
                <a:ext uri="{FF2B5EF4-FFF2-40B4-BE49-F238E27FC236}">
                  <a16:creationId xmlns:a16="http://schemas.microsoft.com/office/drawing/2014/main" id="{A5E5AD49-52F3-985D-FEDB-61F86AFB2861}"/>
                </a:ext>
              </a:extLst>
            </p:cNvPr>
            <p:cNvGrpSpPr/>
            <p:nvPr/>
          </p:nvGrpSpPr>
          <p:grpSpPr>
            <a:xfrm>
              <a:off x="3551620" y="3265063"/>
              <a:ext cx="1188720" cy="1188720"/>
              <a:chOff x="7093550" y="2239235"/>
              <a:chExt cx="1188720" cy="1188720"/>
            </a:xfrm>
          </p:grpSpPr>
          <p:sp>
            <p:nvSpPr>
              <p:cNvPr id="19" name="Oval 18">
                <a:extLst>
                  <a:ext uri="{FF2B5EF4-FFF2-40B4-BE49-F238E27FC236}">
                    <a16:creationId xmlns:a16="http://schemas.microsoft.com/office/drawing/2014/main" id="{15476713-5DFD-0883-8AE4-3F74F368F07F}"/>
                  </a:ext>
                </a:extLst>
              </p:cNvPr>
              <p:cNvSpPr/>
              <p:nvPr/>
            </p:nvSpPr>
            <p:spPr>
              <a:xfrm>
                <a:off x="7093550" y="2239235"/>
                <a:ext cx="118872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AU" dirty="0"/>
              </a:p>
            </p:txBody>
          </p:sp>
          <p:pic>
            <p:nvPicPr>
              <p:cNvPr id="20" name="Graphic 19" descr="Stopwatch 75% with solid fill">
                <a:extLst>
                  <a:ext uri="{FF2B5EF4-FFF2-40B4-BE49-F238E27FC236}">
                    <a16:creationId xmlns:a16="http://schemas.microsoft.com/office/drawing/2014/main" id="{65B3AB4A-07F0-CA64-4F37-2DE1A0AE893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30710" y="2376395"/>
                <a:ext cx="914400" cy="914400"/>
              </a:xfrm>
              <a:prstGeom prst="rect">
                <a:avLst/>
              </a:prstGeom>
            </p:spPr>
          </p:pic>
        </p:grpSp>
        <p:sp>
          <p:nvSpPr>
            <p:cNvPr id="18" name="TextBox 17">
              <a:extLst>
                <a:ext uri="{FF2B5EF4-FFF2-40B4-BE49-F238E27FC236}">
                  <a16:creationId xmlns:a16="http://schemas.microsoft.com/office/drawing/2014/main" id="{B438D967-E319-3584-B887-329FF7D3FA8A}"/>
                </a:ext>
              </a:extLst>
            </p:cNvPr>
            <p:cNvSpPr txBox="1"/>
            <p:nvPr/>
          </p:nvSpPr>
          <p:spPr>
            <a:xfrm>
              <a:off x="314594" y="3265063"/>
              <a:ext cx="3168447" cy="1188720"/>
            </a:xfrm>
            <a:prstGeom prst="rect">
              <a:avLst/>
            </a:prstGeom>
            <a:noFill/>
          </p:spPr>
          <p:txBody>
            <a:bodyPr wrap="square" lIns="0" tIns="0" rIns="0" bIns="0" rtlCol="0">
              <a:noAutofit/>
            </a:bodyPr>
            <a:lstStyle/>
            <a:p>
              <a:pPr>
                <a:lnSpc>
                  <a:spcPct val="114000"/>
                </a:lnSpc>
              </a:pPr>
              <a:r>
                <a:rPr lang="en-GB" sz="1800" b="1" dirty="0">
                  <a:latin typeface="+mj-lt"/>
                </a:rPr>
                <a:t>More time = challenge</a:t>
              </a:r>
            </a:p>
            <a:p>
              <a:pPr>
                <a:lnSpc>
                  <a:spcPct val="114000"/>
                </a:lnSpc>
              </a:pPr>
              <a:r>
                <a:rPr lang="en-AU" sz="1400" dirty="0"/>
                <a:t>Outcomes can then be differentiated to provide challenge through complexity, provocative questioning and applying learning to new contexts.</a:t>
              </a:r>
            </a:p>
            <a:p>
              <a:pPr>
                <a:lnSpc>
                  <a:spcPct val="114000"/>
                </a:lnSpc>
              </a:pPr>
              <a:endParaRPr lang="en-AU" sz="1800" b="1" dirty="0">
                <a:latin typeface="+mj-lt"/>
              </a:endParaRPr>
            </a:p>
          </p:txBody>
        </p:sp>
      </p:grpSp>
      <p:grpSp>
        <p:nvGrpSpPr>
          <p:cNvPr id="70" name="Group 69" descr="Focus on explicit teaching&#10;Curriculum reform provides time to embed explicit teaching of higher order thinking skills,  and problem solving in numeracy and literacy.&#10;">
            <a:extLst>
              <a:ext uri="{FF2B5EF4-FFF2-40B4-BE49-F238E27FC236}">
                <a16:creationId xmlns:a16="http://schemas.microsoft.com/office/drawing/2014/main" id="{0CF047C0-3F74-7114-C25F-000EFF72CB58}"/>
              </a:ext>
            </a:extLst>
          </p:cNvPr>
          <p:cNvGrpSpPr/>
          <p:nvPr/>
        </p:nvGrpSpPr>
        <p:grpSpPr>
          <a:xfrm>
            <a:off x="715151" y="4647974"/>
            <a:ext cx="5318359" cy="1694582"/>
            <a:chOff x="542933" y="4742567"/>
            <a:chExt cx="5318359" cy="1694582"/>
          </a:xfrm>
        </p:grpSpPr>
        <p:grpSp>
          <p:nvGrpSpPr>
            <p:cNvPr id="23" name="Group 22">
              <a:extLst>
                <a:ext uri="{FF2B5EF4-FFF2-40B4-BE49-F238E27FC236}">
                  <a16:creationId xmlns:a16="http://schemas.microsoft.com/office/drawing/2014/main" id="{CA341984-D8BB-8F0E-3AE5-D5E3D4322755}"/>
                </a:ext>
              </a:extLst>
            </p:cNvPr>
            <p:cNvGrpSpPr/>
            <p:nvPr/>
          </p:nvGrpSpPr>
          <p:grpSpPr>
            <a:xfrm>
              <a:off x="4672572" y="4995498"/>
              <a:ext cx="1188720" cy="1188720"/>
              <a:chOff x="7093550" y="4303887"/>
              <a:chExt cx="1188720" cy="1188720"/>
            </a:xfrm>
          </p:grpSpPr>
          <p:sp>
            <p:nvSpPr>
              <p:cNvPr id="32" name="Oval 31">
                <a:extLst>
                  <a:ext uri="{FF2B5EF4-FFF2-40B4-BE49-F238E27FC236}">
                    <a16:creationId xmlns:a16="http://schemas.microsoft.com/office/drawing/2014/main" id="{B50F8260-D8E5-5CDE-98DF-2319416A696F}"/>
                  </a:ext>
                </a:extLst>
              </p:cNvPr>
              <p:cNvSpPr/>
              <p:nvPr/>
            </p:nvSpPr>
            <p:spPr>
              <a:xfrm>
                <a:off x="7093550" y="4303887"/>
                <a:ext cx="118872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AU"/>
              </a:p>
            </p:txBody>
          </p:sp>
          <p:pic>
            <p:nvPicPr>
              <p:cNvPr id="33" name="Graphic 32" descr="Classroom with solid fill">
                <a:extLst>
                  <a:ext uri="{FF2B5EF4-FFF2-40B4-BE49-F238E27FC236}">
                    <a16:creationId xmlns:a16="http://schemas.microsoft.com/office/drawing/2014/main" id="{4706A3F4-3608-2293-CC20-424869EAE0B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20413" y="4441047"/>
                <a:ext cx="914400" cy="914400"/>
              </a:xfrm>
              <a:prstGeom prst="rect">
                <a:avLst/>
              </a:prstGeom>
            </p:spPr>
          </p:pic>
        </p:grpSp>
        <p:sp>
          <p:nvSpPr>
            <p:cNvPr id="24" name="TextBox 23">
              <a:extLst>
                <a:ext uri="{FF2B5EF4-FFF2-40B4-BE49-F238E27FC236}">
                  <a16:creationId xmlns:a16="http://schemas.microsoft.com/office/drawing/2014/main" id="{4D05E9C2-9864-3838-8C0A-7EF915FA3568}"/>
                </a:ext>
              </a:extLst>
            </p:cNvPr>
            <p:cNvSpPr txBox="1"/>
            <p:nvPr/>
          </p:nvSpPr>
          <p:spPr>
            <a:xfrm>
              <a:off x="542933" y="4742567"/>
              <a:ext cx="3915433" cy="1694582"/>
            </a:xfrm>
            <a:prstGeom prst="rect">
              <a:avLst/>
            </a:prstGeom>
            <a:noFill/>
          </p:spPr>
          <p:txBody>
            <a:bodyPr wrap="square" lIns="0" tIns="0" rIns="0" bIns="0" rtlCol="0" anchor="t">
              <a:noAutofit/>
            </a:bodyPr>
            <a:lstStyle/>
            <a:p>
              <a:pPr>
                <a:lnSpc>
                  <a:spcPct val="114000"/>
                </a:lnSpc>
              </a:pPr>
              <a:r>
                <a:rPr lang="en-GB" sz="1800" b="1" dirty="0">
                  <a:latin typeface="+mj-lt"/>
                </a:rPr>
                <a:t>Focus on explicit teaching and effective assessment practices</a:t>
              </a:r>
            </a:p>
            <a:p>
              <a:pPr>
                <a:lnSpc>
                  <a:spcPct val="114000"/>
                </a:lnSpc>
              </a:pPr>
              <a:r>
                <a:rPr lang="en-AU" sz="1400" dirty="0"/>
                <a:t>Curriculum reform provides time to embed explicit teaching of higher order thinking skills, and problem solving in numeracy and literacy. Effective assessment practices recognise prior learning.</a:t>
              </a:r>
              <a:endParaRPr lang="en-AU" sz="1800" dirty="0"/>
            </a:p>
          </p:txBody>
        </p:sp>
      </p:grpSp>
      <p:grpSp>
        <p:nvGrpSpPr>
          <p:cNvPr id="67" name="Group 66" descr="Flexibility.&#10;Teachers can make judgements about when students have achieved syllabus outcomes and are ready for further challenge.&#10;">
            <a:extLst>
              <a:ext uri="{FF2B5EF4-FFF2-40B4-BE49-F238E27FC236}">
                <a16:creationId xmlns:a16="http://schemas.microsoft.com/office/drawing/2014/main" id="{A34193A9-B6FA-5CDF-3D69-C27267EA9085}"/>
              </a:ext>
            </a:extLst>
          </p:cNvPr>
          <p:cNvGrpSpPr/>
          <p:nvPr/>
        </p:nvGrpSpPr>
        <p:grpSpPr>
          <a:xfrm>
            <a:off x="6503737" y="1423740"/>
            <a:ext cx="5317547" cy="1188720"/>
            <a:chOff x="6331519" y="1518333"/>
            <a:chExt cx="5317547" cy="1188720"/>
          </a:xfrm>
        </p:grpSpPr>
        <p:grpSp>
          <p:nvGrpSpPr>
            <p:cNvPr id="36" name="Group 35">
              <a:extLst>
                <a:ext uri="{FF2B5EF4-FFF2-40B4-BE49-F238E27FC236}">
                  <a16:creationId xmlns:a16="http://schemas.microsoft.com/office/drawing/2014/main" id="{4AC4DFE0-F97C-E43D-8243-8BBB9C0217E8}"/>
                </a:ext>
              </a:extLst>
            </p:cNvPr>
            <p:cNvGrpSpPr/>
            <p:nvPr/>
          </p:nvGrpSpPr>
          <p:grpSpPr>
            <a:xfrm>
              <a:off x="6331519" y="1518333"/>
              <a:ext cx="1188720" cy="1188720"/>
              <a:chOff x="5458738" y="5238768"/>
              <a:chExt cx="1188720" cy="1188720"/>
            </a:xfrm>
          </p:grpSpPr>
          <p:sp>
            <p:nvSpPr>
              <p:cNvPr id="40" name="Oval 39">
                <a:extLst>
                  <a:ext uri="{FF2B5EF4-FFF2-40B4-BE49-F238E27FC236}">
                    <a16:creationId xmlns:a16="http://schemas.microsoft.com/office/drawing/2014/main" id="{11C62DA7-178F-C548-3973-C87CEA1EA528}"/>
                  </a:ext>
                </a:extLst>
              </p:cNvPr>
              <p:cNvSpPr/>
              <p:nvPr/>
            </p:nvSpPr>
            <p:spPr>
              <a:xfrm>
                <a:off x="5458738" y="5238768"/>
                <a:ext cx="118872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AU"/>
              </a:p>
            </p:txBody>
          </p:sp>
          <p:pic>
            <p:nvPicPr>
              <p:cNvPr id="42" name="Graphic 41" descr="Signpost with solid fill">
                <a:extLst>
                  <a:ext uri="{FF2B5EF4-FFF2-40B4-BE49-F238E27FC236}">
                    <a16:creationId xmlns:a16="http://schemas.microsoft.com/office/drawing/2014/main" id="{60D1BF42-1874-48AF-2156-F64BEF215143}"/>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595898" y="5375928"/>
                <a:ext cx="914400" cy="914400"/>
              </a:xfrm>
              <a:prstGeom prst="rect">
                <a:avLst/>
              </a:prstGeom>
            </p:spPr>
          </p:pic>
        </p:grpSp>
        <p:sp>
          <p:nvSpPr>
            <p:cNvPr id="38" name="TextBox 37">
              <a:extLst>
                <a:ext uri="{FF2B5EF4-FFF2-40B4-BE49-F238E27FC236}">
                  <a16:creationId xmlns:a16="http://schemas.microsoft.com/office/drawing/2014/main" id="{928B9009-D34A-CE80-ABE9-E97948D21ACC}"/>
                </a:ext>
              </a:extLst>
            </p:cNvPr>
            <p:cNvSpPr txBox="1"/>
            <p:nvPr/>
          </p:nvSpPr>
          <p:spPr>
            <a:xfrm>
              <a:off x="7851581" y="1616032"/>
              <a:ext cx="3797485" cy="993322"/>
            </a:xfrm>
            <a:prstGeom prst="rect">
              <a:avLst/>
            </a:prstGeom>
            <a:noFill/>
          </p:spPr>
          <p:txBody>
            <a:bodyPr wrap="square" lIns="0" tIns="0" rIns="0" bIns="0" rtlCol="0">
              <a:noAutofit/>
            </a:bodyPr>
            <a:lstStyle/>
            <a:p>
              <a:pPr>
                <a:lnSpc>
                  <a:spcPct val="114000"/>
                </a:lnSpc>
              </a:pPr>
              <a:r>
                <a:rPr lang="en-GB" sz="1800" b="1" dirty="0">
                  <a:latin typeface="+mj-lt"/>
                </a:rPr>
                <a:t>Flexibility</a:t>
              </a:r>
            </a:p>
            <a:p>
              <a:pPr>
                <a:lnSpc>
                  <a:spcPct val="114000"/>
                </a:lnSpc>
              </a:pPr>
              <a:r>
                <a:rPr lang="en-AU" sz="1400" dirty="0"/>
                <a:t>Teachers can make judgements about when students have achieved syllabus outcomes and are ready for further challenge.</a:t>
              </a:r>
            </a:p>
          </p:txBody>
        </p:sp>
      </p:grpSp>
      <p:grpSp>
        <p:nvGrpSpPr>
          <p:cNvPr id="68" name="Group 67" descr="Authenticity&#10;Curriculum reform promotes strong links to real-world problem solving and career pathways&#10;">
            <a:extLst>
              <a:ext uri="{FF2B5EF4-FFF2-40B4-BE49-F238E27FC236}">
                <a16:creationId xmlns:a16="http://schemas.microsoft.com/office/drawing/2014/main" id="{651F65F3-2956-CD48-D932-0A66E5BEDD54}"/>
              </a:ext>
            </a:extLst>
          </p:cNvPr>
          <p:cNvGrpSpPr/>
          <p:nvPr/>
        </p:nvGrpSpPr>
        <p:grpSpPr>
          <a:xfrm>
            <a:off x="7605857" y="2952716"/>
            <a:ext cx="4217579" cy="1188720"/>
            <a:chOff x="7451659" y="3284059"/>
            <a:chExt cx="4217579" cy="1188720"/>
          </a:xfrm>
        </p:grpSpPr>
        <p:grpSp>
          <p:nvGrpSpPr>
            <p:cNvPr id="46" name="Group 45">
              <a:extLst>
                <a:ext uri="{FF2B5EF4-FFF2-40B4-BE49-F238E27FC236}">
                  <a16:creationId xmlns:a16="http://schemas.microsoft.com/office/drawing/2014/main" id="{D176A8FB-F31C-D07B-F6CB-F8C563EE0455}"/>
                </a:ext>
              </a:extLst>
            </p:cNvPr>
            <p:cNvGrpSpPr/>
            <p:nvPr/>
          </p:nvGrpSpPr>
          <p:grpSpPr>
            <a:xfrm>
              <a:off x="7451659" y="3284059"/>
              <a:ext cx="1188720" cy="1188720"/>
              <a:chOff x="3823925" y="4235378"/>
              <a:chExt cx="1188720" cy="1188720"/>
            </a:xfrm>
          </p:grpSpPr>
          <p:sp>
            <p:nvSpPr>
              <p:cNvPr id="60" name="Oval 59">
                <a:extLst>
                  <a:ext uri="{FF2B5EF4-FFF2-40B4-BE49-F238E27FC236}">
                    <a16:creationId xmlns:a16="http://schemas.microsoft.com/office/drawing/2014/main" id="{9BA32936-93E4-B26B-5451-9DEF127A8948}"/>
                  </a:ext>
                </a:extLst>
              </p:cNvPr>
              <p:cNvSpPr/>
              <p:nvPr/>
            </p:nvSpPr>
            <p:spPr>
              <a:xfrm>
                <a:off x="3823925" y="4235378"/>
                <a:ext cx="118872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AU" dirty="0"/>
              </a:p>
            </p:txBody>
          </p:sp>
          <p:pic>
            <p:nvPicPr>
              <p:cNvPr id="61" name="Graphic 60" descr="World with solid fill">
                <a:extLst>
                  <a:ext uri="{FF2B5EF4-FFF2-40B4-BE49-F238E27FC236}">
                    <a16:creationId xmlns:a16="http://schemas.microsoft.com/office/drawing/2014/main" id="{7013ED94-314F-6361-7A5B-9C5DD120F1D6}"/>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61085" y="4372538"/>
                <a:ext cx="914400" cy="914400"/>
              </a:xfrm>
              <a:prstGeom prst="rect">
                <a:avLst/>
              </a:prstGeom>
            </p:spPr>
          </p:pic>
        </p:grpSp>
        <p:sp>
          <p:nvSpPr>
            <p:cNvPr id="59" name="TextBox 58">
              <a:extLst>
                <a:ext uri="{FF2B5EF4-FFF2-40B4-BE49-F238E27FC236}">
                  <a16:creationId xmlns:a16="http://schemas.microsoft.com/office/drawing/2014/main" id="{8092CDBD-A335-C45D-B7D5-04BBB4289475}"/>
                </a:ext>
              </a:extLst>
            </p:cNvPr>
            <p:cNvSpPr txBox="1"/>
            <p:nvPr/>
          </p:nvSpPr>
          <p:spPr>
            <a:xfrm>
              <a:off x="8763872" y="3438789"/>
              <a:ext cx="2905366" cy="879260"/>
            </a:xfrm>
            <a:prstGeom prst="rect">
              <a:avLst/>
            </a:prstGeom>
            <a:noFill/>
          </p:spPr>
          <p:txBody>
            <a:bodyPr wrap="square" lIns="0" tIns="0" rIns="0" bIns="0" rtlCol="0">
              <a:noAutofit/>
            </a:bodyPr>
            <a:lstStyle/>
            <a:p>
              <a:pPr>
                <a:lnSpc>
                  <a:spcPct val="114000"/>
                </a:lnSpc>
              </a:pPr>
              <a:r>
                <a:rPr lang="en-GB" sz="1800" b="1" dirty="0">
                  <a:latin typeface="+mj-lt"/>
                </a:rPr>
                <a:t>Authenticity</a:t>
              </a:r>
            </a:p>
            <a:p>
              <a:pPr>
                <a:lnSpc>
                  <a:spcPct val="114000"/>
                </a:lnSpc>
              </a:pPr>
              <a:r>
                <a:rPr lang="en-AU" sz="1400" dirty="0"/>
                <a:t>Curriculum reform promotes strong links to real-world problem solving and career pathways</a:t>
              </a:r>
            </a:p>
          </p:txBody>
        </p:sp>
      </p:grpSp>
      <p:grpSp>
        <p:nvGrpSpPr>
          <p:cNvPr id="69" name="Group 68" descr="Parents/carers and employers&#10;New syllabuses require schools to determine the best ways to monitor and report on student progress and promote stronger pathways in vocational education.&#10;">
            <a:extLst>
              <a:ext uri="{FF2B5EF4-FFF2-40B4-BE49-F238E27FC236}">
                <a16:creationId xmlns:a16="http://schemas.microsoft.com/office/drawing/2014/main" id="{839B74CF-46D2-F025-C3B8-ACD57C7F7D48}"/>
              </a:ext>
            </a:extLst>
          </p:cNvPr>
          <p:cNvGrpSpPr/>
          <p:nvPr/>
        </p:nvGrpSpPr>
        <p:grpSpPr>
          <a:xfrm>
            <a:off x="6502928" y="4804748"/>
            <a:ext cx="5218454" cy="1381035"/>
            <a:chOff x="6331519" y="4832042"/>
            <a:chExt cx="5218454" cy="1381035"/>
          </a:xfrm>
        </p:grpSpPr>
        <p:grpSp>
          <p:nvGrpSpPr>
            <p:cNvPr id="63" name="Group 62">
              <a:extLst>
                <a:ext uri="{FF2B5EF4-FFF2-40B4-BE49-F238E27FC236}">
                  <a16:creationId xmlns:a16="http://schemas.microsoft.com/office/drawing/2014/main" id="{E467E0D4-3D7F-9941-8654-4921CEFCBF81}"/>
                </a:ext>
              </a:extLst>
            </p:cNvPr>
            <p:cNvGrpSpPr/>
            <p:nvPr/>
          </p:nvGrpSpPr>
          <p:grpSpPr>
            <a:xfrm>
              <a:off x="6331519" y="4928199"/>
              <a:ext cx="1188720" cy="1188720"/>
              <a:chOff x="3823925" y="2304614"/>
              <a:chExt cx="1188720" cy="1188720"/>
            </a:xfrm>
          </p:grpSpPr>
          <p:sp>
            <p:nvSpPr>
              <p:cNvPr id="65" name="Oval 64">
                <a:extLst>
                  <a:ext uri="{FF2B5EF4-FFF2-40B4-BE49-F238E27FC236}">
                    <a16:creationId xmlns:a16="http://schemas.microsoft.com/office/drawing/2014/main" id="{EE8CE148-E998-6162-1869-B23CD088317A}"/>
                  </a:ext>
                </a:extLst>
              </p:cNvPr>
              <p:cNvSpPr/>
              <p:nvPr/>
            </p:nvSpPr>
            <p:spPr>
              <a:xfrm>
                <a:off x="3823925" y="2304614"/>
                <a:ext cx="1188720" cy="11887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AU"/>
              </a:p>
            </p:txBody>
          </p:sp>
          <p:pic>
            <p:nvPicPr>
              <p:cNvPr id="66" name="Graphic 65" descr="Woman with kid with solid fill">
                <a:extLst>
                  <a:ext uri="{FF2B5EF4-FFF2-40B4-BE49-F238E27FC236}">
                    <a16:creationId xmlns:a16="http://schemas.microsoft.com/office/drawing/2014/main" id="{7BDC0ED0-F592-65BA-C547-E6E8C215BF5E}"/>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961085" y="2441774"/>
                <a:ext cx="914400" cy="914400"/>
              </a:xfrm>
              <a:prstGeom prst="rect">
                <a:avLst/>
              </a:prstGeom>
            </p:spPr>
          </p:pic>
        </p:grpSp>
        <p:sp>
          <p:nvSpPr>
            <p:cNvPr id="64" name="TextBox 63">
              <a:extLst>
                <a:ext uri="{FF2B5EF4-FFF2-40B4-BE49-F238E27FC236}">
                  <a16:creationId xmlns:a16="http://schemas.microsoft.com/office/drawing/2014/main" id="{A07AAC9C-1560-9C99-8D32-AC3B858BF13A}"/>
                </a:ext>
              </a:extLst>
            </p:cNvPr>
            <p:cNvSpPr txBox="1"/>
            <p:nvPr/>
          </p:nvSpPr>
          <p:spPr>
            <a:xfrm>
              <a:off x="7952290" y="4832042"/>
              <a:ext cx="3597683" cy="1381035"/>
            </a:xfrm>
            <a:prstGeom prst="rect">
              <a:avLst/>
            </a:prstGeom>
            <a:noFill/>
          </p:spPr>
          <p:txBody>
            <a:bodyPr wrap="square" lIns="0" tIns="0" rIns="0" bIns="0" rtlCol="0">
              <a:noAutofit/>
            </a:bodyPr>
            <a:lstStyle/>
            <a:p>
              <a:pPr>
                <a:lnSpc>
                  <a:spcPct val="114000"/>
                </a:lnSpc>
              </a:pPr>
              <a:r>
                <a:rPr lang="en-GB" sz="1800" b="1" dirty="0">
                  <a:latin typeface="+mj-lt"/>
                </a:rPr>
                <a:t>Parents/carers and employers</a:t>
              </a:r>
            </a:p>
            <a:p>
              <a:pPr>
                <a:lnSpc>
                  <a:spcPct val="114000"/>
                </a:lnSpc>
              </a:pPr>
              <a:r>
                <a:rPr lang="en-GB" sz="1400" dirty="0"/>
                <a:t>New syllabuses require schools to determine the best ways to monitor and report on student progress and promote stronger pathways in vocational education.</a:t>
              </a:r>
            </a:p>
          </p:txBody>
        </p:sp>
      </p:grpSp>
      <p:sp>
        <p:nvSpPr>
          <p:cNvPr id="4" name="Slide Number Placeholder 3">
            <a:extLst>
              <a:ext uri="{FF2B5EF4-FFF2-40B4-BE49-F238E27FC236}">
                <a16:creationId xmlns:a16="http://schemas.microsoft.com/office/drawing/2014/main" id="{B3D93B6F-13EF-BF8B-DAAE-1C9E9E86D2C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6386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52207-CB3B-7784-DD6D-160E99644E5A}"/>
              </a:ext>
            </a:extLst>
          </p:cNvPr>
          <p:cNvSpPr>
            <a:spLocks noGrp="1"/>
          </p:cNvSpPr>
          <p:nvPr>
            <p:ph type="title"/>
          </p:nvPr>
        </p:nvSpPr>
        <p:spPr/>
        <p:txBody>
          <a:bodyPr/>
          <a:lstStyle/>
          <a:p>
            <a:r>
              <a:rPr lang="en-AU" dirty="0"/>
              <a:t>Curriculum Reform and HPGE (2 of 2)</a:t>
            </a:r>
          </a:p>
        </p:txBody>
      </p:sp>
      <p:sp>
        <p:nvSpPr>
          <p:cNvPr id="11" name="Rectangle: Rounded Corners 10">
            <a:extLst>
              <a:ext uri="{FF2B5EF4-FFF2-40B4-BE49-F238E27FC236}">
                <a16:creationId xmlns:a16="http://schemas.microsoft.com/office/drawing/2014/main" id="{160014C5-0E06-A61A-8F62-5CD094CCF8DD}"/>
              </a:ext>
              <a:ext uri="{C183D7F6-B498-43B3-948B-1728B52AA6E4}">
                <adec:decorative xmlns:adec="http://schemas.microsoft.com/office/drawing/2017/decorative" val="1"/>
              </a:ext>
            </a:extLst>
          </p:cNvPr>
          <p:cNvSpPr/>
          <p:nvPr/>
        </p:nvSpPr>
        <p:spPr>
          <a:xfrm>
            <a:off x="359998" y="1127766"/>
            <a:ext cx="8334969" cy="5318748"/>
          </a:xfrm>
          <a:prstGeom prst="roundRect">
            <a:avLst>
              <a:gd name="adj" fmla="val 620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2C0671C2-7AD7-66AC-5655-8C2A770B2658}"/>
              </a:ext>
            </a:extLst>
          </p:cNvPr>
          <p:cNvSpPr txBox="1"/>
          <p:nvPr/>
        </p:nvSpPr>
        <p:spPr>
          <a:xfrm>
            <a:off x="810475" y="1479179"/>
            <a:ext cx="7220671" cy="16120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pPr>
            <a:r>
              <a:rPr lang="en-AU" sz="1800" b="1" dirty="0">
                <a:latin typeface="+mj-lt"/>
                <a:ea typeface="Segoe UI"/>
                <a:cs typeface="Segoe UI"/>
              </a:rPr>
              <a:t>Sunrise, not sunset</a:t>
            </a:r>
            <a:r>
              <a:rPr lang="en-US" sz="1800" b="1" dirty="0">
                <a:latin typeface="+mj-lt"/>
                <a:ea typeface="Segoe UI"/>
                <a:cs typeface="Segoe UI"/>
              </a:rPr>
              <a:t>​</a:t>
            </a:r>
            <a:endParaRPr lang="en-US" sz="1800" b="1" dirty="0">
              <a:latin typeface="+mj-lt"/>
            </a:endParaRPr>
          </a:p>
          <a:p>
            <a:pPr rtl="0">
              <a:lnSpc>
                <a:spcPct val="150000"/>
              </a:lnSpc>
            </a:pPr>
            <a:r>
              <a:rPr lang="en-GB" sz="1800" dirty="0">
                <a:ea typeface="Segoe UI"/>
                <a:cs typeface="Segoe UI"/>
              </a:rPr>
              <a:t>Every student in every classroom requires  deliberate planning from the beginning. Proactive approaches in recognising student diversity enables engagement and growth.</a:t>
            </a:r>
            <a:r>
              <a:rPr lang="en-AU" sz="1800" dirty="0">
                <a:ea typeface="Segoe UI"/>
                <a:cs typeface="Segoe UI"/>
              </a:rPr>
              <a:t>​</a:t>
            </a:r>
          </a:p>
        </p:txBody>
      </p:sp>
      <p:sp>
        <p:nvSpPr>
          <p:cNvPr id="5" name="TextBox 4">
            <a:extLst>
              <a:ext uri="{FF2B5EF4-FFF2-40B4-BE49-F238E27FC236}">
                <a16:creationId xmlns:a16="http://schemas.microsoft.com/office/drawing/2014/main" id="{B5AE060B-9823-08D2-2438-62EBE5171FBA}"/>
              </a:ext>
            </a:extLst>
          </p:cNvPr>
          <p:cNvSpPr txBox="1"/>
          <p:nvPr/>
        </p:nvSpPr>
        <p:spPr>
          <a:xfrm>
            <a:off x="810475" y="3351340"/>
            <a:ext cx="7220671" cy="11965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pPr>
            <a:r>
              <a:rPr lang="en-GB" sz="1800" b="1" dirty="0">
                <a:latin typeface="+mj-lt"/>
                <a:ea typeface="Segoe UI"/>
                <a:cs typeface="Segoe UI"/>
              </a:rPr>
              <a:t>A rising tide lifts all ships…</a:t>
            </a:r>
            <a:r>
              <a:rPr lang="en-US" sz="1800" b="1" dirty="0">
                <a:latin typeface="+mj-lt"/>
                <a:ea typeface="Segoe UI"/>
                <a:cs typeface="Segoe UI"/>
              </a:rPr>
              <a:t>​</a:t>
            </a:r>
            <a:endParaRPr lang="en-US" sz="1800" b="1" dirty="0">
              <a:latin typeface="+mj-lt"/>
            </a:endParaRPr>
          </a:p>
          <a:p>
            <a:pPr rtl="0">
              <a:lnSpc>
                <a:spcPct val="150000"/>
              </a:lnSpc>
            </a:pPr>
            <a:r>
              <a:rPr lang="en-GB" sz="1800" dirty="0">
                <a:ea typeface="Segoe UI"/>
                <a:cs typeface="Segoe UI"/>
              </a:rPr>
              <a:t>Many school leaders agree that implementation of HPGE policy has led to higher expectations and improved outcomes for all students.</a:t>
            </a:r>
            <a:r>
              <a:rPr lang="en-US" sz="1800" dirty="0">
                <a:ea typeface="Segoe UI"/>
                <a:cs typeface="Segoe UI"/>
              </a:rPr>
              <a:t>​</a:t>
            </a:r>
            <a:endParaRPr lang="en-US" sz="1800" dirty="0"/>
          </a:p>
        </p:txBody>
      </p:sp>
      <p:sp>
        <p:nvSpPr>
          <p:cNvPr id="3" name="TextBox 2">
            <a:extLst>
              <a:ext uri="{FF2B5EF4-FFF2-40B4-BE49-F238E27FC236}">
                <a16:creationId xmlns:a16="http://schemas.microsoft.com/office/drawing/2014/main" id="{5769402E-D0CC-E3D7-CEAC-F716350335AC}"/>
              </a:ext>
            </a:extLst>
          </p:cNvPr>
          <p:cNvSpPr txBox="1"/>
          <p:nvPr/>
        </p:nvSpPr>
        <p:spPr>
          <a:xfrm>
            <a:off x="810475" y="4808000"/>
            <a:ext cx="7220671" cy="11965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rtl="0">
              <a:lnSpc>
                <a:spcPct val="150000"/>
              </a:lnSpc>
            </a:pPr>
            <a:r>
              <a:rPr lang="en-AU" sz="1800" b="1" dirty="0">
                <a:latin typeface="+mj-lt"/>
                <a:ea typeface="Segoe UI"/>
                <a:cs typeface="Segoe UI"/>
              </a:rPr>
              <a:t>Facilitating HPGE in curriculum</a:t>
            </a:r>
            <a:r>
              <a:rPr lang="en-US" sz="1800" b="1" dirty="0">
                <a:latin typeface="+mj-lt"/>
                <a:ea typeface="Segoe UI"/>
                <a:cs typeface="Segoe UI"/>
              </a:rPr>
              <a:t>​</a:t>
            </a:r>
            <a:endParaRPr lang="en-US" sz="1800" b="1" dirty="0">
              <a:latin typeface="+mj-lt"/>
            </a:endParaRPr>
          </a:p>
          <a:p>
            <a:pPr rtl="0">
              <a:lnSpc>
                <a:spcPct val="150000"/>
              </a:lnSpc>
            </a:pPr>
            <a:r>
              <a:rPr lang="en-GB" sz="1800" dirty="0">
                <a:ea typeface="Segoe UI"/>
                <a:cs typeface="Segoe UI"/>
              </a:rPr>
              <a:t>What questions can you ask to support HPGE policy implementation aligned to Curriculum Reform in your school? </a:t>
            </a:r>
            <a:r>
              <a:rPr lang="en-US" sz="1800" dirty="0">
                <a:ea typeface="Segoe UI"/>
                <a:cs typeface="Segoe UI"/>
              </a:rPr>
              <a:t>​</a:t>
            </a:r>
            <a:endParaRPr lang="en-US" sz="1800" dirty="0"/>
          </a:p>
        </p:txBody>
      </p:sp>
      <p:pic>
        <p:nvPicPr>
          <p:cNvPr id="6" name="Picture 5">
            <a:extLst>
              <a:ext uri="{FF2B5EF4-FFF2-40B4-BE49-F238E27FC236}">
                <a16:creationId xmlns:a16="http://schemas.microsoft.com/office/drawing/2014/main" id="{6DAEE3EF-DFEE-F92A-04CA-3FA78F0E7542}"/>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8690757" y="3546214"/>
            <a:ext cx="3622052" cy="3138554"/>
          </a:xfrm>
          <a:prstGeom prst="rect">
            <a:avLst/>
          </a:prstGeom>
        </p:spPr>
      </p:pic>
      <p:sp>
        <p:nvSpPr>
          <p:cNvPr id="4" name="Slide Number Placeholder 3">
            <a:extLst>
              <a:ext uri="{FF2B5EF4-FFF2-40B4-BE49-F238E27FC236}">
                <a16:creationId xmlns:a16="http://schemas.microsoft.com/office/drawing/2014/main" id="{0C816051-CE1F-33EC-3A2E-DEF4E6027D2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50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E4FAC8-3861-B1AC-3CE0-AF5A0708D806}"/>
              </a:ext>
            </a:extLst>
          </p:cNvPr>
          <p:cNvSpPr>
            <a:spLocks noGrp="1"/>
          </p:cNvSpPr>
          <p:nvPr>
            <p:ph type="title"/>
          </p:nvPr>
        </p:nvSpPr>
        <p:spPr/>
        <p:txBody>
          <a:bodyPr/>
          <a:lstStyle/>
          <a:p>
            <a:r>
              <a:rPr lang="en-AU" dirty="0"/>
              <a:t>Guiding rich conversations (1 of 2)</a:t>
            </a:r>
          </a:p>
        </p:txBody>
      </p:sp>
      <p:sp>
        <p:nvSpPr>
          <p:cNvPr id="9" name="Text Placeholder 8">
            <a:extLst>
              <a:ext uri="{FF2B5EF4-FFF2-40B4-BE49-F238E27FC236}">
                <a16:creationId xmlns:a16="http://schemas.microsoft.com/office/drawing/2014/main" id="{6393F3E2-73B4-3CEE-EE7A-E0416B2E136A}"/>
              </a:ext>
            </a:extLst>
          </p:cNvPr>
          <p:cNvSpPr>
            <a:spLocks noGrp="1"/>
          </p:cNvSpPr>
          <p:nvPr>
            <p:ph type="body" sz="quarter" idx="18"/>
          </p:nvPr>
        </p:nvSpPr>
        <p:spPr/>
        <p:txBody>
          <a:bodyPr/>
          <a:lstStyle/>
          <a:p>
            <a:r>
              <a:rPr lang="en-AU" sz="1800" dirty="0"/>
              <a:t>when implementing new curriculum for high potential and gifted students</a:t>
            </a:r>
          </a:p>
        </p:txBody>
      </p:sp>
      <p:grpSp>
        <p:nvGrpSpPr>
          <p:cNvPr id="24" name="Group 23" descr="Assessment&#10;How do we know what students have already mastered so only new material is taught? How do we know that formative and summative assessments allow students to show their advanced level of understanding?&#10;">
            <a:extLst>
              <a:ext uri="{FF2B5EF4-FFF2-40B4-BE49-F238E27FC236}">
                <a16:creationId xmlns:a16="http://schemas.microsoft.com/office/drawing/2014/main" id="{DA96F660-EB92-A3D7-F122-84E839903040}"/>
              </a:ext>
            </a:extLst>
          </p:cNvPr>
          <p:cNvGrpSpPr/>
          <p:nvPr/>
        </p:nvGrpSpPr>
        <p:grpSpPr>
          <a:xfrm>
            <a:off x="348000" y="1523134"/>
            <a:ext cx="8739401" cy="1487424"/>
            <a:chOff x="348000" y="1523134"/>
            <a:chExt cx="8739401" cy="1487424"/>
          </a:xfrm>
        </p:grpSpPr>
        <p:grpSp>
          <p:nvGrpSpPr>
            <p:cNvPr id="10" name="Group 9">
              <a:extLst>
                <a:ext uri="{FF2B5EF4-FFF2-40B4-BE49-F238E27FC236}">
                  <a16:creationId xmlns:a16="http://schemas.microsoft.com/office/drawing/2014/main" id="{D40E676A-AE63-7DA3-7694-DAB36BA6ABBE}"/>
                </a:ext>
              </a:extLst>
            </p:cNvPr>
            <p:cNvGrpSpPr/>
            <p:nvPr/>
          </p:nvGrpSpPr>
          <p:grpSpPr>
            <a:xfrm>
              <a:off x="348000" y="1523134"/>
              <a:ext cx="1487424" cy="1487424"/>
              <a:chOff x="3278482" y="1208786"/>
              <a:chExt cx="1487424" cy="1487424"/>
            </a:xfrm>
          </p:grpSpPr>
          <p:sp>
            <p:nvSpPr>
              <p:cNvPr id="11" name="Oval 10">
                <a:extLst>
                  <a:ext uri="{FF2B5EF4-FFF2-40B4-BE49-F238E27FC236}">
                    <a16:creationId xmlns:a16="http://schemas.microsoft.com/office/drawing/2014/main" id="{770289DD-CD66-0ABD-3543-B0FB4838BF2A}"/>
                  </a:ext>
                </a:extLst>
              </p:cNvPr>
              <p:cNvSpPr/>
              <p:nvPr/>
            </p:nvSpPr>
            <p:spPr>
              <a:xfrm>
                <a:off x="3278482" y="1208786"/>
                <a:ext cx="1487424" cy="1487424"/>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85685B3A-BED5-8EA2-0876-291FD0F8C11E}"/>
                  </a:ext>
                </a:extLst>
              </p:cNvPr>
              <p:cNvPicPr>
                <a:picLocks/>
              </p:cNvPicPr>
              <p:nvPr/>
            </p:nvPicPr>
            <p:blipFill>
              <a:blip r:embed="rId3" cstate="print">
                <a:extLst>
                  <a:ext uri="{96DAC541-7B7A-43D3-8B79-37D633B846F1}">
                    <asvg:svgBlip xmlns:asvg="http://schemas.microsoft.com/office/drawing/2016/SVG/main" r:embed="rId4"/>
                  </a:ext>
                </a:extLst>
              </a:blip>
              <a:stretch>
                <a:fillRect/>
              </a:stretch>
            </p:blipFill>
            <p:spPr>
              <a:xfrm>
                <a:off x="3538661" y="1468965"/>
                <a:ext cx="967067" cy="967067"/>
              </a:xfrm>
              <a:prstGeom prst="rect">
                <a:avLst/>
              </a:prstGeom>
            </p:spPr>
          </p:pic>
        </p:grpSp>
        <p:sp>
          <p:nvSpPr>
            <p:cNvPr id="19" name="Freeform: Shape 18">
              <a:extLst>
                <a:ext uri="{FF2B5EF4-FFF2-40B4-BE49-F238E27FC236}">
                  <a16:creationId xmlns:a16="http://schemas.microsoft.com/office/drawing/2014/main" id="{CDC552EB-B862-99F6-E926-CED3C6B66BE2}"/>
                </a:ext>
              </a:extLst>
            </p:cNvPr>
            <p:cNvSpPr/>
            <p:nvPr/>
          </p:nvSpPr>
          <p:spPr>
            <a:xfrm>
              <a:off x="1542925" y="1523134"/>
              <a:ext cx="7544476" cy="1487424"/>
            </a:xfrm>
            <a:custGeom>
              <a:avLst/>
              <a:gdLst>
                <a:gd name="connsiteX0" fmla="*/ 0 w 7764432"/>
                <a:gd name="connsiteY0" fmla="*/ 0 h 1487424"/>
                <a:gd name="connsiteX1" fmla="*/ 7589675 w 7764432"/>
                <a:gd name="connsiteY1" fmla="*/ 0 h 1487424"/>
                <a:gd name="connsiteX2" fmla="*/ 7764432 w 7764432"/>
                <a:gd name="connsiteY2" fmla="*/ 174757 h 1487424"/>
                <a:gd name="connsiteX3" fmla="*/ 7764432 w 7764432"/>
                <a:gd name="connsiteY3" fmla="*/ 1312667 h 1487424"/>
                <a:gd name="connsiteX4" fmla="*/ 7589675 w 7764432"/>
                <a:gd name="connsiteY4" fmla="*/ 1487424 h 1487424"/>
                <a:gd name="connsiteX5" fmla="*/ 44924 w 7764432"/>
                <a:gd name="connsiteY5" fmla="*/ 1487424 h 1487424"/>
                <a:gd name="connsiteX6" fmla="*/ 131879 w 7764432"/>
                <a:gd name="connsiteY6" fmla="*/ 1440227 h 1487424"/>
                <a:gd name="connsiteX7" fmla="*/ 495730 w 7764432"/>
                <a:gd name="connsiteY7" fmla="*/ 755904 h 1487424"/>
                <a:gd name="connsiteX8" fmla="*/ 131879 w 7764432"/>
                <a:gd name="connsiteY8" fmla="*/ 71581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32" h="1487424">
                  <a:moveTo>
                    <a:pt x="0" y="0"/>
                  </a:moveTo>
                  <a:lnTo>
                    <a:pt x="7589675" y="0"/>
                  </a:lnTo>
                  <a:cubicBezTo>
                    <a:pt x="7686191" y="0"/>
                    <a:pt x="7764432" y="78241"/>
                    <a:pt x="7764432" y="174757"/>
                  </a:cubicBezTo>
                  <a:lnTo>
                    <a:pt x="7764432" y="1312667"/>
                  </a:lnTo>
                  <a:cubicBezTo>
                    <a:pt x="7764432" y="1409183"/>
                    <a:pt x="7686191" y="1487424"/>
                    <a:pt x="7589675" y="1487424"/>
                  </a:cubicBezTo>
                  <a:lnTo>
                    <a:pt x="44924" y="1487424"/>
                  </a:lnTo>
                  <a:lnTo>
                    <a:pt x="131879" y="1440227"/>
                  </a:lnTo>
                  <a:cubicBezTo>
                    <a:pt x="351401" y="1291921"/>
                    <a:pt x="495730" y="1040767"/>
                    <a:pt x="495730" y="755904"/>
                  </a:cubicBezTo>
                  <a:cubicBezTo>
                    <a:pt x="495730" y="471041"/>
                    <a:pt x="351401" y="219888"/>
                    <a:pt x="131879" y="7158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622300"/>
              <a:r>
                <a:rPr lang="en-AU" sz="1800" b="1" dirty="0">
                  <a:solidFill>
                    <a:schemeClr val="bg1"/>
                  </a:solidFill>
                  <a:latin typeface="+mj-lt"/>
                </a:rPr>
                <a:t>Assessment</a:t>
              </a:r>
            </a:p>
            <a:p>
              <a:pPr marL="908050" indent="-285750">
                <a:lnSpc>
                  <a:spcPct val="114000"/>
                </a:lnSpc>
                <a:buFont typeface="Arial"/>
                <a:buChar char="•"/>
              </a:pPr>
              <a:r>
                <a:rPr lang="en-GB" sz="1600" dirty="0">
                  <a:solidFill>
                    <a:schemeClr val="bg1"/>
                  </a:solidFill>
                </a:rPr>
                <a:t>How do we know what students have already mastered so only new material is taught? </a:t>
              </a:r>
            </a:p>
            <a:p>
              <a:pPr marL="908050" indent="-285750">
                <a:lnSpc>
                  <a:spcPct val="113999"/>
                </a:lnSpc>
                <a:buFont typeface="Arial"/>
                <a:buChar char="•"/>
              </a:pPr>
              <a:r>
                <a:rPr lang="en-GB" sz="1600" dirty="0">
                  <a:solidFill>
                    <a:schemeClr val="bg1"/>
                  </a:solidFill>
                </a:rPr>
                <a:t>How do we know that formative and summative assessments allow students to show their advanced level of understanding?</a:t>
              </a:r>
              <a:endParaRPr lang="en-GB" dirty="0">
                <a:solidFill>
                  <a:schemeClr val="bg1"/>
                </a:solidFill>
              </a:endParaRPr>
            </a:p>
          </p:txBody>
        </p:sp>
      </p:grpSp>
      <p:grpSp>
        <p:nvGrpSpPr>
          <p:cNvPr id="25" name="Group 24" descr="Explicit teaching&#10;How can we engage students with explicit teaching that matches their current level of mastery?&#10;">
            <a:extLst>
              <a:ext uri="{FF2B5EF4-FFF2-40B4-BE49-F238E27FC236}">
                <a16:creationId xmlns:a16="http://schemas.microsoft.com/office/drawing/2014/main" id="{5E1286FC-7E73-F741-E5D3-9085461C6674}"/>
              </a:ext>
            </a:extLst>
          </p:cNvPr>
          <p:cNvGrpSpPr/>
          <p:nvPr/>
        </p:nvGrpSpPr>
        <p:grpSpPr>
          <a:xfrm>
            <a:off x="348000" y="3185855"/>
            <a:ext cx="8739401" cy="1487424"/>
            <a:chOff x="348000" y="3185855"/>
            <a:chExt cx="8739401" cy="1487424"/>
          </a:xfrm>
        </p:grpSpPr>
        <p:grpSp>
          <p:nvGrpSpPr>
            <p:cNvPr id="16" name="Group 15">
              <a:extLst>
                <a:ext uri="{FF2B5EF4-FFF2-40B4-BE49-F238E27FC236}">
                  <a16:creationId xmlns:a16="http://schemas.microsoft.com/office/drawing/2014/main" id="{A4EB24B4-92C6-1D1C-C15C-78D5B9091CAC}"/>
                </a:ext>
              </a:extLst>
            </p:cNvPr>
            <p:cNvGrpSpPr/>
            <p:nvPr/>
          </p:nvGrpSpPr>
          <p:grpSpPr>
            <a:xfrm>
              <a:off x="348000" y="3185855"/>
              <a:ext cx="1487424" cy="1487424"/>
              <a:chOff x="3278482" y="3118681"/>
              <a:chExt cx="1487424" cy="1487424"/>
            </a:xfrm>
          </p:grpSpPr>
          <p:sp>
            <p:nvSpPr>
              <p:cNvPr id="17" name="Oval 16">
                <a:extLst>
                  <a:ext uri="{FF2B5EF4-FFF2-40B4-BE49-F238E27FC236}">
                    <a16:creationId xmlns:a16="http://schemas.microsoft.com/office/drawing/2014/main" id="{C210EDCD-8556-24F2-3D3F-28EDDEE572A7}"/>
                  </a:ext>
                </a:extLst>
              </p:cNvPr>
              <p:cNvSpPr/>
              <p:nvPr/>
            </p:nvSpPr>
            <p:spPr>
              <a:xfrm>
                <a:off x="3278482" y="3118681"/>
                <a:ext cx="1487424" cy="1487424"/>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7" descr="Teacher with solid fill">
                <a:extLst>
                  <a:ext uri="{FF2B5EF4-FFF2-40B4-BE49-F238E27FC236}">
                    <a16:creationId xmlns:a16="http://schemas.microsoft.com/office/drawing/2014/main" id="{D3331203-A2CE-553A-7023-3500E7405F2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81235" y="3321434"/>
                <a:ext cx="1081918" cy="1081918"/>
              </a:xfrm>
              <a:prstGeom prst="rect">
                <a:avLst/>
              </a:prstGeom>
            </p:spPr>
          </p:pic>
        </p:grpSp>
        <p:sp>
          <p:nvSpPr>
            <p:cNvPr id="20" name="Freeform: Shape 19">
              <a:extLst>
                <a:ext uri="{FF2B5EF4-FFF2-40B4-BE49-F238E27FC236}">
                  <a16:creationId xmlns:a16="http://schemas.microsoft.com/office/drawing/2014/main" id="{542FAF59-D410-0B85-D377-2062F1EF10ED}"/>
                </a:ext>
              </a:extLst>
            </p:cNvPr>
            <p:cNvSpPr/>
            <p:nvPr/>
          </p:nvSpPr>
          <p:spPr>
            <a:xfrm>
              <a:off x="1542925" y="3185855"/>
              <a:ext cx="7544476" cy="1487424"/>
            </a:xfrm>
            <a:custGeom>
              <a:avLst/>
              <a:gdLst>
                <a:gd name="connsiteX0" fmla="*/ 0 w 7764432"/>
                <a:gd name="connsiteY0" fmla="*/ 0 h 1487424"/>
                <a:gd name="connsiteX1" fmla="*/ 7589675 w 7764432"/>
                <a:gd name="connsiteY1" fmla="*/ 0 h 1487424"/>
                <a:gd name="connsiteX2" fmla="*/ 7764432 w 7764432"/>
                <a:gd name="connsiteY2" fmla="*/ 174757 h 1487424"/>
                <a:gd name="connsiteX3" fmla="*/ 7764432 w 7764432"/>
                <a:gd name="connsiteY3" fmla="*/ 1312667 h 1487424"/>
                <a:gd name="connsiteX4" fmla="*/ 7589675 w 7764432"/>
                <a:gd name="connsiteY4" fmla="*/ 1487424 h 1487424"/>
                <a:gd name="connsiteX5" fmla="*/ 44924 w 7764432"/>
                <a:gd name="connsiteY5" fmla="*/ 1487424 h 1487424"/>
                <a:gd name="connsiteX6" fmla="*/ 131879 w 7764432"/>
                <a:gd name="connsiteY6" fmla="*/ 1440227 h 1487424"/>
                <a:gd name="connsiteX7" fmla="*/ 495730 w 7764432"/>
                <a:gd name="connsiteY7" fmla="*/ 755904 h 1487424"/>
                <a:gd name="connsiteX8" fmla="*/ 131879 w 7764432"/>
                <a:gd name="connsiteY8" fmla="*/ 71581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32" h="1487424">
                  <a:moveTo>
                    <a:pt x="0" y="0"/>
                  </a:moveTo>
                  <a:lnTo>
                    <a:pt x="7589675" y="0"/>
                  </a:lnTo>
                  <a:cubicBezTo>
                    <a:pt x="7686191" y="0"/>
                    <a:pt x="7764432" y="78241"/>
                    <a:pt x="7764432" y="174757"/>
                  </a:cubicBezTo>
                  <a:lnTo>
                    <a:pt x="7764432" y="1312667"/>
                  </a:lnTo>
                  <a:cubicBezTo>
                    <a:pt x="7764432" y="1409183"/>
                    <a:pt x="7686191" y="1487424"/>
                    <a:pt x="7589675" y="1487424"/>
                  </a:cubicBezTo>
                  <a:lnTo>
                    <a:pt x="44924" y="1487424"/>
                  </a:lnTo>
                  <a:lnTo>
                    <a:pt x="131879" y="1440227"/>
                  </a:lnTo>
                  <a:cubicBezTo>
                    <a:pt x="351401" y="1291921"/>
                    <a:pt x="495730" y="1040767"/>
                    <a:pt x="495730" y="755904"/>
                  </a:cubicBezTo>
                  <a:cubicBezTo>
                    <a:pt x="495730" y="471041"/>
                    <a:pt x="351401" y="219888"/>
                    <a:pt x="131879" y="7158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622300"/>
              <a:r>
                <a:rPr lang="en-AU" sz="1800" b="1" dirty="0">
                  <a:solidFill>
                    <a:schemeClr val="bg1"/>
                  </a:solidFill>
                  <a:latin typeface="+mj-lt"/>
                </a:rPr>
                <a:t>Explicit teaching</a:t>
              </a:r>
            </a:p>
            <a:p>
              <a:pPr marL="622300">
                <a:lnSpc>
                  <a:spcPct val="114000"/>
                </a:lnSpc>
              </a:pPr>
              <a:r>
                <a:rPr lang="en-GB" sz="1600" dirty="0">
                  <a:solidFill>
                    <a:schemeClr val="bg1"/>
                  </a:solidFill>
                </a:rPr>
                <a:t>How can we engage students with explicit teaching that matches their current level of mastery?</a:t>
              </a:r>
            </a:p>
          </p:txBody>
        </p:sp>
      </p:grpSp>
      <p:grpSp>
        <p:nvGrpSpPr>
          <p:cNvPr id="26" name="Group 25" descr="Questioning&#10;How do we ensure that we incorporate open-ended and provocative questions? How will students ask questions to enable their learning?&#10;">
            <a:extLst>
              <a:ext uri="{FF2B5EF4-FFF2-40B4-BE49-F238E27FC236}">
                <a16:creationId xmlns:a16="http://schemas.microsoft.com/office/drawing/2014/main" id="{2F5B3C52-DBB6-F77B-2E6A-8A3D09AFC747}"/>
              </a:ext>
            </a:extLst>
          </p:cNvPr>
          <p:cNvGrpSpPr/>
          <p:nvPr/>
        </p:nvGrpSpPr>
        <p:grpSpPr>
          <a:xfrm>
            <a:off x="348000" y="4848576"/>
            <a:ext cx="8739401" cy="1487424"/>
            <a:chOff x="348000" y="4848576"/>
            <a:chExt cx="8739401" cy="1487424"/>
          </a:xfrm>
        </p:grpSpPr>
        <p:grpSp>
          <p:nvGrpSpPr>
            <p:cNvPr id="13" name="Group 12">
              <a:extLst>
                <a:ext uri="{FF2B5EF4-FFF2-40B4-BE49-F238E27FC236}">
                  <a16:creationId xmlns:a16="http://schemas.microsoft.com/office/drawing/2014/main" id="{9ECA8777-1EC2-BD9E-F9E7-06BA65933F19}"/>
                </a:ext>
              </a:extLst>
            </p:cNvPr>
            <p:cNvGrpSpPr/>
            <p:nvPr/>
          </p:nvGrpSpPr>
          <p:grpSpPr>
            <a:xfrm>
              <a:off x="348000" y="4848576"/>
              <a:ext cx="1487424" cy="1487424"/>
              <a:chOff x="3278482" y="5028576"/>
              <a:chExt cx="1487424" cy="1487424"/>
            </a:xfrm>
          </p:grpSpPr>
          <p:sp>
            <p:nvSpPr>
              <p:cNvPr id="14" name="Oval 13">
                <a:extLst>
                  <a:ext uri="{FF2B5EF4-FFF2-40B4-BE49-F238E27FC236}">
                    <a16:creationId xmlns:a16="http://schemas.microsoft.com/office/drawing/2014/main" id="{928BCFDE-924E-8656-F40E-E4426AAC1440}"/>
                  </a:ext>
                </a:extLst>
              </p:cNvPr>
              <p:cNvSpPr/>
              <p:nvPr/>
            </p:nvSpPr>
            <p:spPr>
              <a:xfrm>
                <a:off x="3278482" y="5028576"/>
                <a:ext cx="1487424" cy="1487424"/>
              </a:xfrm>
              <a:prstGeom prst="ellipse">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99">
                <a:extLst>
                  <a:ext uri="{FF2B5EF4-FFF2-40B4-BE49-F238E27FC236}">
                    <a16:creationId xmlns:a16="http://schemas.microsoft.com/office/drawing/2014/main" id="{49B8B94B-D029-92C3-5436-E68EB399B460}"/>
                  </a:ext>
                </a:extLst>
              </p:cNvPr>
              <p:cNvPicPr>
                <a:picLocks/>
              </p:cNvPicPr>
              <p:nvPr/>
            </p:nvPicPr>
            <p:blipFill>
              <a:blip r:embed="rId7" cstate="print">
                <a:extLst>
                  <a:ext uri="{96DAC541-7B7A-43D3-8B79-37D633B846F1}">
                    <asvg:svgBlip xmlns:asvg="http://schemas.microsoft.com/office/drawing/2016/SVG/main" r:embed="rId8"/>
                  </a:ext>
                </a:extLst>
              </a:blip>
              <a:stretch>
                <a:fillRect/>
              </a:stretch>
            </p:blipFill>
            <p:spPr>
              <a:xfrm>
                <a:off x="3570982" y="5366735"/>
                <a:ext cx="902425" cy="811106"/>
              </a:xfrm>
              <a:prstGeom prst="rect">
                <a:avLst/>
              </a:prstGeom>
            </p:spPr>
          </p:pic>
        </p:grpSp>
        <p:sp>
          <p:nvSpPr>
            <p:cNvPr id="21" name="Freeform: Shape 20">
              <a:extLst>
                <a:ext uri="{FF2B5EF4-FFF2-40B4-BE49-F238E27FC236}">
                  <a16:creationId xmlns:a16="http://schemas.microsoft.com/office/drawing/2014/main" id="{791062E9-DE6A-CD77-6AEE-63231A5A0BE1}"/>
                </a:ext>
              </a:extLst>
            </p:cNvPr>
            <p:cNvSpPr/>
            <p:nvPr/>
          </p:nvSpPr>
          <p:spPr>
            <a:xfrm>
              <a:off x="1542925" y="4848576"/>
              <a:ext cx="7544476" cy="1487424"/>
            </a:xfrm>
            <a:custGeom>
              <a:avLst/>
              <a:gdLst>
                <a:gd name="connsiteX0" fmla="*/ 0 w 7764432"/>
                <a:gd name="connsiteY0" fmla="*/ 0 h 1487424"/>
                <a:gd name="connsiteX1" fmla="*/ 7589675 w 7764432"/>
                <a:gd name="connsiteY1" fmla="*/ 0 h 1487424"/>
                <a:gd name="connsiteX2" fmla="*/ 7764432 w 7764432"/>
                <a:gd name="connsiteY2" fmla="*/ 174757 h 1487424"/>
                <a:gd name="connsiteX3" fmla="*/ 7764432 w 7764432"/>
                <a:gd name="connsiteY3" fmla="*/ 1312667 h 1487424"/>
                <a:gd name="connsiteX4" fmla="*/ 7589675 w 7764432"/>
                <a:gd name="connsiteY4" fmla="*/ 1487424 h 1487424"/>
                <a:gd name="connsiteX5" fmla="*/ 44924 w 7764432"/>
                <a:gd name="connsiteY5" fmla="*/ 1487424 h 1487424"/>
                <a:gd name="connsiteX6" fmla="*/ 131879 w 7764432"/>
                <a:gd name="connsiteY6" fmla="*/ 1440227 h 1487424"/>
                <a:gd name="connsiteX7" fmla="*/ 495730 w 7764432"/>
                <a:gd name="connsiteY7" fmla="*/ 755904 h 1487424"/>
                <a:gd name="connsiteX8" fmla="*/ 131879 w 7764432"/>
                <a:gd name="connsiteY8" fmla="*/ 71581 h 148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4432" h="1487424">
                  <a:moveTo>
                    <a:pt x="0" y="0"/>
                  </a:moveTo>
                  <a:lnTo>
                    <a:pt x="7589675" y="0"/>
                  </a:lnTo>
                  <a:cubicBezTo>
                    <a:pt x="7686191" y="0"/>
                    <a:pt x="7764432" y="78241"/>
                    <a:pt x="7764432" y="174757"/>
                  </a:cubicBezTo>
                  <a:lnTo>
                    <a:pt x="7764432" y="1312667"/>
                  </a:lnTo>
                  <a:cubicBezTo>
                    <a:pt x="7764432" y="1409183"/>
                    <a:pt x="7686191" y="1487424"/>
                    <a:pt x="7589675" y="1487424"/>
                  </a:cubicBezTo>
                  <a:lnTo>
                    <a:pt x="44924" y="1487424"/>
                  </a:lnTo>
                  <a:lnTo>
                    <a:pt x="131879" y="1440227"/>
                  </a:lnTo>
                  <a:cubicBezTo>
                    <a:pt x="351401" y="1291921"/>
                    <a:pt x="495730" y="1040767"/>
                    <a:pt x="495730" y="755904"/>
                  </a:cubicBezTo>
                  <a:cubicBezTo>
                    <a:pt x="495730" y="471041"/>
                    <a:pt x="351401" y="219888"/>
                    <a:pt x="131879" y="71581"/>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marL="622300"/>
              <a:r>
                <a:rPr lang="en-AU" sz="1800" b="1" dirty="0">
                  <a:solidFill>
                    <a:schemeClr val="bg1"/>
                  </a:solidFill>
                  <a:latin typeface="+mj-lt"/>
                </a:rPr>
                <a:t>Questioning</a:t>
              </a:r>
            </a:p>
            <a:p>
              <a:pPr marL="908050" indent="-285750">
                <a:lnSpc>
                  <a:spcPct val="114000"/>
                </a:lnSpc>
                <a:buFont typeface="Arial"/>
                <a:buChar char="•"/>
              </a:pPr>
              <a:r>
                <a:rPr lang="en-GB" sz="1600" dirty="0">
                  <a:solidFill>
                    <a:schemeClr val="bg1"/>
                  </a:solidFill>
                </a:rPr>
                <a:t>How do we ensure that we incorporate open-ended and provocative questions? </a:t>
              </a:r>
            </a:p>
            <a:p>
              <a:pPr marL="908050" indent="-285750">
                <a:lnSpc>
                  <a:spcPct val="113999"/>
                </a:lnSpc>
                <a:buFont typeface="Arial"/>
                <a:buChar char="•"/>
              </a:pPr>
              <a:r>
                <a:rPr lang="en-GB" sz="1600">
                  <a:solidFill>
                    <a:schemeClr val="bg1"/>
                  </a:solidFill>
                </a:rPr>
                <a:t>How will students ask questions to enable their learning?</a:t>
              </a:r>
              <a:endParaRPr lang="en-GB">
                <a:solidFill>
                  <a:schemeClr val="bg1"/>
                </a:solidFill>
              </a:endParaRPr>
            </a:p>
          </p:txBody>
        </p:sp>
      </p:grpSp>
      <p:sp>
        <p:nvSpPr>
          <p:cNvPr id="23" name="Rectangle: Rounded Corners 22">
            <a:extLst>
              <a:ext uri="{FF2B5EF4-FFF2-40B4-BE49-F238E27FC236}">
                <a16:creationId xmlns:a16="http://schemas.microsoft.com/office/drawing/2014/main" id="{ED3A3633-744C-C1E6-90F0-84E198013ADF}"/>
              </a:ext>
            </a:extLst>
          </p:cNvPr>
          <p:cNvSpPr/>
          <p:nvPr/>
        </p:nvSpPr>
        <p:spPr>
          <a:xfrm>
            <a:off x="9417792" y="2578085"/>
            <a:ext cx="2426208" cy="2608650"/>
          </a:xfrm>
          <a:prstGeom prst="roundRect">
            <a:avLst>
              <a:gd name="adj" fmla="val 369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8288">
              <a:lnSpc>
                <a:spcPct val="114000"/>
              </a:lnSpc>
              <a:spcAft>
                <a:spcPts val="600"/>
              </a:spcAft>
            </a:pPr>
            <a:r>
              <a:rPr lang="en-AU" sz="1800">
                <a:solidFill>
                  <a:schemeClr val="tx1"/>
                </a:solidFill>
              </a:rPr>
              <a:t>In response to each question consider the:</a:t>
            </a:r>
          </a:p>
          <a:p>
            <a:pPr marL="554038" indent="-285750">
              <a:lnSpc>
                <a:spcPct val="114000"/>
              </a:lnSpc>
              <a:spcAft>
                <a:spcPts val="600"/>
              </a:spcAft>
              <a:buFont typeface="Arial" panose="020B0604020202020204" pitchFamily="34" charset="0"/>
              <a:buChar char="•"/>
            </a:pPr>
            <a:r>
              <a:rPr lang="en-AU" sz="1800" dirty="0">
                <a:solidFill>
                  <a:schemeClr val="tx1"/>
                </a:solidFill>
              </a:rPr>
              <a:t>actions</a:t>
            </a:r>
          </a:p>
          <a:p>
            <a:pPr marL="554038" indent="-285750">
              <a:lnSpc>
                <a:spcPct val="114000"/>
              </a:lnSpc>
              <a:spcAft>
                <a:spcPts val="600"/>
              </a:spcAft>
              <a:buFont typeface="Arial" panose="020B0604020202020204" pitchFamily="34" charset="0"/>
              <a:buChar char="•"/>
            </a:pPr>
            <a:r>
              <a:rPr lang="en-AU" sz="1800" dirty="0">
                <a:solidFill>
                  <a:schemeClr val="tx1"/>
                </a:solidFill>
              </a:rPr>
              <a:t>timeframe</a:t>
            </a:r>
          </a:p>
          <a:p>
            <a:pPr marL="554038" indent="-285750">
              <a:lnSpc>
                <a:spcPct val="114000"/>
              </a:lnSpc>
              <a:spcAft>
                <a:spcPts val="600"/>
              </a:spcAft>
              <a:buFont typeface="Arial" panose="020B0604020202020204" pitchFamily="34" charset="0"/>
              <a:buChar char="•"/>
            </a:pPr>
            <a:r>
              <a:rPr lang="en-AU" sz="1800" dirty="0">
                <a:solidFill>
                  <a:schemeClr val="tx1"/>
                </a:solidFill>
              </a:rPr>
              <a:t>responsibility</a:t>
            </a:r>
          </a:p>
        </p:txBody>
      </p:sp>
      <p:sp>
        <p:nvSpPr>
          <p:cNvPr id="3" name="Slide Number Placeholder 2">
            <a:extLst>
              <a:ext uri="{FF2B5EF4-FFF2-40B4-BE49-F238E27FC236}">
                <a16:creationId xmlns:a16="http://schemas.microsoft.com/office/drawing/2014/main" id="{B804E65D-9957-2E9D-CCF2-4501010029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dirty="0" smtClean="0"/>
              <a:pPr/>
              <a:t>9</a:t>
            </a:fld>
            <a:endParaRPr lang="en-AU" dirty="0"/>
          </a:p>
        </p:txBody>
      </p:sp>
    </p:spTree>
    <p:extLst>
      <p:ext uri="{BB962C8B-B14F-4D97-AF65-F5344CB8AC3E}">
        <p14:creationId xmlns:p14="http://schemas.microsoft.com/office/powerpoint/2010/main" val="124567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4b23cee-681c-4dde-8c49-5b05bbaad8bd">
      <UserInfo>
        <DisplayName>Belinda Bagshaw</DisplayName>
        <AccountId>1936</AccountId>
        <AccountType/>
      </UserInfo>
      <UserInfo>
        <DisplayName>Carmela May</DisplayName>
        <AccountId>597</AccountId>
        <AccountType/>
      </UserInfo>
      <UserInfo>
        <DisplayName>SARAH BRYCE (SARAH BRYCE)</DisplayName>
        <AccountId>596</AccountId>
        <AccountType/>
      </UserInfo>
    </SharedWithUsers>
    <lcf76f155ced4ddcb4097134ff3c332f xmlns="da9d1da0-bbc5-4bd9-81de-374ea2309377">
      <Terms xmlns="http://schemas.microsoft.com/office/infopath/2007/PartnerControls"/>
    </lcf76f155ced4ddcb4097134ff3c332f>
    <TaxCatchAll xmlns="d4b23cee-681c-4dde-8c49-5b05bbaad8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0A4B4F1317A14AB3A8850ED14925C2" ma:contentTypeVersion="18" ma:contentTypeDescription="Create a new document." ma:contentTypeScope="" ma:versionID="a547a2f49ef4c8a9a7f54d6b88ac4ee5">
  <xsd:schema xmlns:xsd="http://www.w3.org/2001/XMLSchema" xmlns:xs="http://www.w3.org/2001/XMLSchema" xmlns:p="http://schemas.microsoft.com/office/2006/metadata/properties" xmlns:ns2="da9d1da0-bbc5-4bd9-81de-374ea2309377" xmlns:ns3="d4b23cee-681c-4dde-8c49-5b05bbaad8bd" targetNamespace="http://schemas.microsoft.com/office/2006/metadata/properties" ma:root="true" ma:fieldsID="7c738aa56bab232a9ae224567cfb6b14" ns2:_="" ns3:_="">
    <xsd:import namespace="da9d1da0-bbc5-4bd9-81de-374ea2309377"/>
    <xsd:import namespace="d4b23cee-681c-4dde-8c49-5b05bbaad8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9d1da0-bbc5-4bd9-81de-374ea2309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b23cee-681c-4dde-8c49-5b05bbaad8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6067e5-3ed8-4e22-93a2-ba90f6b8c6cc}" ma:internalName="TaxCatchAll" ma:showField="CatchAllData" ma:web="d4b23cee-681c-4dde-8c49-5b05bbaad8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672F4F-5699-4664-9736-E608A581E7C9}">
  <ds:schemaRefs>
    <ds:schemaRef ds:uri="http://purl.org/dc/terms/"/>
    <ds:schemaRef ds:uri="http://www.w3.org/XML/1998/namespace"/>
    <ds:schemaRef ds:uri="http://schemas.microsoft.com/office/2006/documentManagement/types"/>
    <ds:schemaRef ds:uri="d4b23cee-681c-4dde-8c49-5b05bbaad8bd"/>
    <ds:schemaRef ds:uri="http://schemas.microsoft.com/office/infopath/2007/PartnerControls"/>
    <ds:schemaRef ds:uri="http://purl.org/dc/elements/1.1/"/>
    <ds:schemaRef ds:uri="da9d1da0-bbc5-4bd9-81de-374ea2309377"/>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F61B447-1A4D-4189-A144-C8C1DF983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9d1da0-bbc5-4bd9-81de-374ea2309377"/>
    <ds:schemaRef ds:uri="d4b23cee-681c-4dde-8c49-5b05bbaad8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9361E-742F-40FA-AD13-B04787468A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NSWG Corporate</Template>
  <TotalTime>1</TotalTime>
  <Words>7519</Words>
  <Application>Microsoft Office PowerPoint</Application>
  <PresentationFormat>Widescreen</PresentationFormat>
  <Paragraphs>564</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Segoe UI</vt:lpstr>
      <vt:lpstr>Arial</vt:lpstr>
      <vt:lpstr>Public Sans</vt:lpstr>
      <vt:lpstr>Public Sans ExtraBold</vt:lpstr>
      <vt:lpstr>Open Sans</vt:lpstr>
      <vt:lpstr>Public Sans Light</vt:lpstr>
      <vt:lpstr>Times New Roman</vt:lpstr>
      <vt:lpstr>Arial</vt:lpstr>
      <vt:lpstr>Calibri</vt:lpstr>
      <vt:lpstr>1_NSWG Corporate</vt:lpstr>
      <vt:lpstr>High potential and gifted education – Curriculum Reform</vt:lpstr>
      <vt:lpstr>Acknowledgement of Country</vt:lpstr>
      <vt:lpstr>Key actions and guiding principles</vt:lpstr>
      <vt:lpstr>4 domains of potential</vt:lpstr>
      <vt:lpstr>Misconceptions about high potential and gifted students</vt:lpstr>
      <vt:lpstr>Curriculum Reform and HPGE (1 of 2)</vt:lpstr>
      <vt:lpstr>Curriculum Reform and HPG students</vt:lpstr>
      <vt:lpstr>Curriculum Reform and HPGE (2 of 2)</vt:lpstr>
      <vt:lpstr>Guiding rich conversations (1 of 2)</vt:lpstr>
      <vt:lpstr>Guiding rich conversations (2 of 2)</vt:lpstr>
      <vt:lpstr>Diversity of high potential and gifted students</vt:lpstr>
      <vt:lpstr>HPGE Policy leader responsibilities</vt:lpstr>
      <vt:lpstr>HPGE Policy teacher responsibilities</vt:lpstr>
      <vt:lpstr>Phases of curriculum implementation</vt:lpstr>
      <vt:lpstr>Phases of curriculum implementation through an HPGE lens</vt:lpstr>
      <vt:lpstr>Support for schools – HPGE</vt:lpstr>
      <vt:lpstr>Support for schools – curriculum implementation</vt:lpstr>
      <vt:lpstr>Professional support</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HPGE Curriculum Reform – Information for leaders</dc:title>
  <dc:creator>NSW Department of Education</dc:creator>
  <dcterms:created xsi:type="dcterms:W3CDTF">2024-03-18T00:18:01Z</dcterms:created>
  <dcterms:modified xsi:type="dcterms:W3CDTF">2024-03-18T22:05:39Z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2024-03-18T00:18:10Z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be16f85a-1170-4321-8e36-6dbb6e5ec8fe</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0x010100170A4B4F1317A14AB3A8850ED14925C2</vt:lpwstr>
  </property>
</Properties>
</file>