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709" r:id="rId1"/>
  </p:sldMasterIdLst>
  <p:notesMasterIdLst>
    <p:notesMasterId r:id="rId44"/>
  </p:notesMasterIdLst>
  <p:handoutMasterIdLst>
    <p:handoutMasterId r:id="rId45"/>
  </p:handoutMasterIdLst>
  <p:sldIdLst>
    <p:sldId id="310" r:id="rId2"/>
    <p:sldId id="293" r:id="rId3"/>
    <p:sldId id="398" r:id="rId4"/>
    <p:sldId id="383" r:id="rId5"/>
    <p:sldId id="384" r:id="rId6"/>
    <p:sldId id="385" r:id="rId7"/>
    <p:sldId id="399" r:id="rId8"/>
    <p:sldId id="400" r:id="rId9"/>
    <p:sldId id="401" r:id="rId10"/>
    <p:sldId id="402" r:id="rId11"/>
    <p:sldId id="403" r:id="rId12"/>
    <p:sldId id="404" r:id="rId13"/>
    <p:sldId id="406" r:id="rId14"/>
    <p:sldId id="405" r:id="rId15"/>
    <p:sldId id="407" r:id="rId16"/>
    <p:sldId id="408" r:id="rId17"/>
    <p:sldId id="409" r:id="rId18"/>
    <p:sldId id="410" r:id="rId19"/>
    <p:sldId id="411" r:id="rId20"/>
    <p:sldId id="412" r:id="rId21"/>
    <p:sldId id="413" r:id="rId22"/>
    <p:sldId id="414" r:id="rId23"/>
    <p:sldId id="415" r:id="rId24"/>
    <p:sldId id="416" r:id="rId25"/>
    <p:sldId id="417" r:id="rId26"/>
    <p:sldId id="418" r:id="rId27"/>
    <p:sldId id="419" r:id="rId28"/>
    <p:sldId id="420" r:id="rId29"/>
    <p:sldId id="421" r:id="rId30"/>
    <p:sldId id="422" r:id="rId31"/>
    <p:sldId id="423" r:id="rId32"/>
    <p:sldId id="424" r:id="rId33"/>
    <p:sldId id="425" r:id="rId34"/>
    <p:sldId id="426" r:id="rId35"/>
    <p:sldId id="427" r:id="rId36"/>
    <p:sldId id="428" r:id="rId37"/>
    <p:sldId id="429" r:id="rId38"/>
    <p:sldId id="430" r:id="rId39"/>
    <p:sldId id="431" r:id="rId40"/>
    <p:sldId id="350" r:id="rId41"/>
    <p:sldId id="396" r:id="rId42"/>
    <p:sldId id="397" r:id="rId43"/>
  </p:sldIdLst>
  <p:sldSz cx="12192000" cy="6858000"/>
  <p:notesSz cx="6858000" cy="9144000"/>
  <p:embeddedFontLst>
    <p:embeddedFont>
      <p:font typeface="Public Sans" panose="020B0604020202020204" charset="0"/>
      <p:regular r:id="rId46"/>
      <p:bold r:id="rId47"/>
      <p:italic r:id="rId48"/>
      <p:boldItalic r:id="rId49"/>
    </p:embeddedFont>
    <p:embeddedFont>
      <p:font typeface="Public Sans Light" panose="020B0604020202020204" charset="0"/>
      <p:regular r:id="rId50"/>
      <p:italic r:id="rId51"/>
    </p:embeddedFont>
    <p:embeddedFont>
      <p:font typeface="Public Sans SemiBold" panose="020B0604020202020204" charset="0"/>
      <p:bold r:id="rId52"/>
      <p:boldItalic r:id="rId53"/>
    </p:embeddedFont>
  </p:embeddedFontLst>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6ACB6"/>
    <a:srgbClr val="630019"/>
    <a:srgbClr val="EBEBEB"/>
    <a:srgbClr val="F3E2E6"/>
    <a:srgbClr val="CBEDFD"/>
    <a:srgbClr val="D7153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A111915-BE36-4E01-A7E5-04B1672EAD3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873" autoAdjust="0"/>
    <p:restoredTop sz="96081" autoAdjust="0"/>
  </p:normalViewPr>
  <p:slideViewPr>
    <p:cSldViewPr snapToGrid="0">
      <p:cViewPr varScale="1">
        <p:scale>
          <a:sx n="76" d="100"/>
          <a:sy n="76" d="100"/>
        </p:scale>
        <p:origin x="84" y="354"/>
      </p:cViewPr>
      <p:guideLst/>
    </p:cSldViewPr>
  </p:slideViewPr>
  <p:outlineViewPr>
    <p:cViewPr>
      <p:scale>
        <a:sx n="33" d="100"/>
        <a:sy n="33" d="100"/>
      </p:scale>
      <p:origin x="0" y="-45384"/>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114" d="100"/>
          <a:sy n="114" d="100"/>
        </p:scale>
        <p:origin x="7734" y="12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2.fntdata"/><Relationship Id="rId50" Type="http://schemas.openxmlformats.org/officeDocument/2006/relationships/font" Target="fonts/font5.fntdata"/><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3" Type="http://schemas.openxmlformats.org/officeDocument/2006/relationships/font" Target="fonts/font8.fntdata"/><Relationship Id="rId58" Type="http://schemas.microsoft.com/office/2018/10/relationships/authors" Target="author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3.fntdata"/><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font" Target="fonts/font6.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1.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4.fntdata"/><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notesMaster" Target="notesMasters/notesMaster1.xml"/><Relationship Id="rId52" Type="http://schemas.openxmlformats.org/officeDocument/2006/relationships/font" Target="fonts/font7.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3F5A19-4E20-4EDB-9EC8-DF02AC748E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dirty="0">
              <a:latin typeface="Public Sans" pitchFamily="2" charset="0"/>
            </a:endParaRPr>
          </a:p>
        </p:txBody>
      </p:sp>
      <p:sp>
        <p:nvSpPr>
          <p:cNvPr id="3" name="Date Placeholder 2">
            <a:extLst>
              <a:ext uri="{FF2B5EF4-FFF2-40B4-BE49-F238E27FC236}">
                <a16:creationId xmlns:a16="http://schemas.microsoft.com/office/drawing/2014/main" id="{6F2B4FC2-E151-470D-9291-01D2A5A6D3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BF4B7B-ADA4-42BE-A113-1D67CA67812F}" type="datetimeFigureOut">
              <a:rPr lang="en-AU" smtClean="0">
                <a:latin typeface="Public Sans" pitchFamily="2" charset="0"/>
              </a:rPr>
              <a:t>19/10/2023</a:t>
            </a:fld>
            <a:endParaRPr lang="en-AU" dirty="0">
              <a:latin typeface="Public Sans" pitchFamily="2" charset="0"/>
            </a:endParaRPr>
          </a:p>
        </p:txBody>
      </p:sp>
      <p:sp>
        <p:nvSpPr>
          <p:cNvPr id="4" name="Footer Placeholder 3">
            <a:extLst>
              <a:ext uri="{FF2B5EF4-FFF2-40B4-BE49-F238E27FC236}">
                <a16:creationId xmlns:a16="http://schemas.microsoft.com/office/drawing/2014/main" id="{2F07DE46-ED0B-49F3-8199-C129451A46B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dirty="0">
              <a:latin typeface="Public Sans" pitchFamily="2" charset="0"/>
            </a:endParaRPr>
          </a:p>
        </p:txBody>
      </p:sp>
      <p:sp>
        <p:nvSpPr>
          <p:cNvPr id="5" name="Slide Number Placeholder 4">
            <a:extLst>
              <a:ext uri="{FF2B5EF4-FFF2-40B4-BE49-F238E27FC236}">
                <a16:creationId xmlns:a16="http://schemas.microsoft.com/office/drawing/2014/main" id="{56DA6684-5527-4DB9-88B5-C4F66FB5F78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AF8501-5769-46EC-B8B9-363B75FA9999}" type="slidenum">
              <a:rPr lang="en-AU" smtClean="0">
                <a:latin typeface="Public Sans" pitchFamily="2" charset="0"/>
              </a:rPr>
              <a:t>‹#›</a:t>
            </a:fld>
            <a:endParaRPr lang="en-AU" dirty="0">
              <a:latin typeface="Public Sans" pitchFamily="2" charset="0"/>
            </a:endParaRPr>
          </a:p>
        </p:txBody>
      </p:sp>
    </p:spTree>
    <p:extLst>
      <p:ext uri="{BB962C8B-B14F-4D97-AF65-F5344CB8AC3E}">
        <p14:creationId xmlns:p14="http://schemas.microsoft.com/office/powerpoint/2010/main" val="4144793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Public Sans" pitchFamily="2" charset="0"/>
              </a:defRPr>
            </a:lvl1pPr>
          </a:lstStyle>
          <a:p>
            <a:endParaRPr lang="en-AU"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Public Sans" pitchFamily="2" charset="0"/>
              </a:defRPr>
            </a:lvl1pPr>
          </a:lstStyle>
          <a:p>
            <a:fld id="{EC6F825C-382E-4C1A-82AB-BCE4AFD21ABE}" type="datetimeFigureOut">
              <a:rPr lang="en-AU" smtClean="0"/>
              <a:pPr/>
              <a:t>19/10/2023</a:t>
            </a:fld>
            <a:endParaRPr lang="en-AU"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Public Sans" pitchFamily="2" charset="0"/>
              </a:defRPr>
            </a:lvl1pPr>
          </a:lstStyle>
          <a:p>
            <a:endParaRPr lang="en-AU"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Public Sans" pitchFamily="2" charset="0"/>
              </a:defRPr>
            </a:lvl1pPr>
          </a:lstStyle>
          <a:p>
            <a:fld id="{B07158C4-A119-4B78-9DE8-A50001BC31DC}" type="slidenum">
              <a:rPr lang="en-AU" smtClean="0"/>
              <a:pPr/>
              <a:t>‹#›</a:t>
            </a:fld>
            <a:endParaRPr lang="en-AU" dirty="0"/>
          </a:p>
        </p:txBody>
      </p:sp>
    </p:spTree>
    <p:extLst>
      <p:ext uri="{BB962C8B-B14F-4D97-AF65-F5344CB8AC3E}">
        <p14:creationId xmlns:p14="http://schemas.microsoft.com/office/powerpoint/2010/main" val="3301092027"/>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Public Sans" pitchFamily="2" charset="0"/>
        <a:ea typeface="+mn-ea"/>
        <a:cs typeface="+mn-cs"/>
      </a:defRPr>
    </a:lvl1pPr>
    <a:lvl2pPr marL="609585" algn="l" defTabSz="1219170" rtl="0" eaLnBrk="1" latinLnBrk="0" hangingPunct="1">
      <a:defRPr sz="1600" kern="1200">
        <a:solidFill>
          <a:schemeClr val="tx1"/>
        </a:solidFill>
        <a:latin typeface="Public Sans" pitchFamily="2" charset="0"/>
        <a:ea typeface="+mn-ea"/>
        <a:cs typeface="+mn-cs"/>
      </a:defRPr>
    </a:lvl2pPr>
    <a:lvl3pPr marL="1219170" algn="l" defTabSz="1219170" rtl="0" eaLnBrk="1" latinLnBrk="0" hangingPunct="1">
      <a:defRPr sz="1600" kern="1200">
        <a:solidFill>
          <a:schemeClr val="tx1"/>
        </a:solidFill>
        <a:latin typeface="Public Sans" pitchFamily="2" charset="0"/>
        <a:ea typeface="+mn-ea"/>
        <a:cs typeface="+mn-cs"/>
      </a:defRPr>
    </a:lvl3pPr>
    <a:lvl4pPr marL="1828754" algn="l" defTabSz="1219170" rtl="0" eaLnBrk="1" latinLnBrk="0" hangingPunct="1">
      <a:defRPr sz="1600" kern="1200">
        <a:solidFill>
          <a:schemeClr val="tx1"/>
        </a:solidFill>
        <a:latin typeface="Public Sans" pitchFamily="2" charset="0"/>
        <a:ea typeface="+mn-ea"/>
        <a:cs typeface="+mn-cs"/>
      </a:defRPr>
    </a:lvl4pPr>
    <a:lvl5pPr marL="2438339" algn="l" defTabSz="1219170" rtl="0" eaLnBrk="1" latinLnBrk="0" hangingPunct="1">
      <a:defRPr sz="1600" kern="1200">
        <a:solidFill>
          <a:schemeClr val="tx1"/>
        </a:solidFill>
        <a:latin typeface="Public Sans" pitchFamily="2"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2</a:t>
            </a:fld>
            <a:endParaRPr lang="en-AU" dirty="0"/>
          </a:p>
        </p:txBody>
      </p:sp>
    </p:spTree>
    <p:extLst>
      <p:ext uri="{BB962C8B-B14F-4D97-AF65-F5344CB8AC3E}">
        <p14:creationId xmlns:p14="http://schemas.microsoft.com/office/powerpoint/2010/main" val="379372302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1" y="0"/>
            <a:ext cx="12192001" cy="392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 name="Title 1"/>
          <p:cNvSpPr>
            <a:spLocks noGrp="1"/>
          </p:cNvSpPr>
          <p:nvPr>
            <p:ph type="ctrTitle"/>
          </p:nvPr>
        </p:nvSpPr>
        <p:spPr>
          <a:xfrm>
            <a:off x="359998" y="360000"/>
            <a:ext cx="11484001" cy="2520000"/>
          </a:xfrm>
          <a:ln>
            <a:noFill/>
          </a:ln>
        </p:spPr>
        <p:txBody>
          <a:bodyPr anchor="t">
            <a:noAutofit/>
          </a:bodyPr>
          <a:lstStyle>
            <a:lvl1pPr algn="l">
              <a:lnSpc>
                <a:spcPct val="90000"/>
              </a:lnSpc>
              <a:defRPr sz="4800">
                <a:solidFill>
                  <a:schemeClr val="bg1"/>
                </a:solidFill>
              </a:defRPr>
            </a:lvl1pPr>
          </a:lstStyle>
          <a:p>
            <a:r>
              <a:rPr lang="en-US"/>
              <a:t>Click to edit Master title style</a:t>
            </a:r>
            <a:endParaRPr lang="en-US" dirty="0"/>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156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3"/>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4104000"/>
            <a:ext cx="853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4104000"/>
            <a:ext cx="277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5867118"/>
            <a:ext cx="4500000" cy="684882"/>
          </a:xfrm>
          <a:prstGeom prst="rect">
            <a:avLst/>
          </a:prstGeom>
        </p:spPr>
        <p:txBody>
          <a:bodyPr vert="horz" lIns="0" tIns="0" rIns="0" bIns="0" rtlCol="0" anchor="b" anchorCtr="0">
            <a:noAutofit/>
          </a:bodyPr>
          <a:lstStyle>
            <a:lvl1pPr algn="l">
              <a:defRPr sz="1400">
                <a:solidFill>
                  <a:schemeClr val="accent1"/>
                </a:solidFill>
                <a:latin typeface="Public Sans" pitchFamily="2" charset="0"/>
              </a:defRPr>
            </a:lvl1pPr>
          </a:lstStyle>
          <a:p>
            <a:endParaRPr lang="en-AU" dirty="0"/>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5867118"/>
            <a:ext cx="630000" cy="684882"/>
          </a:xfrm>
          <a:prstGeom prst="rect">
            <a:avLst/>
          </a:prstGeom>
        </p:spPr>
      </p:pic>
      <p:sp>
        <p:nvSpPr>
          <p:cNvPr id="27" name="Text Placeholder 51">
            <a:extLst>
              <a:ext uri="{FF2B5EF4-FFF2-40B4-BE49-F238E27FC236}">
                <a16:creationId xmlns:a16="http://schemas.microsoft.com/office/drawing/2014/main" id="{270311DB-5A0B-2C64-FD32-3845AE0AB54C}"/>
              </a:ext>
            </a:extLst>
          </p:cNvPr>
          <p:cNvSpPr>
            <a:spLocks noGrp="1"/>
          </p:cNvSpPr>
          <p:nvPr>
            <p:ph type="body" sz="quarter" idx="12" hasCustomPrompt="1"/>
          </p:nvPr>
        </p:nvSpPr>
        <p:spPr>
          <a:xfrm>
            <a:off x="359998" y="4778427"/>
            <a:ext cx="8532000"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Presenter name, presenter title</a:t>
            </a:r>
            <a:endParaRPr lang="en-AU" dirty="0"/>
          </a:p>
        </p:txBody>
      </p:sp>
      <p:sp>
        <p:nvSpPr>
          <p:cNvPr id="28" name="Text Placeholder 51">
            <a:extLst>
              <a:ext uri="{FF2B5EF4-FFF2-40B4-BE49-F238E27FC236}">
                <a16:creationId xmlns:a16="http://schemas.microsoft.com/office/drawing/2014/main" id="{BFB21B71-10B3-4079-5902-4C0C7A33E13F}"/>
              </a:ext>
            </a:extLst>
          </p:cNvPr>
          <p:cNvSpPr>
            <a:spLocks noGrp="1"/>
          </p:cNvSpPr>
          <p:nvPr>
            <p:ph type="body" sz="quarter" idx="13" hasCustomPrompt="1"/>
          </p:nvPr>
        </p:nvSpPr>
        <p:spPr>
          <a:xfrm>
            <a:off x="9071998" y="4273686"/>
            <a:ext cx="2772001"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00 Month YYYY</a:t>
            </a:r>
            <a:endParaRPr lang="en-AU" dirty="0"/>
          </a:p>
        </p:txBody>
      </p:sp>
      <p:sp>
        <p:nvSpPr>
          <p:cNvPr id="29" name="Text Placeholder 51">
            <a:extLst>
              <a:ext uri="{FF2B5EF4-FFF2-40B4-BE49-F238E27FC236}">
                <a16:creationId xmlns:a16="http://schemas.microsoft.com/office/drawing/2014/main" id="{C1729F1B-F7E5-2176-BB52-4A213A278B69}"/>
              </a:ext>
            </a:extLst>
          </p:cNvPr>
          <p:cNvSpPr>
            <a:spLocks noGrp="1"/>
          </p:cNvSpPr>
          <p:nvPr>
            <p:ph type="body" sz="quarter" idx="14" hasCustomPrompt="1"/>
          </p:nvPr>
        </p:nvSpPr>
        <p:spPr>
          <a:xfrm>
            <a:off x="359998" y="4273686"/>
            <a:ext cx="8532000" cy="424497"/>
          </a:xfrm>
        </p:spPr>
        <p:txBody>
          <a:bodyPr/>
          <a:lstStyle>
            <a:lvl1pPr>
              <a:defRPr sz="1800">
                <a:solidFill>
                  <a:schemeClr val="accent2"/>
                </a:solidFill>
                <a:latin typeface="Public Sans SemiBold" pitchFamily="2"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Subtitle</a:t>
            </a:r>
            <a:endParaRPr lang="en-AU" dirty="0"/>
          </a:p>
        </p:txBody>
      </p:sp>
    </p:spTree>
    <p:extLst>
      <p:ext uri="{BB962C8B-B14F-4D97-AF65-F5344CB8AC3E}">
        <p14:creationId xmlns:p14="http://schemas.microsoft.com/office/powerpoint/2010/main" val="744332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Divider 1">
    <p:bg>
      <p:bgPr>
        <a:solidFill>
          <a:schemeClr val="accent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bg1"/>
                </a:solidFill>
                <a:latin typeface="Public Sans" pitchFamily="2" charset="0"/>
              </a:defRPr>
            </a:lvl1pPr>
          </a:lstStyle>
          <a:p>
            <a:endParaRPr lang="en-AU" dirty="0"/>
          </a:p>
        </p:txBody>
      </p: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bg1"/>
                </a:solidFill>
                <a:latin typeface="+mj-lt"/>
              </a:defRPr>
            </a:lvl1pPr>
          </a:lstStyle>
          <a:p>
            <a:pPr>
              <a:lnSpc>
                <a:spcPct val="100000"/>
              </a:lnSpc>
            </a:pPr>
            <a:r>
              <a:rPr lang="en-AU" dirty="0"/>
              <a:t>Divider title</a:t>
            </a:r>
          </a:p>
        </p:txBody>
      </p:sp>
      <p:sp>
        <p:nvSpPr>
          <p:cNvPr id="4" name="Text Placeholder 4">
            <a:extLst>
              <a:ext uri="{FF2B5EF4-FFF2-40B4-BE49-F238E27FC236}">
                <a16:creationId xmlns:a16="http://schemas.microsoft.com/office/drawing/2014/main" id="{E0BFD460-00F6-C078-F72E-C89E7A3AE862}"/>
              </a:ext>
              <a:ext uri="{C183D7F6-B498-43B3-948B-1728B52AA6E4}">
                <adec:decorative xmlns:adec="http://schemas.microsoft.com/office/drawing/2017/decorative" val="0"/>
              </a:ext>
            </a:extLst>
          </p:cNvPr>
          <p:cNvSpPr>
            <a:spLocks noGrp="1"/>
          </p:cNvSpPr>
          <p:nvPr>
            <p:ph type="body" sz="quarter" idx="11" hasCustomPrompt="1"/>
          </p:nvPr>
        </p:nvSpPr>
        <p:spPr>
          <a:xfrm>
            <a:off x="540000" y="2162845"/>
            <a:ext cx="2880000" cy="1638301"/>
          </a:xfrm>
        </p:spPr>
        <p:txBody>
          <a:bodyPr anchor="t">
            <a:noAutofit/>
          </a:bodyPr>
          <a:lstStyle>
            <a:lvl1pPr algn="l">
              <a:lnSpc>
                <a:spcPct val="80000"/>
              </a:lnSpc>
              <a:spcAft>
                <a:spcPts val="0"/>
              </a:spcAft>
              <a:defRPr sz="15000">
                <a:solidFill>
                  <a:schemeClr val="accent4"/>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sp>
        <p:nvSpPr>
          <p:cNvPr id="6" name="Oval 5">
            <a:extLst>
              <a:ext uri="{FF2B5EF4-FFF2-40B4-BE49-F238E27FC236}">
                <a16:creationId xmlns:a16="http://schemas.microsoft.com/office/drawing/2014/main" id="{5EBAE78F-1A35-0A2C-DBF4-48477CA8F3A7}"/>
              </a:ext>
            </a:extLst>
          </p:cNvPr>
          <p:cNvSpPr>
            <a:spLocks noGrp="1" noRot="1" noMove="1" noResize="1" noEditPoints="1" noAdjustHandles="1" noChangeArrowheads="1" noChangeShapeType="1"/>
          </p:cNvSpPr>
          <p:nvPr userDrawn="1"/>
        </p:nvSpPr>
        <p:spPr>
          <a:xfrm>
            <a:off x="11056620" y="289560"/>
            <a:ext cx="906780" cy="80068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 name="Picture 1">
            <a:extLst>
              <a:ext uri="{FF2B5EF4-FFF2-40B4-BE49-F238E27FC236}">
                <a16:creationId xmlns:a16="http://schemas.microsoft.com/office/drawing/2014/main" id="{1DE675F6-B3E6-7651-8B0E-50E39CE29B9F}"/>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171348" y="360000"/>
            <a:ext cx="660650" cy="715199"/>
          </a:xfrm>
          <a:prstGeom prst="rect">
            <a:avLst/>
          </a:prstGeom>
        </p:spPr>
      </p:pic>
    </p:spTree>
    <p:extLst>
      <p:ext uri="{BB962C8B-B14F-4D97-AF65-F5344CB8AC3E}">
        <p14:creationId xmlns:p14="http://schemas.microsoft.com/office/powerpoint/2010/main" val="838969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ivider 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B8FB9B9-103C-CE96-6233-29AE6002CCE6}"/>
              </a:ext>
            </a:extLst>
          </p:cNvPr>
          <p:cNvSpPr/>
          <p:nvPr userDrawn="1"/>
        </p:nvSpPr>
        <p:spPr>
          <a:xfrm>
            <a:off x="11027664" y="210312"/>
            <a:ext cx="950975" cy="10332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bg1"/>
                </a:solidFill>
                <a:latin typeface="Public Sans" pitchFamily="2" charset="0"/>
              </a:defRPr>
            </a:lvl1pPr>
          </a:lstStyle>
          <a:p>
            <a:endParaRPr lang="en-AU" dirty="0"/>
          </a:p>
        </p:txBody>
      </p:sp>
      <p:sp>
        <p:nvSpPr>
          <p:cNvPr id="2" name="Title 1"/>
          <p:cNvSpPr>
            <a:spLocks noGrp="1"/>
          </p:cNvSpPr>
          <p:nvPr>
            <p:ph type="ctrTitle" hasCustomPrompt="1"/>
          </p:nvPr>
        </p:nvSpPr>
        <p:spPr>
          <a:xfrm>
            <a:off x="540000" y="4152935"/>
            <a:ext cx="6217187" cy="1224000"/>
          </a:xfrm>
          <a:ln>
            <a:noFill/>
          </a:ln>
        </p:spPr>
        <p:txBody>
          <a:bodyPr anchor="t">
            <a:noAutofit/>
          </a:bodyPr>
          <a:lstStyle>
            <a:lvl1pPr algn="l">
              <a:lnSpc>
                <a:spcPct val="110000"/>
              </a:lnSpc>
              <a:defRPr sz="4800">
                <a:solidFill>
                  <a:schemeClr val="bg1"/>
                </a:solidFill>
                <a:latin typeface="+mj-lt"/>
              </a:defRPr>
            </a:lvl1pPr>
          </a:lstStyle>
          <a:p>
            <a:pPr>
              <a:lnSpc>
                <a:spcPct val="100000"/>
              </a:lnSpc>
            </a:pPr>
            <a:r>
              <a:rPr lang="en-AU" dirty="0"/>
              <a:t>Divider title</a:t>
            </a:r>
          </a:p>
        </p:txBody>
      </p:sp>
      <p:sp>
        <p:nvSpPr>
          <p:cNvPr id="3" name="Picture Placeholder 4">
            <a:extLst>
              <a:ext uri="{FF2B5EF4-FFF2-40B4-BE49-F238E27FC236}">
                <a16:creationId xmlns:a16="http://schemas.microsoft.com/office/drawing/2014/main" id="{CD048189-D626-F31B-A3F0-9BF80BDFD40C}"/>
              </a:ext>
              <a:ext uri="{C183D7F6-B498-43B3-948B-1728B52AA6E4}">
                <adec:decorative xmlns:adec="http://schemas.microsoft.com/office/drawing/2017/decorative" val="1"/>
              </a:ext>
            </a:extLst>
          </p:cNvPr>
          <p:cNvSpPr>
            <a:spLocks noGrp="1"/>
          </p:cNvSpPr>
          <p:nvPr>
            <p:ph type="pic" sz="quarter" idx="13"/>
          </p:nvPr>
        </p:nvSpPr>
        <p:spPr>
          <a:xfrm>
            <a:off x="7128001" y="0"/>
            <a:ext cx="5063999" cy="6858000"/>
          </a:xfrm>
        </p:spPr>
        <p:txBody>
          <a:bodyPr/>
          <a:lstStyle>
            <a:lvl1pPr>
              <a:defRPr>
                <a:solidFill>
                  <a:schemeClr val="bg1"/>
                </a:solidFill>
              </a:defRPr>
            </a:lvl1pPr>
          </a:lstStyle>
          <a:p>
            <a:r>
              <a:rPr lang="en-US"/>
              <a:t>Click icon to add picture</a:t>
            </a:r>
            <a:endParaRPr lang="en-AU" dirty="0"/>
          </a:p>
        </p:txBody>
      </p:sp>
      <p:sp>
        <p:nvSpPr>
          <p:cNvPr id="10" name="Text Placeholder 4">
            <a:extLst>
              <a:ext uri="{FF2B5EF4-FFF2-40B4-BE49-F238E27FC236}">
                <a16:creationId xmlns:a16="http://schemas.microsoft.com/office/drawing/2014/main" id="{DA50952E-99C6-4BA0-A8E1-7EE82E8084D5}"/>
              </a:ext>
              <a:ext uri="{C183D7F6-B498-43B3-948B-1728B52AA6E4}">
                <adec:decorative xmlns:adec="http://schemas.microsoft.com/office/drawing/2017/decorative" val="0"/>
              </a:ext>
            </a:extLst>
          </p:cNvPr>
          <p:cNvSpPr>
            <a:spLocks noGrp="1"/>
          </p:cNvSpPr>
          <p:nvPr>
            <p:ph type="body" sz="quarter" idx="11" hasCustomPrompt="1"/>
          </p:nvPr>
        </p:nvSpPr>
        <p:spPr>
          <a:xfrm>
            <a:off x="540000" y="2247899"/>
            <a:ext cx="2880000" cy="1638301"/>
          </a:xfrm>
        </p:spPr>
        <p:txBody>
          <a:bodyPr anchor="t">
            <a:noAutofit/>
          </a:bodyPr>
          <a:lstStyle>
            <a:lvl1pPr algn="l">
              <a:lnSpc>
                <a:spcPct val="80000"/>
              </a:lnSpc>
              <a:spcAft>
                <a:spcPts val="0"/>
              </a:spcAft>
              <a:defRPr sz="15000">
                <a:solidFill>
                  <a:schemeClr val="accent4"/>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pic>
        <p:nvPicPr>
          <p:cNvPr id="7" name="Picture 6">
            <a:extLst>
              <a:ext uri="{FF2B5EF4-FFF2-40B4-BE49-F238E27FC236}">
                <a16:creationId xmlns:a16="http://schemas.microsoft.com/office/drawing/2014/main" id="{E1E50149-E853-8C5B-AA8D-D4A37E17848B}"/>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6135329" y="360000"/>
            <a:ext cx="660650" cy="715199"/>
          </a:xfrm>
          <a:prstGeom prst="rect">
            <a:avLst/>
          </a:prstGeom>
        </p:spPr>
      </p:pic>
    </p:spTree>
    <p:extLst>
      <p:ext uri="{BB962C8B-B14F-4D97-AF65-F5344CB8AC3E}">
        <p14:creationId xmlns:p14="http://schemas.microsoft.com/office/powerpoint/2010/main" val="3874417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ivider 4">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B8FB9B9-103C-CE96-6233-29AE6002CCE6}"/>
              </a:ext>
            </a:extLst>
          </p:cNvPr>
          <p:cNvSpPr/>
          <p:nvPr userDrawn="1"/>
        </p:nvSpPr>
        <p:spPr>
          <a:xfrm>
            <a:off x="11027664" y="210312"/>
            <a:ext cx="950975" cy="10332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accent1"/>
                </a:solidFill>
                <a:latin typeface="Public Sans" pitchFamily="2" charset="0"/>
              </a:defRPr>
            </a:lvl1pPr>
          </a:lstStyle>
          <a:p>
            <a:endParaRPr lang="en-AU" dirty="0"/>
          </a:p>
        </p:txBody>
      </p:sp>
      <p:sp>
        <p:nvSpPr>
          <p:cNvPr id="2" name="Title 1"/>
          <p:cNvSpPr>
            <a:spLocks noGrp="1"/>
          </p:cNvSpPr>
          <p:nvPr>
            <p:ph type="ctrTitle" hasCustomPrompt="1"/>
          </p:nvPr>
        </p:nvSpPr>
        <p:spPr>
          <a:xfrm>
            <a:off x="540000" y="4152935"/>
            <a:ext cx="6217187" cy="1224000"/>
          </a:xfrm>
          <a:ln>
            <a:noFill/>
          </a:ln>
        </p:spPr>
        <p:txBody>
          <a:bodyPr anchor="t">
            <a:noAutofit/>
          </a:bodyPr>
          <a:lstStyle>
            <a:lvl1pPr algn="l">
              <a:lnSpc>
                <a:spcPct val="110000"/>
              </a:lnSpc>
              <a:defRPr sz="4800">
                <a:solidFill>
                  <a:schemeClr val="accent1"/>
                </a:solidFill>
                <a:latin typeface="+mj-lt"/>
              </a:defRPr>
            </a:lvl1pPr>
          </a:lstStyle>
          <a:p>
            <a:pPr>
              <a:lnSpc>
                <a:spcPct val="100000"/>
              </a:lnSpc>
            </a:pPr>
            <a:r>
              <a:rPr lang="en-AU" dirty="0"/>
              <a:t>Divider title</a:t>
            </a:r>
          </a:p>
        </p:txBody>
      </p:sp>
      <p:sp>
        <p:nvSpPr>
          <p:cNvPr id="3" name="Picture Placeholder 4">
            <a:extLst>
              <a:ext uri="{FF2B5EF4-FFF2-40B4-BE49-F238E27FC236}">
                <a16:creationId xmlns:a16="http://schemas.microsoft.com/office/drawing/2014/main" id="{CD048189-D626-F31B-A3F0-9BF80BDFD40C}"/>
              </a:ext>
              <a:ext uri="{C183D7F6-B498-43B3-948B-1728B52AA6E4}">
                <adec:decorative xmlns:adec="http://schemas.microsoft.com/office/drawing/2017/decorative" val="1"/>
              </a:ext>
            </a:extLst>
          </p:cNvPr>
          <p:cNvSpPr>
            <a:spLocks noGrp="1"/>
          </p:cNvSpPr>
          <p:nvPr>
            <p:ph type="pic" sz="quarter" idx="13"/>
          </p:nvPr>
        </p:nvSpPr>
        <p:spPr>
          <a:xfrm>
            <a:off x="7128001" y="0"/>
            <a:ext cx="5063999" cy="6858000"/>
          </a:xfrm>
        </p:spPr>
        <p:txBody>
          <a:bodyPr/>
          <a:lstStyle>
            <a:lvl1pPr>
              <a:defRPr>
                <a:solidFill>
                  <a:schemeClr val="accent2"/>
                </a:solidFill>
              </a:defRPr>
            </a:lvl1pPr>
          </a:lstStyle>
          <a:p>
            <a:r>
              <a:rPr lang="en-US"/>
              <a:t>Click icon to add picture</a:t>
            </a:r>
            <a:endParaRPr lang="en-AU" dirty="0"/>
          </a:p>
        </p:txBody>
      </p:sp>
      <p:sp>
        <p:nvSpPr>
          <p:cNvPr id="10" name="Text Placeholder 4">
            <a:extLst>
              <a:ext uri="{FF2B5EF4-FFF2-40B4-BE49-F238E27FC236}">
                <a16:creationId xmlns:a16="http://schemas.microsoft.com/office/drawing/2014/main" id="{DA50952E-99C6-4BA0-A8E1-7EE82E8084D5}"/>
              </a:ext>
              <a:ext uri="{C183D7F6-B498-43B3-948B-1728B52AA6E4}">
                <adec:decorative xmlns:adec="http://schemas.microsoft.com/office/drawing/2017/decorative" val="0"/>
              </a:ext>
            </a:extLst>
          </p:cNvPr>
          <p:cNvSpPr>
            <a:spLocks noGrp="1"/>
          </p:cNvSpPr>
          <p:nvPr>
            <p:ph type="body" sz="quarter" idx="11" hasCustomPrompt="1"/>
          </p:nvPr>
        </p:nvSpPr>
        <p:spPr>
          <a:xfrm>
            <a:off x="540000" y="2247899"/>
            <a:ext cx="2880000" cy="1638301"/>
          </a:xfrm>
        </p:spPr>
        <p:txBody>
          <a:bodyPr anchor="t">
            <a:noAutofit/>
          </a:bodyPr>
          <a:lstStyle>
            <a:lvl1pPr algn="l">
              <a:lnSpc>
                <a:spcPct val="80000"/>
              </a:lnSpc>
              <a:spcAft>
                <a:spcPts val="0"/>
              </a:spcAft>
              <a:defRPr sz="15000">
                <a:solidFill>
                  <a:schemeClr val="accent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pic>
        <p:nvPicPr>
          <p:cNvPr id="5" name="Picture 4">
            <a:extLst>
              <a:ext uri="{FF2B5EF4-FFF2-40B4-BE49-F238E27FC236}">
                <a16:creationId xmlns:a16="http://schemas.microsoft.com/office/drawing/2014/main" id="{BE67997B-1EF6-0F8C-A7CA-C69549ADFDA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134780" y="359998"/>
            <a:ext cx="661191" cy="723198"/>
          </a:xfrm>
          <a:prstGeom prst="rect">
            <a:avLst/>
          </a:prstGeom>
        </p:spPr>
      </p:pic>
    </p:spTree>
    <p:extLst>
      <p:ext uri="{BB962C8B-B14F-4D97-AF65-F5344CB8AC3E}">
        <p14:creationId xmlns:p14="http://schemas.microsoft.com/office/powerpoint/2010/main" val="715376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Acknowledgement of Country">
    <p:spTree>
      <p:nvGrpSpPr>
        <p:cNvPr id="1" name=""/>
        <p:cNvGrpSpPr/>
        <p:nvPr/>
      </p:nvGrpSpPr>
      <p:grpSpPr>
        <a:xfrm>
          <a:off x="0" y="0"/>
          <a:ext cx="0" cy="0"/>
          <a:chOff x="0" y="0"/>
          <a:chExt cx="0" cy="0"/>
        </a:xfrm>
      </p:grpSpPr>
      <p:pic>
        <p:nvPicPr>
          <p:cNvPr id="10" name="Picture 9" descr="Icon&#10;&#10;Description automatically generated">
            <a:extLst>
              <a:ext uri="{FF2B5EF4-FFF2-40B4-BE49-F238E27FC236}">
                <a16:creationId xmlns:a16="http://schemas.microsoft.com/office/drawing/2014/main" id="{A0CE222A-58C3-0A08-99DB-534710A0C25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400" y="6350"/>
            <a:ext cx="5029200" cy="6845300"/>
          </a:xfrm>
          <a:prstGeom prst="rect">
            <a:avLst/>
          </a:prstGeom>
        </p:spPr>
      </p:pic>
      <p:sp>
        <p:nvSpPr>
          <p:cNvPr id="8" name="Title 1">
            <a:extLst>
              <a:ext uri="{FF2B5EF4-FFF2-40B4-BE49-F238E27FC236}">
                <a16:creationId xmlns:a16="http://schemas.microsoft.com/office/drawing/2014/main" id="{8B6F15D0-AE99-5E95-E10F-E8416680942A}"/>
              </a:ext>
            </a:extLst>
          </p:cNvPr>
          <p:cNvSpPr>
            <a:spLocks noGrp="1"/>
          </p:cNvSpPr>
          <p:nvPr>
            <p:ph type="title"/>
          </p:nvPr>
        </p:nvSpPr>
        <p:spPr>
          <a:xfrm>
            <a:off x="5400000" y="360000"/>
            <a:ext cx="5400000" cy="1008000"/>
          </a:xfrm>
        </p:spPr>
        <p:txBody>
          <a:bodyPr/>
          <a:lstStyle>
            <a:lvl1pPr>
              <a:defRPr>
                <a:solidFill>
                  <a:schemeClr val="accent1"/>
                </a:solidFill>
              </a:defRPr>
            </a:lvl1pPr>
          </a:lstStyle>
          <a:p>
            <a:r>
              <a:rPr lang="en-US"/>
              <a:t>Click to edit Master title style</a:t>
            </a:r>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2FAB4FCE-5DFB-4423-ADC8-E6C79ABBEDD2}"/>
              </a:ext>
            </a:extLst>
          </p:cNvPr>
          <p:cNvSpPr>
            <a:spLocks noGrp="1"/>
          </p:cNvSpPr>
          <p:nvPr>
            <p:ph type="body" sz="quarter" idx="14"/>
          </p:nvPr>
        </p:nvSpPr>
        <p:spPr>
          <a:xfrm>
            <a:off x="5400000" y="1800225"/>
            <a:ext cx="6408000" cy="4140000"/>
          </a:xfrm>
        </p:spPr>
        <p:txBody>
          <a:bodyPr>
            <a:noAutofit/>
          </a:bodyPr>
          <a:lstStyle>
            <a:lvl1pPr>
              <a:defRPr sz="1800">
                <a:solidFill>
                  <a:schemeClr val="tx1"/>
                </a:solidFill>
                <a:latin typeface="+mn-lt"/>
              </a:defRPr>
            </a:lvl1pPr>
            <a:lvl2pPr>
              <a:defRPr sz="1800">
                <a:solidFill>
                  <a:schemeClr val="tx1"/>
                </a:solidFill>
                <a:latin typeface="+mn-lt"/>
              </a:defRPr>
            </a:lvl2pPr>
            <a:lvl3pPr>
              <a:defRPr sz="3600">
                <a:solidFill>
                  <a:schemeClr val="bg2"/>
                </a:solidFill>
                <a:latin typeface="+mn-lt"/>
              </a:defRPr>
            </a:lvl3pPr>
            <a:lvl4pPr>
              <a:defRPr sz="3600">
                <a:solidFill>
                  <a:schemeClr val="bg2"/>
                </a:solidFill>
                <a:latin typeface="+mn-lt"/>
              </a:defRPr>
            </a:lvl4pPr>
            <a:lvl5pPr>
              <a:defRPr sz="3600">
                <a:solidFill>
                  <a:schemeClr val="bg2"/>
                </a:solidFill>
                <a:latin typeface="+mn-lt"/>
              </a:defRPr>
            </a:lvl5pPr>
          </a:lstStyle>
          <a:p>
            <a:pPr lvl="0"/>
            <a:r>
              <a:rPr lang="en-US"/>
              <a:t>Click to edit Master text styles</a:t>
            </a:r>
          </a:p>
        </p:txBody>
      </p:sp>
      <p:sp>
        <p:nvSpPr>
          <p:cNvPr id="9" name="Picture Placeholder 8">
            <a:extLst>
              <a:ext uri="{FF2B5EF4-FFF2-40B4-BE49-F238E27FC236}">
                <a16:creationId xmlns:a16="http://schemas.microsoft.com/office/drawing/2014/main" id="{516D7771-B92C-4B57-B3D3-8B15F5B9689C}"/>
              </a:ext>
              <a:ext uri="{C183D7F6-B498-43B3-948B-1728B52AA6E4}">
                <adec:decorative xmlns:adec="http://schemas.microsoft.com/office/drawing/2017/decorative" val="1"/>
              </a:ext>
            </a:extLst>
          </p:cNvPr>
          <p:cNvSpPr>
            <a:spLocks noGrp="1"/>
          </p:cNvSpPr>
          <p:nvPr>
            <p:ph type="pic" sz="quarter" idx="13"/>
          </p:nvPr>
        </p:nvSpPr>
        <p:spPr>
          <a:xfrm>
            <a:off x="-5400" y="0"/>
            <a:ext cx="5040000" cy="6858000"/>
          </a:xfrm>
        </p:spPr>
        <p:txBody>
          <a:bodyPr/>
          <a:lstStyle>
            <a:lvl1pPr>
              <a:defRPr>
                <a:solidFill>
                  <a:schemeClr val="bg1"/>
                </a:solidFill>
              </a:defRPr>
            </a:lvl1pPr>
          </a:lstStyle>
          <a:p>
            <a:r>
              <a:rPr lang="en-US"/>
              <a:t>Click icon to add picture</a:t>
            </a:r>
            <a:endParaRPr lang="en-AU"/>
          </a:p>
        </p:txBody>
      </p:sp>
      <p:sp>
        <p:nvSpPr>
          <p:cNvPr id="13" name="Text Placeholder 12">
            <a:extLst>
              <a:ext uri="{FF2B5EF4-FFF2-40B4-BE49-F238E27FC236}">
                <a16:creationId xmlns:a16="http://schemas.microsoft.com/office/drawing/2014/main" id="{518B06DF-F3D5-44F7-AB62-30A2ED1F46C7}"/>
              </a:ext>
            </a:extLst>
          </p:cNvPr>
          <p:cNvSpPr>
            <a:spLocks noGrp="1"/>
          </p:cNvSpPr>
          <p:nvPr>
            <p:ph type="body" sz="quarter" idx="15" hasCustomPrompt="1"/>
          </p:nvPr>
        </p:nvSpPr>
        <p:spPr>
          <a:xfrm>
            <a:off x="5400000" y="5976000"/>
            <a:ext cx="6407999" cy="360000"/>
          </a:xfrm>
        </p:spPr>
        <p:txBody>
          <a:bodyPr anchor="b">
            <a:noAutofit/>
          </a:bodyPr>
          <a:lstStyle>
            <a:lvl1pPr>
              <a:defRPr sz="1400">
                <a:latin typeface="+mn-lt"/>
              </a:defRPr>
            </a:lvl1pPr>
          </a:lstStyle>
          <a:p>
            <a:pPr lvl="0"/>
            <a:r>
              <a:rPr lang="en-US"/>
              <a:t>Caption</a:t>
            </a:r>
            <a:endParaRPr lang="en-AU"/>
          </a:p>
        </p:txBody>
      </p:sp>
      <p:sp>
        <p:nvSpPr>
          <p:cNvPr id="5" name="Slide Number Placeholder 4">
            <a:extLst>
              <a:ext uri="{FF2B5EF4-FFF2-40B4-BE49-F238E27FC236}">
                <a16:creationId xmlns:a16="http://schemas.microsoft.com/office/drawing/2014/main" id="{FA1D6039-007D-7CE1-2455-85685924710B}"/>
              </a:ext>
            </a:extLst>
          </p:cNvPr>
          <p:cNvSpPr>
            <a:spLocks noGrp="1"/>
          </p:cNvSpPr>
          <p:nvPr>
            <p:ph type="sldNum" sz="quarter" idx="16"/>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556481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am slide 1">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A4DAC1B-834C-7BD5-B0BB-7FE13580EE7C}"/>
              </a:ext>
              <a:ext uri="{C183D7F6-B498-43B3-948B-1728B52AA6E4}">
                <adec:decorative xmlns:adec="http://schemas.microsoft.com/office/drawing/2017/decorative" val="1"/>
              </a:ext>
            </a:extLst>
          </p:cNvPr>
          <p:cNvSpPr>
            <a:spLocks/>
          </p:cNvSpPr>
          <p:nvPr userDrawn="1"/>
        </p:nvSpPr>
        <p:spPr>
          <a:xfrm>
            <a:off x="0" y="1"/>
            <a:ext cx="12192000" cy="136142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Oval 2">
            <a:extLst>
              <a:ext uri="{FF2B5EF4-FFF2-40B4-BE49-F238E27FC236}">
                <a16:creationId xmlns:a16="http://schemas.microsoft.com/office/drawing/2014/main" id="{B37506F2-F525-5814-9826-7AFD500EC450}"/>
              </a:ext>
              <a:ext uri="{C183D7F6-B498-43B3-948B-1728B52AA6E4}">
                <adec:decorative xmlns:adec="http://schemas.microsoft.com/office/drawing/2017/decorative" val="1"/>
              </a:ext>
            </a:extLst>
          </p:cNvPr>
          <p:cNvSpPr>
            <a:spLocks/>
          </p:cNvSpPr>
          <p:nvPr userDrawn="1"/>
        </p:nvSpPr>
        <p:spPr>
          <a:xfrm rot="15300000">
            <a:off x="11294234" y="197717"/>
            <a:ext cx="1034963" cy="1037629"/>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Oval 4">
            <a:extLst>
              <a:ext uri="{FF2B5EF4-FFF2-40B4-BE49-F238E27FC236}">
                <a16:creationId xmlns:a16="http://schemas.microsoft.com/office/drawing/2014/main" id="{0A512C00-E83C-79F8-F03D-C3C23BD06D81}"/>
              </a:ext>
              <a:ext uri="{C183D7F6-B498-43B3-948B-1728B52AA6E4}">
                <adec:decorative xmlns:adec="http://schemas.microsoft.com/office/drawing/2017/decorative" val="1"/>
              </a:ext>
            </a:extLst>
          </p:cNvPr>
          <p:cNvSpPr>
            <a:spLocks/>
          </p:cNvSpPr>
          <p:nvPr userDrawn="1"/>
        </p:nvSpPr>
        <p:spPr>
          <a:xfrm rot="15300000">
            <a:off x="6996750" y="-1709613"/>
            <a:ext cx="2751951" cy="2759039"/>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Oval 5">
            <a:extLst>
              <a:ext uri="{FF2B5EF4-FFF2-40B4-BE49-F238E27FC236}">
                <a16:creationId xmlns:a16="http://schemas.microsoft.com/office/drawing/2014/main" id="{5AC2B146-1D7B-D829-D8E7-D9D84F534228}"/>
              </a:ext>
              <a:ext uri="{C183D7F6-B498-43B3-948B-1728B52AA6E4}">
                <adec:decorative xmlns:adec="http://schemas.microsoft.com/office/drawing/2017/decorative" val="1"/>
              </a:ext>
            </a:extLst>
          </p:cNvPr>
          <p:cNvSpPr>
            <a:spLocks/>
          </p:cNvSpPr>
          <p:nvPr userDrawn="1"/>
        </p:nvSpPr>
        <p:spPr>
          <a:xfrm rot="15300000">
            <a:off x="9701234" y="640918"/>
            <a:ext cx="2552016" cy="2552016"/>
          </a:xfrm>
          <a:prstGeom prst="ellipse">
            <a:avLst/>
          </a:prstGeom>
          <a:noFill/>
          <a:ln w="190500">
            <a:solidFill>
              <a:srgbClr val="136C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Rectangle: Rounded Corners 6">
            <a:extLst>
              <a:ext uri="{FF2B5EF4-FFF2-40B4-BE49-F238E27FC236}">
                <a16:creationId xmlns:a16="http://schemas.microsoft.com/office/drawing/2014/main" id="{C9DEBC90-31CF-1F88-DB5E-43CFBF8292BC}"/>
              </a:ext>
              <a:ext uri="{C183D7F6-B498-43B3-948B-1728B52AA6E4}">
                <adec:decorative xmlns:adec="http://schemas.microsoft.com/office/drawing/2017/decorative" val="1"/>
              </a:ext>
            </a:extLst>
          </p:cNvPr>
          <p:cNvSpPr>
            <a:spLocks/>
          </p:cNvSpPr>
          <p:nvPr userDrawn="1"/>
        </p:nvSpPr>
        <p:spPr>
          <a:xfrm>
            <a:off x="1" y="1356043"/>
            <a:ext cx="12192000" cy="5501957"/>
          </a:xfrm>
          <a:prstGeom prst="roundRect">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dirty="0"/>
          </a:p>
        </p:txBody>
      </p:sp>
      <p:sp>
        <p:nvSpPr>
          <p:cNvPr id="8" name="Rectangle: Rounded Corners 7">
            <a:extLst>
              <a:ext uri="{FF2B5EF4-FFF2-40B4-BE49-F238E27FC236}">
                <a16:creationId xmlns:a16="http://schemas.microsoft.com/office/drawing/2014/main" id="{7FF62EBE-2464-DE23-7321-C65DF73A8BB7}"/>
              </a:ext>
              <a:ext uri="{C183D7F6-B498-43B3-948B-1728B52AA6E4}">
                <adec:decorative xmlns:adec="http://schemas.microsoft.com/office/drawing/2017/decorative" val="1"/>
              </a:ext>
            </a:extLst>
          </p:cNvPr>
          <p:cNvSpPr>
            <a:spLocks/>
          </p:cNvSpPr>
          <p:nvPr userDrawn="1"/>
        </p:nvSpPr>
        <p:spPr>
          <a:xfrm>
            <a:off x="232622" y="1527043"/>
            <a:ext cx="11726756" cy="5159957"/>
          </a:xfrm>
          <a:prstGeom prst="roundRect">
            <a:avLst>
              <a:gd name="adj" fmla="val 395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Rectangle 8">
            <a:extLst>
              <a:ext uri="{FF2B5EF4-FFF2-40B4-BE49-F238E27FC236}">
                <a16:creationId xmlns:a16="http://schemas.microsoft.com/office/drawing/2014/main" id="{A5DAE747-9C91-E811-1664-A182D214D6BE}"/>
              </a:ext>
              <a:ext uri="{C183D7F6-B498-43B3-948B-1728B52AA6E4}">
                <adec:decorative xmlns:adec="http://schemas.microsoft.com/office/drawing/2017/decorative" val="1"/>
              </a:ext>
            </a:extLst>
          </p:cNvPr>
          <p:cNvSpPr>
            <a:spLocks/>
          </p:cNvSpPr>
          <p:nvPr userDrawn="1"/>
        </p:nvSpPr>
        <p:spPr>
          <a:xfrm>
            <a:off x="-140912" y="-1853293"/>
            <a:ext cx="12332912" cy="1853293"/>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0" name="Rectangle 9">
            <a:extLst>
              <a:ext uri="{FF2B5EF4-FFF2-40B4-BE49-F238E27FC236}">
                <a16:creationId xmlns:a16="http://schemas.microsoft.com/office/drawing/2014/main" id="{E9FD4B39-67C3-F21F-71E2-01CE3E74FB63}"/>
              </a:ext>
              <a:ext uri="{C183D7F6-B498-43B3-948B-1728B52AA6E4}">
                <adec:decorative xmlns:adec="http://schemas.microsoft.com/office/drawing/2017/decorative" val="1"/>
              </a:ext>
            </a:extLst>
          </p:cNvPr>
          <p:cNvSpPr>
            <a:spLocks/>
          </p:cNvSpPr>
          <p:nvPr userDrawn="1"/>
        </p:nvSpPr>
        <p:spPr>
          <a:xfrm rot="5400000">
            <a:off x="7606331" y="2406793"/>
            <a:ext cx="9916886" cy="74555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1" name="Title 3">
            <a:extLst>
              <a:ext uri="{FF2B5EF4-FFF2-40B4-BE49-F238E27FC236}">
                <a16:creationId xmlns:a16="http://schemas.microsoft.com/office/drawing/2014/main" id="{6389052F-9E41-61FA-EC7E-98B99BD8FFDF}"/>
              </a:ext>
            </a:extLst>
          </p:cNvPr>
          <p:cNvSpPr>
            <a:spLocks noGrp="1"/>
          </p:cNvSpPr>
          <p:nvPr>
            <p:ph type="title" hasCustomPrompt="1"/>
          </p:nvPr>
        </p:nvSpPr>
        <p:spPr>
          <a:xfrm>
            <a:off x="360000" y="407914"/>
            <a:ext cx="6658020" cy="545601"/>
          </a:xfrm>
        </p:spPr>
        <p:txBody>
          <a:bodyPr/>
          <a:lstStyle>
            <a:lvl1pPr>
              <a:defRPr>
                <a:solidFill>
                  <a:schemeClr val="bg1"/>
                </a:solidFill>
              </a:defRPr>
            </a:lvl1pPr>
          </a:lstStyle>
          <a:p>
            <a:r>
              <a:rPr lang="en-US" dirty="0"/>
              <a:t>Meet the [KLA] team</a:t>
            </a:r>
            <a:endParaRPr lang="en-AU" dirty="0"/>
          </a:p>
        </p:txBody>
      </p:sp>
    </p:spTree>
    <p:extLst>
      <p:ext uri="{BB962C8B-B14F-4D97-AF65-F5344CB8AC3E}">
        <p14:creationId xmlns:p14="http://schemas.microsoft.com/office/powerpoint/2010/main" val="1738196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am slide 2">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
        <p:nvSpPr>
          <p:cNvPr id="2" name="Rectangle 1">
            <a:extLst>
              <a:ext uri="{FF2B5EF4-FFF2-40B4-BE49-F238E27FC236}">
                <a16:creationId xmlns:a16="http://schemas.microsoft.com/office/drawing/2014/main" id="{236FCCDD-FD1C-C6A0-716F-205A6DA05877}"/>
              </a:ext>
            </a:extLst>
          </p:cNvPr>
          <p:cNvSpPr>
            <a:spLocks/>
          </p:cNvSpPr>
          <p:nvPr userDrawn="1"/>
        </p:nvSpPr>
        <p:spPr>
          <a:xfrm>
            <a:off x="0" y="0"/>
            <a:ext cx="3376827" cy="6858000"/>
          </a:xfrm>
          <a:prstGeom prst="rect">
            <a:avLst/>
          </a:prstGeom>
          <a:solidFill>
            <a:srgbClr val="00266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grpSp>
        <p:nvGrpSpPr>
          <p:cNvPr id="3" name="Group 2">
            <a:extLst>
              <a:ext uri="{FF2B5EF4-FFF2-40B4-BE49-F238E27FC236}">
                <a16:creationId xmlns:a16="http://schemas.microsoft.com/office/drawing/2014/main" id="{E5018918-0483-2699-478B-2ECC7C26DB56}"/>
              </a:ext>
            </a:extLst>
          </p:cNvPr>
          <p:cNvGrpSpPr>
            <a:grpSpLocks/>
          </p:cNvGrpSpPr>
          <p:nvPr userDrawn="1"/>
        </p:nvGrpSpPr>
        <p:grpSpPr>
          <a:xfrm flipH="1">
            <a:off x="-904718" y="2431903"/>
            <a:ext cx="4435322" cy="4833715"/>
            <a:chOff x="-439573" y="2545073"/>
            <a:chExt cx="4435322" cy="4833715"/>
          </a:xfrm>
        </p:grpSpPr>
        <p:sp>
          <p:nvSpPr>
            <p:cNvPr id="5" name="Oval 4">
              <a:extLst>
                <a:ext uri="{FF2B5EF4-FFF2-40B4-BE49-F238E27FC236}">
                  <a16:creationId xmlns:a16="http://schemas.microsoft.com/office/drawing/2014/main" id="{E8C5E266-0174-0A70-3FC4-FD70711A55C1}"/>
                </a:ext>
              </a:extLst>
            </p:cNvPr>
            <p:cNvSpPr>
              <a:spLocks/>
            </p:cNvSpPr>
            <p:nvPr/>
          </p:nvSpPr>
          <p:spPr>
            <a:xfrm>
              <a:off x="756247" y="5728543"/>
              <a:ext cx="1646006" cy="1650245"/>
            </a:xfrm>
            <a:prstGeom prst="ellipse">
              <a:avLst/>
            </a:prstGeom>
            <a:solidFill>
              <a:srgbClr val="FFE6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Oval 5">
              <a:extLst>
                <a:ext uri="{FF2B5EF4-FFF2-40B4-BE49-F238E27FC236}">
                  <a16:creationId xmlns:a16="http://schemas.microsoft.com/office/drawing/2014/main" id="{2CAF77CB-B8B2-FA4B-D6AD-9E04E492AED2}"/>
                </a:ext>
              </a:extLst>
            </p:cNvPr>
            <p:cNvSpPr>
              <a:spLocks/>
            </p:cNvSpPr>
            <p:nvPr/>
          </p:nvSpPr>
          <p:spPr>
            <a:xfrm>
              <a:off x="1243798" y="2545073"/>
              <a:ext cx="2751951" cy="2759039"/>
            </a:xfrm>
            <a:prstGeom prst="ellipse">
              <a:avLst/>
            </a:prstGeom>
            <a:solidFill>
              <a:srgbClr val="C9E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Oval 6">
              <a:extLst>
                <a:ext uri="{FF2B5EF4-FFF2-40B4-BE49-F238E27FC236}">
                  <a16:creationId xmlns:a16="http://schemas.microsoft.com/office/drawing/2014/main" id="{5B557B4D-19A0-A52F-BA0D-AD8A3ED18C60}"/>
                </a:ext>
              </a:extLst>
            </p:cNvPr>
            <p:cNvSpPr>
              <a:spLocks/>
            </p:cNvSpPr>
            <p:nvPr/>
          </p:nvSpPr>
          <p:spPr>
            <a:xfrm>
              <a:off x="-439573" y="3734026"/>
              <a:ext cx="2552016" cy="2552016"/>
            </a:xfrm>
            <a:prstGeom prst="ellipse">
              <a:avLst/>
            </a:prstGeom>
            <a:noFill/>
            <a:ln w="190500">
              <a:solidFill>
                <a:srgbClr val="136C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8" name="Rectangle 7">
            <a:extLst>
              <a:ext uri="{FF2B5EF4-FFF2-40B4-BE49-F238E27FC236}">
                <a16:creationId xmlns:a16="http://schemas.microsoft.com/office/drawing/2014/main" id="{ECDEE502-25E2-E471-DCF0-E20F702CDAD3}"/>
              </a:ext>
            </a:extLst>
          </p:cNvPr>
          <p:cNvSpPr>
            <a:spLocks/>
          </p:cNvSpPr>
          <p:nvPr userDrawn="1"/>
        </p:nvSpPr>
        <p:spPr>
          <a:xfrm>
            <a:off x="2994991" y="0"/>
            <a:ext cx="9197009" cy="685800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a:p>
        </p:txBody>
      </p:sp>
      <p:sp>
        <p:nvSpPr>
          <p:cNvPr id="9" name="Rectangle 8">
            <a:extLst>
              <a:ext uri="{FF2B5EF4-FFF2-40B4-BE49-F238E27FC236}">
                <a16:creationId xmlns:a16="http://schemas.microsoft.com/office/drawing/2014/main" id="{DC8E7762-479D-5D38-E3AA-B007883D48B1}"/>
              </a:ext>
            </a:extLst>
          </p:cNvPr>
          <p:cNvSpPr>
            <a:spLocks/>
          </p:cNvSpPr>
          <p:nvPr userDrawn="1"/>
        </p:nvSpPr>
        <p:spPr>
          <a:xfrm rot="5400000">
            <a:off x="-5110380" y="1900026"/>
            <a:ext cx="7193285" cy="302747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0" name="Rectangle 9">
            <a:extLst>
              <a:ext uri="{FF2B5EF4-FFF2-40B4-BE49-F238E27FC236}">
                <a16:creationId xmlns:a16="http://schemas.microsoft.com/office/drawing/2014/main" id="{607BA05C-9702-92F7-7EE4-5E7F6E0804D4}"/>
              </a:ext>
            </a:extLst>
          </p:cNvPr>
          <p:cNvSpPr>
            <a:spLocks/>
          </p:cNvSpPr>
          <p:nvPr userDrawn="1"/>
        </p:nvSpPr>
        <p:spPr>
          <a:xfrm>
            <a:off x="-140912" y="6858000"/>
            <a:ext cx="12332912" cy="662069"/>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2" name="Title 3">
            <a:extLst>
              <a:ext uri="{FF2B5EF4-FFF2-40B4-BE49-F238E27FC236}">
                <a16:creationId xmlns:a16="http://schemas.microsoft.com/office/drawing/2014/main" id="{9CB69818-EA4E-73F6-A3E9-E96A11112B65}"/>
              </a:ext>
            </a:extLst>
          </p:cNvPr>
          <p:cNvSpPr>
            <a:spLocks noGrp="1"/>
          </p:cNvSpPr>
          <p:nvPr>
            <p:ph type="title" hasCustomPrompt="1"/>
          </p:nvPr>
        </p:nvSpPr>
        <p:spPr>
          <a:xfrm>
            <a:off x="273975" y="312181"/>
            <a:ext cx="2430780" cy="1769538"/>
          </a:xfrm>
        </p:spPr>
        <p:txBody>
          <a:bodyPr/>
          <a:lstStyle>
            <a:lvl1pPr>
              <a:lnSpc>
                <a:spcPct val="110000"/>
              </a:lnSpc>
              <a:defRPr>
                <a:solidFill>
                  <a:schemeClr val="bg1"/>
                </a:solidFill>
              </a:defRPr>
            </a:lvl1pPr>
          </a:lstStyle>
          <a:p>
            <a:r>
              <a:rPr lang="en-US" dirty="0"/>
              <a:t>[KLA] Curriculum team</a:t>
            </a:r>
            <a:endParaRPr lang="en-AU" dirty="0"/>
          </a:p>
        </p:txBody>
      </p:sp>
    </p:spTree>
    <p:extLst>
      <p:ext uri="{BB962C8B-B14F-4D97-AF65-F5344CB8AC3E}">
        <p14:creationId xmlns:p14="http://schemas.microsoft.com/office/powerpoint/2010/main" val="170391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am slide 3">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925558F-1CCD-6414-E6FE-A684D24944F5}"/>
              </a:ext>
            </a:extLst>
          </p:cNvPr>
          <p:cNvSpPr>
            <a:spLocks/>
          </p:cNvSpPr>
          <p:nvPr userDrawn="1"/>
        </p:nvSpPr>
        <p:spPr>
          <a:xfrm>
            <a:off x="0" y="0"/>
            <a:ext cx="3376827" cy="685800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3" name="Oval 12">
            <a:extLst>
              <a:ext uri="{FF2B5EF4-FFF2-40B4-BE49-F238E27FC236}">
                <a16:creationId xmlns:a16="http://schemas.microsoft.com/office/drawing/2014/main" id="{437F98C1-7925-B4E1-8A9A-8C1EE050337D}"/>
              </a:ext>
            </a:extLst>
          </p:cNvPr>
          <p:cNvSpPr>
            <a:spLocks/>
          </p:cNvSpPr>
          <p:nvPr userDrawn="1"/>
        </p:nvSpPr>
        <p:spPr>
          <a:xfrm>
            <a:off x="756247" y="5536026"/>
            <a:ext cx="1646006" cy="1650245"/>
          </a:xfrm>
          <a:prstGeom prst="ellipse">
            <a:avLst/>
          </a:prstGeom>
          <a:solidFill>
            <a:srgbClr val="8BE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Oval 13">
            <a:extLst>
              <a:ext uri="{FF2B5EF4-FFF2-40B4-BE49-F238E27FC236}">
                <a16:creationId xmlns:a16="http://schemas.microsoft.com/office/drawing/2014/main" id="{020BAB49-7DE1-F84C-E4E1-34BC639F9FD2}"/>
              </a:ext>
            </a:extLst>
          </p:cNvPr>
          <p:cNvSpPr>
            <a:spLocks/>
          </p:cNvSpPr>
          <p:nvPr userDrawn="1"/>
        </p:nvSpPr>
        <p:spPr>
          <a:xfrm>
            <a:off x="1243798" y="2352556"/>
            <a:ext cx="2751951" cy="2759039"/>
          </a:xfrm>
          <a:prstGeom prst="ellipse">
            <a:avLst/>
          </a:prstGeom>
          <a:solidFill>
            <a:srgbClr val="136C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5" name="Picture 14" descr="A picture containing diagram&#10;&#10;Description automatically generated">
            <a:extLst>
              <a:ext uri="{FF2B5EF4-FFF2-40B4-BE49-F238E27FC236}">
                <a16:creationId xmlns:a16="http://schemas.microsoft.com/office/drawing/2014/main" id="{71120AC0-2B0D-ACEC-657C-3799D278237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6200000">
            <a:off x="-627909" y="3220557"/>
            <a:ext cx="4244315" cy="2991557"/>
          </a:xfrm>
          <a:prstGeom prst="rect">
            <a:avLst/>
          </a:prstGeom>
        </p:spPr>
      </p:pic>
      <p:sp>
        <p:nvSpPr>
          <p:cNvPr id="16" name="Rectangle 15">
            <a:extLst>
              <a:ext uri="{FF2B5EF4-FFF2-40B4-BE49-F238E27FC236}">
                <a16:creationId xmlns:a16="http://schemas.microsoft.com/office/drawing/2014/main" id="{DF7763D2-FA9B-CF59-8DB9-74409112DDCD}"/>
              </a:ext>
            </a:extLst>
          </p:cNvPr>
          <p:cNvSpPr>
            <a:spLocks/>
          </p:cNvSpPr>
          <p:nvPr userDrawn="1"/>
        </p:nvSpPr>
        <p:spPr>
          <a:xfrm>
            <a:off x="-140912" y="6854942"/>
            <a:ext cx="12332912" cy="331329"/>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
        <p:nvSpPr>
          <p:cNvPr id="12" name="Title 3">
            <a:extLst>
              <a:ext uri="{FF2B5EF4-FFF2-40B4-BE49-F238E27FC236}">
                <a16:creationId xmlns:a16="http://schemas.microsoft.com/office/drawing/2014/main" id="{9CB69818-EA4E-73F6-A3E9-E96A11112B65}"/>
              </a:ext>
            </a:extLst>
          </p:cNvPr>
          <p:cNvSpPr>
            <a:spLocks noGrp="1"/>
          </p:cNvSpPr>
          <p:nvPr>
            <p:ph type="title" hasCustomPrompt="1"/>
          </p:nvPr>
        </p:nvSpPr>
        <p:spPr>
          <a:xfrm>
            <a:off x="273975" y="312181"/>
            <a:ext cx="2430780" cy="1769538"/>
          </a:xfrm>
        </p:spPr>
        <p:txBody>
          <a:bodyPr/>
          <a:lstStyle>
            <a:lvl1pPr>
              <a:lnSpc>
                <a:spcPct val="110000"/>
              </a:lnSpc>
              <a:defRPr>
                <a:solidFill>
                  <a:schemeClr val="accent1"/>
                </a:solidFill>
              </a:defRPr>
            </a:lvl1pPr>
          </a:lstStyle>
          <a:p>
            <a:r>
              <a:rPr lang="en-US" dirty="0"/>
              <a:t>[KLA] Curriculum team</a:t>
            </a:r>
            <a:endParaRPr lang="en-AU" dirty="0"/>
          </a:p>
        </p:txBody>
      </p:sp>
      <p:sp>
        <p:nvSpPr>
          <p:cNvPr id="17" name="Rectangle 16">
            <a:extLst>
              <a:ext uri="{FF2B5EF4-FFF2-40B4-BE49-F238E27FC236}">
                <a16:creationId xmlns:a16="http://schemas.microsoft.com/office/drawing/2014/main" id="{2F01921D-07D0-1A4B-903A-8BBD2F059D2D}"/>
              </a:ext>
            </a:extLst>
          </p:cNvPr>
          <p:cNvSpPr>
            <a:spLocks/>
          </p:cNvSpPr>
          <p:nvPr userDrawn="1"/>
        </p:nvSpPr>
        <p:spPr>
          <a:xfrm>
            <a:off x="2994991" y="0"/>
            <a:ext cx="9197009" cy="6858000"/>
          </a:xfrm>
          <a:prstGeom prst="rect">
            <a:avLst/>
          </a:prstGeom>
          <a:solidFill>
            <a:schemeClr val="bg1"/>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Tree>
    <p:extLst>
      <p:ext uri="{BB962C8B-B14F-4D97-AF65-F5344CB8AC3E}">
        <p14:creationId xmlns:p14="http://schemas.microsoft.com/office/powerpoint/2010/main" val="28236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60000" y="1620000"/>
            <a:ext cx="11484000" cy="4536000"/>
          </a:xfrm>
        </p:spPr>
        <p:txBody>
          <a:bodyPr/>
          <a:lstStyle>
            <a:lvl1pPr>
              <a:lnSpc>
                <a:spcPct val="150000"/>
              </a:lnSpc>
              <a:defRPr sz="1800">
                <a:latin typeface="+mn-lt"/>
              </a:defRPr>
            </a:lvl1pPr>
            <a:lvl2pPr>
              <a:lnSpc>
                <a:spcPct val="150000"/>
              </a:lnSpc>
              <a:defRPr sz="1800"/>
            </a:lvl2pPr>
            <a:lvl3pPr>
              <a:lnSpc>
                <a:spcPct val="150000"/>
              </a:lnSpc>
              <a:defRPr/>
            </a:lvl3pPr>
            <a:lvl4pPr>
              <a:lnSpc>
                <a:spcPct val="150000"/>
              </a:lnSpc>
              <a:defRPr sz="1800"/>
            </a:lvl4pPr>
            <a:lvl5pPr>
              <a:lnSpc>
                <a:spcPct val="150000"/>
              </a:lnSpc>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34929172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with image">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60000" y="1620000"/>
            <a:ext cx="5558791" cy="4536000"/>
          </a:xfrm>
        </p:spPr>
        <p:txBody>
          <a:bodyPr/>
          <a:lstStyle>
            <a:lvl1pPr>
              <a:lnSpc>
                <a:spcPct val="150000"/>
              </a:lnSpc>
              <a:defRPr sz="1800">
                <a:latin typeface="+mn-lt"/>
              </a:defRPr>
            </a:lvl1pPr>
            <a:lvl2pPr>
              <a:lnSpc>
                <a:spcPct val="150000"/>
              </a:lnSpc>
              <a:defRPr sz="1800"/>
            </a:lvl2pPr>
            <a:lvl3pPr>
              <a:lnSpc>
                <a:spcPct val="150000"/>
              </a:lnSpc>
              <a:defRPr/>
            </a:lvl3pPr>
            <a:lvl4pPr>
              <a:lnSpc>
                <a:spcPct val="150000"/>
              </a:lnSpc>
              <a:defRPr sz="1800"/>
            </a:lvl4pPr>
            <a:lvl5pPr>
              <a:lnSpc>
                <a:spcPct val="150000"/>
              </a:lnSpc>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Picture Placeholder 4">
            <a:extLst>
              <a:ext uri="{FF2B5EF4-FFF2-40B4-BE49-F238E27FC236}">
                <a16:creationId xmlns:a16="http://schemas.microsoft.com/office/drawing/2014/main" id="{554A4670-F076-65AA-0E0F-9800FA7A267B}"/>
              </a:ext>
            </a:extLst>
          </p:cNvPr>
          <p:cNvSpPr>
            <a:spLocks noGrp="1"/>
          </p:cNvSpPr>
          <p:nvPr>
            <p:ph type="pic" sz="quarter" idx="19"/>
          </p:nvPr>
        </p:nvSpPr>
        <p:spPr>
          <a:xfrm>
            <a:off x="6167438" y="1620000"/>
            <a:ext cx="5676900" cy="4535997"/>
          </a:xfrm>
        </p:spPr>
        <p:txBody>
          <a:bodyPr/>
          <a:lstStyle/>
          <a:p>
            <a:r>
              <a:rPr lang="en-US"/>
              <a:t>Click icon to add picture</a:t>
            </a:r>
            <a:endParaRPr lang="en-AU" dirty="0"/>
          </a:p>
        </p:txBody>
      </p:sp>
    </p:spTree>
    <p:extLst>
      <p:ext uri="{BB962C8B-B14F-4D97-AF65-F5344CB8AC3E}">
        <p14:creationId xmlns:p14="http://schemas.microsoft.com/office/powerpoint/2010/main" val="3983110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with docum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Content Placeholder 2">
            <a:extLst>
              <a:ext uri="{FF2B5EF4-FFF2-40B4-BE49-F238E27FC236}">
                <a16:creationId xmlns:a16="http://schemas.microsoft.com/office/drawing/2014/main" id="{7264D12D-DAEB-B762-87C4-84AC691386B5}"/>
              </a:ext>
            </a:extLst>
          </p:cNvPr>
          <p:cNvSpPr>
            <a:spLocks noGrp="1"/>
          </p:cNvSpPr>
          <p:nvPr>
            <p:ph sz="half" idx="1" hasCustomPrompt="1"/>
          </p:nvPr>
        </p:nvSpPr>
        <p:spPr>
          <a:xfrm>
            <a:off x="360000" y="1584000"/>
            <a:ext cx="7189116" cy="4499998"/>
          </a:xfrm>
        </p:spPr>
        <p:txBody>
          <a:bodyPr/>
          <a:lstStyle>
            <a:lvl1pPr>
              <a:defRPr sz="1800"/>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grpSp>
        <p:nvGrpSpPr>
          <p:cNvPr id="9" name="Group 8">
            <a:extLst>
              <a:ext uri="{FF2B5EF4-FFF2-40B4-BE49-F238E27FC236}">
                <a16:creationId xmlns:a16="http://schemas.microsoft.com/office/drawing/2014/main" id="{CCAAAAF6-B176-935C-A538-693CDE78E927}"/>
              </a:ext>
              <a:ext uri="{C183D7F6-B498-43B3-948B-1728B52AA6E4}">
                <adec:decorative xmlns:adec="http://schemas.microsoft.com/office/drawing/2017/decorative" val="1"/>
              </a:ext>
            </a:extLst>
          </p:cNvPr>
          <p:cNvGrpSpPr/>
          <p:nvPr userDrawn="1"/>
        </p:nvGrpSpPr>
        <p:grpSpPr>
          <a:xfrm>
            <a:off x="8464309" y="1951402"/>
            <a:ext cx="2752016" cy="3643219"/>
            <a:chOff x="735266" y="1125657"/>
            <a:chExt cx="3588486" cy="4493181"/>
          </a:xfrm>
        </p:grpSpPr>
        <p:pic>
          <p:nvPicPr>
            <p:cNvPr id="11" name="Picture 10">
              <a:extLst>
                <a:ext uri="{FF2B5EF4-FFF2-40B4-BE49-F238E27FC236}">
                  <a16:creationId xmlns:a16="http://schemas.microsoft.com/office/drawing/2014/main" id="{39EDA23A-0C57-EE9B-FA55-6F06A3A9B7BD}"/>
                </a:ext>
              </a:extLst>
            </p:cNvPr>
            <p:cNvPicPr>
              <a:picLocks noChangeAspect="1"/>
            </p:cNvPicPr>
            <p:nvPr/>
          </p:nvPicPr>
          <p:blipFill>
            <a:blip r:embed="rId2">
              <a:extLst>
                <a:ext uri="{28A0092B-C50C-407E-A947-70E740481C1C}">
                  <a14:useLocalDpi xmlns:a14="http://schemas.microsoft.com/office/drawing/2010/main"/>
                </a:ext>
              </a:extLst>
            </a:blip>
            <a:srcRect/>
            <a:stretch/>
          </p:blipFill>
          <p:spPr>
            <a:xfrm rot="693977" flipH="1">
              <a:off x="1490357" y="1390460"/>
              <a:ext cx="2833395" cy="3788842"/>
            </a:xfrm>
            <a:prstGeom prst="rect">
              <a:avLst/>
            </a:prstGeom>
            <a:ln w="76200">
              <a:solidFill>
                <a:schemeClr val="bg1"/>
              </a:solidFill>
            </a:ln>
            <a:effectLst>
              <a:outerShdw blurRad="292100" dist="139700" dir="2700000" algn="tl" rotWithShape="0">
                <a:schemeClr val="tx1">
                  <a:alpha val="31000"/>
                </a:schemeClr>
              </a:outerShdw>
            </a:effectLst>
          </p:spPr>
        </p:pic>
        <p:pic>
          <p:nvPicPr>
            <p:cNvPr id="12" name="Picture 11">
              <a:extLst>
                <a:ext uri="{FF2B5EF4-FFF2-40B4-BE49-F238E27FC236}">
                  <a16:creationId xmlns:a16="http://schemas.microsoft.com/office/drawing/2014/main" id="{76254A0B-F936-05B8-17DB-D95588C43D27}"/>
                </a:ext>
              </a:extLst>
            </p:cNvPr>
            <p:cNvPicPr>
              <a:picLocks noChangeAspect="1"/>
            </p:cNvPicPr>
            <p:nvPr/>
          </p:nvPicPr>
          <p:blipFill>
            <a:blip r:embed="rId2">
              <a:extLst>
                <a:ext uri="{28A0092B-C50C-407E-A947-70E740481C1C}">
                  <a14:useLocalDpi xmlns:a14="http://schemas.microsoft.com/office/drawing/2010/main"/>
                </a:ext>
              </a:extLst>
            </a:blip>
            <a:srcRect/>
            <a:stretch/>
          </p:blipFill>
          <p:spPr>
            <a:xfrm rot="159253">
              <a:off x="1418457" y="1225105"/>
              <a:ext cx="2840013" cy="3797692"/>
            </a:xfrm>
            <a:prstGeom prst="rect">
              <a:avLst/>
            </a:prstGeom>
            <a:ln w="76200">
              <a:solidFill>
                <a:schemeClr val="bg1"/>
              </a:solidFill>
            </a:ln>
            <a:effectLst>
              <a:outerShdw blurRad="292100" dist="139700" dir="2700000" algn="tl" rotWithShape="0">
                <a:schemeClr val="tx1">
                  <a:alpha val="31000"/>
                </a:schemeClr>
              </a:outerShdw>
            </a:effectLst>
          </p:spPr>
        </p:pic>
        <p:pic>
          <p:nvPicPr>
            <p:cNvPr id="13" name="Picture 12">
              <a:extLst>
                <a:ext uri="{FF2B5EF4-FFF2-40B4-BE49-F238E27FC236}">
                  <a16:creationId xmlns:a16="http://schemas.microsoft.com/office/drawing/2014/main" id="{1C524B62-EC36-35CE-09C5-37B1BA311954}"/>
                </a:ext>
              </a:extLst>
            </p:cNvPr>
            <p:cNvPicPr>
              <a:picLocks noChangeAspect="1"/>
            </p:cNvPicPr>
            <p:nvPr/>
          </p:nvPicPr>
          <p:blipFill>
            <a:blip r:embed="rId2">
              <a:extLst>
                <a:ext uri="{28A0092B-C50C-407E-A947-70E740481C1C}">
                  <a14:useLocalDpi xmlns:a14="http://schemas.microsoft.com/office/drawing/2010/main"/>
                </a:ext>
              </a:extLst>
            </a:blip>
            <a:srcRect/>
            <a:stretch/>
          </p:blipFill>
          <p:spPr>
            <a:xfrm rot="21215311">
              <a:off x="735266" y="1125657"/>
              <a:ext cx="3360117" cy="4493181"/>
            </a:xfrm>
            <a:prstGeom prst="rect">
              <a:avLst/>
            </a:prstGeom>
            <a:ln w="76200">
              <a:solidFill>
                <a:schemeClr val="bg1"/>
              </a:solidFill>
            </a:ln>
            <a:effectLst>
              <a:outerShdw blurRad="292100" dist="139700" dir="2700000" algn="tl" rotWithShape="0">
                <a:schemeClr val="tx1">
                  <a:alpha val="31000"/>
                </a:schemeClr>
              </a:outerShdw>
            </a:effectLst>
          </p:spPr>
        </p:pic>
      </p:grpSp>
      <p:sp>
        <p:nvSpPr>
          <p:cNvPr id="6" name="Picture Placeholder 4">
            <a:extLst>
              <a:ext uri="{FF2B5EF4-FFF2-40B4-BE49-F238E27FC236}">
                <a16:creationId xmlns:a16="http://schemas.microsoft.com/office/drawing/2014/main" id="{F7C04AAD-E337-4CAB-A273-C8C3B3CA6921}"/>
              </a:ext>
            </a:extLst>
          </p:cNvPr>
          <p:cNvSpPr>
            <a:spLocks noGrp="1"/>
          </p:cNvSpPr>
          <p:nvPr>
            <p:ph type="pic" sz="quarter" idx="19" hasCustomPrompt="1"/>
          </p:nvPr>
        </p:nvSpPr>
        <p:spPr>
          <a:xfrm rot="21198164">
            <a:off x="8497994" y="1966625"/>
            <a:ext cx="2548889" cy="3635736"/>
          </a:xfrm>
        </p:spPr>
        <p:txBody>
          <a:bodyPr/>
          <a:lstStyle>
            <a:lvl1pPr>
              <a:defRPr/>
            </a:lvl1pPr>
          </a:lstStyle>
          <a:p>
            <a:r>
              <a:rPr lang="en-AU" dirty="0"/>
              <a:t>Document image</a:t>
            </a:r>
          </a:p>
        </p:txBody>
      </p:sp>
    </p:spTree>
    <p:extLst>
      <p:ext uri="{BB962C8B-B14F-4D97-AF65-F5344CB8AC3E}">
        <p14:creationId xmlns:p14="http://schemas.microsoft.com/office/powerpoint/2010/main" val="3021825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0" y="0"/>
            <a:ext cx="12192001" cy="392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156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tx2">
                  <a:lumMod val="40000"/>
                  <a:lumOff val="60000"/>
                </a:schemeClr>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4104000"/>
            <a:ext cx="8532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4104000"/>
            <a:ext cx="2772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5867118"/>
            <a:ext cx="4500000" cy="684882"/>
          </a:xfrm>
          <a:prstGeom prst="rect">
            <a:avLst/>
          </a:prstGeom>
        </p:spPr>
        <p:txBody>
          <a:bodyPr vert="horz" lIns="0" tIns="0" rIns="0" bIns="0" rtlCol="0" anchor="b" anchorCtr="0">
            <a:noAutofit/>
          </a:bodyPr>
          <a:lstStyle>
            <a:lvl1pPr algn="l">
              <a:defRPr sz="1400">
                <a:solidFill>
                  <a:schemeClr val="accent1"/>
                </a:solidFill>
                <a:latin typeface="Public Sans" pitchFamily="2" charset="0"/>
              </a:defRPr>
            </a:lvl1pPr>
          </a:lstStyle>
          <a:p>
            <a:endParaRPr lang="en-AU"/>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5867118"/>
            <a:ext cx="630000" cy="684882"/>
          </a:xfrm>
          <a:prstGeom prst="rect">
            <a:avLst/>
          </a:prstGeom>
        </p:spPr>
      </p:pic>
      <p:sp>
        <p:nvSpPr>
          <p:cNvPr id="2" name="Title 1">
            <a:extLst>
              <a:ext uri="{FF2B5EF4-FFF2-40B4-BE49-F238E27FC236}">
                <a16:creationId xmlns:a16="http://schemas.microsoft.com/office/drawing/2014/main" id="{88C7C230-6728-957B-B6ED-1DD9FE8060FF}"/>
              </a:ext>
            </a:extLst>
          </p:cNvPr>
          <p:cNvSpPr>
            <a:spLocks noGrp="1"/>
          </p:cNvSpPr>
          <p:nvPr>
            <p:ph type="ctrTitle"/>
          </p:nvPr>
        </p:nvSpPr>
        <p:spPr>
          <a:xfrm>
            <a:off x="359998" y="360000"/>
            <a:ext cx="11484001" cy="2520000"/>
          </a:xfrm>
          <a:ln>
            <a:noFill/>
          </a:ln>
        </p:spPr>
        <p:txBody>
          <a:bodyPr anchor="t">
            <a:noAutofit/>
          </a:bodyPr>
          <a:lstStyle>
            <a:lvl1pPr algn="l">
              <a:lnSpc>
                <a:spcPct val="90000"/>
              </a:lnSpc>
              <a:defRPr sz="4800">
                <a:solidFill>
                  <a:srgbClr val="00296C"/>
                </a:solidFill>
              </a:defRPr>
            </a:lvl1pPr>
          </a:lstStyle>
          <a:p>
            <a:r>
              <a:rPr lang="en-US"/>
              <a:t>Click to edit Master title style</a:t>
            </a:r>
            <a:endParaRPr lang="en-US" dirty="0"/>
          </a:p>
        </p:txBody>
      </p:sp>
      <p:sp>
        <p:nvSpPr>
          <p:cNvPr id="13" name="Text Placeholder 51">
            <a:extLst>
              <a:ext uri="{FF2B5EF4-FFF2-40B4-BE49-F238E27FC236}">
                <a16:creationId xmlns:a16="http://schemas.microsoft.com/office/drawing/2014/main" id="{ED72B8C4-8D7B-20BD-9B46-1BC97B97697A}"/>
              </a:ext>
            </a:extLst>
          </p:cNvPr>
          <p:cNvSpPr>
            <a:spLocks noGrp="1"/>
          </p:cNvSpPr>
          <p:nvPr>
            <p:ph type="body" sz="quarter" idx="12" hasCustomPrompt="1"/>
          </p:nvPr>
        </p:nvSpPr>
        <p:spPr>
          <a:xfrm>
            <a:off x="359998" y="4778427"/>
            <a:ext cx="8532000" cy="424497"/>
          </a:xfrm>
        </p:spPr>
        <p:txBody>
          <a:bodyPr/>
          <a:lstStyle>
            <a:lvl1pPr>
              <a:defRPr sz="1800">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Presenter name, presenter title</a:t>
            </a:r>
            <a:endParaRPr lang="en-AU" dirty="0"/>
          </a:p>
        </p:txBody>
      </p:sp>
      <p:sp>
        <p:nvSpPr>
          <p:cNvPr id="15" name="Text Placeholder 51">
            <a:extLst>
              <a:ext uri="{FF2B5EF4-FFF2-40B4-BE49-F238E27FC236}">
                <a16:creationId xmlns:a16="http://schemas.microsoft.com/office/drawing/2014/main" id="{F75C817C-04B0-B672-91D9-B0DBB7B21B4D}"/>
              </a:ext>
            </a:extLst>
          </p:cNvPr>
          <p:cNvSpPr>
            <a:spLocks noGrp="1"/>
          </p:cNvSpPr>
          <p:nvPr>
            <p:ph type="body" sz="quarter" idx="13" hasCustomPrompt="1"/>
          </p:nvPr>
        </p:nvSpPr>
        <p:spPr>
          <a:xfrm>
            <a:off x="9071998" y="4273686"/>
            <a:ext cx="2772001" cy="424497"/>
          </a:xfrm>
        </p:spPr>
        <p:txBody>
          <a:bodyPr/>
          <a:lstStyle>
            <a:lvl1pPr>
              <a:defRPr sz="1800">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00 Month YYYY</a:t>
            </a:r>
            <a:endParaRPr lang="en-AU" dirty="0"/>
          </a:p>
        </p:txBody>
      </p:sp>
      <p:sp>
        <p:nvSpPr>
          <p:cNvPr id="16" name="Text Placeholder 51">
            <a:extLst>
              <a:ext uri="{FF2B5EF4-FFF2-40B4-BE49-F238E27FC236}">
                <a16:creationId xmlns:a16="http://schemas.microsoft.com/office/drawing/2014/main" id="{08636096-4E7F-7255-5E0A-F76A98B8F543}"/>
              </a:ext>
            </a:extLst>
          </p:cNvPr>
          <p:cNvSpPr>
            <a:spLocks noGrp="1"/>
          </p:cNvSpPr>
          <p:nvPr>
            <p:ph type="body" sz="quarter" idx="14" hasCustomPrompt="1"/>
          </p:nvPr>
        </p:nvSpPr>
        <p:spPr>
          <a:xfrm>
            <a:off x="359998" y="4273686"/>
            <a:ext cx="8532000" cy="424497"/>
          </a:xfrm>
        </p:spPr>
        <p:txBody>
          <a:bodyPr/>
          <a:lstStyle>
            <a:lvl1pPr>
              <a:defRPr>
                <a:solidFill>
                  <a:schemeClr val="accent4"/>
                </a:solidFill>
                <a:latin typeface="Public Sans SemiBold" pitchFamily="2"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Subtitle</a:t>
            </a:r>
            <a:endParaRPr lang="en-AU" dirty="0"/>
          </a:p>
        </p:txBody>
      </p:sp>
    </p:spTree>
    <p:extLst>
      <p:ext uri="{BB962C8B-B14F-4D97-AF65-F5344CB8AC3E}">
        <p14:creationId xmlns:p14="http://schemas.microsoft.com/office/powerpoint/2010/main" val="3374279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with callout box">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Content Placeholder 2">
            <a:extLst>
              <a:ext uri="{FF2B5EF4-FFF2-40B4-BE49-F238E27FC236}">
                <a16:creationId xmlns:a16="http://schemas.microsoft.com/office/drawing/2014/main" id="{7264D12D-DAEB-B762-87C4-84AC691386B5}"/>
              </a:ext>
            </a:extLst>
          </p:cNvPr>
          <p:cNvSpPr>
            <a:spLocks noGrp="1"/>
          </p:cNvSpPr>
          <p:nvPr>
            <p:ph sz="half" idx="1" hasCustomPrompt="1"/>
          </p:nvPr>
        </p:nvSpPr>
        <p:spPr>
          <a:xfrm>
            <a:off x="360000" y="1584000"/>
            <a:ext cx="5616000" cy="4499998"/>
          </a:xfrm>
        </p:spPr>
        <p:txBody>
          <a:bodyPr/>
          <a:lstStyle>
            <a:lvl1pPr>
              <a:defRPr sz="1800"/>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3" name="Rectangle: Rounded Corners 2">
            <a:extLst>
              <a:ext uri="{FF2B5EF4-FFF2-40B4-BE49-F238E27FC236}">
                <a16:creationId xmlns:a16="http://schemas.microsoft.com/office/drawing/2014/main" id="{E9F8B789-3BDD-E51F-0464-C5095105CA0B}"/>
              </a:ext>
            </a:extLst>
          </p:cNvPr>
          <p:cNvSpPr/>
          <p:nvPr userDrawn="1"/>
        </p:nvSpPr>
        <p:spPr>
          <a:xfrm>
            <a:off x="6379535" y="1583989"/>
            <a:ext cx="5452465" cy="4499997"/>
          </a:xfrm>
          <a:prstGeom prst="roundRect">
            <a:avLst>
              <a:gd name="adj" fmla="val 8003"/>
            </a:avLst>
          </a:prstGeom>
          <a:solidFill>
            <a:srgbClr val="CBED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4"/>
              </a:solidFill>
            </a:endParaRPr>
          </a:p>
        </p:txBody>
      </p:sp>
      <p:sp>
        <p:nvSpPr>
          <p:cNvPr id="6" name="Content Placeholder 2">
            <a:extLst>
              <a:ext uri="{FF2B5EF4-FFF2-40B4-BE49-F238E27FC236}">
                <a16:creationId xmlns:a16="http://schemas.microsoft.com/office/drawing/2014/main" id="{6B06FBC2-B6FD-CD3D-EFEE-C13756B43430}"/>
              </a:ext>
            </a:extLst>
          </p:cNvPr>
          <p:cNvSpPr>
            <a:spLocks noGrp="1"/>
          </p:cNvSpPr>
          <p:nvPr>
            <p:ph sz="half" idx="19" hasCustomPrompt="1"/>
          </p:nvPr>
        </p:nvSpPr>
        <p:spPr>
          <a:xfrm>
            <a:off x="6675237" y="1886738"/>
            <a:ext cx="4850456" cy="3869020"/>
          </a:xfrm>
        </p:spPr>
        <p:txBody>
          <a:bodyPr/>
          <a:lstStyle>
            <a:lvl1pPr algn="l">
              <a:defRPr sz="1800"/>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390012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DF8871C-2E9B-5DF5-2D4F-5A0C06C39A4C}"/>
              </a:ext>
              <a:ext uri="{C183D7F6-B498-43B3-948B-1728B52AA6E4}">
                <adec:decorative xmlns:adec="http://schemas.microsoft.com/office/drawing/2017/decorative" val="1"/>
              </a:ext>
            </a:extLst>
          </p:cNvPr>
          <p:cNvSpPr txBox="1"/>
          <p:nvPr userDrawn="1"/>
        </p:nvSpPr>
        <p:spPr>
          <a:xfrm>
            <a:off x="3269454" y="-263449"/>
            <a:ext cx="1963103" cy="2827973"/>
          </a:xfrm>
          <a:prstGeom prst="rect">
            <a:avLst/>
          </a:prstGeom>
          <a:noFill/>
        </p:spPr>
        <p:txBody>
          <a:bodyPr wrap="square" lIns="0" tIns="0" rIns="0" bIns="0" rtlCol="0">
            <a:noAutofit/>
          </a:bodyPr>
          <a:lstStyle/>
          <a:p>
            <a:pPr algn="l"/>
            <a:r>
              <a:rPr lang="en-AU" sz="35000" dirty="0">
                <a:solidFill>
                  <a:srgbClr val="CDD3D6"/>
                </a:solidFill>
              </a:rPr>
              <a:t>“</a:t>
            </a:r>
          </a:p>
        </p:txBody>
      </p:sp>
      <p:cxnSp>
        <p:nvCxnSpPr>
          <p:cNvPr id="7" name="Straight Connector 6">
            <a:extLst>
              <a:ext uri="{FF2B5EF4-FFF2-40B4-BE49-F238E27FC236}">
                <a16:creationId xmlns:a16="http://schemas.microsoft.com/office/drawing/2014/main" id="{F9E1E980-8C11-D173-009D-B6A5EFB0E9C9}"/>
              </a:ext>
              <a:ext uri="{C183D7F6-B498-43B3-948B-1728B52AA6E4}">
                <adec:decorative xmlns:adec="http://schemas.microsoft.com/office/drawing/2017/decorative" val="1"/>
              </a:ext>
            </a:extLst>
          </p:cNvPr>
          <p:cNvCxnSpPr/>
          <p:nvPr userDrawn="1"/>
        </p:nvCxnSpPr>
        <p:spPr>
          <a:xfrm>
            <a:off x="3086574" y="359998"/>
            <a:ext cx="0" cy="5976002"/>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8" name="Text Placeholder 14">
            <a:extLst>
              <a:ext uri="{FF2B5EF4-FFF2-40B4-BE49-F238E27FC236}">
                <a16:creationId xmlns:a16="http://schemas.microsoft.com/office/drawing/2014/main" id="{5F96F3EB-62B5-B30A-9550-210C8AC3F128}"/>
              </a:ext>
            </a:extLst>
          </p:cNvPr>
          <p:cNvSpPr>
            <a:spLocks noGrp="1"/>
          </p:cNvSpPr>
          <p:nvPr>
            <p:ph type="body" sz="quarter" idx="14" hasCustomPrompt="1"/>
          </p:nvPr>
        </p:nvSpPr>
        <p:spPr>
          <a:xfrm>
            <a:off x="3511550" y="2036762"/>
            <a:ext cx="8108950" cy="3458057"/>
          </a:xfrm>
        </p:spPr>
        <p:txBody>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lang="en-US" sz="2400" b="0" kern="1200" dirty="0" smtClean="0">
                <a:solidFill>
                  <a:schemeClr val="accent1"/>
                </a:solidFill>
                <a:latin typeface="+mj-lt"/>
                <a:ea typeface="+mn-ea"/>
                <a:cs typeface="+mn-cs"/>
              </a:defRPr>
            </a:lvl1pPr>
          </a:lstStyle>
          <a:p>
            <a:pPr lvl="0"/>
            <a:r>
              <a:rPr lang="en-US" dirty="0"/>
              <a:t>Quote text</a:t>
            </a:r>
          </a:p>
        </p:txBody>
      </p:sp>
      <p:sp>
        <p:nvSpPr>
          <p:cNvPr id="10" name="Text Placeholder 14">
            <a:extLst>
              <a:ext uri="{FF2B5EF4-FFF2-40B4-BE49-F238E27FC236}">
                <a16:creationId xmlns:a16="http://schemas.microsoft.com/office/drawing/2014/main" id="{F1E02FEE-528E-0CDD-0DB4-625A0D610B6A}"/>
              </a:ext>
            </a:extLst>
          </p:cNvPr>
          <p:cNvSpPr>
            <a:spLocks noGrp="1"/>
          </p:cNvSpPr>
          <p:nvPr>
            <p:ph type="body" sz="quarter" idx="15" hasCustomPrompt="1"/>
          </p:nvPr>
        </p:nvSpPr>
        <p:spPr>
          <a:xfrm>
            <a:off x="3526324" y="5494820"/>
            <a:ext cx="8108950" cy="423139"/>
          </a:xfrm>
        </p:spPr>
        <p:txBody>
          <a:bodyPr/>
          <a:lstStyle>
            <a:lvl1pPr marL="0" indent="0" algn="r" defTabSz="914377" rtl="0" eaLnBrk="1" latinLnBrk="0" hangingPunct="1">
              <a:lnSpc>
                <a:spcPct val="150000"/>
              </a:lnSpc>
              <a:spcBef>
                <a:spcPts val="0"/>
              </a:spcBef>
              <a:spcAft>
                <a:spcPts val="1200"/>
              </a:spcAft>
              <a:buFont typeface="Arial" panose="020B0604020202020204" pitchFamily="34" charset="0"/>
              <a:buNone/>
              <a:defRPr lang="en-US" sz="1800" b="0" kern="1200" dirty="0" smtClean="0">
                <a:solidFill>
                  <a:schemeClr val="accent1"/>
                </a:solidFill>
                <a:latin typeface="+mj-lt"/>
                <a:ea typeface="+mn-ea"/>
                <a:cs typeface="+mn-cs"/>
              </a:defRPr>
            </a:lvl1pPr>
          </a:lstStyle>
          <a:p>
            <a:pPr lvl="0"/>
            <a:r>
              <a:rPr lang="en-US" dirty="0"/>
              <a:t>– Author (</a:t>
            </a:r>
            <a:r>
              <a:rPr lang="en-US" dirty="0" err="1"/>
              <a:t>YYYY:page</a:t>
            </a:r>
            <a:r>
              <a:rPr lang="en-US" dirty="0"/>
              <a:t> number)</a:t>
            </a:r>
          </a:p>
        </p:txBody>
      </p:sp>
      <p:sp>
        <p:nvSpPr>
          <p:cNvPr id="11" name="Text Placeholder 14">
            <a:extLst>
              <a:ext uri="{FF2B5EF4-FFF2-40B4-BE49-F238E27FC236}">
                <a16:creationId xmlns:a16="http://schemas.microsoft.com/office/drawing/2014/main" id="{4727BE8E-6A1C-C35B-FE43-E4276FE9240C}"/>
              </a:ext>
            </a:extLst>
          </p:cNvPr>
          <p:cNvSpPr>
            <a:spLocks noGrp="1"/>
          </p:cNvSpPr>
          <p:nvPr>
            <p:ph type="body" sz="quarter" idx="16" hasCustomPrompt="1"/>
          </p:nvPr>
        </p:nvSpPr>
        <p:spPr>
          <a:xfrm>
            <a:off x="3526324" y="5912861"/>
            <a:ext cx="8108950" cy="423139"/>
          </a:xfrm>
        </p:spPr>
        <p:txBody>
          <a:bodyPr/>
          <a:lstStyle>
            <a:lvl1pPr marL="0" indent="0" algn="r" defTabSz="914377" rtl="0" eaLnBrk="1" latinLnBrk="0" hangingPunct="1">
              <a:lnSpc>
                <a:spcPct val="150000"/>
              </a:lnSpc>
              <a:spcBef>
                <a:spcPts val="0"/>
              </a:spcBef>
              <a:spcAft>
                <a:spcPts val="1200"/>
              </a:spcAft>
              <a:buFont typeface="Arial" panose="020B0604020202020204" pitchFamily="34" charset="0"/>
              <a:buNone/>
              <a:defRPr lang="en-US" sz="1200" b="0" kern="1200" dirty="0" smtClean="0">
                <a:solidFill>
                  <a:schemeClr val="tx1"/>
                </a:solidFill>
                <a:latin typeface="+mj-lt"/>
                <a:ea typeface="+mn-ea"/>
                <a:cs typeface="+mn-cs"/>
              </a:defRPr>
            </a:lvl1pPr>
          </a:lstStyle>
          <a:p>
            <a:pPr lvl="0"/>
            <a:r>
              <a:rPr lang="en-US" dirty="0"/>
              <a:t>Name of text</a:t>
            </a:r>
          </a:p>
        </p:txBody>
      </p:sp>
      <p:pic>
        <p:nvPicPr>
          <p:cNvPr id="13" name="Picture 12">
            <a:extLst>
              <a:ext uri="{FF2B5EF4-FFF2-40B4-BE49-F238E27FC236}">
                <a16:creationId xmlns:a16="http://schemas.microsoft.com/office/drawing/2014/main" id="{0527177B-E69E-4192-EE46-019AE8C241BF}"/>
              </a:ext>
              <a:ext uri="{C183D7F6-B498-43B3-948B-1728B52AA6E4}">
                <adec:decorative xmlns:adec="http://schemas.microsoft.com/office/drawing/2017/decorative" val="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2669954" cy="6858000"/>
          </a:xfrm>
          <a:prstGeom prst="rect">
            <a:avLst/>
          </a:prstGeom>
        </p:spPr>
      </p:pic>
    </p:spTree>
    <p:extLst>
      <p:ext uri="{BB962C8B-B14F-4D97-AF65-F5344CB8AC3E}">
        <p14:creationId xmlns:p14="http://schemas.microsoft.com/office/powerpoint/2010/main" val="985282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ent highlight blue">
    <p:spTree>
      <p:nvGrpSpPr>
        <p:cNvPr id="1" name=""/>
        <p:cNvGrpSpPr/>
        <p:nvPr/>
      </p:nvGrpSpPr>
      <p:grpSpPr>
        <a:xfrm>
          <a:off x="0" y="0"/>
          <a:ext cx="0" cy="0"/>
          <a:chOff x="0" y="0"/>
          <a:chExt cx="0" cy="0"/>
        </a:xfrm>
      </p:grpSpPr>
      <p:sp>
        <p:nvSpPr>
          <p:cNvPr id="2" name="Title 1"/>
          <p:cNvSpPr>
            <a:spLocks noGrp="1"/>
          </p:cNvSpPr>
          <p:nvPr>
            <p:ph type="title"/>
          </p:nvPr>
        </p:nvSpPr>
        <p:spPr>
          <a:xfrm>
            <a:off x="360000" y="360001"/>
            <a:ext cx="10080000" cy="548704"/>
          </a:xfrm>
        </p:spPr>
        <p:txBody>
          <a:bodyPr/>
          <a:lstStyle>
            <a:lvl1pPr>
              <a:defRPr>
                <a:solidFill>
                  <a:schemeClr val="accent1"/>
                </a:solidFill>
                <a:latin typeface="+mj-lt"/>
              </a:defRPr>
            </a:lvl1pPr>
          </a:lstStyle>
          <a:p>
            <a:r>
              <a:rPr lang="en-US"/>
              <a:t>Click to edit Master title style</a:t>
            </a:r>
          </a:p>
        </p:txBody>
      </p:sp>
      <p:sp>
        <p:nvSpPr>
          <p:cNvPr id="4" name="Rectangle 3">
            <a:extLst>
              <a:ext uri="{FF2B5EF4-FFF2-40B4-BE49-F238E27FC236}">
                <a16:creationId xmlns:a16="http://schemas.microsoft.com/office/drawing/2014/main" id="{1903A8E2-73B2-4BCE-A537-BD98BFA45482}"/>
              </a:ext>
              <a:ext uri="{C183D7F6-B498-43B3-948B-1728B52AA6E4}">
                <adec:decorative xmlns:adec="http://schemas.microsoft.com/office/drawing/2017/decorative" val="1"/>
              </a:ext>
            </a:extLst>
          </p:cNvPr>
          <p:cNvSpPr/>
          <p:nvPr userDrawn="1"/>
        </p:nvSpPr>
        <p:spPr>
          <a:xfrm>
            <a:off x="0" y="1549116"/>
            <a:ext cx="12192000" cy="5308884"/>
          </a:xfrm>
          <a:prstGeom prst="rect">
            <a:avLst/>
          </a:prstGeom>
          <a:solidFill>
            <a:srgbClr val="CBED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 name="Slide Number Placeholder 2">
            <a:extLst>
              <a:ext uri="{FF2B5EF4-FFF2-40B4-BE49-F238E27FC236}">
                <a16:creationId xmlns:a16="http://schemas.microsoft.com/office/drawing/2014/main" id="{50577C0E-B1B9-7F5F-3A8D-575B8D4B55BB}"/>
              </a:ext>
            </a:extLst>
          </p:cNvPr>
          <p:cNvSpPr>
            <a:spLocks noGrp="1"/>
          </p:cNvSpPr>
          <p:nvPr>
            <p:ph type="sldNum" sz="quarter" idx="14"/>
          </p:nvPr>
        </p:nvSpPr>
        <p:spPr/>
        <p:txBody>
          <a:bodyPr/>
          <a:lstStyle/>
          <a:p>
            <a:fld id="{10A01DC5-1685-4615-8240-15192985C6A2}" type="slidenum">
              <a:rPr lang="en-AU" smtClean="0"/>
              <a:pPr/>
              <a:t>‹#›</a:t>
            </a:fld>
            <a:endParaRPr lang="en-AU"/>
          </a:p>
        </p:txBody>
      </p:sp>
      <p:sp>
        <p:nvSpPr>
          <p:cNvPr id="9" name="Text Placeholder 10">
            <a:extLst>
              <a:ext uri="{FF2B5EF4-FFF2-40B4-BE49-F238E27FC236}">
                <a16:creationId xmlns:a16="http://schemas.microsoft.com/office/drawing/2014/main" id="{1879F4BE-E182-4B87-821C-1C8EF66674CD}"/>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5" name="Text Placeholder 10">
            <a:extLst>
              <a:ext uri="{FF2B5EF4-FFF2-40B4-BE49-F238E27FC236}">
                <a16:creationId xmlns:a16="http://schemas.microsoft.com/office/drawing/2014/main" id="{14C244D9-DD08-66EB-5CE3-230309CC0031}"/>
              </a:ext>
            </a:extLst>
          </p:cNvPr>
          <p:cNvSpPr>
            <a:spLocks noGrp="1"/>
          </p:cNvSpPr>
          <p:nvPr>
            <p:ph type="body" sz="quarter" idx="19" hasCustomPrompt="1"/>
          </p:nvPr>
        </p:nvSpPr>
        <p:spPr>
          <a:xfrm>
            <a:off x="360000" y="1862942"/>
            <a:ext cx="11484000" cy="4491058"/>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33362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Content highlight red">
    <p:spTree>
      <p:nvGrpSpPr>
        <p:cNvPr id="1" name=""/>
        <p:cNvGrpSpPr/>
        <p:nvPr/>
      </p:nvGrpSpPr>
      <p:grpSpPr>
        <a:xfrm>
          <a:off x="0" y="0"/>
          <a:ext cx="0" cy="0"/>
          <a:chOff x="0" y="0"/>
          <a:chExt cx="0" cy="0"/>
        </a:xfrm>
      </p:grpSpPr>
      <p:sp>
        <p:nvSpPr>
          <p:cNvPr id="2" name="Title 1"/>
          <p:cNvSpPr>
            <a:spLocks noGrp="1"/>
          </p:cNvSpPr>
          <p:nvPr>
            <p:ph type="title"/>
          </p:nvPr>
        </p:nvSpPr>
        <p:spPr>
          <a:xfrm>
            <a:off x="360000" y="360001"/>
            <a:ext cx="10080000" cy="548704"/>
          </a:xfrm>
        </p:spPr>
        <p:txBody>
          <a:bodyPr/>
          <a:lstStyle>
            <a:lvl1pPr>
              <a:defRPr>
                <a:solidFill>
                  <a:schemeClr val="accent1"/>
                </a:solidFill>
                <a:latin typeface="+mj-lt"/>
              </a:defRPr>
            </a:lvl1pPr>
          </a:lstStyle>
          <a:p>
            <a:r>
              <a:rPr lang="en-US"/>
              <a:t>Click to edit Master title style</a:t>
            </a:r>
          </a:p>
        </p:txBody>
      </p:sp>
      <p:sp>
        <p:nvSpPr>
          <p:cNvPr id="4" name="Rectangle 3">
            <a:extLst>
              <a:ext uri="{FF2B5EF4-FFF2-40B4-BE49-F238E27FC236}">
                <a16:creationId xmlns:a16="http://schemas.microsoft.com/office/drawing/2014/main" id="{1903A8E2-73B2-4BCE-A537-BD98BFA45482}"/>
              </a:ext>
              <a:ext uri="{C183D7F6-B498-43B3-948B-1728B52AA6E4}">
                <adec:decorative xmlns:adec="http://schemas.microsoft.com/office/drawing/2017/decorative" val="1"/>
              </a:ext>
            </a:extLst>
          </p:cNvPr>
          <p:cNvSpPr/>
          <p:nvPr userDrawn="1"/>
        </p:nvSpPr>
        <p:spPr>
          <a:xfrm>
            <a:off x="0" y="1549116"/>
            <a:ext cx="12192000" cy="530888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 name="Slide Number Placeholder 2">
            <a:extLst>
              <a:ext uri="{FF2B5EF4-FFF2-40B4-BE49-F238E27FC236}">
                <a16:creationId xmlns:a16="http://schemas.microsoft.com/office/drawing/2014/main" id="{50577C0E-B1B9-7F5F-3A8D-575B8D4B55BB}"/>
              </a:ext>
            </a:extLst>
          </p:cNvPr>
          <p:cNvSpPr>
            <a:spLocks noGrp="1"/>
          </p:cNvSpPr>
          <p:nvPr>
            <p:ph type="sldNum" sz="quarter" idx="14"/>
          </p:nvPr>
        </p:nvSpPr>
        <p:spPr/>
        <p:txBody>
          <a:bodyPr/>
          <a:lstStyle/>
          <a:p>
            <a:fld id="{10A01DC5-1685-4615-8240-15192985C6A2}" type="slidenum">
              <a:rPr lang="en-AU" smtClean="0"/>
              <a:pPr/>
              <a:t>‹#›</a:t>
            </a:fld>
            <a:endParaRPr lang="en-AU"/>
          </a:p>
        </p:txBody>
      </p:sp>
      <p:sp>
        <p:nvSpPr>
          <p:cNvPr id="9" name="Text Placeholder 10">
            <a:extLst>
              <a:ext uri="{FF2B5EF4-FFF2-40B4-BE49-F238E27FC236}">
                <a16:creationId xmlns:a16="http://schemas.microsoft.com/office/drawing/2014/main" id="{1879F4BE-E182-4B87-821C-1C8EF66674CD}"/>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5" name="Text Placeholder 10">
            <a:extLst>
              <a:ext uri="{FF2B5EF4-FFF2-40B4-BE49-F238E27FC236}">
                <a16:creationId xmlns:a16="http://schemas.microsoft.com/office/drawing/2014/main" id="{14C244D9-DD08-66EB-5CE3-230309CC0031}"/>
              </a:ext>
            </a:extLst>
          </p:cNvPr>
          <p:cNvSpPr>
            <a:spLocks noGrp="1"/>
          </p:cNvSpPr>
          <p:nvPr>
            <p:ph type="body" sz="quarter" idx="19" hasCustomPrompt="1"/>
          </p:nvPr>
        </p:nvSpPr>
        <p:spPr>
          <a:xfrm>
            <a:off x="360000" y="1862942"/>
            <a:ext cx="11484000" cy="4491058"/>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63008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ent highlight grey">
    <p:spTree>
      <p:nvGrpSpPr>
        <p:cNvPr id="1" name=""/>
        <p:cNvGrpSpPr/>
        <p:nvPr/>
      </p:nvGrpSpPr>
      <p:grpSpPr>
        <a:xfrm>
          <a:off x="0" y="0"/>
          <a:ext cx="0" cy="0"/>
          <a:chOff x="0" y="0"/>
          <a:chExt cx="0" cy="0"/>
        </a:xfrm>
      </p:grpSpPr>
      <p:sp>
        <p:nvSpPr>
          <p:cNvPr id="2" name="Title 1"/>
          <p:cNvSpPr>
            <a:spLocks noGrp="1"/>
          </p:cNvSpPr>
          <p:nvPr>
            <p:ph type="title"/>
          </p:nvPr>
        </p:nvSpPr>
        <p:spPr>
          <a:xfrm>
            <a:off x="360000" y="360001"/>
            <a:ext cx="10080000" cy="548704"/>
          </a:xfrm>
        </p:spPr>
        <p:txBody>
          <a:bodyPr/>
          <a:lstStyle>
            <a:lvl1pPr>
              <a:defRPr>
                <a:solidFill>
                  <a:schemeClr val="accent1"/>
                </a:solidFill>
                <a:latin typeface="+mj-lt"/>
              </a:defRPr>
            </a:lvl1pPr>
          </a:lstStyle>
          <a:p>
            <a:r>
              <a:rPr lang="en-US"/>
              <a:t>Click to edit Master title style</a:t>
            </a:r>
          </a:p>
        </p:txBody>
      </p:sp>
      <p:sp>
        <p:nvSpPr>
          <p:cNvPr id="4" name="Rectangle 3">
            <a:extLst>
              <a:ext uri="{FF2B5EF4-FFF2-40B4-BE49-F238E27FC236}">
                <a16:creationId xmlns:a16="http://schemas.microsoft.com/office/drawing/2014/main" id="{1903A8E2-73B2-4BCE-A537-BD98BFA45482}"/>
              </a:ext>
              <a:ext uri="{C183D7F6-B498-43B3-948B-1728B52AA6E4}">
                <adec:decorative xmlns:adec="http://schemas.microsoft.com/office/drawing/2017/decorative" val="1"/>
              </a:ext>
            </a:extLst>
          </p:cNvPr>
          <p:cNvSpPr/>
          <p:nvPr userDrawn="1"/>
        </p:nvSpPr>
        <p:spPr>
          <a:xfrm>
            <a:off x="0" y="1549116"/>
            <a:ext cx="12192000" cy="530888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 name="Slide Number Placeholder 2">
            <a:extLst>
              <a:ext uri="{FF2B5EF4-FFF2-40B4-BE49-F238E27FC236}">
                <a16:creationId xmlns:a16="http://schemas.microsoft.com/office/drawing/2014/main" id="{50577C0E-B1B9-7F5F-3A8D-575B8D4B55BB}"/>
              </a:ext>
            </a:extLst>
          </p:cNvPr>
          <p:cNvSpPr>
            <a:spLocks noGrp="1"/>
          </p:cNvSpPr>
          <p:nvPr>
            <p:ph type="sldNum" sz="quarter" idx="14"/>
          </p:nvPr>
        </p:nvSpPr>
        <p:spPr/>
        <p:txBody>
          <a:bodyPr/>
          <a:lstStyle/>
          <a:p>
            <a:fld id="{10A01DC5-1685-4615-8240-15192985C6A2}" type="slidenum">
              <a:rPr lang="en-AU" smtClean="0"/>
              <a:pPr/>
              <a:t>‹#›</a:t>
            </a:fld>
            <a:endParaRPr lang="en-AU"/>
          </a:p>
        </p:txBody>
      </p:sp>
      <p:sp>
        <p:nvSpPr>
          <p:cNvPr id="9" name="Text Placeholder 10">
            <a:extLst>
              <a:ext uri="{FF2B5EF4-FFF2-40B4-BE49-F238E27FC236}">
                <a16:creationId xmlns:a16="http://schemas.microsoft.com/office/drawing/2014/main" id="{1879F4BE-E182-4B87-821C-1C8EF66674CD}"/>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5" name="Text Placeholder 10">
            <a:extLst>
              <a:ext uri="{FF2B5EF4-FFF2-40B4-BE49-F238E27FC236}">
                <a16:creationId xmlns:a16="http://schemas.microsoft.com/office/drawing/2014/main" id="{14C244D9-DD08-66EB-5CE3-230309CC0031}"/>
              </a:ext>
            </a:extLst>
          </p:cNvPr>
          <p:cNvSpPr>
            <a:spLocks noGrp="1"/>
          </p:cNvSpPr>
          <p:nvPr>
            <p:ph type="body" sz="quarter" idx="19" hasCustomPrompt="1"/>
          </p:nvPr>
        </p:nvSpPr>
        <p:spPr>
          <a:xfrm>
            <a:off x="360000" y="1862942"/>
            <a:ext cx="11484000" cy="4491058"/>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47147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Feature column blu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A261189-1322-1FFF-97C5-10FB07056386}"/>
              </a:ext>
              <a:ext uri="{C183D7F6-B498-43B3-948B-1728B52AA6E4}">
                <adec:decorative xmlns:adec="http://schemas.microsoft.com/office/drawing/2017/decorative" val="1"/>
              </a:ext>
            </a:extLst>
          </p:cNvPr>
          <p:cNvSpPr/>
          <p:nvPr userDrawn="1"/>
        </p:nvSpPr>
        <p:spPr>
          <a:xfrm>
            <a:off x="7152001" y="0"/>
            <a:ext cx="503999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pic>
        <p:nvPicPr>
          <p:cNvPr id="6" name="Picture 5" descr="NSW Government logo">
            <a:extLst>
              <a:ext uri="{FF2B5EF4-FFF2-40B4-BE49-F238E27FC236}">
                <a16:creationId xmlns:a16="http://schemas.microsoft.com/office/drawing/2014/main" id="{B4244BC1-9C77-D2F1-9025-BA8B21E4D74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7" name="Content Placeholder 3">
            <a:extLst>
              <a:ext uri="{FF2B5EF4-FFF2-40B4-BE49-F238E27FC236}">
                <a16:creationId xmlns:a16="http://schemas.microsoft.com/office/drawing/2014/main" id="{528F89D3-540D-0919-66BC-C469965FC474}"/>
              </a:ext>
            </a:extLst>
          </p:cNvPr>
          <p:cNvSpPr>
            <a:spLocks noGrp="1"/>
          </p:cNvSpPr>
          <p:nvPr>
            <p:ph sz="half" idx="2" hasCustomPrompt="1"/>
          </p:nvPr>
        </p:nvSpPr>
        <p:spPr>
          <a:xfrm>
            <a:off x="7417612" y="1800000"/>
            <a:ext cx="4426387" cy="4554000"/>
          </a:xfrm>
        </p:spPr>
        <p:txBody>
          <a:bodyPr/>
          <a:lstStyle>
            <a:lvl1pPr>
              <a:defRPr sz="1800"/>
            </a:lvl1pPr>
            <a:lvl2pPr>
              <a:defRPr sz="1800"/>
            </a:lvl2pPr>
            <a:lvl3pPr>
              <a:defRPr sz="1800"/>
            </a:lvl3pPr>
            <a:lvl4pPr>
              <a:defRPr sz="1800"/>
            </a:lvl4pPr>
            <a:lvl5pPr>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8" name="Text Placeholder 4">
            <a:extLst>
              <a:ext uri="{FF2B5EF4-FFF2-40B4-BE49-F238E27FC236}">
                <a16:creationId xmlns:a16="http://schemas.microsoft.com/office/drawing/2014/main" id="{2CD69226-3048-02BD-1796-00C8D2EF344F}"/>
              </a:ext>
            </a:extLst>
          </p:cNvPr>
          <p:cNvSpPr>
            <a:spLocks noGrp="1"/>
          </p:cNvSpPr>
          <p:nvPr>
            <p:ph type="body" sz="quarter" idx="17" hasCustomPrompt="1"/>
          </p:nvPr>
        </p:nvSpPr>
        <p:spPr>
          <a:xfrm>
            <a:off x="360363" y="1800001"/>
            <a:ext cx="6443637" cy="4553999"/>
          </a:xfrm>
        </p:spPr>
        <p:txBody>
          <a:bodyPr/>
          <a:lstStyle>
            <a:lvl1pPr>
              <a:defRPr sz="1800"/>
            </a:lvl1pPr>
            <a:lvl2pPr>
              <a:defRPr sz="1800"/>
            </a:lvl2pPr>
            <a:lvl3pPr>
              <a:defRPr sz="1800"/>
            </a:lvl3pPr>
            <a:lvl4pPr>
              <a:defRPr sz="1800"/>
            </a:lvl4pPr>
            <a:lvl5pPr>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0" name="Title 3">
            <a:extLst>
              <a:ext uri="{FF2B5EF4-FFF2-40B4-BE49-F238E27FC236}">
                <a16:creationId xmlns:a16="http://schemas.microsoft.com/office/drawing/2014/main" id="{62A2E60B-E3FC-EC87-D031-9325EBBDCDC0}"/>
              </a:ext>
            </a:extLst>
          </p:cNvPr>
          <p:cNvSpPr>
            <a:spLocks noGrp="1"/>
          </p:cNvSpPr>
          <p:nvPr>
            <p:ph type="title"/>
          </p:nvPr>
        </p:nvSpPr>
        <p:spPr>
          <a:xfrm>
            <a:off x="360000" y="360000"/>
            <a:ext cx="6444001" cy="545601"/>
          </a:xfrm>
        </p:spPr>
        <p:txBody>
          <a:bodyPr/>
          <a:lstStyle>
            <a:lvl1pPr>
              <a:defRPr>
                <a:solidFill>
                  <a:schemeClr val="accent1"/>
                </a:solidFill>
              </a:defRPr>
            </a:lvl1pPr>
          </a:lstStyle>
          <a:p>
            <a:r>
              <a:rPr lang="en-US"/>
              <a:t>Click to edit Master title style</a:t>
            </a:r>
            <a:endParaRPr lang="en-AU" dirty="0"/>
          </a:p>
        </p:txBody>
      </p:sp>
      <p:sp>
        <p:nvSpPr>
          <p:cNvPr id="15" name="Text Placeholder 10">
            <a:extLst>
              <a:ext uri="{FF2B5EF4-FFF2-40B4-BE49-F238E27FC236}">
                <a16:creationId xmlns:a16="http://schemas.microsoft.com/office/drawing/2014/main" id="{329D4781-7A62-0AEA-9923-4D79CDBAF475}"/>
              </a:ext>
            </a:extLst>
          </p:cNvPr>
          <p:cNvSpPr>
            <a:spLocks noGrp="1"/>
          </p:cNvSpPr>
          <p:nvPr>
            <p:ph type="body" sz="quarter" idx="18" hasCustomPrompt="1"/>
          </p:nvPr>
        </p:nvSpPr>
        <p:spPr>
          <a:xfrm>
            <a:off x="360000" y="980969"/>
            <a:ext cx="6444001"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6" name="Slide Number Placeholder 4">
            <a:extLst>
              <a:ext uri="{FF2B5EF4-FFF2-40B4-BE49-F238E27FC236}">
                <a16:creationId xmlns:a16="http://schemas.microsoft.com/office/drawing/2014/main" id="{F38829E2-5B70-1DB2-DC90-847F05173375}"/>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Tree>
    <p:extLst>
      <p:ext uri="{BB962C8B-B14F-4D97-AF65-F5344CB8AC3E}">
        <p14:creationId xmlns:p14="http://schemas.microsoft.com/office/powerpoint/2010/main" val="3757827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Feature column grey">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A261189-1322-1FFF-97C5-10FB07056386}"/>
              </a:ext>
              <a:ext uri="{C183D7F6-B498-43B3-948B-1728B52AA6E4}">
                <adec:decorative xmlns:adec="http://schemas.microsoft.com/office/drawing/2017/decorative" val="1"/>
              </a:ext>
            </a:extLst>
          </p:cNvPr>
          <p:cNvSpPr/>
          <p:nvPr userDrawn="1"/>
        </p:nvSpPr>
        <p:spPr>
          <a:xfrm>
            <a:off x="7152001" y="0"/>
            <a:ext cx="503999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pic>
        <p:nvPicPr>
          <p:cNvPr id="6" name="Picture 5" descr="NSW Government logo">
            <a:extLst>
              <a:ext uri="{FF2B5EF4-FFF2-40B4-BE49-F238E27FC236}">
                <a16:creationId xmlns:a16="http://schemas.microsoft.com/office/drawing/2014/main" id="{B4244BC1-9C77-D2F1-9025-BA8B21E4D74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7" name="Content Placeholder 3">
            <a:extLst>
              <a:ext uri="{FF2B5EF4-FFF2-40B4-BE49-F238E27FC236}">
                <a16:creationId xmlns:a16="http://schemas.microsoft.com/office/drawing/2014/main" id="{528F89D3-540D-0919-66BC-C469965FC474}"/>
              </a:ext>
            </a:extLst>
          </p:cNvPr>
          <p:cNvSpPr>
            <a:spLocks noGrp="1"/>
          </p:cNvSpPr>
          <p:nvPr>
            <p:ph sz="half" idx="2" hasCustomPrompt="1"/>
          </p:nvPr>
        </p:nvSpPr>
        <p:spPr>
          <a:xfrm>
            <a:off x="7417612" y="1800000"/>
            <a:ext cx="4426387" cy="4554000"/>
          </a:xfrm>
        </p:spPr>
        <p:txBody>
          <a:bodyPr/>
          <a:lstStyle>
            <a:lvl1pPr>
              <a:defRPr sz="1800"/>
            </a:lvl1pPr>
            <a:lvl2pPr>
              <a:defRPr sz="1800"/>
            </a:lvl2pPr>
            <a:lvl3pPr>
              <a:defRPr sz="1800"/>
            </a:lvl3pPr>
            <a:lvl4pPr>
              <a:defRPr sz="1800"/>
            </a:lvl4pPr>
            <a:lvl5pPr>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8" name="Text Placeholder 4">
            <a:extLst>
              <a:ext uri="{FF2B5EF4-FFF2-40B4-BE49-F238E27FC236}">
                <a16:creationId xmlns:a16="http://schemas.microsoft.com/office/drawing/2014/main" id="{2CD69226-3048-02BD-1796-00C8D2EF344F}"/>
              </a:ext>
            </a:extLst>
          </p:cNvPr>
          <p:cNvSpPr>
            <a:spLocks noGrp="1"/>
          </p:cNvSpPr>
          <p:nvPr>
            <p:ph type="body" sz="quarter" idx="17" hasCustomPrompt="1"/>
          </p:nvPr>
        </p:nvSpPr>
        <p:spPr>
          <a:xfrm>
            <a:off x="360363" y="1800001"/>
            <a:ext cx="6443637" cy="4553999"/>
          </a:xfrm>
        </p:spPr>
        <p:txBody>
          <a:bodyPr/>
          <a:lstStyle>
            <a:lvl1pPr>
              <a:defRPr sz="1800"/>
            </a:lvl1pPr>
            <a:lvl2pPr>
              <a:defRPr sz="1800"/>
            </a:lvl2pPr>
            <a:lvl3pPr>
              <a:defRPr sz="1800"/>
            </a:lvl3pPr>
            <a:lvl4pPr>
              <a:defRPr sz="1800"/>
            </a:lvl4pPr>
            <a:lvl5pPr>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0" name="Title 3">
            <a:extLst>
              <a:ext uri="{FF2B5EF4-FFF2-40B4-BE49-F238E27FC236}">
                <a16:creationId xmlns:a16="http://schemas.microsoft.com/office/drawing/2014/main" id="{62A2E60B-E3FC-EC87-D031-9325EBBDCDC0}"/>
              </a:ext>
            </a:extLst>
          </p:cNvPr>
          <p:cNvSpPr>
            <a:spLocks noGrp="1"/>
          </p:cNvSpPr>
          <p:nvPr>
            <p:ph type="title"/>
          </p:nvPr>
        </p:nvSpPr>
        <p:spPr>
          <a:xfrm>
            <a:off x="360000" y="360000"/>
            <a:ext cx="6444001" cy="545601"/>
          </a:xfrm>
        </p:spPr>
        <p:txBody>
          <a:bodyPr/>
          <a:lstStyle>
            <a:lvl1pPr>
              <a:defRPr>
                <a:solidFill>
                  <a:schemeClr val="accent1"/>
                </a:solidFill>
              </a:defRPr>
            </a:lvl1pPr>
          </a:lstStyle>
          <a:p>
            <a:r>
              <a:rPr lang="en-US"/>
              <a:t>Click to edit Master title style</a:t>
            </a:r>
            <a:endParaRPr lang="en-AU" dirty="0"/>
          </a:p>
        </p:txBody>
      </p:sp>
      <p:sp>
        <p:nvSpPr>
          <p:cNvPr id="15" name="Text Placeholder 10">
            <a:extLst>
              <a:ext uri="{FF2B5EF4-FFF2-40B4-BE49-F238E27FC236}">
                <a16:creationId xmlns:a16="http://schemas.microsoft.com/office/drawing/2014/main" id="{329D4781-7A62-0AEA-9923-4D79CDBAF475}"/>
              </a:ext>
            </a:extLst>
          </p:cNvPr>
          <p:cNvSpPr>
            <a:spLocks noGrp="1"/>
          </p:cNvSpPr>
          <p:nvPr>
            <p:ph type="body" sz="quarter" idx="18" hasCustomPrompt="1"/>
          </p:nvPr>
        </p:nvSpPr>
        <p:spPr>
          <a:xfrm>
            <a:off x="360000" y="980969"/>
            <a:ext cx="6444001"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6" name="Slide Number Placeholder 4">
            <a:extLst>
              <a:ext uri="{FF2B5EF4-FFF2-40B4-BE49-F238E27FC236}">
                <a16:creationId xmlns:a16="http://schemas.microsoft.com/office/drawing/2014/main" id="{F38829E2-5B70-1DB2-DC90-847F05173375}"/>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Tree>
    <p:extLst>
      <p:ext uri="{BB962C8B-B14F-4D97-AF65-F5344CB8AC3E}">
        <p14:creationId xmlns:p14="http://schemas.microsoft.com/office/powerpoint/2010/main" val="3951254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Feature image blu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F422DE0-E1CC-D787-19FA-0F7B3D4EAA93}"/>
              </a:ext>
              <a:ext uri="{C183D7F6-B498-43B3-948B-1728B52AA6E4}">
                <adec:decorative xmlns:adec="http://schemas.microsoft.com/office/drawing/2017/decorative" val="1"/>
              </a:ext>
            </a:extLst>
          </p:cNvPr>
          <p:cNvSpPr/>
          <p:nvPr userDrawn="1"/>
        </p:nvSpPr>
        <p:spPr>
          <a:xfrm>
            <a:off x="0" y="0"/>
            <a:ext cx="503999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
        <p:nvSpPr>
          <p:cNvPr id="5" name="Title 1">
            <a:extLst>
              <a:ext uri="{FF2B5EF4-FFF2-40B4-BE49-F238E27FC236}">
                <a16:creationId xmlns:a16="http://schemas.microsoft.com/office/drawing/2014/main" id="{20DE6D46-38D9-2F46-294E-8EAADBDD7D27}"/>
              </a:ext>
            </a:extLst>
          </p:cNvPr>
          <p:cNvSpPr>
            <a:spLocks noGrp="1"/>
          </p:cNvSpPr>
          <p:nvPr>
            <p:ph type="title"/>
          </p:nvPr>
        </p:nvSpPr>
        <p:spPr>
          <a:xfrm>
            <a:off x="5400000" y="360000"/>
            <a:ext cx="5400000" cy="554400"/>
          </a:xfrm>
        </p:spPr>
        <p:txBody>
          <a:bodyPr/>
          <a:lstStyle>
            <a:lvl1pPr>
              <a:defRPr>
                <a:solidFill>
                  <a:schemeClr val="accent1"/>
                </a:solidFill>
              </a:defRPr>
            </a:lvl1pPr>
          </a:lstStyle>
          <a:p>
            <a:r>
              <a:rPr lang="en-US"/>
              <a:t>Click to edit Master title style</a:t>
            </a:r>
            <a:endParaRPr lang="en-US" dirty="0"/>
          </a:p>
        </p:txBody>
      </p:sp>
      <p:sp>
        <p:nvSpPr>
          <p:cNvPr id="7" name="Slide Number Placeholder 1">
            <a:extLst>
              <a:ext uri="{FF2B5EF4-FFF2-40B4-BE49-F238E27FC236}">
                <a16:creationId xmlns:a16="http://schemas.microsoft.com/office/drawing/2014/main" id="{6EA5BE4F-B9DF-0C17-C0CB-C288DFF237CC}"/>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9" name="Text Placeholder 3">
            <a:extLst>
              <a:ext uri="{FF2B5EF4-FFF2-40B4-BE49-F238E27FC236}">
                <a16:creationId xmlns:a16="http://schemas.microsoft.com/office/drawing/2014/main" id="{92EF9271-D0D5-BFE6-1EE4-F10B54B37AF7}"/>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1" name="Text Placeholder 10">
            <a:extLst>
              <a:ext uri="{FF2B5EF4-FFF2-40B4-BE49-F238E27FC236}">
                <a16:creationId xmlns:a16="http://schemas.microsoft.com/office/drawing/2014/main" id="{A9FF9E72-9D06-B4C4-2E9F-51E8796A0239}"/>
              </a:ext>
            </a:extLst>
          </p:cNvPr>
          <p:cNvSpPr>
            <a:spLocks noGrp="1"/>
          </p:cNvSpPr>
          <p:nvPr>
            <p:ph type="body" sz="quarter" idx="18" hasCustomPrompt="1"/>
          </p:nvPr>
        </p:nvSpPr>
        <p:spPr>
          <a:xfrm>
            <a:off x="5399998" y="982520"/>
            <a:ext cx="5400000" cy="294189"/>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3" name="Picture Placeholder 8">
            <a:extLst>
              <a:ext uri="{FF2B5EF4-FFF2-40B4-BE49-F238E27FC236}">
                <a16:creationId xmlns:a16="http://schemas.microsoft.com/office/drawing/2014/main" id="{A2D38A9A-C242-2929-EF6C-F41B8AF9AAB4}"/>
              </a:ext>
              <a:ext uri="{C183D7F6-B498-43B3-948B-1728B52AA6E4}">
                <adec:decorative xmlns:adec="http://schemas.microsoft.com/office/drawing/2017/decorative" val="1"/>
              </a:ext>
            </a:extLst>
          </p:cNvPr>
          <p:cNvSpPr>
            <a:spLocks noGrp="1"/>
          </p:cNvSpPr>
          <p:nvPr>
            <p:ph type="pic" sz="quarter" idx="13"/>
          </p:nvPr>
        </p:nvSpPr>
        <p:spPr>
          <a:xfrm>
            <a:off x="306805" y="360000"/>
            <a:ext cx="4426388" cy="5976000"/>
          </a:xfrm>
        </p:spPr>
        <p:txBody>
          <a:bodyPr/>
          <a:lstStyle/>
          <a:p>
            <a:r>
              <a:rPr lang="en-US"/>
              <a:t>Click icon to add picture</a:t>
            </a:r>
            <a:endParaRPr lang="en-AU"/>
          </a:p>
        </p:txBody>
      </p:sp>
    </p:spTree>
    <p:extLst>
      <p:ext uri="{BB962C8B-B14F-4D97-AF65-F5344CB8AC3E}">
        <p14:creationId xmlns:p14="http://schemas.microsoft.com/office/powerpoint/2010/main" val="549447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Feature image gre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F422DE0-E1CC-D787-19FA-0F7B3D4EAA93}"/>
              </a:ext>
              <a:ext uri="{C183D7F6-B498-43B3-948B-1728B52AA6E4}">
                <adec:decorative xmlns:adec="http://schemas.microsoft.com/office/drawing/2017/decorative" val="1"/>
              </a:ext>
            </a:extLst>
          </p:cNvPr>
          <p:cNvSpPr/>
          <p:nvPr userDrawn="1"/>
        </p:nvSpPr>
        <p:spPr>
          <a:xfrm>
            <a:off x="0" y="0"/>
            <a:ext cx="503999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
        <p:nvSpPr>
          <p:cNvPr id="5" name="Title 1">
            <a:extLst>
              <a:ext uri="{FF2B5EF4-FFF2-40B4-BE49-F238E27FC236}">
                <a16:creationId xmlns:a16="http://schemas.microsoft.com/office/drawing/2014/main" id="{20DE6D46-38D9-2F46-294E-8EAADBDD7D27}"/>
              </a:ext>
            </a:extLst>
          </p:cNvPr>
          <p:cNvSpPr>
            <a:spLocks noGrp="1"/>
          </p:cNvSpPr>
          <p:nvPr>
            <p:ph type="title"/>
          </p:nvPr>
        </p:nvSpPr>
        <p:spPr>
          <a:xfrm>
            <a:off x="5400000" y="360000"/>
            <a:ext cx="5400000" cy="554400"/>
          </a:xfrm>
        </p:spPr>
        <p:txBody>
          <a:bodyPr/>
          <a:lstStyle>
            <a:lvl1pPr>
              <a:defRPr>
                <a:solidFill>
                  <a:schemeClr val="accent1"/>
                </a:solidFill>
              </a:defRPr>
            </a:lvl1pPr>
          </a:lstStyle>
          <a:p>
            <a:r>
              <a:rPr lang="en-US"/>
              <a:t>Click to edit Master title style</a:t>
            </a:r>
            <a:endParaRPr lang="en-US" dirty="0"/>
          </a:p>
        </p:txBody>
      </p:sp>
      <p:sp>
        <p:nvSpPr>
          <p:cNvPr id="7" name="Slide Number Placeholder 1">
            <a:extLst>
              <a:ext uri="{FF2B5EF4-FFF2-40B4-BE49-F238E27FC236}">
                <a16:creationId xmlns:a16="http://schemas.microsoft.com/office/drawing/2014/main" id="{6EA5BE4F-B9DF-0C17-C0CB-C288DFF237CC}"/>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9" name="Text Placeholder 3">
            <a:extLst>
              <a:ext uri="{FF2B5EF4-FFF2-40B4-BE49-F238E27FC236}">
                <a16:creationId xmlns:a16="http://schemas.microsoft.com/office/drawing/2014/main" id="{92EF9271-D0D5-BFE6-1EE4-F10B54B37AF7}"/>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1" name="Text Placeholder 10">
            <a:extLst>
              <a:ext uri="{FF2B5EF4-FFF2-40B4-BE49-F238E27FC236}">
                <a16:creationId xmlns:a16="http://schemas.microsoft.com/office/drawing/2014/main" id="{A9FF9E72-9D06-B4C4-2E9F-51E8796A0239}"/>
              </a:ext>
            </a:extLst>
          </p:cNvPr>
          <p:cNvSpPr>
            <a:spLocks noGrp="1"/>
          </p:cNvSpPr>
          <p:nvPr>
            <p:ph type="body" sz="quarter" idx="18" hasCustomPrompt="1"/>
          </p:nvPr>
        </p:nvSpPr>
        <p:spPr>
          <a:xfrm>
            <a:off x="5399998" y="982520"/>
            <a:ext cx="5400000" cy="294189"/>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3" name="Picture Placeholder 8">
            <a:extLst>
              <a:ext uri="{FF2B5EF4-FFF2-40B4-BE49-F238E27FC236}">
                <a16:creationId xmlns:a16="http://schemas.microsoft.com/office/drawing/2014/main" id="{A2D38A9A-C242-2929-EF6C-F41B8AF9AAB4}"/>
              </a:ext>
              <a:ext uri="{C183D7F6-B498-43B3-948B-1728B52AA6E4}">
                <adec:decorative xmlns:adec="http://schemas.microsoft.com/office/drawing/2017/decorative" val="1"/>
              </a:ext>
            </a:extLst>
          </p:cNvPr>
          <p:cNvSpPr>
            <a:spLocks noGrp="1"/>
          </p:cNvSpPr>
          <p:nvPr>
            <p:ph type="pic" sz="quarter" idx="13"/>
          </p:nvPr>
        </p:nvSpPr>
        <p:spPr>
          <a:xfrm>
            <a:off x="306805" y="360000"/>
            <a:ext cx="4426388" cy="5976000"/>
          </a:xfrm>
        </p:spPr>
        <p:txBody>
          <a:bodyPr/>
          <a:lstStyle/>
          <a:p>
            <a:r>
              <a:rPr lang="en-US"/>
              <a:t>Click icon to add picture</a:t>
            </a:r>
            <a:endParaRPr lang="en-AU"/>
          </a:p>
        </p:txBody>
      </p:sp>
    </p:spTree>
    <p:extLst>
      <p:ext uri="{BB962C8B-B14F-4D97-AF65-F5344CB8AC3E}">
        <p14:creationId xmlns:p14="http://schemas.microsoft.com/office/powerpoint/2010/main" val="1419683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Feature image">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91FCC384-7450-516C-24D0-7D029ED3855A}"/>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US"/>
              <a:t>Click icon to add picture</a:t>
            </a:r>
            <a:endParaRPr lang="en-AU"/>
          </a:p>
        </p:txBody>
      </p:sp>
      <p:sp>
        <p:nvSpPr>
          <p:cNvPr id="4" name="Title 1">
            <a:extLst>
              <a:ext uri="{FF2B5EF4-FFF2-40B4-BE49-F238E27FC236}">
                <a16:creationId xmlns:a16="http://schemas.microsoft.com/office/drawing/2014/main" id="{46E61F09-1856-72E7-5C79-31B4A856E7AD}"/>
              </a:ext>
            </a:extLst>
          </p:cNvPr>
          <p:cNvSpPr>
            <a:spLocks noGrp="1"/>
          </p:cNvSpPr>
          <p:nvPr>
            <p:ph type="title"/>
          </p:nvPr>
        </p:nvSpPr>
        <p:spPr>
          <a:xfrm>
            <a:off x="5400000" y="360000"/>
            <a:ext cx="5400000" cy="554400"/>
          </a:xfrm>
        </p:spPr>
        <p:txBody>
          <a:bodyPr/>
          <a:lstStyle>
            <a:lvl1pPr>
              <a:defRPr>
                <a:solidFill>
                  <a:schemeClr val="accent1"/>
                </a:solidFill>
              </a:defRPr>
            </a:lvl1pPr>
          </a:lstStyle>
          <a:p>
            <a:r>
              <a:rPr lang="en-US"/>
              <a:t>Click to edit Master title style</a:t>
            </a:r>
            <a:endParaRPr lang="en-US" dirty="0"/>
          </a:p>
        </p:txBody>
      </p:sp>
      <p:cxnSp>
        <p:nvCxnSpPr>
          <p:cNvPr id="6" name="Straight Connector 5">
            <a:extLst>
              <a:ext uri="{FF2B5EF4-FFF2-40B4-BE49-F238E27FC236}">
                <a16:creationId xmlns:a16="http://schemas.microsoft.com/office/drawing/2014/main" id="{52576981-5B08-29E1-CBD0-60B20605F583}"/>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1">
            <a:extLst>
              <a:ext uri="{FF2B5EF4-FFF2-40B4-BE49-F238E27FC236}">
                <a16:creationId xmlns:a16="http://schemas.microsoft.com/office/drawing/2014/main" id="{AC754ADD-23A8-B626-EF2D-A89E9897C22E}"/>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10" name="Text Placeholder 3">
            <a:extLst>
              <a:ext uri="{FF2B5EF4-FFF2-40B4-BE49-F238E27FC236}">
                <a16:creationId xmlns:a16="http://schemas.microsoft.com/office/drawing/2014/main" id="{DE31FF8A-F945-2755-C01F-A984129CCFE4}"/>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3" name="Text Placeholder 10">
            <a:extLst>
              <a:ext uri="{FF2B5EF4-FFF2-40B4-BE49-F238E27FC236}">
                <a16:creationId xmlns:a16="http://schemas.microsoft.com/office/drawing/2014/main" id="{5222D209-0CF8-F581-20B2-402482319282}"/>
              </a:ext>
            </a:extLst>
          </p:cNvPr>
          <p:cNvSpPr>
            <a:spLocks noGrp="1"/>
          </p:cNvSpPr>
          <p:nvPr>
            <p:ph type="body" sz="quarter" idx="18" hasCustomPrompt="1"/>
          </p:nvPr>
        </p:nvSpPr>
        <p:spPr>
          <a:xfrm>
            <a:off x="5399998" y="982520"/>
            <a:ext cx="5400000" cy="294189"/>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1316696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1" y="0"/>
            <a:ext cx="12192001" cy="392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6" name="Rectangle 5">
            <a:extLst>
              <a:ext uri="{FF2B5EF4-FFF2-40B4-BE49-F238E27FC236}">
                <a16:creationId xmlns:a16="http://schemas.microsoft.com/office/drawing/2014/main" id="{8B441F1C-5173-8DB5-B1C6-8E93B9C835DC}"/>
              </a:ext>
              <a:ext uri="{C183D7F6-B498-43B3-948B-1728B52AA6E4}">
                <adec:decorative xmlns:adec="http://schemas.microsoft.com/office/drawing/2017/decorative" val="1"/>
              </a:ext>
            </a:extLst>
          </p:cNvPr>
          <p:cNvSpPr/>
          <p:nvPr userDrawn="1"/>
        </p:nvSpPr>
        <p:spPr>
          <a:xfrm>
            <a:off x="-2" y="-5532"/>
            <a:ext cx="12192001" cy="22201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 name="Title 1"/>
          <p:cNvSpPr>
            <a:spLocks noGrp="1"/>
          </p:cNvSpPr>
          <p:nvPr>
            <p:ph type="ctrTitle"/>
          </p:nvPr>
        </p:nvSpPr>
        <p:spPr>
          <a:xfrm>
            <a:off x="359998" y="360000"/>
            <a:ext cx="11484001" cy="1648741"/>
          </a:xfrm>
          <a:ln>
            <a:noFill/>
          </a:ln>
        </p:spPr>
        <p:txBody>
          <a:bodyPr anchor="t">
            <a:noAutofit/>
          </a:bodyPr>
          <a:lstStyle>
            <a:lvl1pPr algn="l">
              <a:lnSpc>
                <a:spcPct val="90000"/>
              </a:lnSpc>
              <a:defRPr sz="4800">
                <a:solidFill>
                  <a:schemeClr val="bg1"/>
                </a:solidFill>
              </a:defRPr>
            </a:lvl1pPr>
          </a:lstStyle>
          <a:p>
            <a:r>
              <a:rPr lang="en-US"/>
              <a:t>Click to edit Master title style</a:t>
            </a: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2934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3"/>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2205288"/>
            <a:ext cx="853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2205288"/>
            <a:ext cx="277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3428999"/>
            <a:ext cx="4500000" cy="298457"/>
          </a:xfrm>
          <a:prstGeom prst="rect">
            <a:avLst/>
          </a:prstGeom>
        </p:spPr>
        <p:txBody>
          <a:bodyPr vert="horz" lIns="0" tIns="0" rIns="0" bIns="0" rtlCol="0" anchor="b" anchorCtr="0">
            <a:noAutofit/>
          </a:bodyPr>
          <a:lstStyle>
            <a:lvl1pPr algn="l">
              <a:defRPr sz="1400">
                <a:solidFill>
                  <a:schemeClr val="accent1"/>
                </a:solidFill>
                <a:latin typeface="Public Sans" pitchFamily="2" charset="0"/>
              </a:defRPr>
            </a:lvl1pPr>
          </a:lstStyle>
          <a:p>
            <a:endParaRPr lang="en-AU" dirty="0"/>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059119"/>
            <a:ext cx="630000" cy="684882"/>
          </a:xfrm>
          <a:prstGeom prst="rect">
            <a:avLst/>
          </a:prstGeom>
        </p:spPr>
      </p:pic>
      <p:sp>
        <p:nvSpPr>
          <p:cNvPr id="3" name="Picture Placeholder 4">
            <a:extLst>
              <a:ext uri="{FF2B5EF4-FFF2-40B4-BE49-F238E27FC236}">
                <a16:creationId xmlns:a16="http://schemas.microsoft.com/office/drawing/2014/main" id="{CE3745DC-AC8E-A131-2A57-EFBCFFD5CE06}"/>
              </a:ext>
              <a:ext uri="{C183D7F6-B498-43B3-948B-1728B52AA6E4}">
                <adec:decorative xmlns:adec="http://schemas.microsoft.com/office/drawing/2017/decorative" val="1"/>
              </a:ext>
            </a:extLst>
          </p:cNvPr>
          <p:cNvSpPr>
            <a:spLocks noGrp="1"/>
          </p:cNvSpPr>
          <p:nvPr>
            <p:ph type="pic" sz="quarter" idx="13"/>
          </p:nvPr>
        </p:nvSpPr>
        <p:spPr>
          <a:xfrm>
            <a:off x="0" y="3924000"/>
            <a:ext cx="12192000" cy="2934000"/>
          </a:xfrm>
        </p:spPr>
        <p:txBody>
          <a:bodyPr/>
          <a:lstStyle/>
          <a:p>
            <a:r>
              <a:rPr lang="en-US"/>
              <a:t>Click icon to add picture</a:t>
            </a:r>
            <a:endParaRPr lang="en-AU" dirty="0"/>
          </a:p>
        </p:txBody>
      </p:sp>
      <p:sp>
        <p:nvSpPr>
          <p:cNvPr id="9" name="Text Placeholder 51">
            <a:extLst>
              <a:ext uri="{FF2B5EF4-FFF2-40B4-BE49-F238E27FC236}">
                <a16:creationId xmlns:a16="http://schemas.microsoft.com/office/drawing/2014/main" id="{8539577E-818D-2906-641C-DBDD3A298498}"/>
              </a:ext>
            </a:extLst>
          </p:cNvPr>
          <p:cNvSpPr>
            <a:spLocks noGrp="1"/>
          </p:cNvSpPr>
          <p:nvPr>
            <p:ph type="body" sz="quarter" idx="12" hasCustomPrompt="1"/>
          </p:nvPr>
        </p:nvSpPr>
        <p:spPr>
          <a:xfrm>
            <a:off x="4195118" y="2787773"/>
            <a:ext cx="4500001"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Presenter title</a:t>
            </a:r>
            <a:endParaRPr lang="en-AU" dirty="0"/>
          </a:p>
        </p:txBody>
      </p:sp>
      <p:sp>
        <p:nvSpPr>
          <p:cNvPr id="10" name="Text Placeholder 51">
            <a:extLst>
              <a:ext uri="{FF2B5EF4-FFF2-40B4-BE49-F238E27FC236}">
                <a16:creationId xmlns:a16="http://schemas.microsoft.com/office/drawing/2014/main" id="{66A72753-E648-3DEC-E37B-76D131698DC4}"/>
              </a:ext>
            </a:extLst>
          </p:cNvPr>
          <p:cNvSpPr>
            <a:spLocks noGrp="1"/>
          </p:cNvSpPr>
          <p:nvPr>
            <p:ph type="body" sz="quarter" idx="14" hasCustomPrompt="1"/>
          </p:nvPr>
        </p:nvSpPr>
        <p:spPr>
          <a:xfrm>
            <a:off x="9071998" y="2357168"/>
            <a:ext cx="2772001"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00 Month YYYY</a:t>
            </a:r>
            <a:endParaRPr lang="en-AU" dirty="0"/>
          </a:p>
        </p:txBody>
      </p:sp>
      <p:sp>
        <p:nvSpPr>
          <p:cNvPr id="12" name="Text Placeholder 51">
            <a:extLst>
              <a:ext uri="{FF2B5EF4-FFF2-40B4-BE49-F238E27FC236}">
                <a16:creationId xmlns:a16="http://schemas.microsoft.com/office/drawing/2014/main" id="{CC2E7161-226A-E92E-A156-32EFBA600856}"/>
              </a:ext>
            </a:extLst>
          </p:cNvPr>
          <p:cNvSpPr>
            <a:spLocks noGrp="1"/>
          </p:cNvSpPr>
          <p:nvPr>
            <p:ph type="body" sz="quarter" idx="15" hasCustomPrompt="1"/>
          </p:nvPr>
        </p:nvSpPr>
        <p:spPr>
          <a:xfrm>
            <a:off x="359998" y="2357168"/>
            <a:ext cx="3458240" cy="855102"/>
          </a:xfrm>
        </p:spPr>
        <p:txBody>
          <a:bodyPr/>
          <a:lstStyle>
            <a:lvl1pPr>
              <a:defRPr sz="1800">
                <a:solidFill>
                  <a:schemeClr val="accent2"/>
                </a:solidFill>
                <a:latin typeface="Public Sans SemiBold" pitchFamily="2"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Subtitle</a:t>
            </a:r>
            <a:endParaRPr lang="en-AU" dirty="0"/>
          </a:p>
        </p:txBody>
      </p:sp>
      <p:sp>
        <p:nvSpPr>
          <p:cNvPr id="13" name="Text Placeholder 51">
            <a:extLst>
              <a:ext uri="{FF2B5EF4-FFF2-40B4-BE49-F238E27FC236}">
                <a16:creationId xmlns:a16="http://schemas.microsoft.com/office/drawing/2014/main" id="{B1069058-209B-FFBB-2663-876FCDF3127A}"/>
              </a:ext>
            </a:extLst>
          </p:cNvPr>
          <p:cNvSpPr>
            <a:spLocks noGrp="1"/>
          </p:cNvSpPr>
          <p:nvPr>
            <p:ph type="body" sz="quarter" idx="16" hasCustomPrompt="1"/>
          </p:nvPr>
        </p:nvSpPr>
        <p:spPr>
          <a:xfrm>
            <a:off x="4195118" y="2353833"/>
            <a:ext cx="4500001" cy="424497"/>
          </a:xfrm>
        </p:spPr>
        <p:txBody>
          <a:bodyPr/>
          <a:lstStyle>
            <a:lvl1pPr>
              <a:defRPr sz="1800" b="1">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Presenter name</a:t>
            </a:r>
            <a:endParaRPr lang="en-AU" dirty="0"/>
          </a:p>
        </p:txBody>
      </p:sp>
    </p:spTree>
    <p:extLst>
      <p:ext uri="{BB962C8B-B14F-4D97-AF65-F5344CB8AC3E}">
        <p14:creationId xmlns:p14="http://schemas.microsoft.com/office/powerpoint/2010/main" val="3560207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and sub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4194693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p>
        </p:txBody>
      </p:sp>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2841056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999740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References">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3C69E21-27A4-4448-A8A5-3DF6A41F3B28}"/>
              </a:ext>
            </a:extLst>
          </p:cNvPr>
          <p:cNvSpPr/>
          <p:nvPr userDrawn="1"/>
        </p:nvSpPr>
        <p:spPr>
          <a:xfrm>
            <a:off x="0" y="1265616"/>
            <a:ext cx="12192000" cy="1901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a:cxnSpLocks/>
          </p:cNvCxnSpPr>
          <p:nvPr userDrawn="1"/>
        </p:nvCxnSpPr>
        <p:spPr>
          <a:xfrm>
            <a:off x="0" y="1265616"/>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itle 3">
            <a:extLst>
              <a:ext uri="{FF2B5EF4-FFF2-40B4-BE49-F238E27FC236}">
                <a16:creationId xmlns:a16="http://schemas.microsoft.com/office/drawing/2014/main" id="{2245FC77-E959-4B3D-936D-71858DF4D065}"/>
              </a:ext>
            </a:extLst>
          </p:cNvPr>
          <p:cNvSpPr>
            <a:spLocks noGrp="1"/>
          </p:cNvSpPr>
          <p:nvPr>
            <p:ph type="title" hasCustomPrompt="1"/>
          </p:nvPr>
        </p:nvSpPr>
        <p:spPr>
          <a:xfrm>
            <a:off x="360000" y="360001"/>
            <a:ext cx="10080000" cy="521412"/>
          </a:xfrm>
        </p:spPr>
        <p:txBody>
          <a:bodyPr/>
          <a:lstStyle>
            <a:lvl1pPr>
              <a:defRPr>
                <a:solidFill>
                  <a:schemeClr val="accent1"/>
                </a:solidFill>
              </a:defRPr>
            </a:lvl1pPr>
          </a:lstStyle>
          <a:p>
            <a:r>
              <a:rPr lang="en-US"/>
              <a:t>References</a:t>
            </a:r>
            <a:endParaRPr lang="en-AU"/>
          </a:p>
        </p:txBody>
      </p:sp>
      <p:sp>
        <p:nvSpPr>
          <p:cNvPr id="2" name="Content Placeholder 2">
            <a:extLst>
              <a:ext uri="{FF2B5EF4-FFF2-40B4-BE49-F238E27FC236}">
                <a16:creationId xmlns:a16="http://schemas.microsoft.com/office/drawing/2014/main" id="{27905181-B8A1-3C65-36D9-EB3FF362FF6C}"/>
              </a:ext>
            </a:extLst>
          </p:cNvPr>
          <p:cNvSpPr>
            <a:spLocks noGrp="1"/>
          </p:cNvSpPr>
          <p:nvPr>
            <p:ph idx="1" hasCustomPrompt="1"/>
          </p:nvPr>
        </p:nvSpPr>
        <p:spPr>
          <a:xfrm>
            <a:off x="360000" y="3428999"/>
            <a:ext cx="11484000" cy="2927351"/>
          </a:xfrm>
        </p:spPr>
        <p:txBody>
          <a:bodyPr/>
          <a:lstStyle>
            <a:lvl1pPr>
              <a:lnSpc>
                <a:spcPct val="150000"/>
              </a:lnSpc>
              <a:defRPr sz="1200">
                <a:latin typeface="+mn-lt"/>
              </a:defRPr>
            </a:lvl1pPr>
            <a:lvl2pPr>
              <a:lnSpc>
                <a:spcPct val="150000"/>
              </a:lnSpc>
              <a:defRPr sz="1200"/>
            </a:lvl2pPr>
            <a:lvl3pPr>
              <a:lnSpc>
                <a:spcPct val="150000"/>
              </a:lnSpc>
              <a:defRPr/>
            </a:lvl3pPr>
            <a:lvl4pPr>
              <a:lnSpc>
                <a:spcPct val="150000"/>
              </a:lnSpc>
              <a:defRPr sz="1200"/>
            </a:lvl4pPr>
            <a:lvl5pPr>
              <a:lnSpc>
                <a:spcPct val="150000"/>
              </a:lnSpc>
              <a:defRPr sz="12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57071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opyrigh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BF2D704-1292-2C4F-F4D6-2638E83A0F4F}"/>
              </a:ext>
            </a:extLst>
          </p:cNvPr>
          <p:cNvSpPr/>
          <p:nvPr userDrawn="1"/>
        </p:nvSpPr>
        <p:spPr>
          <a:xfrm>
            <a:off x="0" y="0"/>
            <a:ext cx="12192000" cy="68580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 name="Slide Number Placeholder 3"/>
          <p:cNvSpPr>
            <a:spLocks noGrp="1"/>
          </p:cNvSpPr>
          <p:nvPr>
            <p:ph type="sldNum" sz="quarter" idx="12"/>
          </p:nvPr>
        </p:nvSpPr>
        <p:spPr/>
        <p:txBody>
          <a:bodyPr/>
          <a:lstStyle>
            <a:lvl1pPr>
              <a:defRPr>
                <a:solidFill>
                  <a:schemeClr val="bg1"/>
                </a:solidFill>
              </a:defRPr>
            </a:lvl1pPr>
          </a:lstStyle>
          <a:p>
            <a:fld id="{10A01DC5-1685-4615-8240-15192985C6A2}" type="slidenum">
              <a:rPr lang="en-AU" smtClean="0"/>
              <a:pPr/>
              <a:t>‹#›</a:t>
            </a:fld>
            <a:endParaRPr lang="en-AU"/>
          </a:p>
        </p:txBody>
      </p:sp>
      <p:sp>
        <p:nvSpPr>
          <p:cNvPr id="2" name="Title 1">
            <a:extLst>
              <a:ext uri="{FF2B5EF4-FFF2-40B4-BE49-F238E27FC236}">
                <a16:creationId xmlns:a16="http://schemas.microsoft.com/office/drawing/2014/main" id="{34BE5FFA-C863-5F63-2574-4F650BA4588D}"/>
              </a:ext>
            </a:extLst>
          </p:cNvPr>
          <p:cNvSpPr>
            <a:spLocks noGrp="1"/>
          </p:cNvSpPr>
          <p:nvPr>
            <p:ph type="title" hasCustomPrompt="1"/>
          </p:nvPr>
        </p:nvSpPr>
        <p:spPr>
          <a:xfrm>
            <a:off x="360000" y="360000"/>
            <a:ext cx="10080000" cy="537467"/>
          </a:xfrm>
        </p:spPr>
        <p:txBody>
          <a:bodyPr/>
          <a:lstStyle>
            <a:lvl1pPr>
              <a:defRPr>
                <a:solidFill>
                  <a:schemeClr val="bg1"/>
                </a:solidFill>
              </a:defRPr>
            </a:lvl1pPr>
          </a:lstStyle>
          <a:p>
            <a:r>
              <a:rPr lang="en-US" dirty="0"/>
              <a:t>Copyright</a:t>
            </a:r>
          </a:p>
        </p:txBody>
      </p:sp>
      <p:sp>
        <p:nvSpPr>
          <p:cNvPr id="3" name="Slide Number Placeholder 4">
            <a:extLst>
              <a:ext uri="{FF2B5EF4-FFF2-40B4-BE49-F238E27FC236}">
                <a16:creationId xmlns:a16="http://schemas.microsoft.com/office/drawing/2014/main" id="{CAF241D3-718F-F3B9-95BA-7ED78B1B5BDD}"/>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
        <p:nvSpPr>
          <p:cNvPr id="5" name="Rectangle 4">
            <a:extLst>
              <a:ext uri="{FF2B5EF4-FFF2-40B4-BE49-F238E27FC236}">
                <a16:creationId xmlns:a16="http://schemas.microsoft.com/office/drawing/2014/main" id="{147A10EB-69B5-E036-369C-033BAFE6DB18}"/>
              </a:ext>
            </a:extLst>
          </p:cNvPr>
          <p:cNvSpPr/>
          <p:nvPr userDrawn="1"/>
        </p:nvSpPr>
        <p:spPr>
          <a:xfrm>
            <a:off x="10915048" y="231006"/>
            <a:ext cx="1039529" cy="1100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7" name="Picture 12" descr="Creative Commons Attribution licence logo">
            <a:extLst>
              <a:ext uri="{FF2B5EF4-FFF2-40B4-BE49-F238E27FC236}">
                <a16:creationId xmlns:a16="http://schemas.microsoft.com/office/drawing/2014/main" id="{7948A98C-F758-2F9B-44F6-E4FEA77CAA7A}"/>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0244972" y="2967486"/>
            <a:ext cx="1406523" cy="489432"/>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0">
            <a:extLst>
              <a:ext uri="{FF2B5EF4-FFF2-40B4-BE49-F238E27FC236}">
                <a16:creationId xmlns:a16="http://schemas.microsoft.com/office/drawing/2014/main" id="{CD8E711E-20C4-EB65-95D8-4E4BB3686546}"/>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4"/>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GB" dirty="0"/>
              <a:t>© State of New South Wales (Department of Education), 2023</a:t>
            </a:r>
          </a:p>
        </p:txBody>
      </p:sp>
      <p:sp>
        <p:nvSpPr>
          <p:cNvPr id="11" name="TextBox 10">
            <a:extLst>
              <a:ext uri="{FF2B5EF4-FFF2-40B4-BE49-F238E27FC236}">
                <a16:creationId xmlns:a16="http://schemas.microsoft.com/office/drawing/2014/main" id="{7F791266-A790-500E-E687-C6C258C89201}"/>
              </a:ext>
            </a:extLst>
          </p:cNvPr>
          <p:cNvSpPr txBox="1"/>
          <p:nvPr userDrawn="1"/>
        </p:nvSpPr>
        <p:spPr>
          <a:xfrm>
            <a:off x="360000" y="1453575"/>
            <a:ext cx="11484338" cy="5067724"/>
          </a:xfrm>
          <a:prstGeom prst="rect">
            <a:avLst/>
          </a:prstGeom>
          <a:noFill/>
        </p:spPr>
        <p:txBody>
          <a:bodyPr wrap="square" lIns="0" tIns="0" rIns="0" bIns="0" rtlCol="0">
            <a:noAutofit/>
          </a:bodyPr>
          <a:lstStyle/>
          <a:p>
            <a:pPr algn="l">
              <a:lnSpc>
                <a:spcPct val="150000"/>
              </a:lnSpc>
              <a:spcAft>
                <a:spcPts val="600"/>
              </a:spcAft>
            </a:pPr>
            <a:r>
              <a:rPr lang="en-AU" sz="1200" dirty="0">
                <a:solidFill>
                  <a:schemeClr val="bg1"/>
                </a:solidFill>
              </a:rPr>
              <a:t>The copyright material published in this resource is subject to the </a:t>
            </a:r>
            <a:r>
              <a:rPr lang="en-AU" sz="1200" i="1" dirty="0">
                <a:solidFill>
                  <a:schemeClr val="bg1"/>
                </a:solidFill>
              </a:rPr>
              <a:t>Copyright Act 1968</a:t>
            </a:r>
            <a:r>
              <a:rPr lang="en-AU" sz="1200" dirty="0">
                <a:solidFill>
                  <a:schemeClr val="bg1"/>
                </a:solidFill>
              </a:rPr>
              <a:t> (</a:t>
            </a:r>
            <a:r>
              <a:rPr lang="en-AU" sz="1200" dirty="0" err="1">
                <a:solidFill>
                  <a:schemeClr val="bg1"/>
                </a:solidFill>
              </a:rPr>
              <a:t>Cth</a:t>
            </a:r>
            <a:r>
              <a:rPr lang="en-AU" sz="1200" dirty="0">
                <a:solidFill>
                  <a:schemeClr val="bg1"/>
                </a:solidFill>
              </a:rPr>
              <a:t>) and is owned by the NSW Department of Education or, where indicated, by a party other than the NSW Department of Education (third-party material).</a:t>
            </a:r>
          </a:p>
          <a:p>
            <a:pPr algn="l">
              <a:lnSpc>
                <a:spcPct val="150000"/>
              </a:lnSpc>
              <a:spcAft>
                <a:spcPts val="600"/>
              </a:spcAft>
            </a:pPr>
            <a:r>
              <a:rPr lang="en-AU" sz="1200" dirty="0">
                <a:solidFill>
                  <a:schemeClr val="bg1"/>
                </a:solidFill>
              </a:rPr>
              <a:t>Copyright material available in this resource and owned by the NSW Department of Education is licensed under a </a:t>
            </a:r>
            <a:r>
              <a:rPr lang="en-AU" sz="1200" dirty="0">
                <a:solidFill>
                  <a:schemeClr val="accent4"/>
                </a:solidFill>
                <a:hlinkClick r:id="rId3">
                  <a:extLst>
                    <a:ext uri="{A12FA001-AC4F-418D-AE19-62706E023703}">
                      <ahyp:hlinkClr xmlns:ahyp="http://schemas.microsoft.com/office/drawing/2018/hyperlinkcolor" val="tx"/>
                    </a:ext>
                  </a:extLst>
                </a:hlinkClick>
              </a:rPr>
              <a:t>Creative Commons Attribution 4.0 International (CC BY 4.0) licence</a:t>
            </a:r>
            <a:r>
              <a:rPr lang="en-AU" sz="1200" dirty="0">
                <a:solidFill>
                  <a:schemeClr val="bg1"/>
                </a:solidFill>
              </a:rPr>
              <a:t>.</a:t>
            </a:r>
          </a:p>
          <a:p>
            <a:pPr algn="l">
              <a:lnSpc>
                <a:spcPct val="150000"/>
              </a:lnSpc>
              <a:spcAft>
                <a:spcPts val="600"/>
              </a:spcAft>
            </a:pPr>
            <a:r>
              <a:rPr lang="en-AU" sz="1200" dirty="0">
                <a:solidFill>
                  <a:schemeClr val="bg1"/>
                </a:solidFill>
              </a:rPr>
              <a:t>This licence allows you to share and adapt the material for any purpose, even commercially.</a:t>
            </a:r>
          </a:p>
          <a:p>
            <a:pPr algn="l">
              <a:lnSpc>
                <a:spcPct val="150000"/>
              </a:lnSpc>
              <a:spcAft>
                <a:spcPts val="600"/>
              </a:spcAft>
            </a:pPr>
            <a:r>
              <a:rPr lang="en-AU" sz="1200" dirty="0">
                <a:solidFill>
                  <a:schemeClr val="bg1"/>
                </a:solidFill>
              </a:rPr>
              <a:t>Attribution should be given to </a:t>
            </a:r>
            <a:r>
              <a:rPr lang="en-AU" sz="1200" dirty="0">
                <a:solidFill>
                  <a:schemeClr val="bg1"/>
                </a:solidFill>
                <a:latin typeface="Public Sans Light" pitchFamily="2" charset="0"/>
              </a:rPr>
              <a:t>© </a:t>
            </a:r>
            <a:r>
              <a:rPr lang="en-AU" sz="1200" dirty="0">
                <a:solidFill>
                  <a:schemeClr val="bg1"/>
                </a:solidFill>
              </a:rPr>
              <a:t>State of New South Wales (Department of Education), 2023.</a:t>
            </a:r>
          </a:p>
          <a:p>
            <a:pPr algn="l">
              <a:lnSpc>
                <a:spcPct val="150000"/>
              </a:lnSpc>
            </a:pPr>
            <a:r>
              <a:rPr lang="en-AU" sz="1200" dirty="0">
                <a:solidFill>
                  <a:schemeClr val="bg1"/>
                </a:solidFill>
              </a:rPr>
              <a:t>Material in this resource not available under a Creative Commons licence:</a:t>
            </a:r>
          </a:p>
          <a:p>
            <a:pPr marL="171450" indent="-171450" algn="l">
              <a:lnSpc>
                <a:spcPct val="150000"/>
              </a:lnSpc>
              <a:buFont typeface="Arial" panose="020B0604020202020204" pitchFamily="34" charset="0"/>
              <a:buChar char="•"/>
            </a:pPr>
            <a:r>
              <a:rPr lang="en-AU" sz="1200" dirty="0">
                <a:solidFill>
                  <a:schemeClr val="bg1"/>
                </a:solidFill>
              </a:rPr>
              <a:t>the NSW Department of Education logo, other logos and trademark-protected material</a:t>
            </a:r>
          </a:p>
          <a:p>
            <a:pPr marL="171450" indent="-171450" algn="l">
              <a:lnSpc>
                <a:spcPct val="150000"/>
              </a:lnSpc>
              <a:buFont typeface="Arial" panose="020B0604020202020204" pitchFamily="34" charset="0"/>
              <a:buChar char="•"/>
            </a:pPr>
            <a:r>
              <a:rPr lang="en-AU" sz="1200" dirty="0">
                <a:solidFill>
                  <a:schemeClr val="bg1"/>
                </a:solidFill>
              </a:rPr>
              <a:t>Material owned by a third party that has been reproduced with permission. You will need to obtain permission from the third party to reuse its material. </a:t>
            </a:r>
          </a:p>
          <a:p>
            <a:pPr algn="l">
              <a:lnSpc>
                <a:spcPct val="150000"/>
              </a:lnSpc>
              <a:spcBef>
                <a:spcPts val="1200"/>
              </a:spcBef>
              <a:spcAft>
                <a:spcPts val="600"/>
              </a:spcAft>
            </a:pPr>
            <a:r>
              <a:rPr lang="en-AU" sz="1200" b="1" dirty="0">
                <a:solidFill>
                  <a:schemeClr val="bg1"/>
                </a:solidFill>
                <a:latin typeface="+mj-lt"/>
              </a:rPr>
              <a:t>Links to third-party material and websites</a:t>
            </a:r>
          </a:p>
          <a:p>
            <a:pPr marL="171450" indent="-171450" algn="l">
              <a:lnSpc>
                <a:spcPct val="150000"/>
              </a:lnSpc>
              <a:spcAft>
                <a:spcPts val="600"/>
              </a:spcAft>
              <a:buFont typeface="Arial" panose="020B0604020202020204" pitchFamily="34" charset="0"/>
              <a:buChar char="•"/>
            </a:pPr>
            <a:r>
              <a:rPr lang="en-AU" sz="1200" dirty="0">
                <a:solidFill>
                  <a:schemeClr val="bg1"/>
                </a:solidFill>
                <a:latin typeface="+mj-lt"/>
              </a:rPr>
              <a:t>Please note that the provided (reading/viewing material/list/links/texts) are a suggestion only and implies no endorsement, by the New South Wales Department of Education, of any author, publisher, or book title. School principals and teachers are best placed to assess the suitability of resources that would complement the curriculum and reflect the needs and interests of their students.</a:t>
            </a:r>
          </a:p>
          <a:p>
            <a:pPr marL="171450" indent="-171450" algn="l">
              <a:lnSpc>
                <a:spcPct val="150000"/>
              </a:lnSpc>
              <a:spcAft>
                <a:spcPts val="600"/>
              </a:spcAft>
              <a:buFont typeface="Arial" panose="020B0604020202020204" pitchFamily="34" charset="0"/>
              <a:buChar char="•"/>
            </a:pPr>
            <a:r>
              <a:rPr lang="en-AU" sz="1200" dirty="0">
                <a:solidFill>
                  <a:schemeClr val="bg1"/>
                </a:solidFill>
                <a:latin typeface="+mj-lt"/>
              </a:rPr>
              <a:t>If you use the links provided in this document to access a third party’s website, you acknowledge that the terms of use, including licence terms set out on the third-party’s website apply to the use which may be made of the materials on that third-party website or where permitted by the Copyright Act 1968 (</a:t>
            </a:r>
            <a:r>
              <a:rPr lang="en-AU" sz="1200" dirty="0" err="1">
                <a:solidFill>
                  <a:schemeClr val="bg1"/>
                </a:solidFill>
                <a:latin typeface="+mj-lt"/>
              </a:rPr>
              <a:t>Cth</a:t>
            </a:r>
            <a:r>
              <a:rPr lang="en-AU" sz="1200" dirty="0">
                <a:solidFill>
                  <a:schemeClr val="bg1"/>
                </a:solidFill>
                <a:latin typeface="+mj-lt"/>
              </a:rPr>
              <a:t>). The department accepts no responsibility for content on third-party websites. </a:t>
            </a:r>
          </a:p>
        </p:txBody>
      </p:sp>
      <p:pic>
        <p:nvPicPr>
          <p:cNvPr id="6" name="Picture 5" descr="A red flower with white text&#10;&#10;Description automatically generated with low confidence">
            <a:extLst>
              <a:ext uri="{FF2B5EF4-FFF2-40B4-BE49-F238E27FC236}">
                <a16:creationId xmlns:a16="http://schemas.microsoft.com/office/drawing/2014/main" id="{F5F3CD7E-F06C-6B47-6A3E-198A7C0DC313}"/>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1195216" y="360000"/>
            <a:ext cx="660785" cy="717587"/>
          </a:xfrm>
          <a:prstGeom prst="rect">
            <a:avLst/>
          </a:prstGeom>
        </p:spPr>
      </p:pic>
    </p:spTree>
    <p:extLst>
      <p:ext uri="{BB962C8B-B14F-4D97-AF65-F5344CB8AC3E}">
        <p14:creationId xmlns:p14="http://schemas.microsoft.com/office/powerpoint/2010/main" val="1928692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4">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9" name="Footer Placeholder 4">
            <a:extLst>
              <a:ext uri="{FF2B5EF4-FFF2-40B4-BE49-F238E27FC236}">
                <a16:creationId xmlns:a16="http://schemas.microsoft.com/office/drawing/2014/main" id="{62363672-DC22-A630-C46A-3AA31F386989}"/>
              </a:ext>
              <a:ext uri="{C183D7F6-B498-43B3-948B-1728B52AA6E4}">
                <adec:decorative xmlns:adec="http://schemas.microsoft.com/office/drawing/2017/decorative" val="1"/>
              </a:ext>
            </a:extLst>
          </p:cNvPr>
          <p:cNvSpPr>
            <a:spLocks noGrp="1"/>
          </p:cNvSpPr>
          <p:nvPr>
            <p:ph type="ftr" sz="quarter" idx="3"/>
          </p:nvPr>
        </p:nvSpPr>
        <p:spPr>
          <a:xfrm>
            <a:off x="539999" y="359998"/>
            <a:ext cx="2576581" cy="252004"/>
          </a:xfrm>
          <a:prstGeom prst="rect">
            <a:avLst/>
          </a:prstGeom>
        </p:spPr>
        <p:txBody>
          <a:bodyPr vert="horz" lIns="0" tIns="0" rIns="0" bIns="0" rtlCol="0" anchor="t">
            <a:noAutofit/>
          </a:bodyPr>
          <a:lstStyle>
            <a:lvl1pPr algn="l">
              <a:defRPr sz="1400">
                <a:solidFill>
                  <a:schemeClr val="bg1"/>
                </a:solidFill>
                <a:latin typeface="Public Sans" pitchFamily="2" charset="0"/>
              </a:defRPr>
            </a:lvl1pPr>
          </a:lstStyle>
          <a:p>
            <a:endParaRPr lang="en-AU"/>
          </a:p>
        </p:txBody>
      </p: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1530002"/>
            <a:ext cx="6255979" cy="2033997"/>
          </a:xfrm>
          <a:ln>
            <a:noFill/>
          </a:ln>
        </p:spPr>
        <p:txBody>
          <a:bodyPr anchor="b">
            <a:noAutofit/>
          </a:bodyPr>
          <a:lstStyle>
            <a:lvl1pPr algn="l">
              <a:lnSpc>
                <a:spcPct val="100000"/>
              </a:lnSpc>
              <a:defRPr sz="4800">
                <a:solidFill>
                  <a:schemeClr val="bg1"/>
                </a:solidFill>
                <a:latin typeface="+mj-lt"/>
              </a:defRPr>
            </a:lvl1pPr>
          </a:lstStyle>
          <a:p>
            <a:r>
              <a:rPr lang="en-US" dirty="0"/>
              <a:t>Presentation </a:t>
            </a:r>
            <a:br>
              <a:rPr lang="en-US" dirty="0"/>
            </a:br>
            <a:r>
              <a:rPr lang="en-US" dirty="0"/>
              <a:t>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3624180"/>
            <a:ext cx="6255977" cy="1188000"/>
          </a:xfrm>
        </p:spPr>
        <p:txBody>
          <a:bodyPr anchor="t">
            <a:noAutofit/>
          </a:bodyPr>
          <a:lstStyle>
            <a:lvl1pPr>
              <a:defRPr sz="2000">
                <a:solidFill>
                  <a:schemeClr val="accent4"/>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bg1"/>
                </a:solidFill>
                <a:latin typeface="+mj-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Presenter name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bg1"/>
                </a:solidFill>
                <a:latin typeface="+mj-lt"/>
              </a:defRPr>
            </a:lvl1pPr>
          </a:lstStyle>
          <a:p>
            <a:pPr lvl="0"/>
            <a:r>
              <a:rPr lang="en-US"/>
              <a:t>Presenter title</a:t>
            </a:r>
            <a:endParaRPr lang="en-AU"/>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bg1"/>
                </a:solidFill>
                <a:latin typeface="+mj-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00 Month YYYY</a:t>
            </a:r>
          </a:p>
        </p:txBody>
      </p:sp>
      <p:pic>
        <p:nvPicPr>
          <p:cNvPr id="17" name="Picture 16">
            <a:extLst>
              <a:ext uri="{FF2B5EF4-FFF2-40B4-BE49-F238E27FC236}">
                <a16:creationId xmlns:a16="http://schemas.microsoft.com/office/drawing/2014/main" id="{1B2918F2-2A15-B218-B84D-C469AD3B60DA}"/>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6135329" y="360000"/>
            <a:ext cx="660650" cy="715199"/>
          </a:xfrm>
          <a:prstGeom prst="rect">
            <a:avLst/>
          </a:prstGeom>
        </p:spPr>
      </p:pic>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a:t>Click icon to add picture</a:t>
            </a:r>
            <a:endParaRPr lang="en-AU"/>
          </a:p>
        </p:txBody>
      </p:sp>
    </p:spTree>
    <p:extLst>
      <p:ext uri="{BB962C8B-B14F-4D97-AF65-F5344CB8AC3E}">
        <p14:creationId xmlns:p14="http://schemas.microsoft.com/office/powerpoint/2010/main" val="2070379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ver 5">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Footer Placeholder 4">
            <a:extLst>
              <a:ext uri="{FF2B5EF4-FFF2-40B4-BE49-F238E27FC236}">
                <a16:creationId xmlns:a16="http://schemas.microsoft.com/office/drawing/2014/main" id="{62363672-DC22-A630-C46A-3AA31F386989}"/>
              </a:ext>
              <a:ext uri="{C183D7F6-B498-43B3-948B-1728B52AA6E4}">
                <adec:decorative xmlns:adec="http://schemas.microsoft.com/office/drawing/2017/decorative" val="1"/>
              </a:ext>
            </a:extLst>
          </p:cNvPr>
          <p:cNvSpPr>
            <a:spLocks noGrp="1"/>
          </p:cNvSpPr>
          <p:nvPr>
            <p:ph type="ftr" sz="quarter" idx="3"/>
          </p:nvPr>
        </p:nvSpPr>
        <p:spPr>
          <a:xfrm>
            <a:off x="539999" y="359998"/>
            <a:ext cx="2576581" cy="252004"/>
          </a:xfrm>
          <a:prstGeom prst="rect">
            <a:avLst/>
          </a:prstGeom>
        </p:spPr>
        <p:txBody>
          <a:bodyPr vert="horz" lIns="0" tIns="0" rIns="0" bIns="0" rtlCol="0" anchor="t">
            <a:noAutofit/>
          </a:bodyPr>
          <a:lstStyle>
            <a:lvl1pPr algn="l">
              <a:defRPr sz="1400">
                <a:solidFill>
                  <a:schemeClr val="accent1"/>
                </a:solidFill>
                <a:latin typeface="Public Sans" pitchFamily="2" charset="0"/>
              </a:defRPr>
            </a:lvl1pPr>
          </a:lstStyle>
          <a:p>
            <a:endParaRPr lang="en-AU" dirty="0"/>
          </a:p>
        </p:txBody>
      </p: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1530002"/>
            <a:ext cx="6255979" cy="2033997"/>
          </a:xfrm>
          <a:ln>
            <a:noFill/>
          </a:ln>
        </p:spPr>
        <p:txBody>
          <a:bodyPr anchor="b">
            <a:noAutofit/>
          </a:bodyPr>
          <a:lstStyle>
            <a:lvl1pPr algn="l">
              <a:lnSpc>
                <a:spcPct val="100000"/>
              </a:lnSpc>
              <a:defRPr sz="4800">
                <a:solidFill>
                  <a:schemeClr val="accent1"/>
                </a:solidFill>
                <a:latin typeface="+mj-lt"/>
              </a:defRPr>
            </a:lvl1pPr>
          </a:lstStyle>
          <a:p>
            <a:r>
              <a:rPr lang="en-US" dirty="0"/>
              <a:t>Presentation </a:t>
            </a:r>
            <a:br>
              <a:rPr lang="en-US" dirty="0"/>
            </a:br>
            <a:r>
              <a:rPr lang="en-US" dirty="0"/>
              <a:t>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3624180"/>
            <a:ext cx="6255977" cy="1188000"/>
          </a:xfrm>
        </p:spPr>
        <p:txBody>
          <a:bodyPr anchor="t">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accent1"/>
                </a:solidFill>
                <a:latin typeface="+mj-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Presenter name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accent1"/>
                </a:solidFill>
                <a:latin typeface="+mj-lt"/>
              </a:defRPr>
            </a:lvl1pPr>
          </a:lstStyle>
          <a:p>
            <a:pPr lvl="0"/>
            <a:r>
              <a:rPr lang="en-US"/>
              <a:t>Presenter title</a:t>
            </a:r>
            <a:endParaRPr lang="en-AU"/>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accent1"/>
                </a:solidFill>
                <a:latin typeface="+mj-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00 Month YYYY</a:t>
            </a:r>
          </a:p>
        </p:txBody>
      </p:sp>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a:t>Click icon to add picture</a:t>
            </a:r>
            <a:endParaRPr lang="en-AU"/>
          </a:p>
        </p:txBody>
      </p:sp>
      <p:pic>
        <p:nvPicPr>
          <p:cNvPr id="3" name="Picture 2">
            <a:extLst>
              <a:ext uri="{FF2B5EF4-FFF2-40B4-BE49-F238E27FC236}">
                <a16:creationId xmlns:a16="http://schemas.microsoft.com/office/drawing/2014/main" id="{454040E8-663F-9D55-A412-CF6E1BABF20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134780" y="359998"/>
            <a:ext cx="661191" cy="723198"/>
          </a:xfrm>
          <a:prstGeom prst="rect">
            <a:avLst/>
          </a:prstGeom>
        </p:spPr>
      </p:pic>
    </p:spTree>
    <p:extLst>
      <p:ext uri="{BB962C8B-B14F-4D97-AF65-F5344CB8AC3E}">
        <p14:creationId xmlns:p14="http://schemas.microsoft.com/office/powerpoint/2010/main" val="15547547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 1">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bg1"/>
                </a:solidFill>
                <a:latin typeface="Public Sans" pitchFamily="2" charset="0"/>
              </a:defRPr>
            </a:lvl1pPr>
          </a:lstStyle>
          <a:p>
            <a:endParaRPr lang="en-AU" dirty="0"/>
          </a:p>
        </p:txBody>
      </p: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bg1"/>
                </a:solidFill>
                <a:latin typeface="+mj-lt"/>
              </a:defRPr>
            </a:lvl1pPr>
          </a:lstStyle>
          <a:p>
            <a:pPr>
              <a:lnSpc>
                <a:spcPct val="100000"/>
              </a:lnSpc>
            </a:pPr>
            <a:r>
              <a:rPr lang="en-AU" dirty="0"/>
              <a:t>Divider title</a:t>
            </a:r>
          </a:p>
        </p:txBody>
      </p:sp>
      <p:sp>
        <p:nvSpPr>
          <p:cNvPr id="4" name="Text Placeholder 4">
            <a:extLst>
              <a:ext uri="{FF2B5EF4-FFF2-40B4-BE49-F238E27FC236}">
                <a16:creationId xmlns:a16="http://schemas.microsoft.com/office/drawing/2014/main" id="{E0BFD460-00F6-C078-F72E-C89E7A3AE862}"/>
              </a:ext>
              <a:ext uri="{C183D7F6-B498-43B3-948B-1728B52AA6E4}">
                <adec:decorative xmlns:adec="http://schemas.microsoft.com/office/drawing/2017/decorative" val="0"/>
              </a:ext>
            </a:extLst>
          </p:cNvPr>
          <p:cNvSpPr>
            <a:spLocks noGrp="1"/>
          </p:cNvSpPr>
          <p:nvPr>
            <p:ph type="body" sz="quarter" idx="11" hasCustomPrompt="1"/>
          </p:nvPr>
        </p:nvSpPr>
        <p:spPr>
          <a:xfrm>
            <a:off x="540000" y="2162845"/>
            <a:ext cx="2880000" cy="1638301"/>
          </a:xfrm>
        </p:spPr>
        <p:txBody>
          <a:bodyPr anchor="t">
            <a:noAutofit/>
          </a:bodyPr>
          <a:lstStyle>
            <a:lvl1pPr algn="l">
              <a:lnSpc>
                <a:spcPct val="80000"/>
              </a:lnSpc>
              <a:spcAft>
                <a:spcPts val="0"/>
              </a:spcAft>
              <a:defRPr sz="15000">
                <a:solidFill>
                  <a:schemeClr val="accent4"/>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sp>
        <p:nvSpPr>
          <p:cNvPr id="6" name="Oval 5">
            <a:extLst>
              <a:ext uri="{FF2B5EF4-FFF2-40B4-BE49-F238E27FC236}">
                <a16:creationId xmlns:a16="http://schemas.microsoft.com/office/drawing/2014/main" id="{5EBAE78F-1A35-0A2C-DBF4-48477CA8F3A7}"/>
              </a:ext>
            </a:extLst>
          </p:cNvPr>
          <p:cNvSpPr>
            <a:spLocks noGrp="1" noRot="1" noMove="1" noResize="1" noEditPoints="1" noAdjustHandles="1" noChangeArrowheads="1" noChangeShapeType="1"/>
          </p:cNvSpPr>
          <p:nvPr userDrawn="1"/>
        </p:nvSpPr>
        <p:spPr>
          <a:xfrm>
            <a:off x="11056620" y="289560"/>
            <a:ext cx="906780" cy="80068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 name="Picture 1">
            <a:extLst>
              <a:ext uri="{FF2B5EF4-FFF2-40B4-BE49-F238E27FC236}">
                <a16:creationId xmlns:a16="http://schemas.microsoft.com/office/drawing/2014/main" id="{1DE675F6-B3E6-7651-8B0E-50E39CE29B9F}"/>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171348" y="360000"/>
            <a:ext cx="660650" cy="715199"/>
          </a:xfrm>
          <a:prstGeom prst="rect">
            <a:avLst/>
          </a:prstGeom>
        </p:spPr>
      </p:pic>
    </p:spTree>
    <p:extLst>
      <p:ext uri="{BB962C8B-B14F-4D97-AF65-F5344CB8AC3E}">
        <p14:creationId xmlns:p14="http://schemas.microsoft.com/office/powerpoint/2010/main" val="37887557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vider 2">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accent1"/>
                </a:solidFill>
                <a:latin typeface="Public Sans" pitchFamily="2" charset="0"/>
              </a:defRPr>
            </a:lvl1pPr>
          </a:lstStyle>
          <a:p>
            <a:endParaRPr lang="en-AU" dirty="0"/>
          </a:p>
        </p:txBody>
      </p: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accent1"/>
                </a:solidFill>
                <a:latin typeface="+mj-lt"/>
              </a:defRPr>
            </a:lvl1pPr>
          </a:lstStyle>
          <a:p>
            <a:pPr>
              <a:lnSpc>
                <a:spcPct val="100000"/>
              </a:lnSpc>
            </a:pPr>
            <a:r>
              <a:rPr lang="en-AU" dirty="0"/>
              <a:t>Divider title</a:t>
            </a:r>
          </a:p>
        </p:txBody>
      </p:sp>
      <p:sp>
        <p:nvSpPr>
          <p:cNvPr id="4" name="Text Placeholder 4">
            <a:extLst>
              <a:ext uri="{FF2B5EF4-FFF2-40B4-BE49-F238E27FC236}">
                <a16:creationId xmlns:a16="http://schemas.microsoft.com/office/drawing/2014/main" id="{E0BFD460-00F6-C078-F72E-C89E7A3AE862}"/>
              </a:ext>
              <a:ext uri="{C183D7F6-B498-43B3-948B-1728B52AA6E4}">
                <adec:decorative xmlns:adec="http://schemas.microsoft.com/office/drawing/2017/decorative" val="0"/>
              </a:ext>
            </a:extLst>
          </p:cNvPr>
          <p:cNvSpPr>
            <a:spLocks noGrp="1"/>
          </p:cNvSpPr>
          <p:nvPr>
            <p:ph type="body" sz="quarter" idx="11" hasCustomPrompt="1"/>
          </p:nvPr>
        </p:nvSpPr>
        <p:spPr>
          <a:xfrm>
            <a:off x="540000" y="2162845"/>
            <a:ext cx="2880000" cy="1638301"/>
          </a:xfrm>
        </p:spPr>
        <p:txBody>
          <a:bodyPr anchor="t">
            <a:noAutofit/>
          </a:bodyPr>
          <a:lstStyle>
            <a:lvl1pPr algn="l">
              <a:lnSpc>
                <a:spcPct val="80000"/>
              </a:lnSpc>
              <a:spcAft>
                <a:spcPts val="0"/>
              </a:spcAft>
              <a:defRPr sz="15000">
                <a:solidFill>
                  <a:schemeClr val="accent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spTree>
    <p:extLst>
      <p:ext uri="{BB962C8B-B14F-4D97-AF65-F5344CB8AC3E}">
        <p14:creationId xmlns:p14="http://schemas.microsoft.com/office/powerpoint/2010/main" val="32228153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Divider 4">
    <p:bg>
      <p:bgPr>
        <a:solidFill>
          <a:schemeClr val="accent4"/>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B8FB9B9-103C-CE96-6233-29AE6002CCE6}"/>
              </a:ext>
            </a:extLst>
          </p:cNvPr>
          <p:cNvSpPr/>
          <p:nvPr userDrawn="1"/>
        </p:nvSpPr>
        <p:spPr>
          <a:xfrm>
            <a:off x="11027664" y="210312"/>
            <a:ext cx="950975" cy="10332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accent1"/>
                </a:solidFill>
                <a:latin typeface="Public Sans" pitchFamily="2" charset="0"/>
              </a:defRPr>
            </a:lvl1pPr>
          </a:lstStyle>
          <a:p>
            <a:endParaRPr lang="en-AU" dirty="0"/>
          </a:p>
        </p:txBody>
      </p:sp>
      <p:sp>
        <p:nvSpPr>
          <p:cNvPr id="2" name="Title 1"/>
          <p:cNvSpPr>
            <a:spLocks noGrp="1"/>
          </p:cNvSpPr>
          <p:nvPr>
            <p:ph type="ctrTitle" hasCustomPrompt="1"/>
          </p:nvPr>
        </p:nvSpPr>
        <p:spPr>
          <a:xfrm>
            <a:off x="540000" y="4152935"/>
            <a:ext cx="6217187" cy="1224000"/>
          </a:xfrm>
          <a:ln>
            <a:noFill/>
          </a:ln>
        </p:spPr>
        <p:txBody>
          <a:bodyPr anchor="t">
            <a:noAutofit/>
          </a:bodyPr>
          <a:lstStyle>
            <a:lvl1pPr algn="l">
              <a:lnSpc>
                <a:spcPct val="110000"/>
              </a:lnSpc>
              <a:defRPr sz="4800">
                <a:solidFill>
                  <a:schemeClr val="accent1"/>
                </a:solidFill>
                <a:latin typeface="+mj-lt"/>
              </a:defRPr>
            </a:lvl1pPr>
          </a:lstStyle>
          <a:p>
            <a:pPr>
              <a:lnSpc>
                <a:spcPct val="100000"/>
              </a:lnSpc>
            </a:pPr>
            <a:r>
              <a:rPr lang="en-AU" dirty="0"/>
              <a:t>Divider title</a:t>
            </a:r>
          </a:p>
        </p:txBody>
      </p:sp>
      <p:sp>
        <p:nvSpPr>
          <p:cNvPr id="3" name="Picture Placeholder 4">
            <a:extLst>
              <a:ext uri="{FF2B5EF4-FFF2-40B4-BE49-F238E27FC236}">
                <a16:creationId xmlns:a16="http://schemas.microsoft.com/office/drawing/2014/main" id="{CD048189-D626-F31B-A3F0-9BF80BDFD40C}"/>
              </a:ext>
              <a:ext uri="{C183D7F6-B498-43B3-948B-1728B52AA6E4}">
                <adec:decorative xmlns:adec="http://schemas.microsoft.com/office/drawing/2017/decorative" val="1"/>
              </a:ext>
            </a:extLst>
          </p:cNvPr>
          <p:cNvSpPr>
            <a:spLocks noGrp="1"/>
          </p:cNvSpPr>
          <p:nvPr>
            <p:ph type="pic" sz="quarter" idx="13"/>
          </p:nvPr>
        </p:nvSpPr>
        <p:spPr>
          <a:xfrm>
            <a:off x="7128001" y="0"/>
            <a:ext cx="5063999" cy="6858000"/>
          </a:xfrm>
        </p:spPr>
        <p:txBody>
          <a:bodyPr/>
          <a:lstStyle>
            <a:lvl1pPr>
              <a:defRPr>
                <a:solidFill>
                  <a:schemeClr val="accent2"/>
                </a:solidFill>
              </a:defRPr>
            </a:lvl1pPr>
          </a:lstStyle>
          <a:p>
            <a:r>
              <a:rPr lang="en-US"/>
              <a:t>Click icon to add picture</a:t>
            </a:r>
            <a:endParaRPr lang="en-AU" dirty="0"/>
          </a:p>
        </p:txBody>
      </p:sp>
      <p:sp>
        <p:nvSpPr>
          <p:cNvPr id="10" name="Text Placeholder 4">
            <a:extLst>
              <a:ext uri="{FF2B5EF4-FFF2-40B4-BE49-F238E27FC236}">
                <a16:creationId xmlns:a16="http://schemas.microsoft.com/office/drawing/2014/main" id="{DA50952E-99C6-4BA0-A8E1-7EE82E8084D5}"/>
              </a:ext>
              <a:ext uri="{C183D7F6-B498-43B3-948B-1728B52AA6E4}">
                <adec:decorative xmlns:adec="http://schemas.microsoft.com/office/drawing/2017/decorative" val="0"/>
              </a:ext>
            </a:extLst>
          </p:cNvPr>
          <p:cNvSpPr>
            <a:spLocks noGrp="1"/>
          </p:cNvSpPr>
          <p:nvPr>
            <p:ph type="body" sz="quarter" idx="11" hasCustomPrompt="1"/>
          </p:nvPr>
        </p:nvSpPr>
        <p:spPr>
          <a:xfrm>
            <a:off x="540000" y="2247899"/>
            <a:ext cx="2880000" cy="1638301"/>
          </a:xfrm>
        </p:spPr>
        <p:txBody>
          <a:bodyPr anchor="t">
            <a:noAutofit/>
          </a:bodyPr>
          <a:lstStyle>
            <a:lvl1pPr algn="l">
              <a:lnSpc>
                <a:spcPct val="80000"/>
              </a:lnSpc>
              <a:spcAft>
                <a:spcPts val="0"/>
              </a:spcAft>
              <a:defRPr sz="15000">
                <a:solidFill>
                  <a:schemeClr val="accent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pic>
        <p:nvPicPr>
          <p:cNvPr id="5" name="Picture 4">
            <a:extLst>
              <a:ext uri="{FF2B5EF4-FFF2-40B4-BE49-F238E27FC236}">
                <a16:creationId xmlns:a16="http://schemas.microsoft.com/office/drawing/2014/main" id="{BE67997B-1EF6-0F8C-A7CA-C69549ADFDA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134780" y="359998"/>
            <a:ext cx="661191" cy="723198"/>
          </a:xfrm>
          <a:prstGeom prst="rect">
            <a:avLst/>
          </a:prstGeom>
        </p:spPr>
      </p:pic>
    </p:spTree>
    <p:extLst>
      <p:ext uri="{BB962C8B-B14F-4D97-AF65-F5344CB8AC3E}">
        <p14:creationId xmlns:p14="http://schemas.microsoft.com/office/powerpoint/2010/main" val="1644940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Divider 2">
    <p:bg>
      <p:bgPr>
        <a:solidFill>
          <a:schemeClr val="accent4"/>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accent1"/>
                </a:solidFill>
                <a:latin typeface="Public Sans" pitchFamily="2" charset="0"/>
              </a:defRPr>
            </a:lvl1pPr>
          </a:lstStyle>
          <a:p>
            <a:endParaRPr lang="en-AU" dirty="0"/>
          </a:p>
        </p:txBody>
      </p: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accent1"/>
                </a:solidFill>
                <a:latin typeface="+mj-lt"/>
              </a:defRPr>
            </a:lvl1pPr>
          </a:lstStyle>
          <a:p>
            <a:pPr>
              <a:lnSpc>
                <a:spcPct val="100000"/>
              </a:lnSpc>
            </a:pPr>
            <a:r>
              <a:rPr lang="en-AU" dirty="0"/>
              <a:t>Divider title</a:t>
            </a:r>
          </a:p>
        </p:txBody>
      </p:sp>
      <p:sp>
        <p:nvSpPr>
          <p:cNvPr id="4" name="Text Placeholder 4">
            <a:extLst>
              <a:ext uri="{FF2B5EF4-FFF2-40B4-BE49-F238E27FC236}">
                <a16:creationId xmlns:a16="http://schemas.microsoft.com/office/drawing/2014/main" id="{E0BFD460-00F6-C078-F72E-C89E7A3AE862}"/>
              </a:ext>
              <a:ext uri="{C183D7F6-B498-43B3-948B-1728B52AA6E4}">
                <adec:decorative xmlns:adec="http://schemas.microsoft.com/office/drawing/2017/decorative" val="0"/>
              </a:ext>
            </a:extLst>
          </p:cNvPr>
          <p:cNvSpPr>
            <a:spLocks noGrp="1"/>
          </p:cNvSpPr>
          <p:nvPr>
            <p:ph type="body" sz="quarter" idx="11" hasCustomPrompt="1"/>
          </p:nvPr>
        </p:nvSpPr>
        <p:spPr>
          <a:xfrm>
            <a:off x="540000" y="2162845"/>
            <a:ext cx="2880000" cy="1638301"/>
          </a:xfrm>
        </p:spPr>
        <p:txBody>
          <a:bodyPr anchor="t">
            <a:noAutofit/>
          </a:bodyPr>
          <a:lstStyle>
            <a:lvl1pPr algn="l">
              <a:lnSpc>
                <a:spcPct val="80000"/>
              </a:lnSpc>
              <a:spcAft>
                <a:spcPts val="0"/>
              </a:spcAft>
              <a:defRPr sz="15000">
                <a:solidFill>
                  <a:schemeClr val="accent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spTree>
    <p:extLst>
      <p:ext uri="{BB962C8B-B14F-4D97-AF65-F5344CB8AC3E}">
        <p14:creationId xmlns:p14="http://schemas.microsoft.com/office/powerpoint/2010/main" val="1206924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US"/>
              <a:t>Click to edit Master title style</a:t>
            </a:r>
          </a:p>
        </p:txBody>
      </p:sp>
      <p:pic>
        <p:nvPicPr>
          <p:cNvPr id="8" name="Picture 7" descr="NSW Government logo">
            <a:extLst>
              <a:ext uri="{FF2B5EF4-FFF2-40B4-BE49-F238E27FC236}">
                <a16:creationId xmlns:a16="http://schemas.microsoft.com/office/drawing/2014/main" id="{CCBF5FED-71CD-4122-8BE4-CA4C03A99224}"/>
              </a:ext>
            </a:extLst>
          </p:cNvPr>
          <p:cNvPicPr>
            <a:picLocks noChangeAspect="1"/>
          </p:cNvPicPr>
          <p:nvPr userDrawn="1"/>
        </p:nvPicPr>
        <p:blipFill>
          <a:blip r:embed="rId36"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marL="0" marR="0" lvl="0"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Click to edit Master text styles</a:t>
            </a:r>
          </a:p>
          <a:p>
            <a:pPr marL="0" marR="0" lvl="1"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Second level</a:t>
            </a:r>
          </a:p>
          <a:p>
            <a:pPr marL="0" marR="0" lvl="2"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Third level</a:t>
            </a:r>
          </a:p>
          <a:p>
            <a:pPr marL="0" marR="0" lvl="3"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Fourth level</a:t>
            </a:r>
          </a:p>
          <a:p>
            <a:pPr marL="0" marR="0" lvl="4"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Fifth level</a:t>
            </a:r>
            <a:endParaRPr kumimoji="0" lang="en-US" sz="1800" b="0" i="0" u="none" strike="noStrike" kern="1200" cap="none" spc="0" normalizeH="0" baseline="0" noProof="0" dirty="0">
              <a:ln>
                <a:noFill/>
              </a:ln>
              <a:solidFill>
                <a:srgbClr val="22272B"/>
              </a:solidFill>
              <a:effectLst/>
              <a:uLnTx/>
              <a:uFillTx/>
              <a:latin typeface="Public Sans Light"/>
              <a:ea typeface="+mn-ea"/>
              <a:cs typeface="+mn-cs"/>
            </a:endParaRPr>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smtClean="0"/>
              <a:pPr/>
              <a:t>‹#›</a:t>
            </a:fld>
            <a:endParaRPr lang="en-AU"/>
          </a:p>
        </p:txBody>
      </p:sp>
    </p:spTree>
    <p:extLst>
      <p:ext uri="{BB962C8B-B14F-4D97-AF65-F5344CB8AC3E}">
        <p14:creationId xmlns:p14="http://schemas.microsoft.com/office/powerpoint/2010/main" val="2208172925"/>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42" r:id="rId8"/>
    <p:sldLayoutId id="2147483743" r:id="rId9"/>
    <p:sldLayoutId id="2147483741" r:id="rId10"/>
    <p:sldLayoutId id="2147483717" r:id="rId11"/>
    <p:sldLayoutId id="2147483718" r:id="rId12"/>
    <p:sldLayoutId id="2147483719" r:id="rId13"/>
    <p:sldLayoutId id="2147483720" r:id="rId14"/>
    <p:sldLayoutId id="2147483721" r:id="rId15"/>
    <p:sldLayoutId id="2147483722" r:id="rId16"/>
    <p:sldLayoutId id="2147483723" r:id="rId17"/>
    <p:sldLayoutId id="2147483724" r:id="rId18"/>
    <p:sldLayoutId id="2147483725" r:id="rId19"/>
    <p:sldLayoutId id="2147483726" r:id="rId20"/>
    <p:sldLayoutId id="2147483727" r:id="rId21"/>
    <p:sldLayoutId id="2147483728" r:id="rId22"/>
    <p:sldLayoutId id="2147483740" r:id="rId23"/>
    <p:sldLayoutId id="2147483729" r:id="rId24"/>
    <p:sldLayoutId id="2147483730" r:id="rId25"/>
    <p:sldLayoutId id="2147483731" r:id="rId26"/>
    <p:sldLayoutId id="2147483732" r:id="rId27"/>
    <p:sldLayoutId id="2147483733" r:id="rId28"/>
    <p:sldLayoutId id="2147483734" r:id="rId29"/>
    <p:sldLayoutId id="2147483735" r:id="rId30"/>
    <p:sldLayoutId id="2147483736" r:id="rId31"/>
    <p:sldLayoutId id="2147483737" r:id="rId32"/>
    <p:sldLayoutId id="2147483738" r:id="rId33"/>
    <p:sldLayoutId id="2147483739" r:id="rId3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377"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hyperlink" Target="https://www.canva.com/online-whiteboard/templates/" TargetMode="External"/><Relationship Id="rId2" Type="http://schemas.openxmlformats.org/officeDocument/2006/relationships/hyperlink" Target="https://app.education.nsw.gov.au/digital-learning-selector/LearningActivity/Card/542?clearCache=8bcfe11e-ab23-53d0-432e-76d18f2fd2cc" TargetMode="External"/><Relationship Id="rId1" Type="http://schemas.openxmlformats.org/officeDocument/2006/relationships/slideLayout" Target="../slideLayouts/slideLayout18.xml"/><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hyperlink" Target="https://sites.google.com/education.nsw.gov.au/hscdance/core-composition-part-2/formal-structures" TargetMode="External"/><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hyperlink" Target="https://www.theguardian.com/stage/2017/feb/28/betroffenheit-review-trauma-and-grief-shape-a-startling-disturbing-performance" TargetMode="External"/><Relationship Id="rId2" Type="http://schemas.openxmlformats.org/officeDocument/2006/relationships/image" Target="../media/image14.jpeg"/><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2" Type="http://schemas.openxmlformats.org/officeDocument/2006/relationships/hyperlink" Target="https://emagined.com.au/modules/Department%20of%20Education/Writing%20about%20dance/index.html#/lessons/Wi7SMLSLibZRNez7OfFhu-w72EcO8Xik" TargetMode="External"/><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 Target="slide16.xml"/><Relationship Id="rId1" Type="http://schemas.openxmlformats.org/officeDocument/2006/relationships/slideLayout" Target="../slideLayouts/slideLayout25.xml"/><Relationship Id="rId4" Type="http://schemas.openxmlformats.org/officeDocument/2006/relationships/hyperlink" Target="https://educationstandards.nsw.edu.au/wps/portal/nesa/11-12/stage-6-learning-areas/stage-6-creative-arts/dance-syllabus" TargetMode="External"/></Relationships>
</file>

<file path=ppt/slides/_rels/slide19.xml.rels><?xml version="1.0" encoding="UTF-8" standalone="yes"?>
<Relationships xmlns="http://schemas.openxmlformats.org/package/2006/relationships"><Relationship Id="rId2" Type="http://schemas.openxmlformats.org/officeDocument/2006/relationships/hyperlink" Target="https://emagined.com.au/modules/Department%20of%20Education/Writing%20about%20dance/index.html#/lessons/sY0aI-LK0NiJXHuKwVU6khlmFJjTRVc1" TargetMode="Externa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2" Type="http://schemas.openxmlformats.org/officeDocument/2006/relationships/hyperlink" Target="https://educationstandards.nsw.edu.au/wps/portal/nesa/k-10/learning-areas/creative-arts/dance-7-10" TargetMode="External"/><Relationship Id="rId1" Type="http://schemas.openxmlformats.org/officeDocument/2006/relationships/slideLayout" Target="../slideLayouts/slideLayout2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2" Type="http://schemas.openxmlformats.org/officeDocument/2006/relationships/hyperlink" Target="https://sites.google.com/education.nsw.gov.au/csl-creativearts-sarabande/dance-analysis/describing-the-work" TargetMode="External"/><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s://educationstandards.nsw.edu.au/wps/portal/nesa/11-12/stage-6-learning-areas/stage-6-creative-arts/dance-syllabus/course-prescriptions" TargetMode="External"/><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2" Type="http://schemas.openxmlformats.org/officeDocument/2006/relationships/hyperlink" Target="https://educationstandards.nsw.edu.au/wps/portal/nesa/11-12/stage-6-learning-areas/stage-6-creative-arts/dance-syllabus" TargetMode="External"/><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2" Type="http://schemas.openxmlformats.org/officeDocument/2006/relationships/hyperlink" Target="https://app.education.nsw.gov.au/digital-learning-selector/LearningActivity/Card/599?clearCache=8f4d30b4-ee6e-585d-bb30-6a298b2fb90" TargetMode="External"/><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s://educationstandards.nsw.edu.au/wps/portal/nesa/11-12/stage-6-learning-areas/stage-6-creative-arts/dance-syllabus/course-prescriptions" TargetMode="External"/><Relationship Id="rId1" Type="http://schemas.openxmlformats.org/officeDocument/2006/relationships/slideLayout" Target="../slideLayouts/slideLayout2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9.xml.rels><?xml version="1.0" encoding="UTF-8" standalone="yes"?>
<Relationships xmlns="http://schemas.openxmlformats.org/package/2006/relationships"><Relationship Id="rId2" Type="http://schemas.openxmlformats.org/officeDocument/2006/relationships/hyperlink" Target="https://educationstandards.nsw.edu.au/wps/portal/nesa/11-12/stage-6-learning-areas/stage-6-creative-arts/dance-syllabus" TargetMode="Externa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3" Type="http://schemas.openxmlformats.org/officeDocument/2006/relationships/hyperlink" Target="https://educationstandards.nsw.edu.au/wps/portal/nesa/11-12/stage-6-learning-areas/stage-6-creative-arts/dance-syllabus" TargetMode="External"/><Relationship Id="rId2" Type="http://schemas.openxmlformats.org/officeDocument/2006/relationships/hyperlink" Target="https://educationstandards.nsw.edu.au/wps/portal/nesa/11-12/stage-6-learning-areas/stage-6-creative-arts/dance-syllabus/course-prescriptions" TargetMode="External"/><Relationship Id="rId1" Type="http://schemas.openxmlformats.org/officeDocument/2006/relationships/slideLayout" Target="../slideLayouts/slideLayout26.xml"/></Relationships>
</file>

<file path=ppt/slides/_rels/slide4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7.xml"/></Relationships>
</file>

<file path=ppt/slides/_rels/slide41.xml.rels><?xml version="1.0" encoding="UTF-8" standalone="yes"?>
<Relationships xmlns="http://schemas.openxmlformats.org/package/2006/relationships"><Relationship Id="rId8" Type="http://schemas.openxmlformats.org/officeDocument/2006/relationships/hyperlink" Target="https://www.canva.com/online-whiteboard/templates/" TargetMode="External"/><Relationship Id="rId3" Type="http://schemas.openxmlformats.org/officeDocument/2006/relationships/hyperlink" Target="https://educationstandards.nsw.edu.au/wps/portal/nesa/home" TargetMode="External"/><Relationship Id="rId7" Type="http://schemas.openxmlformats.org/officeDocument/2006/relationships/hyperlink" Target="https://app.education.nsw.gov.au/digital-learning-selector/LearningActivity/Card/542?clearCache=8bcfe11e-ab23-53d0-432e-76d18f2fd2cc" TargetMode="External"/><Relationship Id="rId12" Type="http://schemas.openxmlformats.org/officeDocument/2006/relationships/hyperlink" Target="https://app.education.nsw.gov.au/digital-learning-selector/LearningActivity/Card/599?clearCache=8f4d30b4-ee6e-585d-bb30-6a298b2fb90" TargetMode="External"/><Relationship Id="rId2" Type="http://schemas.openxmlformats.org/officeDocument/2006/relationships/hyperlink" Target="https://educationstandards.nsw.edu.au/wps/portal/nesa/mini-footer/copyright" TargetMode="External"/><Relationship Id="rId1" Type="http://schemas.openxmlformats.org/officeDocument/2006/relationships/slideLayout" Target="../slideLayouts/slideLayout33.xml"/><Relationship Id="rId6" Type="http://schemas.openxmlformats.org/officeDocument/2006/relationships/hyperlink" Target="https://educationstandards.nsw.edu.au/wps/portal/nesa/k-10/learning-areas/creative-arts/dance-7-10" TargetMode="External"/><Relationship Id="rId11" Type="http://schemas.openxmlformats.org/officeDocument/2006/relationships/hyperlink" Target="https://sites.google.com/education.nsw.gov.au/csl-creativearts-sarabande/dance-analysis/describing-the-work" TargetMode="External"/><Relationship Id="rId5" Type="http://schemas.openxmlformats.org/officeDocument/2006/relationships/hyperlink" Target="https://educationstandards.nsw.edu.au/wps/portal/nesa/11-12/stage-6-learning-areas/stage-6-creative-arts/dance-syllabus/course-prescriptions" TargetMode="External"/><Relationship Id="rId10" Type="http://schemas.openxmlformats.org/officeDocument/2006/relationships/hyperlink" Target="https://emagined.com.au/modules/Department%20of%20Education/Writing%20about%20dance/index.html#/" TargetMode="External"/><Relationship Id="rId4" Type="http://schemas.openxmlformats.org/officeDocument/2006/relationships/hyperlink" Target="https://curriculum.nsw.edu.au/" TargetMode="External"/><Relationship Id="rId9" Type="http://schemas.openxmlformats.org/officeDocument/2006/relationships/hyperlink" Target="https://sites.google.com/education.nsw.gov.au/hscdance/core-composition-part-2/formal-structures" TargetMode="Externa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hyperlink" Target="https://educationstandards.nsw.edu.au/wps/portal/nesa/11-12/stage-6-learning-areas/stage-6-creative-arts/dance-syllabus/course-prescriptions" TargetMode="External"/><Relationship Id="rId2" Type="http://schemas.openxmlformats.org/officeDocument/2006/relationships/hyperlink" Target="https://educationstandards.nsw.edu.au/wps/portal/nesa/11-12/stage-6-learning-areas/stage-6-creative-arts/dance-syllabus" TargetMode="External"/><Relationship Id="rId1" Type="http://schemas.openxmlformats.org/officeDocument/2006/relationships/slideLayout" Target="../slideLayouts/slideLayout22.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hyperlink" Target="https://educationstandards.nsw.edu.au/wps/portal/nesa/11-12/stage-6-learning-areas/stage-6-creative-arts/dance-syllabus/course-prescriptions" TargetMode="Externa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13795E-EA06-03A8-E49E-0A89287DCF26}"/>
              </a:ext>
            </a:extLst>
          </p:cNvPr>
          <p:cNvSpPr>
            <a:spLocks noGrp="1"/>
          </p:cNvSpPr>
          <p:nvPr>
            <p:ph type="ctrTitle"/>
          </p:nvPr>
        </p:nvSpPr>
        <p:spPr/>
        <p:txBody>
          <a:bodyPr anchor="t">
            <a:normAutofit/>
          </a:bodyPr>
          <a:lstStyle/>
          <a:p>
            <a:r>
              <a:rPr lang="en-AU" dirty="0"/>
              <a:t>Major study appreciation</a:t>
            </a:r>
            <a:endParaRPr lang="en-US" dirty="0"/>
          </a:p>
        </p:txBody>
      </p:sp>
      <p:sp>
        <p:nvSpPr>
          <p:cNvPr id="3" name="Text Placeholder 2">
            <a:extLst>
              <a:ext uri="{FF2B5EF4-FFF2-40B4-BE49-F238E27FC236}">
                <a16:creationId xmlns:a16="http://schemas.microsoft.com/office/drawing/2014/main" id="{61F2436C-6625-F0EC-DC2C-529A307B261B}"/>
              </a:ext>
            </a:extLst>
          </p:cNvPr>
          <p:cNvSpPr>
            <a:spLocks noGrp="1"/>
          </p:cNvSpPr>
          <p:nvPr>
            <p:ph type="body" sz="quarter" idx="10"/>
          </p:nvPr>
        </p:nvSpPr>
        <p:spPr/>
        <p:txBody>
          <a:bodyPr>
            <a:normAutofit/>
          </a:bodyPr>
          <a:lstStyle/>
          <a:p>
            <a:r>
              <a:rPr lang="en-AU" dirty="0"/>
              <a:t>Introduction and overview</a:t>
            </a:r>
          </a:p>
        </p:txBody>
      </p:sp>
      <p:pic>
        <p:nvPicPr>
          <p:cNvPr id="6" name="Picture Placeholder 23" descr="A student sitting at a desk.">
            <a:extLst>
              <a:ext uri="{FF2B5EF4-FFF2-40B4-BE49-F238E27FC236}">
                <a16:creationId xmlns:a16="http://schemas.microsoft.com/office/drawing/2014/main" id="{EE864575-4FFC-2935-B095-3EDFBC73CAD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7127999" y="0"/>
            <a:ext cx="5064001" cy="6858000"/>
          </a:xfrm>
          <a:prstGeom prst="rect">
            <a:avLst/>
          </a:prstGeom>
        </p:spPr>
      </p:pic>
    </p:spTree>
    <p:extLst>
      <p:ext uri="{BB962C8B-B14F-4D97-AF65-F5344CB8AC3E}">
        <p14:creationId xmlns:p14="http://schemas.microsoft.com/office/powerpoint/2010/main" val="3921592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1A57545-6A03-4243-41A5-646880F04901}"/>
              </a:ext>
            </a:extLst>
          </p:cNvPr>
          <p:cNvSpPr>
            <a:spLocks noGrp="1"/>
          </p:cNvSpPr>
          <p:nvPr>
            <p:ph type="title"/>
          </p:nvPr>
        </p:nvSpPr>
        <p:spPr/>
        <p:txBody>
          <a:bodyPr/>
          <a:lstStyle/>
          <a:p>
            <a:r>
              <a:rPr lang="en-AU" dirty="0"/>
              <a:t>Activity 2 – interpretation</a:t>
            </a:r>
          </a:p>
        </p:txBody>
      </p:sp>
      <p:sp>
        <p:nvSpPr>
          <p:cNvPr id="7" name="Content Placeholder 6">
            <a:extLst>
              <a:ext uri="{FF2B5EF4-FFF2-40B4-BE49-F238E27FC236}">
                <a16:creationId xmlns:a16="http://schemas.microsoft.com/office/drawing/2014/main" id="{AF51D3D5-EDC4-F9DF-7D62-16705D68A859}"/>
              </a:ext>
            </a:extLst>
          </p:cNvPr>
          <p:cNvSpPr>
            <a:spLocks noGrp="1"/>
          </p:cNvSpPr>
          <p:nvPr>
            <p:ph idx="1"/>
          </p:nvPr>
        </p:nvSpPr>
        <p:spPr>
          <a:xfrm>
            <a:off x="360000" y="1481454"/>
            <a:ext cx="5558791" cy="4536000"/>
          </a:xfrm>
        </p:spPr>
        <p:txBody>
          <a:bodyPr/>
          <a:lstStyle/>
          <a:p>
            <a:pPr marL="457200" indent="-457200">
              <a:buFont typeface="+mj-lt"/>
              <a:buAutoNum type="arabicPeriod"/>
            </a:pPr>
            <a:r>
              <a:rPr lang="en-AU" dirty="0"/>
              <a:t>Research the mandatory seminal work to identify the choreographer's intention.</a:t>
            </a:r>
          </a:p>
          <a:p>
            <a:pPr marL="457200" indent="-457200">
              <a:buFont typeface="+mj-lt"/>
              <a:buAutoNum type="arabicPeriod"/>
            </a:pPr>
            <a:r>
              <a:rPr lang="en-AU" dirty="0"/>
              <a:t>Identify the components of the work that best communicate the thematic considerations of the mandatory seminal work. Thematic considerations could be themes, issues, concepts or intentions arising from the interpretation of the work. Create a </a:t>
            </a:r>
            <a:r>
              <a:rPr lang="en-AU" dirty="0">
                <a:hlinkClick r:id="rId2"/>
              </a:rPr>
              <a:t>brainstorm or mind map</a:t>
            </a:r>
            <a:r>
              <a:rPr lang="en-AU" dirty="0"/>
              <a:t> to record your ideas, either in your workbook or by using an online interactive tool such as </a:t>
            </a:r>
            <a:r>
              <a:rPr lang="en-AU" dirty="0">
                <a:hlinkClick r:id="rId3"/>
              </a:rPr>
              <a:t>Canva whiteboard</a:t>
            </a:r>
            <a:r>
              <a:rPr lang="en-AU" dirty="0"/>
              <a:t>. </a:t>
            </a:r>
          </a:p>
          <a:p>
            <a:endParaRPr lang="en-AU" dirty="0"/>
          </a:p>
        </p:txBody>
      </p:sp>
      <p:pic>
        <p:nvPicPr>
          <p:cNvPr id="10" name="Picture 9">
            <a:extLst>
              <a:ext uri="{FF2B5EF4-FFF2-40B4-BE49-F238E27FC236}">
                <a16:creationId xmlns:a16="http://schemas.microsoft.com/office/drawing/2014/main" id="{209D825B-323F-017D-7ED3-1831F56DF8BD}"/>
              </a:ext>
              <a:ext uri="{C183D7F6-B498-43B3-948B-1728B52AA6E4}">
                <adec:decorative xmlns:adec="http://schemas.microsoft.com/office/drawing/2017/decorative" val="1"/>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809039" y="1481453"/>
            <a:ext cx="5020631" cy="4716147"/>
          </a:xfrm>
          <a:prstGeom prst="rect">
            <a:avLst/>
          </a:prstGeom>
        </p:spPr>
      </p:pic>
      <p:sp>
        <p:nvSpPr>
          <p:cNvPr id="11" name="Slide Number Placeholder 10">
            <a:extLst>
              <a:ext uri="{FF2B5EF4-FFF2-40B4-BE49-F238E27FC236}">
                <a16:creationId xmlns:a16="http://schemas.microsoft.com/office/drawing/2014/main" id="{F71C4A2D-29B6-BC65-3FC8-41BC96D15389}"/>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10</a:t>
            </a:fld>
            <a:endParaRPr lang="en-AU"/>
          </a:p>
        </p:txBody>
      </p:sp>
    </p:spTree>
    <p:extLst>
      <p:ext uri="{BB962C8B-B14F-4D97-AF65-F5344CB8AC3E}">
        <p14:creationId xmlns:p14="http://schemas.microsoft.com/office/powerpoint/2010/main" val="40133163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2863863-F7A0-FB46-CED4-4A0BCFFB8817}"/>
              </a:ext>
            </a:extLst>
          </p:cNvPr>
          <p:cNvSpPr>
            <a:spLocks noGrp="1"/>
          </p:cNvSpPr>
          <p:nvPr>
            <p:ph type="title"/>
          </p:nvPr>
        </p:nvSpPr>
        <p:spPr/>
        <p:txBody>
          <a:bodyPr/>
          <a:lstStyle/>
          <a:p>
            <a:r>
              <a:rPr lang="en-AU" dirty="0"/>
              <a:t>Analysis – form</a:t>
            </a:r>
          </a:p>
        </p:txBody>
      </p:sp>
      <p:sp>
        <p:nvSpPr>
          <p:cNvPr id="8" name="Content Placeholder 7">
            <a:extLst>
              <a:ext uri="{FF2B5EF4-FFF2-40B4-BE49-F238E27FC236}">
                <a16:creationId xmlns:a16="http://schemas.microsoft.com/office/drawing/2014/main" id="{44B4B77B-8285-873B-AE38-0E24EDEBBFBF}"/>
              </a:ext>
            </a:extLst>
          </p:cNvPr>
          <p:cNvSpPr>
            <a:spLocks noGrp="1"/>
          </p:cNvSpPr>
          <p:nvPr>
            <p:ph idx="1"/>
          </p:nvPr>
        </p:nvSpPr>
        <p:spPr>
          <a:xfrm>
            <a:off x="360000" y="1620000"/>
            <a:ext cx="11484000" cy="1612727"/>
          </a:xfrm>
        </p:spPr>
        <p:txBody>
          <a:bodyPr/>
          <a:lstStyle/>
          <a:p>
            <a:r>
              <a:rPr lang="en-GB" dirty="0"/>
              <a:t>Form refers to how a dance work is structured. You should consider the internal and external structure of the work. Think about how the movement is organised within each phrase/sequence and how the entire dance work is organised. The tables below list suggested discussion points when writing about the form of a dance work.</a:t>
            </a:r>
          </a:p>
          <a:p>
            <a:endParaRPr lang="en-GB" dirty="0"/>
          </a:p>
          <a:p>
            <a:endParaRPr lang="en-AU" dirty="0"/>
          </a:p>
        </p:txBody>
      </p:sp>
      <p:graphicFrame>
        <p:nvGraphicFramePr>
          <p:cNvPr id="10" name="Table 5">
            <a:extLst>
              <a:ext uri="{FF2B5EF4-FFF2-40B4-BE49-F238E27FC236}">
                <a16:creationId xmlns:a16="http://schemas.microsoft.com/office/drawing/2014/main" id="{3B5601E6-B779-AA8C-DD86-D8104445990A}"/>
              </a:ext>
            </a:extLst>
          </p:cNvPr>
          <p:cNvGraphicFramePr>
            <a:graphicFrameLocks noGrp="1"/>
          </p:cNvGraphicFramePr>
          <p:nvPr>
            <p:extLst>
              <p:ext uri="{D42A27DB-BD31-4B8C-83A1-F6EECF244321}">
                <p14:modId xmlns:p14="http://schemas.microsoft.com/office/powerpoint/2010/main" val="1868564302"/>
              </p:ext>
            </p:extLst>
          </p:nvPr>
        </p:nvGraphicFramePr>
        <p:xfrm>
          <a:off x="2309587" y="3232727"/>
          <a:ext cx="3627610" cy="1605091"/>
        </p:xfrm>
        <a:graphic>
          <a:graphicData uri="http://schemas.openxmlformats.org/drawingml/2006/table">
            <a:tbl>
              <a:tblPr firstRow="1" bandRow="1">
                <a:tableStyleId>{17292A2E-F333-43FB-9621-5CBBE7FDCDCB}</a:tableStyleId>
              </a:tblPr>
              <a:tblGrid>
                <a:gridCol w="3627610">
                  <a:extLst>
                    <a:ext uri="{9D8B030D-6E8A-4147-A177-3AD203B41FA5}">
                      <a16:colId xmlns:a16="http://schemas.microsoft.com/office/drawing/2014/main" val="1631999712"/>
                    </a:ext>
                  </a:extLst>
                </a:gridCol>
              </a:tblGrid>
              <a:tr h="370840">
                <a:tc>
                  <a:txBody>
                    <a:bodyPr/>
                    <a:lstStyle/>
                    <a:p>
                      <a:r>
                        <a:rPr lang="en-AU" dirty="0">
                          <a:solidFill>
                            <a:schemeClr val="accent1"/>
                          </a:solidFill>
                          <a:latin typeface="+mj-lt"/>
                        </a:rPr>
                        <a:t>Organising the movement</a:t>
                      </a:r>
                    </a:p>
                  </a:txBody>
                  <a:tcPr/>
                </a:tc>
                <a:extLst>
                  <a:ext uri="{0D108BD9-81ED-4DB2-BD59-A6C34878D82A}">
                    <a16:rowId xmlns:a16="http://schemas.microsoft.com/office/drawing/2014/main" val="2104540367"/>
                  </a:ext>
                </a:extLst>
              </a:tr>
              <a:tr h="370840">
                <a:tc>
                  <a:txBody>
                    <a:bodyPr/>
                    <a:lstStyle/>
                    <a:p>
                      <a:pPr>
                        <a:lnSpc>
                          <a:spcPct val="130000"/>
                        </a:lnSpc>
                      </a:pPr>
                      <a:r>
                        <a:rPr lang="en-AU" dirty="0"/>
                        <a:t>Motif</a:t>
                      </a:r>
                    </a:p>
                  </a:txBody>
                  <a:tcPr/>
                </a:tc>
                <a:extLst>
                  <a:ext uri="{0D108BD9-81ED-4DB2-BD59-A6C34878D82A}">
                    <a16:rowId xmlns:a16="http://schemas.microsoft.com/office/drawing/2014/main" val="2685397510"/>
                  </a:ext>
                </a:extLst>
              </a:tr>
              <a:tr h="370840">
                <a:tc>
                  <a:txBody>
                    <a:bodyPr/>
                    <a:lstStyle/>
                    <a:p>
                      <a:pPr>
                        <a:lnSpc>
                          <a:spcPct val="130000"/>
                        </a:lnSpc>
                      </a:pPr>
                      <a:r>
                        <a:rPr lang="en-AU" dirty="0"/>
                        <a:t>Movement phrasing</a:t>
                      </a:r>
                    </a:p>
                  </a:txBody>
                  <a:tcPr/>
                </a:tc>
                <a:extLst>
                  <a:ext uri="{0D108BD9-81ED-4DB2-BD59-A6C34878D82A}">
                    <a16:rowId xmlns:a16="http://schemas.microsoft.com/office/drawing/2014/main" val="3511405873"/>
                  </a:ext>
                </a:extLst>
              </a:tr>
              <a:tr h="370840">
                <a:tc>
                  <a:txBody>
                    <a:bodyPr/>
                    <a:lstStyle/>
                    <a:p>
                      <a:pPr>
                        <a:lnSpc>
                          <a:spcPct val="130000"/>
                        </a:lnSpc>
                      </a:pPr>
                      <a:r>
                        <a:rPr lang="en-AU" dirty="0"/>
                        <a:t>Motif into phrase (manipulation)</a:t>
                      </a:r>
                    </a:p>
                  </a:txBody>
                  <a:tcPr/>
                </a:tc>
                <a:extLst>
                  <a:ext uri="{0D108BD9-81ED-4DB2-BD59-A6C34878D82A}">
                    <a16:rowId xmlns:a16="http://schemas.microsoft.com/office/drawing/2014/main" val="4041850349"/>
                  </a:ext>
                </a:extLst>
              </a:tr>
            </a:tbl>
          </a:graphicData>
        </a:graphic>
      </p:graphicFrame>
      <p:graphicFrame>
        <p:nvGraphicFramePr>
          <p:cNvPr id="11" name="Table 10">
            <a:extLst>
              <a:ext uri="{FF2B5EF4-FFF2-40B4-BE49-F238E27FC236}">
                <a16:creationId xmlns:a16="http://schemas.microsoft.com/office/drawing/2014/main" id="{6E484BD0-C709-A9CA-0389-FDE5FBB1FA1D}"/>
              </a:ext>
            </a:extLst>
          </p:cNvPr>
          <p:cNvGraphicFramePr>
            <a:graphicFrameLocks noGrp="1"/>
          </p:cNvGraphicFramePr>
          <p:nvPr>
            <p:extLst>
              <p:ext uri="{D42A27DB-BD31-4B8C-83A1-F6EECF244321}">
                <p14:modId xmlns:p14="http://schemas.microsoft.com/office/powerpoint/2010/main" val="41558713"/>
              </p:ext>
            </p:extLst>
          </p:nvPr>
        </p:nvGraphicFramePr>
        <p:xfrm>
          <a:off x="6254805" y="3232727"/>
          <a:ext cx="3627610" cy="2839342"/>
        </p:xfrm>
        <a:graphic>
          <a:graphicData uri="http://schemas.openxmlformats.org/drawingml/2006/table">
            <a:tbl>
              <a:tblPr firstRow="1" bandRow="1">
                <a:tableStyleId>{17292A2E-F333-43FB-9621-5CBBE7FDCDCB}</a:tableStyleId>
              </a:tblPr>
              <a:tblGrid>
                <a:gridCol w="3627610">
                  <a:extLst>
                    <a:ext uri="{9D8B030D-6E8A-4147-A177-3AD203B41FA5}">
                      <a16:colId xmlns:a16="http://schemas.microsoft.com/office/drawing/2014/main" val="1631999712"/>
                    </a:ext>
                  </a:extLst>
                </a:gridCol>
              </a:tblGrid>
              <a:tr h="370840">
                <a:tc>
                  <a:txBody>
                    <a:bodyPr/>
                    <a:lstStyle/>
                    <a:p>
                      <a:r>
                        <a:rPr lang="en-AU" dirty="0">
                          <a:solidFill>
                            <a:schemeClr val="accent1"/>
                          </a:solidFill>
                          <a:latin typeface="+mj-lt"/>
                        </a:rPr>
                        <a:t>Organising the dance</a:t>
                      </a:r>
                    </a:p>
                  </a:txBody>
                  <a:tcPr/>
                </a:tc>
                <a:extLst>
                  <a:ext uri="{0D108BD9-81ED-4DB2-BD59-A6C34878D82A}">
                    <a16:rowId xmlns:a16="http://schemas.microsoft.com/office/drawing/2014/main" val="2104540367"/>
                  </a:ext>
                </a:extLst>
              </a:tr>
              <a:tr h="370840">
                <a:tc>
                  <a:txBody>
                    <a:bodyPr/>
                    <a:lstStyle/>
                    <a:p>
                      <a:pPr>
                        <a:lnSpc>
                          <a:spcPct val="130000"/>
                        </a:lnSpc>
                      </a:pPr>
                      <a:r>
                        <a:rPr lang="en-AU" dirty="0"/>
                        <a:t>Sequencing</a:t>
                      </a:r>
                    </a:p>
                  </a:txBody>
                  <a:tcPr/>
                </a:tc>
                <a:extLst>
                  <a:ext uri="{0D108BD9-81ED-4DB2-BD59-A6C34878D82A}">
                    <a16:rowId xmlns:a16="http://schemas.microsoft.com/office/drawing/2014/main" val="2685397510"/>
                  </a:ext>
                </a:extLst>
              </a:tr>
              <a:tr h="370840">
                <a:tc>
                  <a:txBody>
                    <a:bodyPr/>
                    <a:lstStyle/>
                    <a:p>
                      <a:pPr>
                        <a:lnSpc>
                          <a:spcPct val="130000"/>
                        </a:lnSpc>
                      </a:pPr>
                      <a:r>
                        <a:rPr lang="en-AU" dirty="0"/>
                        <a:t>Transition</a:t>
                      </a:r>
                    </a:p>
                  </a:txBody>
                  <a:tcPr/>
                </a:tc>
                <a:extLst>
                  <a:ext uri="{0D108BD9-81ED-4DB2-BD59-A6C34878D82A}">
                    <a16:rowId xmlns:a16="http://schemas.microsoft.com/office/drawing/2014/main" val="3511405873"/>
                  </a:ext>
                </a:extLst>
              </a:tr>
              <a:tr h="370840">
                <a:tc>
                  <a:txBody>
                    <a:bodyPr/>
                    <a:lstStyle/>
                    <a:p>
                      <a:pPr>
                        <a:lnSpc>
                          <a:spcPct val="130000"/>
                        </a:lnSpc>
                      </a:pPr>
                      <a:r>
                        <a:rPr lang="en-AU" dirty="0"/>
                        <a:t>Repetition</a:t>
                      </a:r>
                    </a:p>
                  </a:txBody>
                  <a:tcPr/>
                </a:tc>
                <a:extLst>
                  <a:ext uri="{0D108BD9-81ED-4DB2-BD59-A6C34878D82A}">
                    <a16:rowId xmlns:a16="http://schemas.microsoft.com/office/drawing/2014/main" val="4041850349"/>
                  </a:ext>
                </a:extLst>
              </a:tr>
              <a:tr h="370840">
                <a:tc>
                  <a:txBody>
                    <a:bodyPr/>
                    <a:lstStyle/>
                    <a:p>
                      <a:pPr>
                        <a:lnSpc>
                          <a:spcPct val="130000"/>
                        </a:lnSpc>
                      </a:pPr>
                      <a:r>
                        <a:rPr lang="en-AU" dirty="0"/>
                        <a:t>Variation and contrast</a:t>
                      </a:r>
                    </a:p>
                  </a:txBody>
                  <a:tcPr/>
                </a:tc>
                <a:extLst>
                  <a:ext uri="{0D108BD9-81ED-4DB2-BD59-A6C34878D82A}">
                    <a16:rowId xmlns:a16="http://schemas.microsoft.com/office/drawing/2014/main" val="64403536"/>
                  </a:ext>
                </a:extLst>
              </a:tr>
              <a:tr h="370840">
                <a:tc>
                  <a:txBody>
                    <a:bodyPr/>
                    <a:lstStyle/>
                    <a:p>
                      <a:pPr>
                        <a:lnSpc>
                          <a:spcPct val="130000"/>
                        </a:lnSpc>
                      </a:pPr>
                      <a:r>
                        <a:rPr lang="en-AU" dirty="0"/>
                        <a:t>Formal structure</a:t>
                      </a:r>
                    </a:p>
                  </a:txBody>
                  <a:tcPr/>
                </a:tc>
                <a:extLst>
                  <a:ext uri="{0D108BD9-81ED-4DB2-BD59-A6C34878D82A}">
                    <a16:rowId xmlns:a16="http://schemas.microsoft.com/office/drawing/2014/main" val="2436143611"/>
                  </a:ext>
                </a:extLst>
              </a:tr>
              <a:tr h="370840">
                <a:tc>
                  <a:txBody>
                    <a:bodyPr/>
                    <a:lstStyle/>
                    <a:p>
                      <a:pPr>
                        <a:lnSpc>
                          <a:spcPct val="130000"/>
                        </a:lnSpc>
                      </a:pPr>
                      <a:r>
                        <a:rPr lang="en-AU" dirty="0"/>
                        <a:t>Unity</a:t>
                      </a:r>
                    </a:p>
                  </a:txBody>
                  <a:tcPr/>
                </a:tc>
                <a:extLst>
                  <a:ext uri="{0D108BD9-81ED-4DB2-BD59-A6C34878D82A}">
                    <a16:rowId xmlns:a16="http://schemas.microsoft.com/office/drawing/2014/main" val="2525245177"/>
                  </a:ext>
                </a:extLst>
              </a:tr>
            </a:tbl>
          </a:graphicData>
        </a:graphic>
      </p:graphicFrame>
      <p:sp>
        <p:nvSpPr>
          <p:cNvPr id="4" name="Slide Number Placeholder 3">
            <a:extLst>
              <a:ext uri="{FF2B5EF4-FFF2-40B4-BE49-F238E27FC236}">
                <a16:creationId xmlns:a16="http://schemas.microsoft.com/office/drawing/2014/main" id="{C0AFDCDB-831D-79C1-218B-46ACA503230D}"/>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11</a:t>
            </a:fld>
            <a:endParaRPr lang="en-AU"/>
          </a:p>
        </p:txBody>
      </p:sp>
    </p:spTree>
    <p:extLst>
      <p:ext uri="{BB962C8B-B14F-4D97-AF65-F5344CB8AC3E}">
        <p14:creationId xmlns:p14="http://schemas.microsoft.com/office/powerpoint/2010/main" val="34188931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90D5FA-C517-BDE5-7118-D4BD93D5DF1D}"/>
              </a:ext>
            </a:extLst>
          </p:cNvPr>
          <p:cNvSpPr>
            <a:spLocks noGrp="1"/>
          </p:cNvSpPr>
          <p:nvPr>
            <p:ph type="title"/>
          </p:nvPr>
        </p:nvSpPr>
        <p:spPr/>
        <p:txBody>
          <a:bodyPr/>
          <a:lstStyle/>
          <a:p>
            <a:r>
              <a:rPr lang="en-GB" dirty="0"/>
              <a:t>Activity 3 – organising the movement</a:t>
            </a:r>
            <a:endParaRPr lang="en-AU" dirty="0"/>
          </a:p>
        </p:txBody>
      </p:sp>
      <p:sp>
        <p:nvSpPr>
          <p:cNvPr id="3" name="Content Placeholder 2">
            <a:extLst>
              <a:ext uri="{FF2B5EF4-FFF2-40B4-BE49-F238E27FC236}">
                <a16:creationId xmlns:a16="http://schemas.microsoft.com/office/drawing/2014/main" id="{C64582DC-133D-A351-C180-A75779D742F9}"/>
              </a:ext>
            </a:extLst>
          </p:cNvPr>
          <p:cNvSpPr>
            <a:spLocks noGrp="1"/>
          </p:cNvSpPr>
          <p:nvPr>
            <p:ph idx="1"/>
          </p:nvPr>
        </p:nvSpPr>
        <p:spPr/>
        <p:txBody>
          <a:bodyPr/>
          <a:lstStyle/>
          <a:p>
            <a:r>
              <a:rPr lang="en-GB" dirty="0"/>
              <a:t>Complete the activities below for the mandatory seminal work, recording information on organising the movement. An example is outlined in the table on the next slide. </a:t>
            </a:r>
          </a:p>
          <a:p>
            <a:pPr marL="342900" indent="-342900">
              <a:buFont typeface="+mj-lt"/>
              <a:buAutoNum type="arabicPeriod"/>
            </a:pPr>
            <a:r>
              <a:rPr lang="en-GB" dirty="0"/>
              <a:t>Identify possible motifs or reoccurring movements and/or components within the work.</a:t>
            </a:r>
          </a:p>
          <a:p>
            <a:pPr marL="342900" indent="-342900">
              <a:buFont typeface="+mj-lt"/>
              <a:buAutoNum type="arabicPeriod"/>
            </a:pPr>
            <a:r>
              <a:rPr lang="en-GB" dirty="0"/>
              <a:t>Name each motif for easy referencing when writing about the motifs.</a:t>
            </a:r>
          </a:p>
          <a:p>
            <a:pPr marL="342900" indent="-342900">
              <a:buFont typeface="+mj-lt"/>
              <a:buAutoNum type="arabicPeriod"/>
            </a:pPr>
            <a:r>
              <a:rPr lang="en-GB" dirty="0"/>
              <a:t>Record a detailed movement description of the original motifs.</a:t>
            </a:r>
          </a:p>
          <a:p>
            <a:pPr marL="342900" indent="-342900">
              <a:buFont typeface="+mj-lt"/>
              <a:buAutoNum type="arabicPeriod"/>
            </a:pPr>
            <a:r>
              <a:rPr lang="en-GB" dirty="0"/>
              <a:t>Identify manipulations throughout the work where variations of each motif are showcased.</a:t>
            </a:r>
          </a:p>
          <a:p>
            <a:pPr marL="342900" indent="-342900">
              <a:buFont typeface="+mj-lt"/>
              <a:buAutoNum type="arabicPeriod"/>
            </a:pPr>
            <a:r>
              <a:rPr lang="en-GB" dirty="0"/>
              <a:t>Justify how each motif communicates the choreographer's intent.</a:t>
            </a:r>
          </a:p>
          <a:p>
            <a:endParaRPr lang="en-GB" dirty="0"/>
          </a:p>
          <a:p>
            <a:endParaRPr lang="en-AU" dirty="0"/>
          </a:p>
        </p:txBody>
      </p:sp>
      <p:sp>
        <p:nvSpPr>
          <p:cNvPr id="4" name="Slide Number Placeholder 3">
            <a:extLst>
              <a:ext uri="{FF2B5EF4-FFF2-40B4-BE49-F238E27FC236}">
                <a16:creationId xmlns:a16="http://schemas.microsoft.com/office/drawing/2014/main" id="{007CA261-427B-53C9-385F-4D15B29C74AB}"/>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12</a:t>
            </a:fld>
            <a:endParaRPr lang="en-AU"/>
          </a:p>
        </p:txBody>
      </p:sp>
    </p:spTree>
    <p:extLst>
      <p:ext uri="{BB962C8B-B14F-4D97-AF65-F5344CB8AC3E}">
        <p14:creationId xmlns:p14="http://schemas.microsoft.com/office/powerpoint/2010/main" val="3917955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ED3CBC-BB60-D754-7FB4-AF91919DE4AF}"/>
              </a:ext>
            </a:extLst>
          </p:cNvPr>
          <p:cNvSpPr>
            <a:spLocks noGrp="1"/>
          </p:cNvSpPr>
          <p:nvPr>
            <p:ph type="title"/>
          </p:nvPr>
        </p:nvSpPr>
        <p:spPr/>
        <p:txBody>
          <a:bodyPr/>
          <a:lstStyle/>
          <a:p>
            <a:r>
              <a:rPr lang="en-GB" dirty="0"/>
              <a:t>Activity 4 – organising the dance</a:t>
            </a:r>
            <a:endParaRPr lang="en-AU" dirty="0"/>
          </a:p>
        </p:txBody>
      </p:sp>
      <p:sp>
        <p:nvSpPr>
          <p:cNvPr id="3" name="Content Placeholder 2">
            <a:extLst>
              <a:ext uri="{FF2B5EF4-FFF2-40B4-BE49-F238E27FC236}">
                <a16:creationId xmlns:a16="http://schemas.microsoft.com/office/drawing/2014/main" id="{E4AE322A-E70D-1CE5-16B2-19822399C18C}"/>
              </a:ext>
            </a:extLst>
          </p:cNvPr>
          <p:cNvSpPr>
            <a:spLocks noGrp="1"/>
          </p:cNvSpPr>
          <p:nvPr>
            <p:ph idx="1"/>
          </p:nvPr>
        </p:nvSpPr>
        <p:spPr>
          <a:xfrm>
            <a:off x="360000" y="1620000"/>
            <a:ext cx="11484000" cy="1809000"/>
          </a:xfrm>
        </p:spPr>
        <p:txBody>
          <a:bodyPr/>
          <a:lstStyle/>
          <a:p>
            <a:pPr marL="457200" indent="-457200">
              <a:buFont typeface="+mj-lt"/>
              <a:buAutoNum type="arabicPeriod"/>
            </a:pPr>
            <a:r>
              <a:rPr lang="en-AU" dirty="0"/>
              <a:t>Review the common types of formal structures listed on the </a:t>
            </a:r>
            <a:r>
              <a:rPr lang="en-AU" dirty="0">
                <a:hlinkClick r:id="rId2"/>
              </a:rPr>
              <a:t>HSC Dance Google site</a:t>
            </a:r>
            <a:r>
              <a:rPr lang="en-AU" dirty="0"/>
              <a:t> and identify the overarching formal structure of the mandatory seminal work.</a:t>
            </a:r>
          </a:p>
          <a:p>
            <a:pPr marL="457200" indent="-457200">
              <a:buFont typeface="+mj-lt"/>
              <a:buAutoNum type="arabicPeriod"/>
            </a:pPr>
            <a:r>
              <a:rPr lang="en-AU" dirty="0"/>
              <a:t>Copy the table below into your logbook. Complete the table outlining how each section communicates the choreographer's intention and list movement examples that could be used as evidence of this.</a:t>
            </a:r>
          </a:p>
        </p:txBody>
      </p:sp>
      <p:graphicFrame>
        <p:nvGraphicFramePr>
          <p:cNvPr id="6" name="Table 5">
            <a:extLst>
              <a:ext uri="{FF2B5EF4-FFF2-40B4-BE49-F238E27FC236}">
                <a16:creationId xmlns:a16="http://schemas.microsoft.com/office/drawing/2014/main" id="{47EF0127-27BD-CCF0-D763-44AAB483698D}"/>
              </a:ext>
            </a:extLst>
          </p:cNvPr>
          <p:cNvGraphicFramePr>
            <a:graphicFrameLocks noGrp="1"/>
          </p:cNvGraphicFramePr>
          <p:nvPr>
            <p:extLst>
              <p:ext uri="{D42A27DB-BD31-4B8C-83A1-F6EECF244321}">
                <p14:modId xmlns:p14="http://schemas.microsoft.com/office/powerpoint/2010/main" val="134202066"/>
              </p:ext>
            </p:extLst>
          </p:nvPr>
        </p:nvGraphicFramePr>
        <p:xfrm>
          <a:off x="378676" y="3868612"/>
          <a:ext cx="11465324" cy="1810260"/>
        </p:xfrm>
        <a:graphic>
          <a:graphicData uri="http://schemas.openxmlformats.org/drawingml/2006/table">
            <a:tbl>
              <a:tblPr firstRow="1" bandRow="1">
                <a:tableStyleId>{17292A2E-F333-43FB-9621-5CBBE7FDCDCB}</a:tableStyleId>
              </a:tblPr>
              <a:tblGrid>
                <a:gridCol w="1434424">
                  <a:extLst>
                    <a:ext uri="{9D8B030D-6E8A-4147-A177-3AD203B41FA5}">
                      <a16:colId xmlns:a16="http://schemas.microsoft.com/office/drawing/2014/main" val="2721305402"/>
                    </a:ext>
                  </a:extLst>
                </a:gridCol>
                <a:gridCol w="5015450">
                  <a:extLst>
                    <a:ext uri="{9D8B030D-6E8A-4147-A177-3AD203B41FA5}">
                      <a16:colId xmlns:a16="http://schemas.microsoft.com/office/drawing/2014/main" val="1907842623"/>
                    </a:ext>
                  </a:extLst>
                </a:gridCol>
                <a:gridCol w="5015450">
                  <a:extLst>
                    <a:ext uri="{9D8B030D-6E8A-4147-A177-3AD203B41FA5}">
                      <a16:colId xmlns:a16="http://schemas.microsoft.com/office/drawing/2014/main" val="3303684260"/>
                    </a:ext>
                  </a:extLst>
                </a:gridCol>
              </a:tblGrid>
              <a:tr h="370840">
                <a:tc>
                  <a:txBody>
                    <a:bodyPr/>
                    <a:lstStyle/>
                    <a:p>
                      <a:pPr>
                        <a:lnSpc>
                          <a:spcPct val="150000"/>
                        </a:lnSpc>
                      </a:pPr>
                      <a:r>
                        <a:rPr lang="en-AU" dirty="0">
                          <a:solidFill>
                            <a:schemeClr val="accent1"/>
                          </a:solidFill>
                          <a:latin typeface="+mj-lt"/>
                        </a:rPr>
                        <a:t>Section</a:t>
                      </a:r>
                    </a:p>
                  </a:txBody>
                  <a:tcPr/>
                </a:tc>
                <a:tc>
                  <a:txBody>
                    <a:bodyPr/>
                    <a:lstStyle/>
                    <a:p>
                      <a:pPr>
                        <a:lnSpc>
                          <a:spcPct val="150000"/>
                        </a:lnSpc>
                      </a:pPr>
                      <a:r>
                        <a:rPr lang="en-AU" dirty="0">
                          <a:solidFill>
                            <a:schemeClr val="accent1"/>
                          </a:solidFill>
                          <a:latin typeface="+mj-lt"/>
                        </a:rPr>
                        <a:t>Communication of intent</a:t>
                      </a:r>
                    </a:p>
                  </a:txBody>
                  <a:tcPr/>
                </a:tc>
                <a:tc>
                  <a:txBody>
                    <a:bodyPr/>
                    <a:lstStyle/>
                    <a:p>
                      <a:pPr>
                        <a:lnSpc>
                          <a:spcPct val="150000"/>
                        </a:lnSpc>
                      </a:pPr>
                      <a:r>
                        <a:rPr lang="en-AU" dirty="0">
                          <a:solidFill>
                            <a:schemeClr val="accent1"/>
                          </a:solidFill>
                          <a:latin typeface="+mj-lt"/>
                        </a:rPr>
                        <a:t>Movement examples</a:t>
                      </a:r>
                    </a:p>
                  </a:txBody>
                  <a:tcPr/>
                </a:tc>
                <a:extLst>
                  <a:ext uri="{0D108BD9-81ED-4DB2-BD59-A6C34878D82A}">
                    <a16:rowId xmlns:a16="http://schemas.microsoft.com/office/drawing/2014/main" val="1162774621"/>
                  </a:ext>
                </a:extLst>
              </a:tr>
              <a:tr h="370840">
                <a:tc>
                  <a:txBody>
                    <a:bodyPr/>
                    <a:lstStyle/>
                    <a:p>
                      <a:pPr>
                        <a:lnSpc>
                          <a:spcPct val="150000"/>
                        </a:lnSpc>
                      </a:pPr>
                      <a:r>
                        <a:rPr lang="en-AU" dirty="0"/>
                        <a:t>Section 1</a:t>
                      </a:r>
                    </a:p>
                  </a:txBody>
                  <a:tcPr/>
                </a:tc>
                <a:tc>
                  <a:txBody>
                    <a:bodyPr/>
                    <a:lstStyle/>
                    <a:p>
                      <a:pPr>
                        <a:lnSpc>
                          <a:spcPct val="150000"/>
                        </a:lnSpc>
                      </a:pPr>
                      <a:endParaRPr lang="en-AU" dirty="0"/>
                    </a:p>
                  </a:txBody>
                  <a:tcPr/>
                </a:tc>
                <a:tc>
                  <a:txBody>
                    <a:bodyPr/>
                    <a:lstStyle/>
                    <a:p>
                      <a:pPr>
                        <a:lnSpc>
                          <a:spcPct val="150000"/>
                        </a:lnSpc>
                      </a:pPr>
                      <a:endParaRPr lang="en-AU" dirty="0"/>
                    </a:p>
                  </a:txBody>
                  <a:tcPr/>
                </a:tc>
                <a:extLst>
                  <a:ext uri="{0D108BD9-81ED-4DB2-BD59-A6C34878D82A}">
                    <a16:rowId xmlns:a16="http://schemas.microsoft.com/office/drawing/2014/main" val="3872572560"/>
                  </a:ext>
                </a:extLst>
              </a:tr>
              <a:tr h="370840">
                <a:tc>
                  <a:txBody>
                    <a:bodyPr/>
                    <a:lstStyle/>
                    <a:p>
                      <a:pPr>
                        <a:lnSpc>
                          <a:spcPct val="150000"/>
                        </a:lnSpc>
                      </a:pPr>
                      <a:r>
                        <a:rPr lang="en-AU" dirty="0"/>
                        <a:t>Section 2</a:t>
                      </a:r>
                    </a:p>
                  </a:txBody>
                  <a:tcPr/>
                </a:tc>
                <a:tc>
                  <a:txBody>
                    <a:bodyPr/>
                    <a:lstStyle/>
                    <a:p>
                      <a:pPr>
                        <a:lnSpc>
                          <a:spcPct val="150000"/>
                        </a:lnSpc>
                      </a:pPr>
                      <a:endParaRPr lang="en-AU" dirty="0"/>
                    </a:p>
                  </a:txBody>
                  <a:tcPr/>
                </a:tc>
                <a:tc>
                  <a:txBody>
                    <a:bodyPr/>
                    <a:lstStyle/>
                    <a:p>
                      <a:pPr>
                        <a:lnSpc>
                          <a:spcPct val="150000"/>
                        </a:lnSpc>
                      </a:pPr>
                      <a:endParaRPr lang="en-AU" dirty="0"/>
                    </a:p>
                  </a:txBody>
                  <a:tcPr/>
                </a:tc>
                <a:extLst>
                  <a:ext uri="{0D108BD9-81ED-4DB2-BD59-A6C34878D82A}">
                    <a16:rowId xmlns:a16="http://schemas.microsoft.com/office/drawing/2014/main" val="3696048024"/>
                  </a:ext>
                </a:extLst>
              </a:tr>
              <a:tr h="370840">
                <a:tc>
                  <a:txBody>
                    <a:bodyPr/>
                    <a:lstStyle/>
                    <a:p>
                      <a:pPr>
                        <a:lnSpc>
                          <a:spcPct val="150000"/>
                        </a:lnSpc>
                      </a:pPr>
                      <a:r>
                        <a:rPr lang="en-AU" dirty="0"/>
                        <a:t>Section 3</a:t>
                      </a:r>
                    </a:p>
                  </a:txBody>
                  <a:tcPr/>
                </a:tc>
                <a:tc>
                  <a:txBody>
                    <a:bodyPr/>
                    <a:lstStyle/>
                    <a:p>
                      <a:pPr>
                        <a:lnSpc>
                          <a:spcPct val="150000"/>
                        </a:lnSpc>
                      </a:pPr>
                      <a:endParaRPr lang="en-AU" dirty="0"/>
                    </a:p>
                  </a:txBody>
                  <a:tcPr/>
                </a:tc>
                <a:tc>
                  <a:txBody>
                    <a:bodyPr/>
                    <a:lstStyle/>
                    <a:p>
                      <a:pPr>
                        <a:lnSpc>
                          <a:spcPct val="150000"/>
                        </a:lnSpc>
                      </a:pPr>
                      <a:endParaRPr lang="en-AU" dirty="0"/>
                    </a:p>
                  </a:txBody>
                  <a:tcPr/>
                </a:tc>
                <a:extLst>
                  <a:ext uri="{0D108BD9-81ED-4DB2-BD59-A6C34878D82A}">
                    <a16:rowId xmlns:a16="http://schemas.microsoft.com/office/drawing/2014/main" val="823019121"/>
                  </a:ext>
                </a:extLst>
              </a:tr>
            </a:tbl>
          </a:graphicData>
        </a:graphic>
      </p:graphicFrame>
      <p:sp>
        <p:nvSpPr>
          <p:cNvPr id="4" name="Slide Number Placeholder 3">
            <a:extLst>
              <a:ext uri="{FF2B5EF4-FFF2-40B4-BE49-F238E27FC236}">
                <a16:creationId xmlns:a16="http://schemas.microsoft.com/office/drawing/2014/main" id="{0D859F50-19AF-AD57-247C-D9289EAB93EB}"/>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13</a:t>
            </a:fld>
            <a:endParaRPr lang="en-AU"/>
          </a:p>
        </p:txBody>
      </p:sp>
    </p:spTree>
    <p:extLst>
      <p:ext uri="{BB962C8B-B14F-4D97-AF65-F5344CB8AC3E}">
        <p14:creationId xmlns:p14="http://schemas.microsoft.com/office/powerpoint/2010/main" val="22620134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0B8A47-FE7C-9CC5-EAF1-2621950F5B14}"/>
              </a:ext>
            </a:extLst>
          </p:cNvPr>
          <p:cNvSpPr>
            <a:spLocks noGrp="1"/>
          </p:cNvSpPr>
          <p:nvPr>
            <p:ph type="title"/>
          </p:nvPr>
        </p:nvSpPr>
        <p:spPr/>
        <p:txBody>
          <a:bodyPr/>
          <a:lstStyle/>
          <a:p>
            <a:r>
              <a:rPr lang="en-AU" dirty="0"/>
              <a:t>Activity 3 – example</a:t>
            </a:r>
          </a:p>
        </p:txBody>
      </p:sp>
      <p:sp>
        <p:nvSpPr>
          <p:cNvPr id="5" name="Text Placeholder 4">
            <a:extLst>
              <a:ext uri="{FF2B5EF4-FFF2-40B4-BE49-F238E27FC236}">
                <a16:creationId xmlns:a16="http://schemas.microsoft.com/office/drawing/2014/main" id="{E8EA0C7E-9533-43E4-D251-5C0C94D1E863}"/>
              </a:ext>
            </a:extLst>
          </p:cNvPr>
          <p:cNvSpPr>
            <a:spLocks noGrp="1"/>
          </p:cNvSpPr>
          <p:nvPr>
            <p:ph type="body" sz="quarter" idx="18"/>
          </p:nvPr>
        </p:nvSpPr>
        <p:spPr/>
        <p:txBody>
          <a:bodyPr/>
          <a:lstStyle/>
          <a:p>
            <a:r>
              <a:rPr lang="en-AU" dirty="0"/>
              <a:t>Organising the movement</a:t>
            </a:r>
          </a:p>
        </p:txBody>
      </p:sp>
      <p:graphicFrame>
        <p:nvGraphicFramePr>
          <p:cNvPr id="6" name="Table 5" descr="An image from Crystal Pite's 'Betroffenheit' depicting the ensemble of dancers mocking the protagonist representing his inner voices.&#10;">
            <a:extLst>
              <a:ext uri="{FF2B5EF4-FFF2-40B4-BE49-F238E27FC236}">
                <a16:creationId xmlns:a16="http://schemas.microsoft.com/office/drawing/2014/main" id="{C8DDC5FF-F435-FF12-36CF-F882A4C36BD8}"/>
              </a:ext>
            </a:extLst>
          </p:cNvPr>
          <p:cNvGraphicFramePr>
            <a:graphicFrameLocks noGrp="1"/>
          </p:cNvGraphicFramePr>
          <p:nvPr>
            <p:extLst>
              <p:ext uri="{D42A27DB-BD31-4B8C-83A1-F6EECF244321}">
                <p14:modId xmlns:p14="http://schemas.microsoft.com/office/powerpoint/2010/main" val="3881987328"/>
              </p:ext>
            </p:extLst>
          </p:nvPr>
        </p:nvGraphicFramePr>
        <p:xfrm>
          <a:off x="360000" y="1477818"/>
          <a:ext cx="11484000" cy="3833241"/>
        </p:xfrm>
        <a:graphic>
          <a:graphicData uri="http://schemas.openxmlformats.org/drawingml/2006/table">
            <a:tbl>
              <a:tblPr firstRow="1" bandRow="1">
                <a:tableStyleId>{17292A2E-F333-43FB-9621-5CBBE7FDCDCB}</a:tableStyleId>
              </a:tblPr>
              <a:tblGrid>
                <a:gridCol w="1290743">
                  <a:extLst>
                    <a:ext uri="{9D8B030D-6E8A-4147-A177-3AD203B41FA5}">
                      <a16:colId xmlns:a16="http://schemas.microsoft.com/office/drawing/2014/main" val="3536163560"/>
                    </a:ext>
                  </a:extLst>
                </a:gridCol>
                <a:gridCol w="2908351">
                  <a:extLst>
                    <a:ext uri="{9D8B030D-6E8A-4147-A177-3AD203B41FA5}">
                      <a16:colId xmlns:a16="http://schemas.microsoft.com/office/drawing/2014/main" val="1830927414"/>
                    </a:ext>
                  </a:extLst>
                </a:gridCol>
                <a:gridCol w="2665210">
                  <a:extLst>
                    <a:ext uri="{9D8B030D-6E8A-4147-A177-3AD203B41FA5}">
                      <a16:colId xmlns:a16="http://schemas.microsoft.com/office/drawing/2014/main" val="73803204"/>
                    </a:ext>
                  </a:extLst>
                </a:gridCol>
                <a:gridCol w="4619696">
                  <a:extLst>
                    <a:ext uri="{9D8B030D-6E8A-4147-A177-3AD203B41FA5}">
                      <a16:colId xmlns:a16="http://schemas.microsoft.com/office/drawing/2014/main" val="3786627242"/>
                    </a:ext>
                  </a:extLst>
                </a:gridCol>
              </a:tblGrid>
              <a:tr h="370840">
                <a:tc>
                  <a:txBody>
                    <a:bodyPr/>
                    <a:lstStyle/>
                    <a:p>
                      <a:r>
                        <a:rPr lang="en-AU" sz="1800" dirty="0">
                          <a:solidFill>
                            <a:schemeClr val="accent1"/>
                          </a:solidFill>
                          <a:latin typeface="+mj-lt"/>
                        </a:rPr>
                        <a:t>Motif</a:t>
                      </a:r>
                    </a:p>
                  </a:txBody>
                  <a:tcPr/>
                </a:tc>
                <a:tc>
                  <a:txBody>
                    <a:bodyPr/>
                    <a:lstStyle/>
                    <a:p>
                      <a:r>
                        <a:rPr lang="en-AU" sz="1800" dirty="0">
                          <a:solidFill>
                            <a:schemeClr val="accent1"/>
                          </a:solidFill>
                          <a:latin typeface="+mj-lt"/>
                        </a:rPr>
                        <a:t>Description</a:t>
                      </a:r>
                    </a:p>
                  </a:txBody>
                  <a:tcPr/>
                </a:tc>
                <a:tc>
                  <a:txBody>
                    <a:bodyPr/>
                    <a:lstStyle/>
                    <a:p>
                      <a:r>
                        <a:rPr lang="en-AU" dirty="0">
                          <a:solidFill>
                            <a:schemeClr val="accent1"/>
                          </a:solidFill>
                          <a:latin typeface="+mj-lt"/>
                        </a:rPr>
                        <a:t>Manipulations (motif into phrase)</a:t>
                      </a:r>
                    </a:p>
                  </a:txBody>
                  <a:tcPr/>
                </a:tc>
                <a:tc>
                  <a:txBody>
                    <a:bodyPr/>
                    <a:lstStyle/>
                    <a:p>
                      <a:r>
                        <a:rPr lang="en-AU" dirty="0">
                          <a:solidFill>
                            <a:schemeClr val="accent1"/>
                          </a:solidFill>
                          <a:latin typeface="+mj-lt"/>
                        </a:rPr>
                        <a:t>Communication of the intent</a:t>
                      </a:r>
                    </a:p>
                  </a:txBody>
                  <a:tcPr/>
                </a:tc>
                <a:extLst>
                  <a:ext uri="{0D108BD9-81ED-4DB2-BD59-A6C34878D82A}">
                    <a16:rowId xmlns:a16="http://schemas.microsoft.com/office/drawing/2014/main" val="2809100995"/>
                  </a:ext>
                </a:extLst>
              </a:tr>
              <a:tr h="370840">
                <a:tc>
                  <a:txBody>
                    <a:bodyPr/>
                    <a:lstStyle/>
                    <a:p>
                      <a:pPr>
                        <a:lnSpc>
                          <a:spcPct val="114000"/>
                        </a:lnSpc>
                      </a:pPr>
                      <a:r>
                        <a:rPr lang="en-AU" sz="1800" dirty="0"/>
                        <a:t>Mocking gestures</a:t>
                      </a:r>
                    </a:p>
                  </a:txBody>
                  <a:tcPr/>
                </a:tc>
                <a:tc>
                  <a:txBody>
                    <a:bodyPr/>
                    <a:lstStyle/>
                    <a:p>
                      <a:pPr>
                        <a:lnSpc>
                          <a:spcPct val="114000"/>
                        </a:lnSpc>
                      </a:pPr>
                      <a:r>
                        <a:rPr lang="en-AU" sz="1800" dirty="0"/>
                        <a:t>A group of dancers appear in the soloist's personal space. They are wearing clown makeup and perform gestures to mock the protagonist’s crippling trauma, such as pointing and exaggerated expressions of shock, crying and laughter.</a:t>
                      </a:r>
                    </a:p>
                  </a:txBody>
                  <a:tcPr/>
                </a:tc>
                <a:tc>
                  <a:txBody>
                    <a:bodyPr/>
                    <a:lstStyle/>
                    <a:p>
                      <a:pPr marL="285750" indent="-285750">
                        <a:lnSpc>
                          <a:spcPct val="114000"/>
                        </a:lnSpc>
                        <a:buFont typeface="Arial" panose="020B0604020202020204" pitchFamily="34" charset="0"/>
                        <a:buChar char="•"/>
                      </a:pPr>
                      <a:r>
                        <a:rPr lang="en-AU" sz="1800" b="0" i="0" kern="1200" dirty="0">
                          <a:solidFill>
                            <a:schemeClr val="tx1"/>
                          </a:solidFill>
                          <a:effectLst/>
                          <a:latin typeface="+mn-lt"/>
                          <a:ea typeface="+mn-ea"/>
                          <a:cs typeface="+mn-cs"/>
                        </a:rPr>
                        <a:t>tap-dancing </a:t>
                      </a:r>
                    </a:p>
                    <a:p>
                      <a:pPr marL="285750" indent="-285750">
                        <a:lnSpc>
                          <a:spcPct val="114000"/>
                        </a:lnSpc>
                        <a:buFont typeface="Arial" panose="020B0604020202020204" pitchFamily="34" charset="0"/>
                        <a:buChar char="•"/>
                      </a:pPr>
                      <a:r>
                        <a:rPr lang="en-AU" sz="1800" b="0" i="0" kern="1200" dirty="0">
                          <a:solidFill>
                            <a:schemeClr val="tx1"/>
                          </a:solidFill>
                          <a:effectLst/>
                          <a:latin typeface="+mn-lt"/>
                          <a:ea typeface="+mn-ea"/>
                          <a:cs typeface="+mn-cs"/>
                        </a:rPr>
                        <a:t>questioning</a:t>
                      </a:r>
                    </a:p>
                    <a:p>
                      <a:pPr marL="285750" indent="-285750">
                        <a:lnSpc>
                          <a:spcPct val="114000"/>
                        </a:lnSpc>
                        <a:buFont typeface="Arial" panose="020B0604020202020204" pitchFamily="34" charset="0"/>
                        <a:buChar char="•"/>
                      </a:pPr>
                      <a:r>
                        <a:rPr lang="en-AU" sz="1800" b="0" i="0" kern="1200" dirty="0">
                          <a:solidFill>
                            <a:schemeClr val="tx1"/>
                          </a:solidFill>
                          <a:effectLst/>
                          <a:latin typeface="+mn-lt"/>
                          <a:ea typeface="+mn-ea"/>
                          <a:cs typeface="+mn-cs"/>
                        </a:rPr>
                        <a:t>showgirls</a:t>
                      </a:r>
                    </a:p>
                    <a:p>
                      <a:pPr marL="285750" indent="-285750">
                        <a:lnSpc>
                          <a:spcPct val="114000"/>
                        </a:lnSpc>
                        <a:buFont typeface="Arial" panose="020B0604020202020204" pitchFamily="34" charset="0"/>
                        <a:buChar char="•"/>
                      </a:pPr>
                      <a:r>
                        <a:rPr lang="en-AU" sz="1800" b="0" i="0" kern="1200" dirty="0">
                          <a:solidFill>
                            <a:schemeClr val="tx1"/>
                          </a:solidFill>
                          <a:effectLst/>
                          <a:latin typeface="+mn-lt"/>
                          <a:ea typeface="+mn-ea"/>
                          <a:cs typeface="+mn-cs"/>
                        </a:rPr>
                        <a:t>holding him up/pushing/pulling</a:t>
                      </a:r>
                    </a:p>
                  </a:txBody>
                  <a:tcPr/>
                </a:tc>
                <a:tc>
                  <a:txBody>
                    <a:bodyPr/>
                    <a:lstStyle/>
                    <a:p>
                      <a:pPr marL="0" indent="0">
                        <a:lnSpc>
                          <a:spcPct val="114000"/>
                        </a:lnSpc>
                        <a:buFont typeface="Arial" panose="020B0604020202020204" pitchFamily="34" charset="0"/>
                        <a:buNone/>
                      </a:pPr>
                      <a:r>
                        <a:rPr lang="en-AU" dirty="0">
                          <a:solidFill>
                            <a:schemeClr val="tx1"/>
                          </a:solidFill>
                        </a:rPr>
                        <a:t>The ensemble of dancers mocking the protagonist represent his inner voices. They personify the soloist’s conscious emotions about his ability to cope with the trauma he is experiencing.</a:t>
                      </a:r>
                    </a:p>
                  </a:txBody>
                  <a:tcPr/>
                </a:tc>
                <a:extLst>
                  <a:ext uri="{0D108BD9-81ED-4DB2-BD59-A6C34878D82A}">
                    <a16:rowId xmlns:a16="http://schemas.microsoft.com/office/drawing/2014/main" val="3439736620"/>
                  </a:ext>
                </a:extLst>
              </a:tr>
            </a:tbl>
          </a:graphicData>
        </a:graphic>
      </p:graphicFrame>
      <p:pic>
        <p:nvPicPr>
          <p:cNvPr id="7" name="Picture 6" descr="An image from Crystal Pite's 'Betroffenheit' depicting the ensemble of dancers mocking the protagonist representing his inner voices.">
            <a:extLst>
              <a:ext uri="{FF2B5EF4-FFF2-40B4-BE49-F238E27FC236}">
                <a16:creationId xmlns:a16="http://schemas.microsoft.com/office/drawing/2014/main" id="{7BB6BF01-031B-010F-17DF-FB7F61AA18D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176539" y="3794862"/>
            <a:ext cx="3667462" cy="2448919"/>
          </a:xfrm>
          <a:prstGeom prst="rect">
            <a:avLst/>
          </a:prstGeom>
          <a:ln>
            <a:noFill/>
          </a:ln>
          <a:effectLst/>
        </p:spPr>
      </p:pic>
      <p:sp>
        <p:nvSpPr>
          <p:cNvPr id="8" name="TextBox 7">
            <a:extLst>
              <a:ext uri="{FF2B5EF4-FFF2-40B4-BE49-F238E27FC236}">
                <a16:creationId xmlns:a16="http://schemas.microsoft.com/office/drawing/2014/main" id="{6D4208C4-A83D-82D0-34B2-6172D74A65AC}"/>
              </a:ext>
            </a:extLst>
          </p:cNvPr>
          <p:cNvSpPr txBox="1"/>
          <p:nvPr/>
        </p:nvSpPr>
        <p:spPr>
          <a:xfrm>
            <a:off x="348000" y="6516000"/>
            <a:ext cx="11346611" cy="180000"/>
          </a:xfrm>
          <a:prstGeom prst="rect">
            <a:avLst/>
          </a:prstGeom>
          <a:noFill/>
        </p:spPr>
        <p:txBody>
          <a:bodyPr wrap="square" lIns="0" tIns="0" rIns="0" bIns="0" rtlCol="0">
            <a:noAutofit/>
          </a:bodyPr>
          <a:lstStyle/>
          <a:p>
            <a:pPr algn="l"/>
            <a:r>
              <a:rPr lang="en-AU" sz="1000" dirty="0">
                <a:solidFill>
                  <a:srgbClr val="22272B"/>
                </a:solidFill>
              </a:rPr>
              <a:t>The Guardian (2017) </a:t>
            </a:r>
            <a:r>
              <a:rPr lang="en-AU" sz="1000" dirty="0">
                <a:solidFill>
                  <a:srgbClr val="22272B"/>
                </a:solidFill>
                <a:hlinkClick r:id="rId3"/>
              </a:rPr>
              <a:t>Betroffenheit review – trauma and grief shape a startling, disturbing performance</a:t>
            </a:r>
            <a:r>
              <a:rPr lang="en-AU" sz="1000" dirty="0">
                <a:solidFill>
                  <a:srgbClr val="22272B"/>
                </a:solidFill>
              </a:rPr>
              <a:t> [website], accessed 14/09/2023</a:t>
            </a:r>
            <a:r>
              <a:rPr lang="en-US" sz="1000" dirty="0">
                <a:solidFill>
                  <a:srgbClr val="22272B"/>
                </a:solidFill>
              </a:rPr>
              <a:t>.</a:t>
            </a:r>
            <a:endParaRPr lang="en-AU" sz="1000" dirty="0"/>
          </a:p>
        </p:txBody>
      </p:sp>
      <p:sp>
        <p:nvSpPr>
          <p:cNvPr id="4" name="Slide Number Placeholder 3">
            <a:extLst>
              <a:ext uri="{FF2B5EF4-FFF2-40B4-BE49-F238E27FC236}">
                <a16:creationId xmlns:a16="http://schemas.microsoft.com/office/drawing/2014/main" id="{6B3D959C-2ACF-6EC3-DA76-7FE9193317FF}"/>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14</a:t>
            </a:fld>
            <a:endParaRPr lang="en-AU"/>
          </a:p>
        </p:txBody>
      </p:sp>
    </p:spTree>
    <p:extLst>
      <p:ext uri="{BB962C8B-B14F-4D97-AF65-F5344CB8AC3E}">
        <p14:creationId xmlns:p14="http://schemas.microsoft.com/office/powerpoint/2010/main" val="31773286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527A0-F19A-1B7C-075F-5E247562AC1C}"/>
              </a:ext>
            </a:extLst>
          </p:cNvPr>
          <p:cNvSpPr>
            <a:spLocks noGrp="1"/>
          </p:cNvSpPr>
          <p:nvPr>
            <p:ph type="title"/>
          </p:nvPr>
        </p:nvSpPr>
        <p:spPr/>
        <p:txBody>
          <a:bodyPr/>
          <a:lstStyle/>
          <a:p>
            <a:r>
              <a:rPr lang="en-AU" dirty="0"/>
              <a:t>Activity 4 continued</a:t>
            </a:r>
          </a:p>
        </p:txBody>
      </p:sp>
      <p:sp>
        <p:nvSpPr>
          <p:cNvPr id="3" name="Content Placeholder 2">
            <a:extLst>
              <a:ext uri="{FF2B5EF4-FFF2-40B4-BE49-F238E27FC236}">
                <a16:creationId xmlns:a16="http://schemas.microsoft.com/office/drawing/2014/main" id="{E05DB33F-7DC1-0FFA-B4DF-EE4339954931}"/>
              </a:ext>
            </a:extLst>
          </p:cNvPr>
          <p:cNvSpPr>
            <a:spLocks noGrp="1"/>
          </p:cNvSpPr>
          <p:nvPr>
            <p:ph idx="1"/>
          </p:nvPr>
        </p:nvSpPr>
        <p:spPr>
          <a:xfrm>
            <a:off x="360000" y="1389091"/>
            <a:ext cx="11484000" cy="4536000"/>
          </a:xfrm>
        </p:spPr>
        <p:txBody>
          <a:bodyPr/>
          <a:lstStyle/>
          <a:p>
            <a:pPr marL="457200" indent="-457200">
              <a:buFont typeface="+mj-lt"/>
              <a:buAutoNum type="arabicPeriod" startAt="3"/>
            </a:pPr>
            <a:r>
              <a:rPr lang="en-AU" dirty="0"/>
              <a:t>Review a range of </a:t>
            </a:r>
            <a:r>
              <a:rPr lang="en-AU" dirty="0">
                <a:hlinkClick r:id="rId2"/>
              </a:rPr>
              <a:t>extended writing paragraph scaffolds</a:t>
            </a:r>
            <a:r>
              <a:rPr lang="en-AU" dirty="0"/>
              <a:t>. Select one to support you in structuring your writing. Answer the extended response questions below, using specific examples from the work to support your ideas. </a:t>
            </a:r>
          </a:p>
          <a:p>
            <a:pPr marL="817200" lvl="4" indent="-457200">
              <a:buFont typeface="+mj-lt"/>
              <a:buAutoNum type="alphaLcPeriod"/>
            </a:pPr>
            <a:r>
              <a:rPr lang="en-AU" dirty="0"/>
              <a:t>Explain how the formal structure of the mandatory seminal work supports the communication of the choreographer’s intention.</a:t>
            </a:r>
          </a:p>
          <a:p>
            <a:pPr marL="817200" lvl="4" indent="-457200">
              <a:buFont typeface="+mj-lt"/>
              <a:buAutoNum type="alphaLcPeriod"/>
            </a:pPr>
            <a:r>
              <a:rPr lang="en-AU" dirty="0"/>
              <a:t>Describe how sequencing and transitions are used by the choreographer throughout the mandatory seminal work to support the thematic consideration.</a:t>
            </a:r>
          </a:p>
          <a:p>
            <a:pPr marL="817200" lvl="4" indent="-457200">
              <a:buFont typeface="+mj-lt"/>
              <a:buAutoNum type="alphaLcPeriod"/>
            </a:pPr>
            <a:r>
              <a:rPr lang="en-AU" dirty="0"/>
              <a:t>Identify if the choreographer has or has not used repetition throughout the mandatory seminal work. How does the use of repetition support the choreographer’s concept/intent?</a:t>
            </a:r>
          </a:p>
          <a:p>
            <a:pPr marL="817200" lvl="4" indent="-457200">
              <a:buFont typeface="+mj-lt"/>
              <a:buAutoNum type="alphaLcPeriod"/>
            </a:pPr>
            <a:r>
              <a:rPr lang="en-AU" dirty="0"/>
              <a:t>How has the choreographer used variation and contrast to develop the movement within the mandatory seminal work?</a:t>
            </a:r>
            <a:endParaRPr lang="en-AU" b="1" dirty="0"/>
          </a:p>
          <a:p>
            <a:endParaRPr lang="en-AU" dirty="0"/>
          </a:p>
        </p:txBody>
      </p:sp>
      <p:sp>
        <p:nvSpPr>
          <p:cNvPr id="4" name="Slide Number Placeholder 3">
            <a:extLst>
              <a:ext uri="{FF2B5EF4-FFF2-40B4-BE49-F238E27FC236}">
                <a16:creationId xmlns:a16="http://schemas.microsoft.com/office/drawing/2014/main" id="{4975EFF0-10F9-EA35-A91B-3F4B284A5BFB}"/>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15</a:t>
            </a:fld>
            <a:endParaRPr lang="en-AU"/>
          </a:p>
        </p:txBody>
      </p:sp>
    </p:spTree>
    <p:extLst>
      <p:ext uri="{BB962C8B-B14F-4D97-AF65-F5344CB8AC3E}">
        <p14:creationId xmlns:p14="http://schemas.microsoft.com/office/powerpoint/2010/main" val="3945346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D38711-EE8D-FA58-F647-01A0E79C63D6}"/>
              </a:ext>
            </a:extLst>
          </p:cNvPr>
          <p:cNvSpPr>
            <a:spLocks noGrp="1"/>
          </p:cNvSpPr>
          <p:nvPr>
            <p:ph type="title"/>
          </p:nvPr>
        </p:nvSpPr>
        <p:spPr/>
        <p:txBody>
          <a:bodyPr/>
          <a:lstStyle/>
          <a:p>
            <a:r>
              <a:rPr lang="en-AU" dirty="0"/>
              <a:t>Analysis – evaluation</a:t>
            </a:r>
          </a:p>
        </p:txBody>
      </p:sp>
      <p:sp>
        <p:nvSpPr>
          <p:cNvPr id="3" name="Content Placeholder 2">
            <a:extLst>
              <a:ext uri="{FF2B5EF4-FFF2-40B4-BE49-F238E27FC236}">
                <a16:creationId xmlns:a16="http://schemas.microsoft.com/office/drawing/2014/main" id="{3E61C30E-79E0-642D-6B77-5874BE3881EE}"/>
              </a:ext>
            </a:extLst>
          </p:cNvPr>
          <p:cNvSpPr>
            <a:spLocks noGrp="1"/>
          </p:cNvSpPr>
          <p:nvPr>
            <p:ph idx="1"/>
          </p:nvPr>
        </p:nvSpPr>
        <p:spPr>
          <a:xfrm>
            <a:off x="360000" y="1453746"/>
            <a:ext cx="11484000" cy="4536000"/>
          </a:xfrm>
        </p:spPr>
        <p:txBody>
          <a:bodyPr/>
          <a:lstStyle/>
          <a:p>
            <a:pPr>
              <a:lnSpc>
                <a:spcPct val="114000"/>
              </a:lnSpc>
              <a:spcAft>
                <a:spcPts val="600"/>
              </a:spcAft>
            </a:pPr>
            <a:r>
              <a:rPr lang="en-GB" sz="1600" dirty="0"/>
              <a:t>Evaluating dance works requires critical thinking to make a judgement. To do this successfully, you need to view the work within the context in which it was choreographed and consider how this would have influenced both the choreographer and the dance work.</a:t>
            </a:r>
          </a:p>
          <a:p>
            <a:pPr>
              <a:lnSpc>
                <a:spcPct val="114000"/>
              </a:lnSpc>
              <a:spcAft>
                <a:spcPts val="600"/>
              </a:spcAft>
            </a:pPr>
            <a:r>
              <a:rPr lang="en-GB" sz="1600" dirty="0"/>
              <a:t>When evaluating a dance work, it is important to ensure that you are not letting your uninformed opinion cloud your judgement. This will allow you to create a critical response that uses a combination of analysing, describing, interpreting and evaluating to decide on a work's worth and merit. Your responses should always be justified with evidence from the work. When evaluating a dance work, consider:</a:t>
            </a:r>
          </a:p>
          <a:p>
            <a:pPr marL="285750" indent="-285750">
              <a:lnSpc>
                <a:spcPct val="114000"/>
              </a:lnSpc>
              <a:spcAft>
                <a:spcPts val="600"/>
              </a:spcAft>
              <a:buFont typeface="Arial" panose="020B0604020202020204" pitchFamily="34" charset="0"/>
              <a:buChar char="•"/>
            </a:pPr>
            <a:r>
              <a:rPr lang="en-GB" sz="1600" dirty="0"/>
              <a:t>the concepts of the work </a:t>
            </a:r>
          </a:p>
          <a:p>
            <a:pPr marL="285750" indent="-285750">
              <a:lnSpc>
                <a:spcPct val="114000"/>
              </a:lnSpc>
              <a:spcAft>
                <a:spcPts val="600"/>
              </a:spcAft>
              <a:buFont typeface="Arial" panose="020B0604020202020204" pitchFamily="34" charset="0"/>
              <a:buChar char="•"/>
            </a:pPr>
            <a:r>
              <a:rPr lang="en-GB" sz="1600" dirty="0"/>
              <a:t>the values of the society in which the work was made at the time the work was choreographed</a:t>
            </a:r>
          </a:p>
          <a:p>
            <a:pPr marL="285750" indent="-285750">
              <a:lnSpc>
                <a:spcPct val="114000"/>
              </a:lnSpc>
              <a:spcAft>
                <a:spcPts val="600"/>
              </a:spcAft>
              <a:buFont typeface="Arial" panose="020B0604020202020204" pitchFamily="34" charset="0"/>
              <a:buChar char="•"/>
            </a:pPr>
            <a:r>
              <a:rPr lang="en-GB" sz="1600" dirty="0"/>
              <a:t>any specific values of the choreographer/society identified when contextualising the work</a:t>
            </a:r>
          </a:p>
          <a:p>
            <a:pPr marL="285750" indent="-285750">
              <a:lnSpc>
                <a:spcPct val="114000"/>
              </a:lnSpc>
              <a:spcAft>
                <a:spcPts val="600"/>
              </a:spcAft>
              <a:buFont typeface="Arial" panose="020B0604020202020204" pitchFamily="34" charset="0"/>
              <a:buChar char="•"/>
            </a:pPr>
            <a:r>
              <a:rPr lang="en-GB" sz="1600" dirty="0"/>
              <a:t>if or how your personal opinion and experience may have impacted your interpretation of the work</a:t>
            </a:r>
          </a:p>
          <a:p>
            <a:pPr marL="285750" indent="-285750">
              <a:lnSpc>
                <a:spcPct val="114000"/>
              </a:lnSpc>
              <a:spcAft>
                <a:spcPts val="600"/>
              </a:spcAft>
              <a:buFont typeface="Arial" panose="020B0604020202020204" pitchFamily="34" charset="0"/>
              <a:buChar char="•"/>
            </a:pPr>
            <a:r>
              <a:rPr lang="en-GB" sz="1600" dirty="0"/>
              <a:t>the work’s worth and merit (is it deserving of praise in the context of the previous points?)</a:t>
            </a:r>
          </a:p>
          <a:p>
            <a:pPr marL="285750" indent="-285750">
              <a:lnSpc>
                <a:spcPct val="114000"/>
              </a:lnSpc>
              <a:spcAft>
                <a:spcPts val="600"/>
              </a:spcAft>
              <a:buFont typeface="Arial" panose="020B0604020202020204" pitchFamily="34" charset="0"/>
              <a:buChar char="•"/>
            </a:pPr>
            <a:r>
              <a:rPr lang="en-GB" sz="1600" dirty="0"/>
              <a:t>if the choreographer's work was effective in its communication of the intention and/or was the intention appropriate for the world in which it was created</a:t>
            </a:r>
          </a:p>
          <a:p>
            <a:pPr marL="285750" indent="-285750">
              <a:lnSpc>
                <a:spcPct val="114000"/>
              </a:lnSpc>
              <a:spcAft>
                <a:spcPts val="600"/>
              </a:spcAft>
              <a:buFont typeface="Arial" panose="020B0604020202020204" pitchFamily="34" charset="0"/>
              <a:buChar char="•"/>
            </a:pPr>
            <a:r>
              <a:rPr lang="en-GB" sz="1600" dirty="0"/>
              <a:t>if the performance was effective and/or appropriate in communicating the choreographer’s intention.</a:t>
            </a:r>
          </a:p>
          <a:p>
            <a:pPr>
              <a:lnSpc>
                <a:spcPct val="114000"/>
              </a:lnSpc>
              <a:spcAft>
                <a:spcPts val="600"/>
              </a:spcAft>
            </a:pPr>
            <a:endParaRPr lang="en-AU" sz="1600" dirty="0"/>
          </a:p>
        </p:txBody>
      </p:sp>
      <p:sp>
        <p:nvSpPr>
          <p:cNvPr id="4" name="Slide Number Placeholder 3">
            <a:extLst>
              <a:ext uri="{FF2B5EF4-FFF2-40B4-BE49-F238E27FC236}">
                <a16:creationId xmlns:a16="http://schemas.microsoft.com/office/drawing/2014/main" id="{DA3D9E10-7A9B-ED6E-6A6F-4F60FADF6389}"/>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16</a:t>
            </a:fld>
            <a:endParaRPr lang="en-AU"/>
          </a:p>
        </p:txBody>
      </p:sp>
    </p:spTree>
    <p:extLst>
      <p:ext uri="{BB962C8B-B14F-4D97-AF65-F5344CB8AC3E}">
        <p14:creationId xmlns:p14="http://schemas.microsoft.com/office/powerpoint/2010/main" val="272877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FAF538-AA35-719A-E4F5-8AE8E4577AB8}"/>
              </a:ext>
            </a:extLst>
          </p:cNvPr>
          <p:cNvSpPr>
            <a:spLocks noGrp="1"/>
          </p:cNvSpPr>
          <p:nvPr>
            <p:ph type="title"/>
          </p:nvPr>
        </p:nvSpPr>
        <p:spPr/>
        <p:txBody>
          <a:bodyPr/>
          <a:lstStyle/>
          <a:p>
            <a:r>
              <a:rPr lang="en-AU" dirty="0"/>
              <a:t>Activity 5 – evaluation</a:t>
            </a:r>
          </a:p>
        </p:txBody>
      </p:sp>
      <p:sp>
        <p:nvSpPr>
          <p:cNvPr id="3" name="Content Placeholder 2">
            <a:extLst>
              <a:ext uri="{FF2B5EF4-FFF2-40B4-BE49-F238E27FC236}">
                <a16:creationId xmlns:a16="http://schemas.microsoft.com/office/drawing/2014/main" id="{919616D4-2960-3B35-F425-47DD965550DD}"/>
              </a:ext>
            </a:extLst>
          </p:cNvPr>
          <p:cNvSpPr>
            <a:spLocks noGrp="1"/>
          </p:cNvSpPr>
          <p:nvPr>
            <p:ph idx="1"/>
          </p:nvPr>
        </p:nvSpPr>
        <p:spPr/>
        <p:txBody>
          <a:bodyPr/>
          <a:lstStyle/>
          <a:p>
            <a:r>
              <a:rPr lang="en-AU" dirty="0"/>
              <a:t>Research the mandatory seminal work to answer the questions below.</a:t>
            </a:r>
          </a:p>
          <a:p>
            <a:pPr marL="457200" indent="-457200">
              <a:buFont typeface="+mj-lt"/>
              <a:buAutoNum type="arabicPeriod"/>
            </a:pPr>
            <a:r>
              <a:rPr lang="en-AU" dirty="0"/>
              <a:t>What year was the mandatory seminal work choreographed?</a:t>
            </a:r>
          </a:p>
          <a:p>
            <a:pPr marL="457200" indent="-457200">
              <a:buFont typeface="+mj-lt"/>
              <a:buAutoNum type="arabicPeriod"/>
            </a:pPr>
            <a:r>
              <a:rPr lang="en-AU" dirty="0"/>
              <a:t>What significant events were happening in society at the time the work was choreographed?</a:t>
            </a:r>
          </a:p>
          <a:p>
            <a:pPr marL="457200" indent="-457200">
              <a:buFont typeface="+mj-lt"/>
              <a:buAutoNum type="arabicPeriod"/>
            </a:pPr>
            <a:r>
              <a:rPr lang="en-AU" dirty="0"/>
              <a:t>What significant events throughout the choreographer’s life could have influenced them to create this work?</a:t>
            </a:r>
          </a:p>
          <a:p>
            <a:pPr marL="457200" indent="-457200">
              <a:buFont typeface="+mj-lt"/>
              <a:buAutoNum type="arabicPeriod"/>
            </a:pPr>
            <a:r>
              <a:rPr lang="en-AU" dirty="0"/>
              <a:t>Was the work praised when it was first staged? Why or why not?</a:t>
            </a:r>
          </a:p>
          <a:p>
            <a:pPr marL="457200" indent="-457200">
              <a:buFont typeface="+mj-lt"/>
              <a:buAutoNum type="arabicPeriod"/>
            </a:pPr>
            <a:r>
              <a:rPr lang="en-AU" dirty="0"/>
              <a:t>Based on these findings, do you think the performance has worth and merit as a seminal work? Why?</a:t>
            </a:r>
          </a:p>
          <a:p>
            <a:pPr marL="457200" indent="-457200">
              <a:buFont typeface="+mj-lt"/>
              <a:buAutoNum type="arabicPeriod"/>
            </a:pPr>
            <a:r>
              <a:rPr lang="en-AU" dirty="0"/>
              <a:t>Do you think the choreographer was successful in communicating their intention throughout the mandatory seminal work? Use examples from the work to support your response.</a:t>
            </a:r>
          </a:p>
          <a:p>
            <a:pPr marL="457200" indent="-457200">
              <a:buFont typeface="+mj-lt"/>
              <a:buAutoNum type="arabicPeriod"/>
            </a:pPr>
            <a:endParaRPr lang="en-AU" dirty="0"/>
          </a:p>
          <a:p>
            <a:endParaRPr lang="en-AU" dirty="0"/>
          </a:p>
        </p:txBody>
      </p:sp>
      <p:sp>
        <p:nvSpPr>
          <p:cNvPr id="4" name="Slide Number Placeholder 3">
            <a:extLst>
              <a:ext uri="{FF2B5EF4-FFF2-40B4-BE49-F238E27FC236}">
                <a16:creationId xmlns:a16="http://schemas.microsoft.com/office/drawing/2014/main" id="{8DEAF315-AF9A-3DFB-6BA4-EA930F9C1500}"/>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17</a:t>
            </a:fld>
            <a:endParaRPr lang="en-AU"/>
          </a:p>
        </p:txBody>
      </p:sp>
    </p:spTree>
    <p:extLst>
      <p:ext uri="{BB962C8B-B14F-4D97-AF65-F5344CB8AC3E}">
        <p14:creationId xmlns:p14="http://schemas.microsoft.com/office/powerpoint/2010/main" val="36544061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63D0DBA-A080-6095-6F9D-A34D53C81C56}"/>
              </a:ext>
            </a:extLst>
          </p:cNvPr>
          <p:cNvSpPr>
            <a:spLocks noGrp="1"/>
          </p:cNvSpPr>
          <p:nvPr>
            <p:ph type="title"/>
          </p:nvPr>
        </p:nvSpPr>
        <p:spPr/>
        <p:txBody>
          <a:bodyPr/>
          <a:lstStyle/>
          <a:p>
            <a:r>
              <a:rPr lang="en-AU" dirty="0"/>
              <a:t>Writing and criticism</a:t>
            </a:r>
          </a:p>
        </p:txBody>
      </p:sp>
      <p:sp>
        <p:nvSpPr>
          <p:cNvPr id="8" name="Text Placeholder 7">
            <a:extLst>
              <a:ext uri="{FF2B5EF4-FFF2-40B4-BE49-F238E27FC236}">
                <a16:creationId xmlns:a16="http://schemas.microsoft.com/office/drawing/2014/main" id="{FA6C110A-0C44-2A68-676B-47B9A4D02C74}"/>
              </a:ext>
            </a:extLst>
          </p:cNvPr>
          <p:cNvSpPr>
            <a:spLocks noGrp="1"/>
          </p:cNvSpPr>
          <p:nvPr>
            <p:ph type="body" sz="quarter" idx="17"/>
          </p:nvPr>
        </p:nvSpPr>
        <p:spPr>
          <a:xfrm>
            <a:off x="360000" y="1152001"/>
            <a:ext cx="6443637" cy="4553999"/>
          </a:xfrm>
        </p:spPr>
        <p:txBody>
          <a:bodyPr/>
          <a:lstStyle/>
          <a:p>
            <a:r>
              <a:rPr lang="en-AU" b="0" i="0" dirty="0">
                <a:effectLst/>
              </a:rPr>
              <a:t>When learning to write critically about dance, it is important to engage with a range of samples from experienced dance critics. This will help you to grasp the style, formatting and language used when taking on </a:t>
            </a:r>
            <a:r>
              <a:rPr lang="en-AU" dirty="0"/>
              <a:t>t</a:t>
            </a:r>
            <a:r>
              <a:rPr lang="en-AU" b="0" i="0" dirty="0">
                <a:effectLst/>
              </a:rPr>
              <a:t>he role of a critic in dance.</a:t>
            </a:r>
          </a:p>
          <a:p>
            <a:pPr algn="l" fontAlgn="base" latinLnBrk="0"/>
            <a:r>
              <a:rPr lang="en-AU" dirty="0"/>
              <a:t>As outlined on the </a:t>
            </a:r>
            <a:r>
              <a:rPr lang="en-AU" dirty="0">
                <a:hlinkClick r:id="rId2" action="ppaction://hlinksldjump"/>
              </a:rPr>
              <a:t>Analysis – evaluation slide</a:t>
            </a:r>
            <a:r>
              <a:rPr lang="en-AU" dirty="0"/>
              <a:t>, to effectively critically analyse a dance work, you must </a:t>
            </a:r>
            <a:r>
              <a:rPr lang="en-AU" b="0" i="0" dirty="0">
                <a:effectLst/>
              </a:rPr>
              <a:t>view the work within the context in which it was choreographed and consider how this would have influenced both the choreographer and the work.</a:t>
            </a:r>
            <a:endParaRPr lang="en-AU" dirty="0"/>
          </a:p>
          <a:p>
            <a:endParaRPr lang="en-AU" dirty="0"/>
          </a:p>
        </p:txBody>
      </p:sp>
      <p:sp>
        <p:nvSpPr>
          <p:cNvPr id="7" name="Content Placeholder 6">
            <a:extLst>
              <a:ext uri="{FF2B5EF4-FFF2-40B4-BE49-F238E27FC236}">
                <a16:creationId xmlns:a16="http://schemas.microsoft.com/office/drawing/2014/main" id="{F14B26DD-193C-D422-0BB8-DD6D12A8DCAD}"/>
              </a:ext>
            </a:extLst>
          </p:cNvPr>
          <p:cNvSpPr>
            <a:spLocks noGrp="1"/>
          </p:cNvSpPr>
          <p:nvPr>
            <p:ph sz="half" idx="2"/>
          </p:nvPr>
        </p:nvSpPr>
        <p:spPr>
          <a:xfrm>
            <a:off x="7417249" y="1152000"/>
            <a:ext cx="4426387" cy="4554000"/>
          </a:xfrm>
        </p:spPr>
        <p:txBody>
          <a:bodyPr/>
          <a:lstStyle/>
          <a:p>
            <a:r>
              <a:rPr lang="en-AU" sz="1800" dirty="0"/>
              <a:t>Writing and criticism involves:</a:t>
            </a:r>
          </a:p>
          <a:p>
            <a:pPr marL="342900" indent="-342900">
              <a:buFont typeface="Arial" panose="020B0604020202020204" pitchFamily="34" charset="0"/>
              <a:buChar char="•"/>
            </a:pPr>
            <a:r>
              <a:rPr lang="en-AU" sz="1800" dirty="0"/>
              <a:t>r</a:t>
            </a:r>
            <a:r>
              <a:rPr lang="en-AU" sz="1800" b="0" i="0" dirty="0">
                <a:effectLst/>
              </a:rPr>
              <a:t>eading and writing reviews</a:t>
            </a:r>
          </a:p>
          <a:p>
            <a:pPr marL="342900" indent="-342900">
              <a:buFont typeface="Arial" panose="020B0604020202020204" pitchFamily="34" charset="0"/>
              <a:buChar char="•"/>
            </a:pPr>
            <a:r>
              <a:rPr lang="en-AU" sz="1800" dirty="0"/>
              <a:t>the role of the critic in dance </a:t>
            </a:r>
          </a:p>
          <a:p>
            <a:pPr marL="342900" indent="-342900">
              <a:buFont typeface="Arial" panose="020B0604020202020204" pitchFamily="34" charset="0"/>
              <a:buChar char="•"/>
            </a:pPr>
            <a:r>
              <a:rPr lang="en-AU" sz="1800" dirty="0"/>
              <a:t>p</a:t>
            </a:r>
            <a:r>
              <a:rPr lang="en-AU" sz="1800" b="0" i="0" dirty="0">
                <a:effectLst/>
              </a:rPr>
              <a:t>lacing criticism in co</a:t>
            </a:r>
            <a:r>
              <a:rPr lang="en-AU" sz="1800" dirty="0"/>
              <a:t>ntext.</a:t>
            </a:r>
          </a:p>
          <a:p>
            <a:endParaRPr lang="en-AU" dirty="0"/>
          </a:p>
          <a:p>
            <a:endParaRPr lang="en-AU" dirty="0"/>
          </a:p>
        </p:txBody>
      </p:sp>
      <p:pic>
        <p:nvPicPr>
          <p:cNvPr id="10" name="Picture 9">
            <a:extLst>
              <a:ext uri="{FF2B5EF4-FFF2-40B4-BE49-F238E27FC236}">
                <a16:creationId xmlns:a16="http://schemas.microsoft.com/office/drawing/2014/main" id="{3CA458F4-24DE-124C-D0C3-7873D2724E33}"/>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300337" y="3429000"/>
            <a:ext cx="2672463" cy="2381329"/>
          </a:xfrm>
          <a:prstGeom prst="rect">
            <a:avLst/>
          </a:prstGeom>
        </p:spPr>
      </p:pic>
      <p:sp>
        <p:nvSpPr>
          <p:cNvPr id="11" name="TextBox 10">
            <a:extLst>
              <a:ext uri="{FF2B5EF4-FFF2-40B4-BE49-F238E27FC236}">
                <a16:creationId xmlns:a16="http://schemas.microsoft.com/office/drawing/2014/main" id="{A861B3AD-C13B-4E37-B9D7-F2F61D3C52F1}"/>
              </a:ext>
            </a:extLst>
          </p:cNvPr>
          <p:cNvSpPr txBox="1"/>
          <p:nvPr/>
        </p:nvSpPr>
        <p:spPr>
          <a:xfrm>
            <a:off x="7417248" y="6020710"/>
            <a:ext cx="4426387" cy="360000"/>
          </a:xfrm>
          <a:prstGeom prst="rect">
            <a:avLst/>
          </a:prstGeom>
          <a:noFill/>
        </p:spPr>
        <p:txBody>
          <a:bodyPr wrap="square" lIns="0" tIns="0" rIns="0" bIns="0" rtlCol="0">
            <a:noAutofit/>
          </a:bodyPr>
          <a:lstStyle/>
          <a:p>
            <a:pPr algn="l"/>
            <a:r>
              <a:rPr lang="en-AU" sz="1000" dirty="0">
                <a:solidFill>
                  <a:srgbClr val="22272B"/>
                </a:solidFill>
                <a:hlinkClick r:id="rId4"/>
              </a:rPr>
              <a:t>Dance Stage 6 Syllabus</a:t>
            </a:r>
            <a:r>
              <a:rPr lang="en-AU" sz="1000" dirty="0">
                <a:solidFill>
                  <a:srgbClr val="22272B"/>
                </a:solidFill>
              </a:rPr>
              <a:t> © NSW Education Standards Authority (NESA) for and on behalf of the Crown in right of the State of New South Wales, 2009</a:t>
            </a:r>
            <a:r>
              <a:rPr lang="en-US" sz="1000" dirty="0">
                <a:solidFill>
                  <a:srgbClr val="22272B"/>
                </a:solidFill>
              </a:rPr>
              <a:t>.</a:t>
            </a:r>
            <a:endParaRPr lang="en-AU" sz="1000" dirty="0"/>
          </a:p>
        </p:txBody>
      </p:sp>
    </p:spTree>
    <p:extLst>
      <p:ext uri="{BB962C8B-B14F-4D97-AF65-F5344CB8AC3E}">
        <p14:creationId xmlns:p14="http://schemas.microsoft.com/office/powerpoint/2010/main" val="36902682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0368EE8-095F-62C3-F790-FEFADE8F0D8F}"/>
              </a:ext>
            </a:extLst>
          </p:cNvPr>
          <p:cNvSpPr>
            <a:spLocks noGrp="1"/>
          </p:cNvSpPr>
          <p:nvPr>
            <p:ph type="title"/>
          </p:nvPr>
        </p:nvSpPr>
        <p:spPr/>
        <p:txBody>
          <a:bodyPr/>
          <a:lstStyle/>
          <a:p>
            <a:r>
              <a:rPr lang="en-GB" dirty="0"/>
              <a:t>Activity 6 – writing and criticism</a:t>
            </a:r>
            <a:endParaRPr lang="en-AU" dirty="0"/>
          </a:p>
        </p:txBody>
      </p:sp>
      <p:sp>
        <p:nvSpPr>
          <p:cNvPr id="7" name="Content Placeholder 6">
            <a:extLst>
              <a:ext uri="{FF2B5EF4-FFF2-40B4-BE49-F238E27FC236}">
                <a16:creationId xmlns:a16="http://schemas.microsoft.com/office/drawing/2014/main" id="{B1A84AFB-AF1A-B0A2-1789-9EDCA31D8717}"/>
              </a:ext>
            </a:extLst>
          </p:cNvPr>
          <p:cNvSpPr>
            <a:spLocks noGrp="1"/>
          </p:cNvSpPr>
          <p:nvPr>
            <p:ph idx="1"/>
          </p:nvPr>
        </p:nvSpPr>
        <p:spPr/>
        <p:txBody>
          <a:bodyPr/>
          <a:lstStyle/>
          <a:p>
            <a:r>
              <a:rPr lang="en-AU" dirty="0"/>
              <a:t>Complete the Writing and criticism activities from the Writing about dance in Stage 6 resource.</a:t>
            </a:r>
          </a:p>
          <a:p>
            <a:pPr marL="457200" indent="-457200">
              <a:buFont typeface="+mj-lt"/>
              <a:buAutoNum type="arabicPeriod"/>
            </a:pPr>
            <a:r>
              <a:rPr lang="en-AU" dirty="0"/>
              <a:t>Navigate to the </a:t>
            </a:r>
            <a:r>
              <a:rPr lang="en-AU" dirty="0">
                <a:hlinkClick r:id="rId2"/>
              </a:rPr>
              <a:t>Activity 4 – Writing and criticism</a:t>
            </a:r>
            <a:r>
              <a:rPr lang="en-AU" dirty="0"/>
              <a:t> page.</a:t>
            </a:r>
          </a:p>
          <a:p>
            <a:pPr marL="457200" indent="-457200">
              <a:buFont typeface="+mj-lt"/>
              <a:buAutoNum type="arabicPeriod"/>
            </a:pPr>
            <a:r>
              <a:rPr lang="en-AU" dirty="0"/>
              <a:t>Download the embedded document titled ‘Extended writing activity 4 – Writing and criticism student workbook’.</a:t>
            </a:r>
          </a:p>
          <a:p>
            <a:pPr marL="457200" indent="-457200">
              <a:buFont typeface="+mj-lt"/>
              <a:buAutoNum type="arabicPeriod"/>
            </a:pPr>
            <a:r>
              <a:rPr lang="en-AU" dirty="0"/>
              <a:t>Read the information on evaluation, engaging with reviews and approaches to review writing.</a:t>
            </a:r>
          </a:p>
          <a:p>
            <a:pPr marL="457200" indent="-457200">
              <a:buFont typeface="+mj-lt"/>
              <a:buAutoNum type="arabicPeriod"/>
            </a:pPr>
            <a:r>
              <a:rPr lang="en-AU" dirty="0"/>
              <a:t>Complete the ‘Plan your paragraph’ activities, recording your responses in the workbook.</a:t>
            </a:r>
          </a:p>
          <a:p>
            <a:endParaRPr lang="en-AU" dirty="0"/>
          </a:p>
        </p:txBody>
      </p:sp>
      <p:sp>
        <p:nvSpPr>
          <p:cNvPr id="9" name="Slide Number Placeholder 8">
            <a:extLst>
              <a:ext uri="{FF2B5EF4-FFF2-40B4-BE49-F238E27FC236}">
                <a16:creationId xmlns:a16="http://schemas.microsoft.com/office/drawing/2014/main" id="{F85C33AA-9FE3-10C4-6141-900278FB3B25}"/>
              </a:ext>
            </a:extLst>
          </p:cNvPr>
          <p:cNvSpPr>
            <a:spLocks noGrp="1"/>
          </p:cNvSpPr>
          <p:nvPr>
            <p:ph type="sldNum" sz="quarter" idx="10"/>
          </p:nvPr>
        </p:nvSpPr>
        <p:spPr/>
        <p:txBody>
          <a:bodyPr/>
          <a:lstStyle/>
          <a:p>
            <a:fld id="{10A01DC5-1685-4615-8240-15192985C6A2}" type="slidenum">
              <a:rPr lang="en-AU" smtClean="0"/>
              <a:pPr/>
              <a:t>19</a:t>
            </a:fld>
            <a:endParaRPr lang="en-AU"/>
          </a:p>
        </p:txBody>
      </p:sp>
    </p:spTree>
    <p:extLst>
      <p:ext uri="{BB962C8B-B14F-4D97-AF65-F5344CB8AC3E}">
        <p14:creationId xmlns:p14="http://schemas.microsoft.com/office/powerpoint/2010/main" val="153937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FF279FE-9339-6738-0527-4596CF644F71}"/>
              </a:ext>
            </a:extLst>
          </p:cNvPr>
          <p:cNvSpPr>
            <a:spLocks noGrp="1"/>
          </p:cNvSpPr>
          <p:nvPr>
            <p:ph type="title"/>
          </p:nvPr>
        </p:nvSpPr>
        <p:spPr/>
        <p:txBody>
          <a:bodyPr/>
          <a:lstStyle/>
          <a:p>
            <a:r>
              <a:rPr lang="en-US" dirty="0"/>
              <a:t>Contents</a:t>
            </a:r>
            <a:endParaRPr lang="en-AU" dirty="0"/>
          </a:p>
        </p:txBody>
      </p:sp>
      <p:graphicFrame>
        <p:nvGraphicFramePr>
          <p:cNvPr id="2" name="Table 2">
            <a:extLst>
              <a:ext uri="{FF2B5EF4-FFF2-40B4-BE49-F238E27FC236}">
                <a16:creationId xmlns:a16="http://schemas.microsoft.com/office/drawing/2014/main" id="{3EA4CFA2-24AB-36D9-B735-907B73F76D8A}"/>
              </a:ext>
            </a:extLst>
          </p:cNvPr>
          <p:cNvGraphicFramePr>
            <a:graphicFrameLocks noGrp="1"/>
          </p:cNvGraphicFramePr>
          <p:nvPr>
            <p:ph type="tbl" sz="quarter" idx="4294967295"/>
            <p:extLst>
              <p:ext uri="{D42A27DB-BD31-4B8C-83A1-F6EECF244321}">
                <p14:modId xmlns:p14="http://schemas.microsoft.com/office/powerpoint/2010/main" val="3775475739"/>
              </p:ext>
            </p:extLst>
          </p:nvPr>
        </p:nvGraphicFramePr>
        <p:xfrm>
          <a:off x="360000" y="1908176"/>
          <a:ext cx="5616574" cy="1854200"/>
        </p:xfrm>
        <a:graphic>
          <a:graphicData uri="http://schemas.openxmlformats.org/drawingml/2006/table">
            <a:tbl>
              <a:tblPr firstRow="1" bandRow="1">
                <a:tableStyleId>{69012ECD-51FC-41F1-AA8D-1B2483CD663E}</a:tableStyleId>
              </a:tblPr>
              <a:tblGrid>
                <a:gridCol w="3510036">
                  <a:extLst>
                    <a:ext uri="{9D8B030D-6E8A-4147-A177-3AD203B41FA5}">
                      <a16:colId xmlns:a16="http://schemas.microsoft.com/office/drawing/2014/main" val="361782040"/>
                    </a:ext>
                  </a:extLst>
                </a:gridCol>
                <a:gridCol w="2106538">
                  <a:extLst>
                    <a:ext uri="{9D8B030D-6E8A-4147-A177-3AD203B41FA5}">
                      <a16:colId xmlns:a16="http://schemas.microsoft.com/office/drawing/2014/main" val="876526227"/>
                    </a:ext>
                  </a:extLst>
                </a:gridCol>
              </a:tblGrid>
              <a:tr h="370840">
                <a:tc>
                  <a:txBody>
                    <a:bodyPr/>
                    <a:lstStyle/>
                    <a:p>
                      <a:r>
                        <a:rPr lang="en-AU" dirty="0">
                          <a:solidFill>
                            <a:schemeClr val="bg1"/>
                          </a:solidFill>
                          <a:latin typeface="+mj-lt"/>
                        </a:rPr>
                        <a:t>Major study appreciation</a:t>
                      </a:r>
                    </a:p>
                  </a:txBody>
                  <a:tcPr/>
                </a:tc>
                <a:tc>
                  <a:txBody>
                    <a:bodyPr/>
                    <a:lstStyle/>
                    <a:p>
                      <a:pPr algn="r"/>
                      <a:r>
                        <a:rPr lang="en-AU" dirty="0">
                          <a:solidFill>
                            <a:schemeClr val="bg1"/>
                          </a:solidFill>
                          <a:latin typeface="+mj-lt"/>
                        </a:rPr>
                        <a:t>Slide number</a:t>
                      </a:r>
                    </a:p>
                  </a:txBody>
                  <a:tcPr/>
                </a:tc>
                <a:extLst>
                  <a:ext uri="{0D108BD9-81ED-4DB2-BD59-A6C34878D82A}">
                    <a16:rowId xmlns:a16="http://schemas.microsoft.com/office/drawing/2014/main" val="3847482123"/>
                  </a:ext>
                </a:extLst>
              </a:tr>
              <a:tr h="370840">
                <a:tc>
                  <a:txBody>
                    <a:bodyPr/>
                    <a:lstStyle/>
                    <a:p>
                      <a:r>
                        <a:rPr lang="en-AU" dirty="0"/>
                        <a:t>Introduction</a:t>
                      </a:r>
                    </a:p>
                  </a:txBody>
                  <a:tcPr/>
                </a:tc>
                <a:tc>
                  <a:txBody>
                    <a:bodyPr/>
                    <a:lstStyle/>
                    <a:p>
                      <a:pPr algn="r"/>
                      <a:r>
                        <a:rPr lang="en-AU" dirty="0"/>
                        <a:t>3</a:t>
                      </a:r>
                    </a:p>
                  </a:txBody>
                  <a:tcPr/>
                </a:tc>
                <a:extLst>
                  <a:ext uri="{0D108BD9-81ED-4DB2-BD59-A6C34878D82A}">
                    <a16:rowId xmlns:a16="http://schemas.microsoft.com/office/drawing/2014/main" val="4151883823"/>
                  </a:ext>
                </a:extLst>
              </a:tr>
              <a:tr h="370840">
                <a:tc>
                  <a:txBody>
                    <a:bodyPr/>
                    <a:lstStyle/>
                    <a:p>
                      <a:pPr marL="0" marR="0" lvl="0" indent="0" algn="l" rtl="0" eaLnBrk="1" fontAlgn="auto" latinLnBrk="0" hangingPunct="1">
                        <a:lnSpc>
                          <a:spcPct val="100000"/>
                        </a:lnSpc>
                        <a:spcBef>
                          <a:spcPts val="0"/>
                        </a:spcBef>
                        <a:spcAft>
                          <a:spcPts val="0"/>
                        </a:spcAft>
                        <a:buClrTx/>
                        <a:buSzTx/>
                        <a:buFontTx/>
                        <a:buNone/>
                      </a:pPr>
                      <a:r>
                        <a:rPr lang="en-AU" dirty="0"/>
                        <a:t>The seminal work</a:t>
                      </a:r>
                    </a:p>
                  </a:txBody>
                  <a:tcPr/>
                </a:tc>
                <a:tc>
                  <a:txBody>
                    <a:bodyPr/>
                    <a:lstStyle/>
                    <a:p>
                      <a:pPr algn="r"/>
                      <a:r>
                        <a:rPr lang="en-AU" dirty="0"/>
                        <a:t>5</a:t>
                      </a:r>
                    </a:p>
                  </a:txBody>
                  <a:tcPr/>
                </a:tc>
                <a:extLst>
                  <a:ext uri="{0D108BD9-81ED-4DB2-BD59-A6C34878D82A}">
                    <a16:rowId xmlns:a16="http://schemas.microsoft.com/office/drawing/2014/main" val="1810006216"/>
                  </a:ext>
                </a:extLst>
              </a:tr>
              <a:tr h="370840">
                <a:tc>
                  <a:txBody>
                    <a:bodyPr/>
                    <a:lstStyle/>
                    <a:p>
                      <a:r>
                        <a:rPr lang="en-AU" dirty="0"/>
                        <a:t>Era</a:t>
                      </a:r>
                    </a:p>
                  </a:txBody>
                  <a:tcPr/>
                </a:tc>
                <a:tc>
                  <a:txBody>
                    <a:bodyPr/>
                    <a:lstStyle/>
                    <a:p>
                      <a:pPr algn="r"/>
                      <a:r>
                        <a:rPr lang="en-AU" dirty="0"/>
                        <a:t>7</a:t>
                      </a:r>
                    </a:p>
                  </a:txBody>
                  <a:tcPr/>
                </a:tc>
                <a:extLst>
                  <a:ext uri="{0D108BD9-81ED-4DB2-BD59-A6C34878D82A}">
                    <a16:rowId xmlns:a16="http://schemas.microsoft.com/office/drawing/2014/main" val="3577928873"/>
                  </a:ext>
                </a:extLst>
              </a:tr>
              <a:tr h="370840">
                <a:tc>
                  <a:txBody>
                    <a:bodyPr/>
                    <a:lstStyle/>
                    <a:p>
                      <a:r>
                        <a:rPr lang="en-AU" dirty="0"/>
                        <a:t>Prescribed artists</a:t>
                      </a:r>
                    </a:p>
                  </a:txBody>
                  <a:tcPr/>
                </a:tc>
                <a:tc>
                  <a:txBody>
                    <a:bodyPr/>
                    <a:lstStyle/>
                    <a:p>
                      <a:pPr algn="r"/>
                      <a:r>
                        <a:rPr lang="en-AU" dirty="0"/>
                        <a:t>9</a:t>
                      </a:r>
                    </a:p>
                  </a:txBody>
                  <a:tcPr/>
                </a:tc>
                <a:extLst>
                  <a:ext uri="{0D108BD9-81ED-4DB2-BD59-A6C34878D82A}">
                    <a16:rowId xmlns:a16="http://schemas.microsoft.com/office/drawing/2014/main" val="2315961132"/>
                  </a:ext>
                </a:extLst>
              </a:tr>
            </a:tbl>
          </a:graphicData>
        </a:graphic>
      </p:graphicFrame>
      <p:pic>
        <p:nvPicPr>
          <p:cNvPr id="4" name="Picture 3" descr="A group of students sitting on the floor.">
            <a:extLst>
              <a:ext uri="{FF2B5EF4-FFF2-40B4-BE49-F238E27FC236}">
                <a16:creationId xmlns:a16="http://schemas.microsoft.com/office/drawing/2014/main" id="{3ACFECC0-9486-529F-722D-33965C82133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408929" y="1908175"/>
            <a:ext cx="5435071" cy="3623380"/>
          </a:xfrm>
          <a:prstGeom prst="rect">
            <a:avLst/>
          </a:prstGeom>
        </p:spPr>
      </p:pic>
      <p:sp>
        <p:nvSpPr>
          <p:cNvPr id="3" name="Slide Number Placeholder 2">
            <a:extLst>
              <a:ext uri="{FF2B5EF4-FFF2-40B4-BE49-F238E27FC236}">
                <a16:creationId xmlns:a16="http://schemas.microsoft.com/office/drawing/2014/main" id="{C745D2FC-F542-A284-22EC-5603E1057AC4}"/>
              </a:ext>
              <a:ext uri="{C183D7F6-B498-43B3-948B-1728B52AA6E4}">
                <adec:decorative xmlns:adec="http://schemas.microsoft.com/office/drawing/2017/decorative" val="1"/>
              </a:ext>
            </a:extLst>
          </p:cNvPr>
          <p:cNvSpPr>
            <a:spLocks noGrp="1"/>
          </p:cNvSpPr>
          <p:nvPr>
            <p:ph type="sldNum" sz="quarter" idx="14"/>
          </p:nvPr>
        </p:nvSpPr>
        <p:spPr/>
        <p:txBody>
          <a:bodyPr/>
          <a:lstStyle/>
          <a:p>
            <a:fld id="{10A01DC5-1685-4615-8240-15192985C6A2}" type="slidenum">
              <a:rPr lang="en-AU" smtClean="0"/>
              <a:pPr/>
              <a:t>2</a:t>
            </a:fld>
            <a:endParaRPr lang="en-AU"/>
          </a:p>
        </p:txBody>
      </p:sp>
    </p:spTree>
    <p:extLst>
      <p:ext uri="{BB962C8B-B14F-4D97-AF65-F5344CB8AC3E}">
        <p14:creationId xmlns:p14="http://schemas.microsoft.com/office/powerpoint/2010/main" val="18936306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0F7D0EDA-9FD8-DDFA-658F-A0636258A0EF}"/>
              </a:ext>
            </a:extLst>
          </p:cNvPr>
          <p:cNvSpPr>
            <a:spLocks noGrp="1"/>
          </p:cNvSpPr>
          <p:nvPr>
            <p:ph type="title"/>
          </p:nvPr>
        </p:nvSpPr>
        <p:spPr>
          <a:xfrm>
            <a:off x="360001" y="360000"/>
            <a:ext cx="6443636" cy="545601"/>
          </a:xfrm>
        </p:spPr>
        <p:txBody>
          <a:bodyPr/>
          <a:lstStyle/>
          <a:p>
            <a:r>
              <a:rPr lang="en-GB" dirty="0"/>
              <a:t>The choreographer – communication of ideas through the work </a:t>
            </a:r>
            <a:endParaRPr lang="en-AU" dirty="0"/>
          </a:p>
        </p:txBody>
      </p:sp>
      <p:sp>
        <p:nvSpPr>
          <p:cNvPr id="8" name="Text Placeholder 7">
            <a:extLst>
              <a:ext uri="{FF2B5EF4-FFF2-40B4-BE49-F238E27FC236}">
                <a16:creationId xmlns:a16="http://schemas.microsoft.com/office/drawing/2014/main" id="{58DB04A8-8166-DBFF-588F-665308512106}"/>
              </a:ext>
            </a:extLst>
          </p:cNvPr>
          <p:cNvSpPr>
            <a:spLocks noGrp="1"/>
          </p:cNvSpPr>
          <p:nvPr>
            <p:ph type="body" sz="quarter" idx="17"/>
          </p:nvPr>
        </p:nvSpPr>
        <p:spPr>
          <a:xfrm>
            <a:off x="359999" y="1962689"/>
            <a:ext cx="6443637" cy="4553999"/>
          </a:xfrm>
        </p:spPr>
        <p:txBody>
          <a:bodyPr/>
          <a:lstStyle/>
          <a:p>
            <a:pPr>
              <a:lnSpc>
                <a:spcPct val="130000"/>
              </a:lnSpc>
              <a:spcAft>
                <a:spcPts val="600"/>
              </a:spcAft>
            </a:pPr>
            <a:r>
              <a:rPr lang="en-US" sz="1800" b="1" dirty="0">
                <a:effectLst/>
                <a:ea typeface="Times" panose="02020603050405020304" pitchFamily="18" charset="0"/>
              </a:rPr>
              <a:t>Dance as an artform </a:t>
            </a:r>
            <a:r>
              <a:rPr lang="en-US" sz="1800" dirty="0">
                <a:effectLst/>
                <a:ea typeface="Times" panose="02020603050405020304" pitchFamily="18" charset="0"/>
              </a:rPr>
              <a:t>is the overarching philosophy of the dance syllabuses and it is defined as artistic, aesthetic and cultural education through dance. Dance as an artform allows us to communicate physically and is a distinctive way in which we can express our own experiences. This could also include the development of cultural meanings and artistic traditions.</a:t>
            </a:r>
            <a:endParaRPr lang="en-AU" sz="1800" dirty="0">
              <a:effectLst/>
              <a:ea typeface="Times" panose="02020603050405020304" pitchFamily="18" charset="0"/>
            </a:endParaRPr>
          </a:p>
          <a:p>
            <a:pPr>
              <a:lnSpc>
                <a:spcPct val="130000"/>
              </a:lnSpc>
              <a:spcAft>
                <a:spcPts val="600"/>
              </a:spcAft>
            </a:pPr>
            <a:r>
              <a:rPr lang="en-AU" sz="1800" dirty="0"/>
              <a:t>Choreographers use dance as an artform to express their thoughts, feelings and experiences and often use it as a vehicle to comment on the sociocultural, historic and/or political climate of the world at that time.</a:t>
            </a:r>
          </a:p>
          <a:p>
            <a:pPr>
              <a:lnSpc>
                <a:spcPct val="130000"/>
              </a:lnSpc>
              <a:spcAft>
                <a:spcPts val="600"/>
              </a:spcAft>
            </a:pPr>
            <a:endParaRPr lang="en-AU" dirty="0"/>
          </a:p>
          <a:p>
            <a:pPr>
              <a:lnSpc>
                <a:spcPct val="130000"/>
              </a:lnSpc>
              <a:spcAft>
                <a:spcPts val="600"/>
              </a:spcAft>
            </a:pPr>
            <a:endParaRPr lang="en-AU" dirty="0"/>
          </a:p>
        </p:txBody>
      </p:sp>
      <p:sp>
        <p:nvSpPr>
          <p:cNvPr id="10" name="TextBox 9">
            <a:extLst>
              <a:ext uri="{FF2B5EF4-FFF2-40B4-BE49-F238E27FC236}">
                <a16:creationId xmlns:a16="http://schemas.microsoft.com/office/drawing/2014/main" id="{AF8AC90C-9161-23D5-0DDB-4530383406EA}"/>
              </a:ext>
            </a:extLst>
          </p:cNvPr>
          <p:cNvSpPr txBox="1"/>
          <p:nvPr/>
        </p:nvSpPr>
        <p:spPr>
          <a:xfrm>
            <a:off x="359999" y="6335998"/>
            <a:ext cx="6443637" cy="361380"/>
          </a:xfrm>
          <a:prstGeom prst="rect">
            <a:avLst/>
          </a:prstGeom>
          <a:noFill/>
        </p:spPr>
        <p:txBody>
          <a:bodyPr wrap="square" lIns="0" tIns="0" rIns="0" bIns="0" rtlCol="0">
            <a:noAutofit/>
          </a:bodyPr>
          <a:lstStyle/>
          <a:p>
            <a:pPr algn="l"/>
            <a:r>
              <a:rPr lang="en-AU" sz="1000" dirty="0">
                <a:solidFill>
                  <a:srgbClr val="22272B"/>
                </a:solidFill>
                <a:hlinkClick r:id="rId2"/>
              </a:rPr>
              <a:t>Dance 7–10 Syllabus</a:t>
            </a:r>
            <a:r>
              <a:rPr lang="en-AU" sz="1000" dirty="0">
                <a:solidFill>
                  <a:srgbClr val="22272B"/>
                </a:solidFill>
              </a:rPr>
              <a:t> © NSW Education Standards Authority (NESA) for and on behalf of the Crown in right of the State of New South Wales, 2003</a:t>
            </a:r>
            <a:r>
              <a:rPr lang="en-US" sz="1000" dirty="0">
                <a:solidFill>
                  <a:srgbClr val="22272B"/>
                </a:solidFill>
              </a:rPr>
              <a:t>.</a:t>
            </a:r>
            <a:endParaRPr lang="en-AU" sz="1000" dirty="0"/>
          </a:p>
        </p:txBody>
      </p:sp>
      <p:sp>
        <p:nvSpPr>
          <p:cNvPr id="12" name="Content Placeholder 11">
            <a:extLst>
              <a:ext uri="{FF2B5EF4-FFF2-40B4-BE49-F238E27FC236}">
                <a16:creationId xmlns:a16="http://schemas.microsoft.com/office/drawing/2014/main" id="{D912A70B-B604-DB9D-E91E-4B49C99AA9A0}"/>
              </a:ext>
            </a:extLst>
          </p:cNvPr>
          <p:cNvSpPr>
            <a:spLocks noGrp="1"/>
          </p:cNvSpPr>
          <p:nvPr>
            <p:ph sz="half" idx="2"/>
          </p:nvPr>
        </p:nvSpPr>
        <p:spPr>
          <a:xfrm>
            <a:off x="7417248" y="1962688"/>
            <a:ext cx="4426387" cy="4554000"/>
          </a:xfrm>
        </p:spPr>
        <p:txBody>
          <a:bodyPr/>
          <a:lstStyle/>
          <a:p>
            <a:r>
              <a:rPr lang="en-AU" dirty="0"/>
              <a:t>When analysing the choreographer’s communication of ideas through the work, it is important to consider:</a:t>
            </a:r>
          </a:p>
          <a:p>
            <a:pPr marL="342900" indent="-342900">
              <a:buFont typeface="Arial" panose="020B0604020202020204" pitchFamily="34" charset="0"/>
              <a:buChar char="•"/>
            </a:pPr>
            <a:r>
              <a:rPr lang="en-AU" dirty="0"/>
              <a:t>the era/period in which they created the work</a:t>
            </a:r>
          </a:p>
          <a:p>
            <a:pPr marL="342900" indent="-342900">
              <a:buFont typeface="Arial" panose="020B0604020202020204" pitchFamily="34" charset="0"/>
              <a:buChar char="•"/>
            </a:pPr>
            <a:r>
              <a:rPr lang="en-AU" dirty="0"/>
              <a:t>their personal background and education/training</a:t>
            </a:r>
          </a:p>
          <a:p>
            <a:pPr marL="342900" indent="-342900">
              <a:buFont typeface="Arial" panose="020B0604020202020204" pitchFamily="34" charset="0"/>
              <a:buChar char="•"/>
            </a:pPr>
            <a:r>
              <a:rPr lang="en-AU" dirty="0"/>
              <a:t>the influences that have shaped them as an artist.</a:t>
            </a:r>
          </a:p>
          <a:p>
            <a:endParaRPr lang="en-AU" dirty="0"/>
          </a:p>
          <a:p>
            <a:endParaRPr lang="en-AU" dirty="0"/>
          </a:p>
        </p:txBody>
      </p:sp>
    </p:spTree>
    <p:extLst>
      <p:ext uri="{BB962C8B-B14F-4D97-AF65-F5344CB8AC3E}">
        <p14:creationId xmlns:p14="http://schemas.microsoft.com/office/powerpoint/2010/main" val="3981065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76032D7-B9AB-3F0E-6C03-ABBB62E3DB75}"/>
              </a:ext>
            </a:extLst>
          </p:cNvPr>
          <p:cNvSpPr>
            <a:spLocks noGrp="1"/>
          </p:cNvSpPr>
          <p:nvPr>
            <p:ph type="title"/>
          </p:nvPr>
        </p:nvSpPr>
        <p:spPr/>
        <p:txBody>
          <a:bodyPr/>
          <a:lstStyle/>
          <a:p>
            <a:r>
              <a:rPr lang="en-AU" dirty="0"/>
              <a:t>The choreographer – other works</a:t>
            </a:r>
          </a:p>
        </p:txBody>
      </p:sp>
      <p:sp>
        <p:nvSpPr>
          <p:cNvPr id="7" name="Content Placeholder 6">
            <a:extLst>
              <a:ext uri="{FF2B5EF4-FFF2-40B4-BE49-F238E27FC236}">
                <a16:creationId xmlns:a16="http://schemas.microsoft.com/office/drawing/2014/main" id="{2F2335A4-6D02-74ED-3B90-9A111B965780}"/>
              </a:ext>
            </a:extLst>
          </p:cNvPr>
          <p:cNvSpPr>
            <a:spLocks noGrp="1"/>
          </p:cNvSpPr>
          <p:nvPr>
            <p:ph idx="1"/>
          </p:nvPr>
        </p:nvSpPr>
        <p:spPr/>
        <p:txBody>
          <a:bodyPr/>
          <a:lstStyle/>
          <a:p>
            <a:r>
              <a:rPr lang="en-AU" dirty="0"/>
              <a:t>The choreographer’s other dance works can be examined to identify a distinctive choreographic style.</a:t>
            </a:r>
          </a:p>
          <a:p>
            <a:r>
              <a:rPr lang="en-AU" dirty="0"/>
              <a:t>Choreographic style refers to the consistent choices a choreographer makes in relation to all choreographic components across their works. This could include the themes, use of choreographic devices, selection of dancers, setting and environment and motif.</a:t>
            </a:r>
          </a:p>
          <a:p>
            <a:r>
              <a:rPr lang="en-AU" dirty="0"/>
              <a:t>The choreographic style can be analysed to support the interpretation of dance works of art. It helps us to understand the choreographer's interests and influences, leading to a clearer interpretation of their work.</a:t>
            </a:r>
          </a:p>
          <a:p>
            <a:endParaRPr lang="en-AU" dirty="0"/>
          </a:p>
        </p:txBody>
      </p:sp>
      <p:sp>
        <p:nvSpPr>
          <p:cNvPr id="9" name="Slide Number Placeholder 8">
            <a:extLst>
              <a:ext uri="{FF2B5EF4-FFF2-40B4-BE49-F238E27FC236}">
                <a16:creationId xmlns:a16="http://schemas.microsoft.com/office/drawing/2014/main" id="{8C2C3BCF-C365-4BF3-855C-65BC64448A09}"/>
              </a:ext>
            </a:extLst>
          </p:cNvPr>
          <p:cNvSpPr>
            <a:spLocks noGrp="1"/>
          </p:cNvSpPr>
          <p:nvPr>
            <p:ph type="sldNum" sz="quarter" idx="10"/>
          </p:nvPr>
        </p:nvSpPr>
        <p:spPr/>
        <p:txBody>
          <a:bodyPr/>
          <a:lstStyle/>
          <a:p>
            <a:fld id="{10A01DC5-1685-4615-8240-15192985C6A2}" type="slidenum">
              <a:rPr lang="en-AU" smtClean="0"/>
              <a:pPr/>
              <a:t>21</a:t>
            </a:fld>
            <a:endParaRPr lang="en-AU"/>
          </a:p>
        </p:txBody>
      </p:sp>
    </p:spTree>
    <p:extLst>
      <p:ext uri="{BB962C8B-B14F-4D97-AF65-F5344CB8AC3E}">
        <p14:creationId xmlns:p14="http://schemas.microsoft.com/office/powerpoint/2010/main" val="1641043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A9CBE4-FF2E-37AB-97EF-FCD78386244E}"/>
              </a:ext>
            </a:extLst>
          </p:cNvPr>
          <p:cNvSpPr>
            <a:spLocks noGrp="1"/>
          </p:cNvSpPr>
          <p:nvPr>
            <p:ph type="title"/>
          </p:nvPr>
        </p:nvSpPr>
        <p:spPr/>
        <p:txBody>
          <a:bodyPr/>
          <a:lstStyle/>
          <a:p>
            <a:r>
              <a:rPr lang="en-AU" dirty="0"/>
              <a:t>Activity 7 – the choreographer</a:t>
            </a:r>
          </a:p>
        </p:txBody>
      </p:sp>
      <p:sp>
        <p:nvSpPr>
          <p:cNvPr id="3" name="Content Placeholder 2">
            <a:extLst>
              <a:ext uri="{FF2B5EF4-FFF2-40B4-BE49-F238E27FC236}">
                <a16:creationId xmlns:a16="http://schemas.microsoft.com/office/drawing/2014/main" id="{162A7ACD-64A3-3CBC-C7EB-B3F9DF014822}"/>
              </a:ext>
            </a:extLst>
          </p:cNvPr>
          <p:cNvSpPr>
            <a:spLocks noGrp="1"/>
          </p:cNvSpPr>
          <p:nvPr>
            <p:ph idx="1"/>
          </p:nvPr>
        </p:nvSpPr>
        <p:spPr/>
        <p:txBody>
          <a:bodyPr/>
          <a:lstStyle/>
          <a:p>
            <a:pPr marL="457200" indent="-457200">
              <a:buFont typeface="+mj-lt"/>
              <a:buAutoNum type="arabicPeriod"/>
            </a:pPr>
            <a:r>
              <a:rPr lang="en-AU" dirty="0"/>
              <a:t>Identify 3 other works the choreographer of the seminal work has staged.</a:t>
            </a:r>
          </a:p>
          <a:p>
            <a:pPr marL="457200" indent="-457200">
              <a:buFont typeface="+mj-lt"/>
              <a:buAutoNum type="arabicPeriod"/>
            </a:pPr>
            <a:r>
              <a:rPr lang="en-AU" dirty="0"/>
              <a:t>For each work, find 2 reviews critiquing the work. Make a list of quotations from the review that describe the choreography.</a:t>
            </a:r>
          </a:p>
          <a:p>
            <a:pPr marL="457200" indent="-457200">
              <a:buFont typeface="+mj-lt"/>
              <a:buAutoNum type="arabicPeriod"/>
            </a:pPr>
            <a:r>
              <a:rPr lang="en-AU" dirty="0"/>
              <a:t>For each work, create your own description of the choreography using </a:t>
            </a:r>
            <a:r>
              <a:rPr lang="en-AU" dirty="0">
                <a:hlinkClick r:id="rId2"/>
              </a:rPr>
              <a:t>technical and descriptive language</a:t>
            </a:r>
            <a:r>
              <a:rPr lang="en-AU" dirty="0"/>
              <a:t>.</a:t>
            </a:r>
          </a:p>
          <a:p>
            <a:pPr marL="457200" indent="-457200">
              <a:buFont typeface="+mj-lt"/>
              <a:buAutoNum type="arabicPeriod"/>
            </a:pPr>
            <a:r>
              <a:rPr lang="en-AU" dirty="0"/>
              <a:t>Based on your research, create a list that outlines the choreographer’s choreographic style. </a:t>
            </a:r>
          </a:p>
          <a:p>
            <a:endParaRPr lang="en-AU" dirty="0"/>
          </a:p>
        </p:txBody>
      </p:sp>
      <p:sp>
        <p:nvSpPr>
          <p:cNvPr id="4" name="Slide Number Placeholder 3">
            <a:extLst>
              <a:ext uri="{FF2B5EF4-FFF2-40B4-BE49-F238E27FC236}">
                <a16:creationId xmlns:a16="http://schemas.microsoft.com/office/drawing/2014/main" id="{3F0C8028-45EE-CDB9-A61D-AE0F61F4721B}"/>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22</a:t>
            </a:fld>
            <a:endParaRPr lang="en-AU"/>
          </a:p>
        </p:txBody>
      </p:sp>
    </p:spTree>
    <p:extLst>
      <p:ext uri="{BB962C8B-B14F-4D97-AF65-F5344CB8AC3E}">
        <p14:creationId xmlns:p14="http://schemas.microsoft.com/office/powerpoint/2010/main" val="2923766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4145107-87F1-9BEE-1E7D-16F120273A1B}"/>
              </a:ext>
            </a:extLst>
          </p:cNvPr>
          <p:cNvSpPr>
            <a:spLocks noGrp="1"/>
          </p:cNvSpPr>
          <p:nvPr>
            <p:ph type="title"/>
          </p:nvPr>
        </p:nvSpPr>
        <p:spPr/>
        <p:txBody>
          <a:bodyPr/>
          <a:lstStyle/>
          <a:p>
            <a:r>
              <a:rPr lang="en-AU" dirty="0"/>
              <a:t>Contextual background</a:t>
            </a:r>
          </a:p>
        </p:txBody>
      </p:sp>
      <p:sp>
        <p:nvSpPr>
          <p:cNvPr id="8" name="Text Placeholder 7">
            <a:extLst>
              <a:ext uri="{FF2B5EF4-FFF2-40B4-BE49-F238E27FC236}">
                <a16:creationId xmlns:a16="http://schemas.microsoft.com/office/drawing/2014/main" id="{F17C1B3F-5B6D-E393-1DD4-E3EE87FE12F9}"/>
              </a:ext>
            </a:extLst>
          </p:cNvPr>
          <p:cNvSpPr>
            <a:spLocks noGrp="1"/>
          </p:cNvSpPr>
          <p:nvPr>
            <p:ph type="body" sz="quarter" idx="17"/>
          </p:nvPr>
        </p:nvSpPr>
        <p:spPr>
          <a:xfrm>
            <a:off x="461962" y="1530692"/>
            <a:ext cx="6443637" cy="4553999"/>
          </a:xfrm>
        </p:spPr>
        <p:txBody>
          <a:bodyPr/>
          <a:lstStyle/>
          <a:p>
            <a:r>
              <a:rPr lang="en-AU" dirty="0"/>
              <a:t>The contextual background of a work helps the audience to understand why a choreographer has created the work and can clarify the intention.</a:t>
            </a:r>
          </a:p>
          <a:p>
            <a:r>
              <a:rPr lang="en-AU" dirty="0"/>
              <a:t>Context forms the setting for the work and defines the terms in which it can be understood. Background refers to the past events that led to the work being created. </a:t>
            </a:r>
          </a:p>
          <a:p>
            <a:endParaRPr lang="en-AU" dirty="0"/>
          </a:p>
        </p:txBody>
      </p:sp>
      <p:sp>
        <p:nvSpPr>
          <p:cNvPr id="7" name="Content Placeholder 6">
            <a:extLst>
              <a:ext uri="{FF2B5EF4-FFF2-40B4-BE49-F238E27FC236}">
                <a16:creationId xmlns:a16="http://schemas.microsoft.com/office/drawing/2014/main" id="{76838DF7-A255-DD11-0E12-A3118D792CCA}"/>
              </a:ext>
            </a:extLst>
          </p:cNvPr>
          <p:cNvSpPr>
            <a:spLocks noGrp="1"/>
          </p:cNvSpPr>
          <p:nvPr>
            <p:ph sz="half" idx="2"/>
          </p:nvPr>
        </p:nvSpPr>
        <p:spPr>
          <a:xfrm>
            <a:off x="7519211" y="1530691"/>
            <a:ext cx="4426387" cy="4554000"/>
          </a:xfrm>
        </p:spPr>
        <p:txBody>
          <a:bodyPr/>
          <a:lstStyle/>
          <a:p>
            <a:pPr>
              <a:lnSpc>
                <a:spcPct val="130000"/>
              </a:lnSpc>
              <a:spcAft>
                <a:spcPts val="600"/>
              </a:spcAft>
            </a:pPr>
            <a:r>
              <a:rPr lang="en-AU" dirty="0"/>
              <a:t>When writing about the contextual background of the mandatory seminal work, you could refer to:</a:t>
            </a:r>
          </a:p>
          <a:p>
            <a:pPr marL="342900" indent="-342900">
              <a:lnSpc>
                <a:spcPct val="130000"/>
              </a:lnSpc>
              <a:spcAft>
                <a:spcPts val="600"/>
              </a:spcAft>
              <a:buFont typeface="Arial" panose="020B0604020202020204" pitchFamily="34" charset="0"/>
              <a:buChar char="•"/>
            </a:pPr>
            <a:r>
              <a:rPr lang="en-AU" dirty="0"/>
              <a:t>cultural background</a:t>
            </a:r>
          </a:p>
          <a:p>
            <a:pPr marL="342900" indent="-342900">
              <a:lnSpc>
                <a:spcPct val="130000"/>
              </a:lnSpc>
              <a:spcAft>
                <a:spcPts val="600"/>
              </a:spcAft>
              <a:buFont typeface="Arial" panose="020B0604020202020204" pitchFamily="34" charset="0"/>
              <a:buChar char="•"/>
            </a:pPr>
            <a:r>
              <a:rPr lang="en-AU" dirty="0"/>
              <a:t>relationships</a:t>
            </a:r>
          </a:p>
          <a:p>
            <a:pPr marL="342900" indent="-342900">
              <a:lnSpc>
                <a:spcPct val="130000"/>
              </a:lnSpc>
              <a:spcAft>
                <a:spcPts val="600"/>
              </a:spcAft>
              <a:buFont typeface="Arial" panose="020B0604020202020204" pitchFamily="34" charset="0"/>
              <a:buChar char="•"/>
            </a:pPr>
            <a:r>
              <a:rPr lang="en-AU" b="0" i="0" u="none" strike="noStrike" dirty="0">
                <a:solidFill>
                  <a:srgbClr val="000000"/>
                </a:solidFill>
                <a:effectLst/>
              </a:rPr>
              <a:t>religion and personal beliefs</a:t>
            </a:r>
          </a:p>
          <a:p>
            <a:pPr marL="342900" indent="-342900">
              <a:lnSpc>
                <a:spcPct val="130000"/>
              </a:lnSpc>
              <a:spcAft>
                <a:spcPts val="600"/>
              </a:spcAft>
              <a:buFont typeface="Arial" panose="020B0604020202020204" pitchFamily="34" charset="0"/>
              <a:buChar char="•"/>
            </a:pPr>
            <a:r>
              <a:rPr lang="en-AU" dirty="0">
                <a:solidFill>
                  <a:srgbClr val="000000"/>
                </a:solidFill>
              </a:rPr>
              <a:t>political climate</a:t>
            </a:r>
          </a:p>
          <a:p>
            <a:pPr marL="342900" indent="-342900">
              <a:lnSpc>
                <a:spcPct val="130000"/>
              </a:lnSpc>
              <a:spcAft>
                <a:spcPts val="600"/>
              </a:spcAft>
              <a:buFont typeface="Arial" panose="020B0604020202020204" pitchFamily="34" charset="0"/>
              <a:buChar char="•"/>
            </a:pPr>
            <a:r>
              <a:rPr lang="en-AU" dirty="0">
                <a:solidFill>
                  <a:srgbClr val="000000"/>
                </a:solidFill>
              </a:rPr>
              <a:t>o</a:t>
            </a:r>
            <a:r>
              <a:rPr lang="en-AU" b="0" i="0" u="none" strike="noStrike" dirty="0">
                <a:solidFill>
                  <a:srgbClr val="000000"/>
                </a:solidFill>
                <a:effectLst/>
              </a:rPr>
              <a:t>ccupation, income and economic climate</a:t>
            </a:r>
          </a:p>
          <a:p>
            <a:pPr marL="342900" indent="-342900">
              <a:lnSpc>
                <a:spcPct val="130000"/>
              </a:lnSpc>
              <a:spcAft>
                <a:spcPts val="600"/>
              </a:spcAft>
              <a:buFont typeface="Arial" panose="020B0604020202020204" pitchFamily="34" charset="0"/>
              <a:buChar char="•"/>
            </a:pPr>
            <a:r>
              <a:rPr lang="en-AU" dirty="0">
                <a:solidFill>
                  <a:srgbClr val="000000"/>
                </a:solidFill>
              </a:rPr>
              <a:t>education and training</a:t>
            </a:r>
          </a:p>
          <a:p>
            <a:pPr marL="342900" indent="-342900">
              <a:lnSpc>
                <a:spcPct val="130000"/>
              </a:lnSpc>
              <a:spcAft>
                <a:spcPts val="600"/>
              </a:spcAft>
              <a:buFont typeface="Arial" panose="020B0604020202020204" pitchFamily="34" charset="0"/>
              <a:buChar char="•"/>
            </a:pPr>
            <a:r>
              <a:rPr lang="en-AU" dirty="0">
                <a:solidFill>
                  <a:srgbClr val="000000"/>
                </a:solidFill>
              </a:rPr>
              <a:t>g</a:t>
            </a:r>
            <a:r>
              <a:rPr lang="en-AU" b="0" i="0" u="none" strike="noStrike" dirty="0">
                <a:solidFill>
                  <a:srgbClr val="000000"/>
                </a:solidFill>
                <a:effectLst/>
              </a:rPr>
              <a:t>ender and/or identity</a:t>
            </a:r>
          </a:p>
          <a:p>
            <a:pPr marL="342900" indent="-342900">
              <a:lnSpc>
                <a:spcPct val="130000"/>
              </a:lnSpc>
              <a:spcAft>
                <a:spcPts val="600"/>
              </a:spcAft>
              <a:buFont typeface="Arial" panose="020B0604020202020204" pitchFamily="34" charset="0"/>
              <a:buChar char="•"/>
            </a:pPr>
            <a:r>
              <a:rPr lang="en-AU" dirty="0">
                <a:solidFill>
                  <a:srgbClr val="000000"/>
                </a:solidFill>
              </a:rPr>
              <a:t>media.</a:t>
            </a:r>
            <a:endParaRPr lang="en-AU" dirty="0"/>
          </a:p>
          <a:p>
            <a:pPr>
              <a:lnSpc>
                <a:spcPct val="130000"/>
              </a:lnSpc>
              <a:spcAft>
                <a:spcPts val="600"/>
              </a:spcAft>
            </a:pPr>
            <a:endParaRPr lang="en-AU" dirty="0"/>
          </a:p>
          <a:p>
            <a:pPr>
              <a:lnSpc>
                <a:spcPct val="130000"/>
              </a:lnSpc>
              <a:spcAft>
                <a:spcPts val="600"/>
              </a:spcAft>
            </a:pPr>
            <a:endParaRPr lang="en-AU" dirty="0"/>
          </a:p>
        </p:txBody>
      </p:sp>
    </p:spTree>
    <p:extLst>
      <p:ext uri="{BB962C8B-B14F-4D97-AF65-F5344CB8AC3E}">
        <p14:creationId xmlns:p14="http://schemas.microsoft.com/office/powerpoint/2010/main" val="1198387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07074D3-813F-105E-D49A-8889B12E7A37}"/>
              </a:ext>
            </a:extLst>
          </p:cNvPr>
          <p:cNvSpPr>
            <a:spLocks noGrp="1"/>
          </p:cNvSpPr>
          <p:nvPr>
            <p:ph type="title"/>
          </p:nvPr>
        </p:nvSpPr>
        <p:spPr/>
        <p:txBody>
          <a:bodyPr/>
          <a:lstStyle/>
          <a:p>
            <a:r>
              <a:rPr lang="en-AU" dirty="0"/>
              <a:t>Present context</a:t>
            </a:r>
          </a:p>
        </p:txBody>
      </p:sp>
      <p:sp>
        <p:nvSpPr>
          <p:cNvPr id="7" name="Content Placeholder 6">
            <a:extLst>
              <a:ext uri="{FF2B5EF4-FFF2-40B4-BE49-F238E27FC236}">
                <a16:creationId xmlns:a16="http://schemas.microsoft.com/office/drawing/2014/main" id="{5B276E2A-BD14-6401-C30B-05B27F62E37F}"/>
              </a:ext>
            </a:extLst>
          </p:cNvPr>
          <p:cNvSpPr>
            <a:spLocks noGrp="1"/>
          </p:cNvSpPr>
          <p:nvPr>
            <p:ph idx="1"/>
          </p:nvPr>
        </p:nvSpPr>
        <p:spPr/>
        <p:txBody>
          <a:bodyPr/>
          <a:lstStyle/>
          <a:p>
            <a:r>
              <a:rPr lang="en-AU" dirty="0"/>
              <a:t>Present context simply refers to the now. In the circumstances of today’s society, how can the choreographer’s work be interpreted? </a:t>
            </a:r>
          </a:p>
          <a:p>
            <a:r>
              <a:rPr lang="en-AU" dirty="0"/>
              <a:t>When evaluating a work based on present context, some questions you may like to ask yourself include:</a:t>
            </a:r>
          </a:p>
          <a:p>
            <a:pPr marL="342900" indent="-342900">
              <a:buFont typeface="Arial" panose="020B0604020202020204" pitchFamily="34" charset="0"/>
              <a:buChar char="•"/>
            </a:pPr>
            <a:r>
              <a:rPr lang="en-AU" dirty="0">
                <a:effectLst/>
              </a:rPr>
              <a:t>Are the issues and themes explored in the work relevant for today's society?</a:t>
            </a:r>
            <a:endParaRPr lang="en-AU" dirty="0"/>
          </a:p>
          <a:p>
            <a:pPr marL="342900" indent="-342900">
              <a:buFont typeface="Arial" panose="020B0604020202020204" pitchFamily="34" charset="0"/>
              <a:buChar char="•"/>
            </a:pPr>
            <a:r>
              <a:rPr lang="en-AU" dirty="0"/>
              <a:t>Have </a:t>
            </a:r>
            <a:r>
              <a:rPr lang="en-AU" sz="1800" dirty="0"/>
              <a:t>the values of society changed since the work was choreographed?</a:t>
            </a:r>
            <a:endParaRPr lang="en-AU" dirty="0"/>
          </a:p>
          <a:p>
            <a:pPr marL="342900" indent="-342900" fontAlgn="base">
              <a:buFont typeface="Arial" panose="020B0604020202020204" pitchFamily="34" charset="0"/>
              <a:buChar char="•"/>
            </a:pPr>
            <a:r>
              <a:rPr lang="en-AU" dirty="0"/>
              <a:t>Does the present context change or manipulate the interpretation of the work?</a:t>
            </a:r>
          </a:p>
          <a:p>
            <a:pPr marL="342900" indent="-342900" fontAlgn="base">
              <a:buFont typeface="Arial" panose="020B0604020202020204" pitchFamily="34" charset="0"/>
              <a:buChar char="•"/>
            </a:pPr>
            <a:r>
              <a:rPr lang="en-AU" sz="1800" dirty="0"/>
              <a:t>Is the performance effective and/or appropriate for the present context?</a:t>
            </a:r>
            <a:endParaRPr lang="en-AU" dirty="0"/>
          </a:p>
          <a:p>
            <a:endParaRPr lang="en-AU" dirty="0"/>
          </a:p>
          <a:p>
            <a:endParaRPr lang="en-AU" dirty="0"/>
          </a:p>
        </p:txBody>
      </p:sp>
      <p:sp>
        <p:nvSpPr>
          <p:cNvPr id="9" name="Slide Number Placeholder 8">
            <a:extLst>
              <a:ext uri="{FF2B5EF4-FFF2-40B4-BE49-F238E27FC236}">
                <a16:creationId xmlns:a16="http://schemas.microsoft.com/office/drawing/2014/main" id="{B2C51F40-5BCC-AFFC-2CC9-9AB8DC104BE3}"/>
              </a:ext>
            </a:extLst>
          </p:cNvPr>
          <p:cNvSpPr>
            <a:spLocks noGrp="1"/>
          </p:cNvSpPr>
          <p:nvPr>
            <p:ph type="sldNum" sz="quarter" idx="10"/>
          </p:nvPr>
        </p:nvSpPr>
        <p:spPr/>
        <p:txBody>
          <a:bodyPr/>
          <a:lstStyle/>
          <a:p>
            <a:fld id="{10A01DC5-1685-4615-8240-15192985C6A2}" type="slidenum">
              <a:rPr lang="en-AU" smtClean="0"/>
              <a:pPr/>
              <a:t>24</a:t>
            </a:fld>
            <a:endParaRPr lang="en-AU"/>
          </a:p>
        </p:txBody>
      </p:sp>
    </p:spTree>
    <p:extLst>
      <p:ext uri="{BB962C8B-B14F-4D97-AF65-F5344CB8AC3E}">
        <p14:creationId xmlns:p14="http://schemas.microsoft.com/office/powerpoint/2010/main" val="2796437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2E7948-BE29-A985-5F98-EF285BBA044E}"/>
              </a:ext>
            </a:extLst>
          </p:cNvPr>
          <p:cNvSpPr>
            <a:spLocks noGrp="1"/>
          </p:cNvSpPr>
          <p:nvPr>
            <p:ph type="title"/>
          </p:nvPr>
        </p:nvSpPr>
        <p:spPr/>
        <p:txBody>
          <a:bodyPr/>
          <a:lstStyle/>
          <a:p>
            <a:r>
              <a:rPr lang="en-AU" dirty="0"/>
              <a:t>History of the work</a:t>
            </a:r>
          </a:p>
        </p:txBody>
      </p:sp>
      <p:sp>
        <p:nvSpPr>
          <p:cNvPr id="3" name="Content Placeholder 2">
            <a:extLst>
              <a:ext uri="{FF2B5EF4-FFF2-40B4-BE49-F238E27FC236}">
                <a16:creationId xmlns:a16="http://schemas.microsoft.com/office/drawing/2014/main" id="{6E74231E-B34E-67B4-C7A7-7EB96BE9C394}"/>
              </a:ext>
            </a:extLst>
          </p:cNvPr>
          <p:cNvSpPr>
            <a:spLocks noGrp="1"/>
          </p:cNvSpPr>
          <p:nvPr>
            <p:ph idx="1"/>
          </p:nvPr>
        </p:nvSpPr>
        <p:spPr>
          <a:xfrm>
            <a:off x="354000" y="1379855"/>
            <a:ext cx="11484000" cy="4536000"/>
          </a:xfrm>
        </p:spPr>
        <p:txBody>
          <a:bodyPr/>
          <a:lstStyle/>
          <a:p>
            <a:pPr fontAlgn="base">
              <a:spcBef>
                <a:spcPts val="1200"/>
              </a:spcBef>
              <a:spcAft>
                <a:spcPts val="0"/>
              </a:spcAft>
            </a:pPr>
            <a:r>
              <a:rPr lang="en-AU" sz="1800" dirty="0">
                <a:solidFill>
                  <a:srgbClr val="000000"/>
                </a:solidFill>
              </a:rPr>
              <a:t>The h</a:t>
            </a:r>
            <a:r>
              <a:rPr lang="en-AU" sz="1800" b="0" i="0" u="none" strike="noStrike" dirty="0">
                <a:solidFill>
                  <a:srgbClr val="000000"/>
                </a:solidFill>
                <a:effectLst/>
              </a:rPr>
              <a:t>istory of the work involves the series of past events that are connected to the mandatory seminal work. The study</a:t>
            </a:r>
            <a:r>
              <a:rPr lang="en-AU" sz="1800" b="0" i="0" u="none" strike="noStrike" dirty="0">
                <a:effectLst/>
              </a:rPr>
              <a:t> of history </a:t>
            </a:r>
            <a:r>
              <a:rPr lang="en-AU" sz="1800" b="0" i="0" dirty="0">
                <a:effectLst/>
              </a:rPr>
              <a:t>covers all aspects of human society including social, economic, political</a:t>
            </a:r>
            <a:r>
              <a:rPr lang="en-AU" sz="1800" dirty="0"/>
              <a:t>, cultural, religious, military, technological</a:t>
            </a:r>
            <a:r>
              <a:rPr lang="en-AU" sz="1800" b="0" i="0" dirty="0">
                <a:effectLst/>
              </a:rPr>
              <a:t>, medical and intellectual developments. All these aspects can be considered when evaluating </a:t>
            </a:r>
            <a:r>
              <a:rPr lang="en-AU" sz="1800" b="1" i="0" dirty="0">
                <a:effectLst/>
              </a:rPr>
              <a:t>why</a:t>
            </a:r>
            <a:r>
              <a:rPr lang="en-AU" sz="1800" b="0" i="0" dirty="0">
                <a:effectLst/>
              </a:rPr>
              <a:t> a choreographer chose to create a work.</a:t>
            </a:r>
          </a:p>
          <a:p>
            <a:pPr fontAlgn="base">
              <a:spcBef>
                <a:spcPts val="1200"/>
              </a:spcBef>
              <a:spcAft>
                <a:spcPts val="0"/>
              </a:spcAft>
            </a:pPr>
            <a:r>
              <a:rPr lang="en-AU" sz="1800" dirty="0"/>
              <a:t>When evaluating a work based on its history, some questions you may like to ask yourself include:</a:t>
            </a:r>
          </a:p>
          <a:p>
            <a:pPr marL="342900" indent="-342900" fontAlgn="base">
              <a:spcBef>
                <a:spcPts val="1200"/>
              </a:spcBef>
              <a:spcAft>
                <a:spcPts val="0"/>
              </a:spcAft>
              <a:buFont typeface="Arial" panose="020B0604020202020204" pitchFamily="34" charset="0"/>
              <a:buChar char="•"/>
            </a:pPr>
            <a:r>
              <a:rPr lang="en-AU" sz="1800" b="0" i="0" u="none" strike="noStrike" dirty="0">
                <a:solidFill>
                  <a:srgbClr val="000000"/>
                </a:solidFill>
                <a:effectLst/>
              </a:rPr>
              <a:t>How does the mandatory seminal work reflect the personal history of the choreographer or the culture of a particular group of people? </a:t>
            </a:r>
          </a:p>
          <a:p>
            <a:pPr marL="342900" indent="-342900" fontAlgn="base">
              <a:spcBef>
                <a:spcPts val="1200"/>
              </a:spcBef>
              <a:spcAft>
                <a:spcPts val="0"/>
              </a:spcAft>
              <a:buFont typeface="Arial" panose="020B0604020202020204" pitchFamily="34" charset="0"/>
              <a:buChar char="•"/>
            </a:pPr>
            <a:r>
              <a:rPr lang="en-AU" sz="1800" b="0" i="0" u="none" strike="noStrike" dirty="0">
                <a:solidFill>
                  <a:srgbClr val="000000"/>
                </a:solidFill>
                <a:effectLst/>
              </a:rPr>
              <a:t>How does the work portray the thematic ideas or societal issues present during the time it was created?</a:t>
            </a:r>
          </a:p>
          <a:p>
            <a:pPr marL="342900" indent="-342900" fontAlgn="base">
              <a:spcBef>
                <a:spcPts val="1200"/>
              </a:spcBef>
              <a:spcAft>
                <a:spcPts val="0"/>
              </a:spcAft>
              <a:buFont typeface="Arial" panose="020B0604020202020204" pitchFamily="34" charset="0"/>
              <a:buChar char="•"/>
            </a:pPr>
            <a:r>
              <a:rPr lang="en-AU" sz="1800" b="0" i="0" u="none" strike="noStrike" dirty="0">
                <a:solidFill>
                  <a:srgbClr val="000000"/>
                </a:solidFill>
                <a:effectLst/>
              </a:rPr>
              <a:t>Does the musical accompaniment reflect a particular culture, style, or historical period?</a:t>
            </a:r>
          </a:p>
          <a:p>
            <a:pPr marL="342900" indent="-342900" fontAlgn="base">
              <a:spcBef>
                <a:spcPts val="1200"/>
              </a:spcBef>
              <a:spcAft>
                <a:spcPts val="0"/>
              </a:spcAft>
              <a:buFont typeface="Arial" panose="020B0604020202020204" pitchFamily="34" charset="0"/>
              <a:buChar char="•"/>
            </a:pPr>
            <a:r>
              <a:rPr lang="en-AU" sz="1800" b="0" i="0" u="none" strike="noStrike" dirty="0">
                <a:solidFill>
                  <a:srgbClr val="000000"/>
                </a:solidFill>
                <a:effectLst/>
              </a:rPr>
              <a:t>Does </a:t>
            </a:r>
            <a:r>
              <a:rPr lang="en-AU" sz="1800" dirty="0">
                <a:solidFill>
                  <a:srgbClr val="000000"/>
                </a:solidFill>
              </a:rPr>
              <a:t>the mandatory seminal work</a:t>
            </a:r>
            <a:r>
              <a:rPr lang="en-AU" sz="1800" b="0" i="0" u="none" strike="noStrike" dirty="0">
                <a:solidFill>
                  <a:srgbClr val="000000"/>
                </a:solidFill>
                <a:effectLst/>
              </a:rPr>
              <a:t> communicate or comment on any social or political beliefs?</a:t>
            </a:r>
          </a:p>
          <a:p>
            <a:pPr>
              <a:spcBef>
                <a:spcPts val="1200"/>
              </a:spcBef>
            </a:pPr>
            <a:endParaRPr lang="en-AU" dirty="0"/>
          </a:p>
        </p:txBody>
      </p:sp>
      <p:sp>
        <p:nvSpPr>
          <p:cNvPr id="4" name="Slide Number Placeholder 3">
            <a:extLst>
              <a:ext uri="{FF2B5EF4-FFF2-40B4-BE49-F238E27FC236}">
                <a16:creationId xmlns:a16="http://schemas.microsoft.com/office/drawing/2014/main" id="{2D877271-99CB-0037-E7A3-FF2580CFADA4}"/>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25</a:t>
            </a:fld>
            <a:endParaRPr lang="en-AU"/>
          </a:p>
        </p:txBody>
      </p:sp>
    </p:spTree>
    <p:extLst>
      <p:ext uri="{BB962C8B-B14F-4D97-AF65-F5344CB8AC3E}">
        <p14:creationId xmlns:p14="http://schemas.microsoft.com/office/powerpoint/2010/main" val="39824609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841240-2192-249C-E935-ED7C1DB788ED}"/>
              </a:ext>
            </a:extLst>
          </p:cNvPr>
          <p:cNvSpPr>
            <a:spLocks noGrp="1"/>
          </p:cNvSpPr>
          <p:nvPr>
            <p:ph type="title"/>
          </p:nvPr>
        </p:nvSpPr>
        <p:spPr/>
        <p:txBody>
          <a:bodyPr/>
          <a:lstStyle/>
          <a:p>
            <a:r>
              <a:rPr lang="en-GB" dirty="0"/>
              <a:t>Activity 8 – context of the work</a:t>
            </a:r>
            <a:endParaRPr lang="en-AU" dirty="0"/>
          </a:p>
        </p:txBody>
      </p:sp>
      <p:sp>
        <p:nvSpPr>
          <p:cNvPr id="6" name="Content Placeholder 5">
            <a:extLst>
              <a:ext uri="{FF2B5EF4-FFF2-40B4-BE49-F238E27FC236}">
                <a16:creationId xmlns:a16="http://schemas.microsoft.com/office/drawing/2014/main" id="{0D56D1B7-4A74-80B4-CDBE-DBB4D47C3763}"/>
              </a:ext>
            </a:extLst>
          </p:cNvPr>
          <p:cNvSpPr>
            <a:spLocks noGrp="1"/>
          </p:cNvSpPr>
          <p:nvPr>
            <p:ph idx="1"/>
          </p:nvPr>
        </p:nvSpPr>
        <p:spPr>
          <a:xfrm>
            <a:off x="360000" y="1620000"/>
            <a:ext cx="5444041" cy="4536000"/>
          </a:xfrm>
        </p:spPr>
        <p:txBody>
          <a:bodyPr/>
          <a:lstStyle/>
          <a:p>
            <a:pPr marL="457200" indent="-457200">
              <a:buFont typeface="+mj-lt"/>
              <a:buAutoNum type="arabicPeriod"/>
            </a:pPr>
            <a:r>
              <a:rPr lang="en-AU" dirty="0"/>
              <a:t>Use the information on the slides 23–25 as a stimulus to generate 5 questions for investigating the context of the mandatory seminal work.</a:t>
            </a:r>
          </a:p>
          <a:p>
            <a:pPr marL="457200" indent="-457200">
              <a:buFont typeface="+mj-lt"/>
              <a:buAutoNum type="arabicPeriod"/>
            </a:pPr>
            <a:r>
              <a:rPr lang="en-AU" dirty="0"/>
              <a:t>Research the mandatory seminal work to answer the 5 questions you have generated.</a:t>
            </a:r>
          </a:p>
          <a:p>
            <a:endParaRPr lang="en-AU" dirty="0"/>
          </a:p>
        </p:txBody>
      </p:sp>
      <p:pic>
        <p:nvPicPr>
          <p:cNvPr id="9" name="Picture 8" descr="A group of students sitting at desks, writing.">
            <a:extLst>
              <a:ext uri="{FF2B5EF4-FFF2-40B4-BE49-F238E27FC236}">
                <a16:creationId xmlns:a16="http://schemas.microsoft.com/office/drawing/2014/main" id="{0098A09F-5DFD-647C-0968-2FAF790916C7}"/>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387961" y="1620000"/>
            <a:ext cx="5383327" cy="4004945"/>
          </a:xfrm>
          <a:prstGeom prst="rect">
            <a:avLst/>
          </a:prstGeom>
        </p:spPr>
      </p:pic>
      <p:sp>
        <p:nvSpPr>
          <p:cNvPr id="4" name="Slide Number Placeholder 3">
            <a:extLst>
              <a:ext uri="{FF2B5EF4-FFF2-40B4-BE49-F238E27FC236}">
                <a16:creationId xmlns:a16="http://schemas.microsoft.com/office/drawing/2014/main" id="{070ED362-EB54-5B28-CCEF-4B1CF1007AC5}"/>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26</a:t>
            </a:fld>
            <a:endParaRPr lang="en-AU"/>
          </a:p>
        </p:txBody>
      </p:sp>
    </p:spTree>
    <p:extLst>
      <p:ext uri="{BB962C8B-B14F-4D97-AF65-F5344CB8AC3E}">
        <p14:creationId xmlns:p14="http://schemas.microsoft.com/office/powerpoint/2010/main" val="3640845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88F71B3-D17A-2F24-12ED-A626589E30B3}"/>
              </a:ext>
            </a:extLst>
          </p:cNvPr>
          <p:cNvSpPr>
            <a:spLocks noGrp="1"/>
          </p:cNvSpPr>
          <p:nvPr>
            <p:ph type="title"/>
          </p:nvPr>
        </p:nvSpPr>
        <p:spPr/>
        <p:txBody>
          <a:bodyPr/>
          <a:lstStyle/>
          <a:p>
            <a:r>
              <a:rPr lang="en-GB" dirty="0"/>
              <a:t>The </a:t>
            </a:r>
            <a:r>
              <a:rPr lang="en-GB" b="1" dirty="0"/>
              <a:t>contribution</a:t>
            </a:r>
            <a:r>
              <a:rPr lang="en-GB" dirty="0"/>
              <a:t> of the work to dance as an artform</a:t>
            </a:r>
            <a:endParaRPr lang="en-AU" dirty="0"/>
          </a:p>
        </p:txBody>
      </p:sp>
      <p:sp>
        <p:nvSpPr>
          <p:cNvPr id="9" name="Text Placeholder 8">
            <a:extLst>
              <a:ext uri="{FF2B5EF4-FFF2-40B4-BE49-F238E27FC236}">
                <a16:creationId xmlns:a16="http://schemas.microsoft.com/office/drawing/2014/main" id="{4E45AF90-27E3-B6EF-C5F5-2932B9A15C4A}"/>
              </a:ext>
            </a:extLst>
          </p:cNvPr>
          <p:cNvSpPr>
            <a:spLocks noGrp="1"/>
          </p:cNvSpPr>
          <p:nvPr>
            <p:ph type="body" sz="quarter" idx="17"/>
          </p:nvPr>
        </p:nvSpPr>
        <p:spPr/>
        <p:txBody>
          <a:bodyPr/>
          <a:lstStyle/>
          <a:p>
            <a:r>
              <a:rPr lang="en-AU" dirty="0"/>
              <a:t>In recent years, the world of dance has been growing and transforming. A fusion of styles paired with advancements in technology and the media has made dance more accessible to be appreciated by wider society. Although dance has always had great cultural significance, this has led to greater value of </a:t>
            </a:r>
            <a:r>
              <a:rPr lang="en-AU" b="1" dirty="0"/>
              <a:t>dance as an artform</a:t>
            </a:r>
            <a:r>
              <a:rPr lang="en-AU" dirty="0"/>
              <a:t>.</a:t>
            </a:r>
          </a:p>
          <a:p>
            <a:r>
              <a:rPr lang="en-AU" dirty="0"/>
              <a:t>Answer the extended response question on the right, using specific examples from the work to support your ideas.</a:t>
            </a:r>
          </a:p>
          <a:p>
            <a:endParaRPr lang="en-AU" dirty="0"/>
          </a:p>
          <a:p>
            <a:endParaRPr lang="en-AU" dirty="0"/>
          </a:p>
        </p:txBody>
      </p:sp>
      <p:sp>
        <p:nvSpPr>
          <p:cNvPr id="8" name="Content Placeholder 7">
            <a:extLst>
              <a:ext uri="{FF2B5EF4-FFF2-40B4-BE49-F238E27FC236}">
                <a16:creationId xmlns:a16="http://schemas.microsoft.com/office/drawing/2014/main" id="{F1C19F13-3A15-EE94-DDDC-B5B0B5DBD2AB}"/>
              </a:ext>
            </a:extLst>
          </p:cNvPr>
          <p:cNvSpPr>
            <a:spLocks noGrp="1"/>
          </p:cNvSpPr>
          <p:nvPr>
            <p:ph sz="half" idx="2"/>
          </p:nvPr>
        </p:nvSpPr>
        <p:spPr/>
        <p:txBody>
          <a:bodyPr/>
          <a:lstStyle/>
          <a:p>
            <a:r>
              <a:rPr lang="en-AU" dirty="0"/>
              <a:t>How has the mandatory seminal work helped dance as an artform to be recognised and influenced how we define dance?</a:t>
            </a:r>
          </a:p>
          <a:p>
            <a:endParaRPr lang="en-AU" dirty="0"/>
          </a:p>
          <a:p>
            <a:endParaRPr lang="en-AU" dirty="0"/>
          </a:p>
        </p:txBody>
      </p:sp>
    </p:spTree>
    <p:extLst>
      <p:ext uri="{BB962C8B-B14F-4D97-AF65-F5344CB8AC3E}">
        <p14:creationId xmlns:p14="http://schemas.microsoft.com/office/powerpoint/2010/main" val="1501385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49A15CF6-40E5-F2C6-65A5-E0EB532F49B7}"/>
              </a:ext>
            </a:extLst>
          </p:cNvPr>
          <p:cNvSpPr>
            <a:spLocks noGrp="1"/>
          </p:cNvSpPr>
          <p:nvPr>
            <p:ph type="ctrTitle"/>
          </p:nvPr>
        </p:nvSpPr>
        <p:spPr/>
        <p:txBody>
          <a:bodyPr/>
          <a:lstStyle/>
          <a:p>
            <a:r>
              <a:rPr lang="en-GB" dirty="0"/>
              <a:t>Era</a:t>
            </a:r>
            <a:endParaRPr lang="en-AU" dirty="0"/>
          </a:p>
        </p:txBody>
      </p:sp>
      <p:sp>
        <p:nvSpPr>
          <p:cNvPr id="9" name="Text Placeholder 8">
            <a:extLst>
              <a:ext uri="{FF2B5EF4-FFF2-40B4-BE49-F238E27FC236}">
                <a16:creationId xmlns:a16="http://schemas.microsoft.com/office/drawing/2014/main" id="{2C16F16A-48A1-3D2F-184B-06361117713F}"/>
              </a:ext>
            </a:extLst>
          </p:cNvPr>
          <p:cNvSpPr>
            <a:spLocks noGrp="1"/>
          </p:cNvSpPr>
          <p:nvPr>
            <p:ph type="body" sz="quarter" idx="11"/>
          </p:nvPr>
        </p:nvSpPr>
        <p:spPr/>
        <p:txBody>
          <a:bodyPr/>
          <a:lstStyle/>
          <a:p>
            <a:r>
              <a:rPr lang="en-AU" dirty="0"/>
              <a:t>2</a:t>
            </a:r>
          </a:p>
        </p:txBody>
      </p:sp>
      <p:sp>
        <p:nvSpPr>
          <p:cNvPr id="10" name="Title 7">
            <a:extLst>
              <a:ext uri="{FF2B5EF4-FFF2-40B4-BE49-F238E27FC236}">
                <a16:creationId xmlns:a16="http://schemas.microsoft.com/office/drawing/2014/main" id="{EE47F17A-78A0-9A3E-A585-7C18C997BFF0}"/>
              </a:ext>
            </a:extLst>
          </p:cNvPr>
          <p:cNvSpPr txBox="1">
            <a:spLocks/>
          </p:cNvSpPr>
          <p:nvPr/>
        </p:nvSpPr>
        <p:spPr>
          <a:xfrm>
            <a:off x="539639" y="4868562"/>
            <a:ext cx="11291998" cy="800681"/>
          </a:xfrm>
          <a:prstGeom prst="rect">
            <a:avLst/>
          </a:prstGeom>
          <a:ln>
            <a:noFill/>
          </a:ln>
        </p:spPr>
        <p:txBody>
          <a:bodyPr vert="horz" lIns="0" tIns="0" rIns="0" bIns="0" rtlCol="0" anchor="t">
            <a:noAutofit/>
          </a:bodyPr>
          <a:lstStyle>
            <a:lvl1pPr algn="l" defTabSz="914377" rtl="0" eaLnBrk="1" latinLnBrk="0" hangingPunct="1">
              <a:lnSpc>
                <a:spcPct val="110000"/>
              </a:lnSpc>
              <a:spcBef>
                <a:spcPct val="0"/>
              </a:spcBef>
              <a:buNone/>
              <a:defRPr sz="4800" kern="1200">
                <a:solidFill>
                  <a:schemeClr val="accent1"/>
                </a:solidFill>
                <a:latin typeface="+mj-lt"/>
                <a:ea typeface="+mj-ea"/>
                <a:cs typeface="+mj-cs"/>
              </a:defRPr>
            </a:lvl1pPr>
          </a:lstStyle>
          <a:p>
            <a:r>
              <a:rPr lang="en-GB" sz="2000" dirty="0">
                <a:solidFill>
                  <a:schemeClr val="accent4"/>
                </a:solidFill>
              </a:rPr>
              <a:t>Prescribed era</a:t>
            </a:r>
            <a:endParaRPr lang="en-AU" sz="2000" dirty="0">
              <a:solidFill>
                <a:schemeClr val="accent4"/>
              </a:solidFill>
            </a:endParaRPr>
          </a:p>
        </p:txBody>
      </p:sp>
    </p:spTree>
    <p:extLst>
      <p:ext uri="{BB962C8B-B14F-4D97-AF65-F5344CB8AC3E}">
        <p14:creationId xmlns:p14="http://schemas.microsoft.com/office/powerpoint/2010/main" val="186870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0048CC4-F5A5-7322-3487-1EC4A9A359BE}"/>
              </a:ext>
            </a:extLst>
          </p:cNvPr>
          <p:cNvSpPr>
            <a:spLocks noGrp="1"/>
          </p:cNvSpPr>
          <p:nvPr>
            <p:ph type="title"/>
          </p:nvPr>
        </p:nvSpPr>
        <p:spPr/>
        <p:txBody>
          <a:bodyPr/>
          <a:lstStyle/>
          <a:p>
            <a:r>
              <a:rPr lang="en-AU" dirty="0"/>
              <a:t>Prescribed era</a:t>
            </a:r>
          </a:p>
        </p:txBody>
      </p:sp>
      <p:sp>
        <p:nvSpPr>
          <p:cNvPr id="5" name="Text Placeholder 4">
            <a:extLst>
              <a:ext uri="{FF2B5EF4-FFF2-40B4-BE49-F238E27FC236}">
                <a16:creationId xmlns:a16="http://schemas.microsoft.com/office/drawing/2014/main" id="{92B7B1F6-E162-B90B-0FBC-8910793E938F}"/>
              </a:ext>
            </a:extLst>
          </p:cNvPr>
          <p:cNvSpPr>
            <a:spLocks noGrp="1"/>
          </p:cNvSpPr>
          <p:nvPr>
            <p:ph type="body" sz="quarter" idx="18"/>
          </p:nvPr>
        </p:nvSpPr>
        <p:spPr/>
        <p:txBody>
          <a:bodyPr/>
          <a:lstStyle/>
          <a:p>
            <a:r>
              <a:rPr lang="en-AU" dirty="0"/>
              <a:t>Overview</a:t>
            </a:r>
          </a:p>
        </p:txBody>
      </p:sp>
      <p:sp>
        <p:nvSpPr>
          <p:cNvPr id="6" name="Text Placeholder 5">
            <a:extLst>
              <a:ext uri="{FF2B5EF4-FFF2-40B4-BE49-F238E27FC236}">
                <a16:creationId xmlns:a16="http://schemas.microsoft.com/office/drawing/2014/main" id="{990423DC-FAFD-B18D-BB47-15206467C1CA}"/>
              </a:ext>
            </a:extLst>
          </p:cNvPr>
          <p:cNvSpPr>
            <a:spLocks noGrp="1"/>
          </p:cNvSpPr>
          <p:nvPr>
            <p:ph type="body" sz="quarter" idx="19"/>
          </p:nvPr>
        </p:nvSpPr>
        <p:spPr/>
        <p:txBody>
          <a:bodyPr/>
          <a:lstStyle/>
          <a:p>
            <a:r>
              <a:rPr lang="en-AU" b="0" i="0" dirty="0">
                <a:solidFill>
                  <a:schemeClr val="accent1"/>
                </a:solidFill>
                <a:effectLst/>
              </a:rPr>
              <a:t>This area of study explores the contribution of seminal artists to their era and the evolution of dance as an artform. The focus is on significant developments in dance within the specified era. This includes the relationship between the artists, their work and the social, cultural and historical contexts in which they worked.</a:t>
            </a:r>
            <a:endParaRPr lang="en-AU" dirty="0">
              <a:solidFill>
                <a:schemeClr val="accent1"/>
              </a:solidFill>
            </a:endParaRPr>
          </a:p>
          <a:p>
            <a:endParaRPr lang="en-AU" dirty="0"/>
          </a:p>
        </p:txBody>
      </p:sp>
      <p:sp>
        <p:nvSpPr>
          <p:cNvPr id="7" name="TextBox 6">
            <a:extLst>
              <a:ext uri="{FF2B5EF4-FFF2-40B4-BE49-F238E27FC236}">
                <a16:creationId xmlns:a16="http://schemas.microsoft.com/office/drawing/2014/main" id="{66723398-D687-92FB-7A70-6F1D12744576}"/>
              </a:ext>
            </a:extLst>
          </p:cNvPr>
          <p:cNvSpPr txBox="1"/>
          <p:nvPr/>
        </p:nvSpPr>
        <p:spPr>
          <a:xfrm>
            <a:off x="360000" y="6391340"/>
            <a:ext cx="9560896" cy="213320"/>
          </a:xfrm>
          <a:prstGeom prst="rect">
            <a:avLst/>
          </a:prstGeom>
          <a:noFill/>
        </p:spPr>
        <p:txBody>
          <a:bodyPr wrap="square" lIns="0" tIns="0" rIns="0" bIns="0" rtlCol="0">
            <a:noAutofit/>
          </a:bodyPr>
          <a:lstStyle/>
          <a:p>
            <a:pPr algn="l"/>
            <a:r>
              <a:rPr lang="en-AU" sz="1000" dirty="0">
                <a:solidFill>
                  <a:srgbClr val="22272B"/>
                </a:solidFill>
                <a:hlinkClick r:id="rId2"/>
              </a:rPr>
              <a:t>Dance Stage 6 Course prescriptions </a:t>
            </a:r>
            <a:r>
              <a:rPr lang="en-AU" sz="1000" dirty="0">
                <a:solidFill>
                  <a:srgbClr val="22272B"/>
                </a:solidFill>
              </a:rPr>
              <a:t>© NSW Education Standards Authority (NESA) for and on behalf of the Crown in right of the State of New South Wales, 2021</a:t>
            </a:r>
            <a:r>
              <a:rPr lang="en-US" sz="1000" dirty="0">
                <a:solidFill>
                  <a:srgbClr val="22272B"/>
                </a:solidFill>
              </a:rPr>
              <a:t>.</a:t>
            </a:r>
            <a:endParaRPr lang="en-AU" sz="1000" dirty="0"/>
          </a:p>
        </p:txBody>
      </p:sp>
      <p:pic>
        <p:nvPicPr>
          <p:cNvPr id="9" name="Picture 8">
            <a:extLst>
              <a:ext uri="{FF2B5EF4-FFF2-40B4-BE49-F238E27FC236}">
                <a16:creationId xmlns:a16="http://schemas.microsoft.com/office/drawing/2014/main" id="{7D500CE8-CD3C-4962-8DF7-DCDE8A7602A9}"/>
              </a:ext>
              <a:ext uri="{C183D7F6-B498-43B3-948B-1728B52AA6E4}">
                <adec:decorative xmlns:adec="http://schemas.microsoft.com/office/drawing/2017/decorative" val="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0299990" y="342035"/>
            <a:ext cx="789491" cy="789491"/>
          </a:xfrm>
          <a:prstGeom prst="ellipse">
            <a:avLst/>
          </a:prstGeom>
        </p:spPr>
      </p:pic>
      <p:sp>
        <p:nvSpPr>
          <p:cNvPr id="10" name="Slide Number Placeholder 9">
            <a:extLst>
              <a:ext uri="{FF2B5EF4-FFF2-40B4-BE49-F238E27FC236}">
                <a16:creationId xmlns:a16="http://schemas.microsoft.com/office/drawing/2014/main" id="{31644598-D415-86C4-05F6-1D648163E228}"/>
              </a:ext>
              <a:ext uri="{C183D7F6-B498-43B3-948B-1728B52AA6E4}">
                <adec:decorative xmlns:adec="http://schemas.microsoft.com/office/drawing/2017/decorative" val="1"/>
              </a:ext>
            </a:extLst>
          </p:cNvPr>
          <p:cNvSpPr>
            <a:spLocks noGrp="1"/>
          </p:cNvSpPr>
          <p:nvPr>
            <p:ph type="sldNum" sz="quarter" idx="14"/>
          </p:nvPr>
        </p:nvSpPr>
        <p:spPr/>
        <p:txBody>
          <a:bodyPr/>
          <a:lstStyle/>
          <a:p>
            <a:fld id="{10A01DC5-1685-4615-8240-15192985C6A2}" type="slidenum">
              <a:rPr lang="en-AU" smtClean="0"/>
              <a:pPr/>
              <a:t>29</a:t>
            </a:fld>
            <a:endParaRPr lang="en-AU"/>
          </a:p>
        </p:txBody>
      </p:sp>
    </p:spTree>
    <p:extLst>
      <p:ext uri="{BB962C8B-B14F-4D97-AF65-F5344CB8AC3E}">
        <p14:creationId xmlns:p14="http://schemas.microsoft.com/office/powerpoint/2010/main" val="3194008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1E7ECF9B-7A96-B032-1F63-CD4E28D31D96}"/>
              </a:ext>
            </a:extLst>
          </p:cNvPr>
          <p:cNvSpPr>
            <a:spLocks noGrp="1"/>
          </p:cNvSpPr>
          <p:nvPr>
            <p:ph type="title"/>
          </p:nvPr>
        </p:nvSpPr>
        <p:spPr/>
        <p:txBody>
          <a:bodyPr/>
          <a:lstStyle/>
          <a:p>
            <a:r>
              <a:rPr lang="en-AU" dirty="0"/>
              <a:t>Outcomes</a:t>
            </a:r>
          </a:p>
        </p:txBody>
      </p:sp>
      <p:sp>
        <p:nvSpPr>
          <p:cNvPr id="9" name="Content Placeholder 8">
            <a:extLst>
              <a:ext uri="{FF2B5EF4-FFF2-40B4-BE49-F238E27FC236}">
                <a16:creationId xmlns:a16="http://schemas.microsoft.com/office/drawing/2014/main" id="{F7316E44-F7E0-A9DE-109F-394D0DA41415}"/>
              </a:ext>
            </a:extLst>
          </p:cNvPr>
          <p:cNvSpPr>
            <a:spLocks noGrp="1"/>
          </p:cNvSpPr>
          <p:nvPr>
            <p:ph idx="1"/>
          </p:nvPr>
        </p:nvSpPr>
        <p:spPr>
          <a:xfrm>
            <a:off x="360000" y="1426037"/>
            <a:ext cx="11484000" cy="4536000"/>
          </a:xfrm>
        </p:spPr>
        <p:txBody>
          <a:bodyPr/>
          <a:lstStyle/>
          <a:p>
            <a:r>
              <a:rPr lang="en-GB" sz="1600" b="1" dirty="0"/>
              <a:t>H1.1</a:t>
            </a:r>
            <a:r>
              <a:rPr lang="en-GB" sz="1600" dirty="0"/>
              <a:t> understands dance from artistic, aesthetic and cultural perspectives through movement and in written and oral form</a:t>
            </a:r>
          </a:p>
          <a:p>
            <a:r>
              <a:rPr lang="en-GB" sz="1600" b="1" dirty="0"/>
              <a:t>H1.2</a:t>
            </a:r>
            <a:r>
              <a:rPr lang="en-GB" sz="1600" dirty="0"/>
              <a:t> performs, composes and appreciates dance as an artform</a:t>
            </a:r>
          </a:p>
          <a:p>
            <a:r>
              <a:rPr lang="en-GB" sz="1600" b="1" dirty="0"/>
              <a:t>H1.3</a:t>
            </a:r>
            <a:r>
              <a:rPr lang="en-GB" sz="1600" dirty="0"/>
              <a:t> appreciates and values dance as an artform through the interrelated experiences of performing, composing and appreciating dances</a:t>
            </a:r>
          </a:p>
          <a:p>
            <a:r>
              <a:rPr lang="en-GB" sz="1600" b="1" dirty="0"/>
              <a:t>H4.1</a:t>
            </a:r>
            <a:r>
              <a:rPr lang="en-GB" sz="1600" dirty="0"/>
              <a:t> understands the concept of differing artistic, social and cultural contexts of dance</a:t>
            </a:r>
          </a:p>
          <a:p>
            <a:r>
              <a:rPr lang="en-GB" sz="1600" b="1" dirty="0"/>
              <a:t>H4.2</a:t>
            </a:r>
            <a:r>
              <a:rPr lang="en-GB" sz="1600" dirty="0"/>
              <a:t> recognises, analyses and evaluates the distinguishing features of major dance works</a:t>
            </a:r>
          </a:p>
          <a:p>
            <a:r>
              <a:rPr lang="en-GB" sz="1600" b="1" dirty="0"/>
              <a:t>H4.3</a:t>
            </a:r>
            <a:r>
              <a:rPr lang="en-GB" sz="1600" dirty="0"/>
              <a:t> utilises the skills of research and analysis to examine dance as an artform</a:t>
            </a:r>
          </a:p>
          <a:p>
            <a:r>
              <a:rPr lang="en-GB" sz="1600" b="1" dirty="0"/>
              <a:t>H4.4</a:t>
            </a:r>
            <a:r>
              <a:rPr lang="en-GB" sz="1600" dirty="0"/>
              <a:t> demonstrates, in written and oral form, the ability to analyse and synthesise information when making discriminating judgments about dance</a:t>
            </a:r>
          </a:p>
          <a:p>
            <a:r>
              <a:rPr lang="en-GB" sz="1600" b="1" dirty="0"/>
              <a:t>H4.5</a:t>
            </a:r>
            <a:r>
              <a:rPr lang="en-GB" sz="1600" dirty="0"/>
              <a:t> acknowledges that the artform of dance is enhanced through reflective practice, study and evaluation</a:t>
            </a:r>
          </a:p>
          <a:p>
            <a:endParaRPr lang="en-GB" sz="1600" dirty="0"/>
          </a:p>
          <a:p>
            <a:endParaRPr lang="en-AU" sz="1600" dirty="0"/>
          </a:p>
        </p:txBody>
      </p:sp>
      <p:sp>
        <p:nvSpPr>
          <p:cNvPr id="11" name="TextBox 10">
            <a:extLst>
              <a:ext uri="{FF2B5EF4-FFF2-40B4-BE49-F238E27FC236}">
                <a16:creationId xmlns:a16="http://schemas.microsoft.com/office/drawing/2014/main" id="{70AC58BD-01CE-CD71-3D1F-C93B0680C95E}"/>
              </a:ext>
            </a:extLst>
          </p:cNvPr>
          <p:cNvSpPr txBox="1"/>
          <p:nvPr/>
        </p:nvSpPr>
        <p:spPr>
          <a:xfrm>
            <a:off x="360000" y="6426000"/>
            <a:ext cx="9153586" cy="360000"/>
          </a:xfrm>
          <a:prstGeom prst="rect">
            <a:avLst/>
          </a:prstGeom>
          <a:noFill/>
        </p:spPr>
        <p:txBody>
          <a:bodyPr wrap="square" lIns="0" tIns="0" rIns="0" bIns="0" rtlCol="0">
            <a:noAutofit/>
          </a:bodyPr>
          <a:lstStyle/>
          <a:p>
            <a:pPr algn="l"/>
            <a:r>
              <a:rPr lang="en-AU" sz="1000" dirty="0">
                <a:solidFill>
                  <a:srgbClr val="22272B"/>
                </a:solidFill>
                <a:hlinkClick r:id="rId2"/>
              </a:rPr>
              <a:t>Dance Stage 6 Syllabus</a:t>
            </a:r>
            <a:r>
              <a:rPr lang="en-AU" sz="1000" dirty="0">
                <a:solidFill>
                  <a:srgbClr val="22272B"/>
                </a:solidFill>
              </a:rPr>
              <a:t> © NSW Education Standards Authority (NESA) for and on behalf of the Crown in right of the State of New South Wales, 2009</a:t>
            </a:r>
            <a:r>
              <a:rPr lang="en-US" sz="1000" dirty="0">
                <a:solidFill>
                  <a:srgbClr val="22272B"/>
                </a:solidFill>
              </a:rPr>
              <a:t>.</a:t>
            </a:r>
            <a:endParaRPr lang="en-AU" sz="1000" dirty="0"/>
          </a:p>
        </p:txBody>
      </p:sp>
      <p:sp>
        <p:nvSpPr>
          <p:cNvPr id="3" name="Slide Number Placeholder 2">
            <a:extLst>
              <a:ext uri="{FF2B5EF4-FFF2-40B4-BE49-F238E27FC236}">
                <a16:creationId xmlns:a16="http://schemas.microsoft.com/office/drawing/2014/main" id="{F562A705-0AA5-4E44-2538-1962926F0B98}"/>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3</a:t>
            </a:fld>
            <a:endParaRPr lang="en-AU"/>
          </a:p>
        </p:txBody>
      </p:sp>
    </p:spTree>
    <p:extLst>
      <p:ext uri="{BB962C8B-B14F-4D97-AF65-F5344CB8AC3E}">
        <p14:creationId xmlns:p14="http://schemas.microsoft.com/office/powerpoint/2010/main" val="20104193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3E66903-EF77-35F3-9710-757E1238086D}"/>
              </a:ext>
            </a:extLst>
          </p:cNvPr>
          <p:cNvSpPr>
            <a:spLocks noGrp="1"/>
          </p:cNvSpPr>
          <p:nvPr>
            <p:ph type="title"/>
          </p:nvPr>
        </p:nvSpPr>
        <p:spPr/>
        <p:txBody>
          <a:bodyPr/>
          <a:lstStyle/>
          <a:p>
            <a:r>
              <a:rPr lang="en-AU" dirty="0"/>
              <a:t>Historical context</a:t>
            </a:r>
          </a:p>
        </p:txBody>
      </p:sp>
      <p:sp>
        <p:nvSpPr>
          <p:cNvPr id="7" name="Content Placeholder 6">
            <a:extLst>
              <a:ext uri="{FF2B5EF4-FFF2-40B4-BE49-F238E27FC236}">
                <a16:creationId xmlns:a16="http://schemas.microsoft.com/office/drawing/2014/main" id="{F6F51A81-AA7B-3A85-36BB-9B7770318E39}"/>
              </a:ext>
            </a:extLst>
          </p:cNvPr>
          <p:cNvSpPr>
            <a:spLocks noGrp="1"/>
          </p:cNvSpPr>
          <p:nvPr>
            <p:ph idx="1"/>
          </p:nvPr>
        </p:nvSpPr>
        <p:spPr/>
        <p:txBody>
          <a:bodyPr/>
          <a:lstStyle/>
          <a:p>
            <a:r>
              <a:rPr lang="en-AU" dirty="0"/>
              <a:t>When writing about the prescribed era, you must have a strong understanding of the history of the time. You need to know and understand </a:t>
            </a:r>
            <a:r>
              <a:rPr lang="en-AU" b="0" i="0" dirty="0">
                <a:effectLst/>
              </a:rPr>
              <a:t>information about the period, the place, and the events that created, influenced, or formed </a:t>
            </a:r>
            <a:r>
              <a:rPr lang="en-AU" dirty="0"/>
              <a:t>the backdrop to the era.</a:t>
            </a:r>
            <a:endParaRPr lang="en-AU" b="0" i="0" dirty="0">
              <a:effectLst/>
            </a:endParaRPr>
          </a:p>
          <a:p>
            <a:r>
              <a:rPr lang="en-AU" b="0" i="0" dirty="0">
                <a:effectLst/>
              </a:rPr>
              <a:t>The </a:t>
            </a:r>
            <a:r>
              <a:rPr lang="en-AU" dirty="0"/>
              <a:t>historical context classifies information about a time in history that shares a common theme/issue and geographical location. These patterns or trends </a:t>
            </a:r>
            <a:r>
              <a:rPr lang="en-AU" b="0" i="0" dirty="0">
                <a:effectLst/>
              </a:rPr>
              <a:t>that surround a specific time and place can give it </a:t>
            </a:r>
            <a:r>
              <a:rPr lang="en-AU" dirty="0"/>
              <a:t>meaning and help us to understand what society was like and what was important to people in that era.</a:t>
            </a:r>
          </a:p>
          <a:p>
            <a:endParaRPr lang="en-AU" dirty="0"/>
          </a:p>
        </p:txBody>
      </p:sp>
      <p:sp>
        <p:nvSpPr>
          <p:cNvPr id="3" name="Slide Number Placeholder 2">
            <a:extLst>
              <a:ext uri="{FF2B5EF4-FFF2-40B4-BE49-F238E27FC236}">
                <a16:creationId xmlns:a16="http://schemas.microsoft.com/office/drawing/2014/main" id="{0EB03F1F-DEA4-A7AD-46C3-5E5A9B8F7BBA}"/>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30</a:t>
            </a:fld>
            <a:endParaRPr lang="en-AU"/>
          </a:p>
        </p:txBody>
      </p:sp>
    </p:spTree>
    <p:extLst>
      <p:ext uri="{BB962C8B-B14F-4D97-AF65-F5344CB8AC3E}">
        <p14:creationId xmlns:p14="http://schemas.microsoft.com/office/powerpoint/2010/main" val="21303250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497CBBF-D69C-42C4-218E-B83D52455FF9}"/>
              </a:ext>
            </a:extLst>
          </p:cNvPr>
          <p:cNvSpPr>
            <a:spLocks noGrp="1"/>
          </p:cNvSpPr>
          <p:nvPr>
            <p:ph type="title"/>
          </p:nvPr>
        </p:nvSpPr>
        <p:spPr/>
        <p:txBody>
          <a:bodyPr/>
          <a:lstStyle/>
          <a:p>
            <a:r>
              <a:rPr lang="en-AU" dirty="0"/>
              <a:t>Activity 9 – historical context</a:t>
            </a:r>
          </a:p>
        </p:txBody>
      </p:sp>
      <p:sp>
        <p:nvSpPr>
          <p:cNvPr id="7" name="Content Placeholder 6">
            <a:extLst>
              <a:ext uri="{FF2B5EF4-FFF2-40B4-BE49-F238E27FC236}">
                <a16:creationId xmlns:a16="http://schemas.microsoft.com/office/drawing/2014/main" id="{8980CA41-1633-B67A-CA33-904B467DE777}"/>
              </a:ext>
            </a:extLst>
          </p:cNvPr>
          <p:cNvSpPr>
            <a:spLocks noGrp="1"/>
          </p:cNvSpPr>
          <p:nvPr>
            <p:ph idx="1"/>
          </p:nvPr>
        </p:nvSpPr>
        <p:spPr>
          <a:xfrm>
            <a:off x="360000" y="1462981"/>
            <a:ext cx="5558791" cy="4536000"/>
          </a:xfrm>
        </p:spPr>
        <p:txBody>
          <a:bodyPr/>
          <a:lstStyle/>
          <a:p>
            <a:pPr marL="457200" indent="-457200">
              <a:buFont typeface="+mj-lt"/>
              <a:buAutoNum type="arabicPeriod"/>
            </a:pPr>
            <a:r>
              <a:rPr lang="en-AU" dirty="0"/>
              <a:t>Identify the prescribed era.</a:t>
            </a:r>
          </a:p>
          <a:p>
            <a:pPr marL="457200" indent="-457200">
              <a:buFont typeface="+mj-lt"/>
              <a:buAutoNum type="arabicPeriod"/>
            </a:pPr>
            <a:r>
              <a:rPr lang="en-AU" dirty="0"/>
              <a:t>Collect information about the key historical events of the prescribed era.</a:t>
            </a:r>
          </a:p>
          <a:p>
            <a:pPr marL="457200" indent="-457200">
              <a:buFont typeface="+mj-lt"/>
              <a:buAutoNum type="arabicPeriod"/>
            </a:pPr>
            <a:r>
              <a:rPr lang="en-AU" dirty="0"/>
              <a:t>Research the era to identify:</a:t>
            </a:r>
          </a:p>
          <a:p>
            <a:pPr marL="817200" lvl="4" indent="-457200">
              <a:buFont typeface="+mj-lt"/>
              <a:buAutoNum type="alphaLcPeriod"/>
            </a:pPr>
            <a:r>
              <a:rPr lang="en-AU" dirty="0"/>
              <a:t>trends in society’s values and perspectives</a:t>
            </a:r>
          </a:p>
          <a:p>
            <a:pPr marL="817200" lvl="4" indent="-457200">
              <a:buFont typeface="+mj-lt"/>
              <a:buAutoNum type="alphaLcPeriod"/>
            </a:pPr>
            <a:r>
              <a:rPr lang="en-AU" dirty="0"/>
              <a:t>advancements in knowledge (scientific, technological, medical)</a:t>
            </a:r>
          </a:p>
          <a:p>
            <a:pPr marL="817200" lvl="4" indent="-457200">
              <a:buFont typeface="+mj-lt"/>
              <a:buAutoNum type="alphaLcPeriod"/>
            </a:pPr>
            <a:r>
              <a:rPr lang="en-AU" dirty="0"/>
              <a:t>key aesthetic and artist principles</a:t>
            </a:r>
          </a:p>
          <a:p>
            <a:pPr marL="817200" lvl="4" indent="-457200">
              <a:buFont typeface="+mj-lt"/>
              <a:buAutoNum type="alphaLcPeriod"/>
            </a:pPr>
            <a:r>
              <a:rPr lang="en-AU" dirty="0"/>
              <a:t>famous artists from any discipline (dance, drama, music, visual arts).</a:t>
            </a:r>
          </a:p>
          <a:p>
            <a:endParaRPr lang="en-AU" dirty="0"/>
          </a:p>
        </p:txBody>
      </p:sp>
      <p:pic>
        <p:nvPicPr>
          <p:cNvPr id="10" name="Picture 9" descr="A dance student sitting on the floor, listening to their teacher and working in their logbook.">
            <a:extLst>
              <a:ext uri="{FF2B5EF4-FFF2-40B4-BE49-F238E27FC236}">
                <a16:creationId xmlns:a16="http://schemas.microsoft.com/office/drawing/2014/main" id="{5B3C29D3-3EB4-E295-D86F-FB4E5C476EF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273211" y="1462981"/>
            <a:ext cx="5573017" cy="4655597"/>
          </a:xfrm>
          <a:prstGeom prst="rect">
            <a:avLst/>
          </a:prstGeom>
        </p:spPr>
      </p:pic>
      <p:sp>
        <p:nvSpPr>
          <p:cNvPr id="4" name="Slide Number Placeholder 3">
            <a:extLst>
              <a:ext uri="{FF2B5EF4-FFF2-40B4-BE49-F238E27FC236}">
                <a16:creationId xmlns:a16="http://schemas.microsoft.com/office/drawing/2014/main" id="{7511FAA5-0813-A541-5CDD-E076DC79CC60}"/>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31</a:t>
            </a:fld>
            <a:endParaRPr lang="en-AU"/>
          </a:p>
        </p:txBody>
      </p:sp>
    </p:spTree>
    <p:extLst>
      <p:ext uri="{BB962C8B-B14F-4D97-AF65-F5344CB8AC3E}">
        <p14:creationId xmlns:p14="http://schemas.microsoft.com/office/powerpoint/2010/main" val="1813139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9053288-FFF0-5EFE-DD0D-E7A5CA6890B8}"/>
              </a:ext>
            </a:extLst>
          </p:cNvPr>
          <p:cNvSpPr>
            <a:spLocks noGrp="1"/>
          </p:cNvSpPr>
          <p:nvPr>
            <p:ph type="title"/>
          </p:nvPr>
        </p:nvSpPr>
        <p:spPr/>
        <p:txBody>
          <a:bodyPr/>
          <a:lstStyle/>
          <a:p>
            <a:r>
              <a:rPr lang="en-AU" dirty="0"/>
              <a:t>Sociocultural influences which shape characteristics</a:t>
            </a:r>
          </a:p>
        </p:txBody>
      </p:sp>
      <p:sp>
        <p:nvSpPr>
          <p:cNvPr id="8" name="Content Placeholder 7">
            <a:extLst>
              <a:ext uri="{FF2B5EF4-FFF2-40B4-BE49-F238E27FC236}">
                <a16:creationId xmlns:a16="http://schemas.microsoft.com/office/drawing/2014/main" id="{BB285E67-CC74-C2D4-6DFF-53317E6D4B95}"/>
              </a:ext>
            </a:extLst>
          </p:cNvPr>
          <p:cNvSpPr>
            <a:spLocks noGrp="1"/>
          </p:cNvSpPr>
          <p:nvPr>
            <p:ph idx="1"/>
          </p:nvPr>
        </p:nvSpPr>
        <p:spPr>
          <a:xfrm>
            <a:off x="424655" y="1462981"/>
            <a:ext cx="11484000" cy="4536000"/>
          </a:xfrm>
        </p:spPr>
        <p:txBody>
          <a:bodyPr/>
          <a:lstStyle/>
          <a:p>
            <a:pPr>
              <a:lnSpc>
                <a:spcPct val="130000"/>
              </a:lnSpc>
            </a:pPr>
            <a:r>
              <a:rPr lang="en-GB" dirty="0"/>
              <a:t>Sociocultural influences are characteristics within society that shape the thoughts, feelings, and beliefs of individuals and/or communities within that society. These influences could relate to:</a:t>
            </a:r>
          </a:p>
          <a:p>
            <a:pPr marL="285750" indent="-285750">
              <a:lnSpc>
                <a:spcPct val="130000"/>
              </a:lnSpc>
              <a:buFont typeface="Arial" panose="020B0604020202020204" pitchFamily="34" charset="0"/>
              <a:buChar char="•"/>
            </a:pPr>
            <a:r>
              <a:rPr lang="en-GB" dirty="0"/>
              <a:t>gender</a:t>
            </a:r>
          </a:p>
          <a:p>
            <a:pPr marL="285750" indent="-285750">
              <a:lnSpc>
                <a:spcPct val="130000"/>
              </a:lnSpc>
              <a:buFont typeface="Arial" panose="020B0604020202020204" pitchFamily="34" charset="0"/>
              <a:buChar char="•"/>
            </a:pPr>
            <a:r>
              <a:rPr lang="en-GB" dirty="0"/>
              <a:t>identity</a:t>
            </a:r>
          </a:p>
          <a:p>
            <a:pPr marL="285750" indent="-285750">
              <a:lnSpc>
                <a:spcPct val="130000"/>
              </a:lnSpc>
              <a:buFont typeface="Arial" panose="020B0604020202020204" pitchFamily="34" charset="0"/>
              <a:buChar char="•"/>
            </a:pPr>
            <a:r>
              <a:rPr lang="en-GB" dirty="0"/>
              <a:t>education</a:t>
            </a:r>
          </a:p>
          <a:p>
            <a:pPr marL="285750" indent="-285750">
              <a:lnSpc>
                <a:spcPct val="130000"/>
              </a:lnSpc>
              <a:buFont typeface="Arial" panose="020B0604020202020204" pitchFamily="34" charset="0"/>
              <a:buChar char="•"/>
            </a:pPr>
            <a:r>
              <a:rPr lang="en-GB" dirty="0"/>
              <a:t>technology</a:t>
            </a:r>
          </a:p>
          <a:p>
            <a:pPr marL="285750" indent="-285750">
              <a:lnSpc>
                <a:spcPct val="130000"/>
              </a:lnSpc>
              <a:buFont typeface="Arial" panose="020B0604020202020204" pitchFamily="34" charset="0"/>
              <a:buChar char="•"/>
            </a:pPr>
            <a:r>
              <a:rPr lang="en-GB" dirty="0"/>
              <a:t>social norms/taboos</a:t>
            </a:r>
          </a:p>
          <a:p>
            <a:pPr marL="285750" indent="-285750">
              <a:lnSpc>
                <a:spcPct val="130000"/>
              </a:lnSpc>
              <a:buFont typeface="Arial" panose="020B0604020202020204" pitchFamily="34" charset="0"/>
              <a:buChar char="•"/>
            </a:pPr>
            <a:r>
              <a:rPr lang="en-GB" dirty="0"/>
              <a:t>culture</a:t>
            </a:r>
          </a:p>
          <a:p>
            <a:pPr marL="285750" indent="-285750">
              <a:lnSpc>
                <a:spcPct val="130000"/>
              </a:lnSpc>
              <a:buFont typeface="Arial" panose="020B0604020202020204" pitchFamily="34" charset="0"/>
              <a:buChar char="•"/>
            </a:pPr>
            <a:r>
              <a:rPr lang="en-GB" dirty="0"/>
              <a:t>religion.</a:t>
            </a:r>
          </a:p>
          <a:p>
            <a:pPr>
              <a:lnSpc>
                <a:spcPct val="130000"/>
              </a:lnSpc>
            </a:pPr>
            <a:r>
              <a:rPr lang="en-GB" dirty="0"/>
              <a:t>The sociocultural influences are strongly linked to the contextual background of the era.</a:t>
            </a:r>
          </a:p>
          <a:p>
            <a:pPr>
              <a:lnSpc>
                <a:spcPct val="130000"/>
              </a:lnSpc>
            </a:pPr>
            <a:endParaRPr lang="en-AU" dirty="0"/>
          </a:p>
        </p:txBody>
      </p:sp>
      <p:sp>
        <p:nvSpPr>
          <p:cNvPr id="4" name="Slide Number Placeholder 3">
            <a:extLst>
              <a:ext uri="{FF2B5EF4-FFF2-40B4-BE49-F238E27FC236}">
                <a16:creationId xmlns:a16="http://schemas.microsoft.com/office/drawing/2014/main" id="{FBC340B1-1147-9DB8-F293-FE912BC9D69C}"/>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32</a:t>
            </a:fld>
            <a:endParaRPr lang="en-AU"/>
          </a:p>
        </p:txBody>
      </p:sp>
    </p:spTree>
    <p:extLst>
      <p:ext uri="{BB962C8B-B14F-4D97-AF65-F5344CB8AC3E}">
        <p14:creationId xmlns:p14="http://schemas.microsoft.com/office/powerpoint/2010/main" val="475962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D7887B-0C06-A5F0-9063-85E975DEC6E2}"/>
              </a:ext>
            </a:extLst>
          </p:cNvPr>
          <p:cNvSpPr>
            <a:spLocks noGrp="1"/>
          </p:cNvSpPr>
          <p:nvPr>
            <p:ph type="title"/>
          </p:nvPr>
        </p:nvSpPr>
        <p:spPr/>
        <p:txBody>
          <a:bodyPr/>
          <a:lstStyle/>
          <a:p>
            <a:r>
              <a:rPr lang="en-AU" dirty="0"/>
              <a:t>How the characteristics are reflected in the arts</a:t>
            </a:r>
          </a:p>
        </p:txBody>
      </p:sp>
      <p:sp>
        <p:nvSpPr>
          <p:cNvPr id="3" name="Content Placeholder 2">
            <a:extLst>
              <a:ext uri="{FF2B5EF4-FFF2-40B4-BE49-F238E27FC236}">
                <a16:creationId xmlns:a16="http://schemas.microsoft.com/office/drawing/2014/main" id="{BC50EDA1-8796-64C4-3719-943EA7320E65}"/>
              </a:ext>
            </a:extLst>
          </p:cNvPr>
          <p:cNvSpPr>
            <a:spLocks noGrp="1"/>
          </p:cNvSpPr>
          <p:nvPr>
            <p:ph idx="1"/>
          </p:nvPr>
        </p:nvSpPr>
        <p:spPr>
          <a:xfrm>
            <a:off x="354000" y="1629237"/>
            <a:ext cx="11484000" cy="4536000"/>
          </a:xfrm>
        </p:spPr>
        <p:txBody>
          <a:bodyPr/>
          <a:lstStyle/>
          <a:p>
            <a:pPr>
              <a:lnSpc>
                <a:spcPct val="114000"/>
              </a:lnSpc>
              <a:spcAft>
                <a:spcPts val="600"/>
              </a:spcAft>
            </a:pPr>
            <a:r>
              <a:rPr lang="en-AU" dirty="0"/>
              <a:t>The characteristics defined by the sociocultural influences of the era are often reflected in the art created at that time, across all disciplines, including dance as an artform.</a:t>
            </a:r>
          </a:p>
          <a:p>
            <a:pPr>
              <a:lnSpc>
                <a:spcPct val="114000"/>
              </a:lnSpc>
              <a:spcAft>
                <a:spcPts val="600"/>
              </a:spcAft>
            </a:pPr>
            <a:r>
              <a:rPr lang="en-AU" dirty="0"/>
              <a:t>Complete the activities below to investigate the sociocultural influences of the prescribed era and how these characteristics are reflected in dance as an artform.</a:t>
            </a:r>
          </a:p>
          <a:p>
            <a:pPr marL="457200" indent="-457200" algn="l">
              <a:lnSpc>
                <a:spcPct val="114000"/>
              </a:lnSpc>
              <a:spcAft>
                <a:spcPts val="600"/>
              </a:spcAft>
              <a:buFont typeface="+mj-lt"/>
              <a:buAutoNum type="arabicPeriod"/>
            </a:pPr>
            <a:r>
              <a:rPr lang="en-AU" dirty="0"/>
              <a:t>Select a visual artwork, a musical piece and a dramatic work from the prescribed era. Create a </a:t>
            </a:r>
            <a:r>
              <a:rPr lang="en-AU" dirty="0">
                <a:hlinkClick r:id="rId2"/>
              </a:rPr>
              <a:t>Venn diagram</a:t>
            </a:r>
            <a:r>
              <a:rPr lang="en-AU" dirty="0"/>
              <a:t> that lists the different and common characteristics/themes of the selected works.</a:t>
            </a:r>
          </a:p>
          <a:p>
            <a:pPr marL="342900" indent="-342900">
              <a:lnSpc>
                <a:spcPct val="114000"/>
              </a:lnSpc>
              <a:spcAft>
                <a:spcPts val="600"/>
              </a:spcAft>
              <a:buFont typeface="+mj-lt"/>
              <a:buAutoNum type="arabicPeriod"/>
            </a:pPr>
            <a:r>
              <a:rPr lang="en-AU" dirty="0"/>
              <a:t>Identify choreographers who could be considered pioneers of the prescribed era. For each pioneer of dance, outline:</a:t>
            </a:r>
          </a:p>
          <a:p>
            <a:pPr marL="817200" lvl="4" indent="-457200">
              <a:lnSpc>
                <a:spcPct val="114000"/>
              </a:lnSpc>
              <a:buFont typeface="+mj-lt"/>
              <a:buAutoNum type="alphaLcPeriod"/>
            </a:pPr>
            <a:r>
              <a:rPr lang="en-AU" dirty="0"/>
              <a:t>the style of dance they create</a:t>
            </a:r>
          </a:p>
          <a:p>
            <a:pPr marL="817200" lvl="4" indent="-457200">
              <a:lnSpc>
                <a:spcPct val="114000"/>
              </a:lnSpc>
              <a:buFont typeface="+mj-lt"/>
              <a:buAutoNum type="alphaLcPeriod"/>
            </a:pPr>
            <a:r>
              <a:rPr lang="en-AU" dirty="0"/>
              <a:t>their personal choreographic style</a:t>
            </a:r>
          </a:p>
          <a:p>
            <a:pPr marL="817200" lvl="4" indent="-457200">
              <a:lnSpc>
                <a:spcPct val="114000"/>
              </a:lnSpc>
              <a:buFont typeface="+mj-lt"/>
              <a:buAutoNum type="alphaLcPeriod"/>
            </a:pPr>
            <a:r>
              <a:rPr lang="en-AU" dirty="0"/>
              <a:t>key influences and interests</a:t>
            </a:r>
          </a:p>
          <a:p>
            <a:pPr marL="817200" lvl="4" indent="-457200">
              <a:lnSpc>
                <a:spcPct val="114000"/>
              </a:lnSpc>
              <a:buFont typeface="+mj-lt"/>
              <a:buAutoNum type="alphaLcPeriod"/>
            </a:pPr>
            <a:r>
              <a:rPr lang="en-AU" dirty="0"/>
              <a:t>common themes/concepts of their works.</a:t>
            </a:r>
            <a:endParaRPr lang="en-AU" u="none" strike="noStrike" dirty="0">
              <a:effectLst/>
            </a:endParaRPr>
          </a:p>
          <a:p>
            <a:pPr marL="457200" indent="-457200" algn="l">
              <a:lnSpc>
                <a:spcPct val="114000"/>
              </a:lnSpc>
              <a:spcAft>
                <a:spcPts val="600"/>
              </a:spcAft>
              <a:buFont typeface="+mj-lt"/>
              <a:buAutoNum type="arabicPeriod"/>
            </a:pPr>
            <a:endParaRPr lang="en-AU" u="none" strike="noStrike" dirty="0">
              <a:effectLst/>
            </a:endParaRPr>
          </a:p>
          <a:p>
            <a:pPr>
              <a:lnSpc>
                <a:spcPct val="114000"/>
              </a:lnSpc>
              <a:spcAft>
                <a:spcPts val="600"/>
              </a:spcAft>
            </a:pPr>
            <a:endParaRPr lang="en-AU" dirty="0"/>
          </a:p>
          <a:p>
            <a:pPr>
              <a:lnSpc>
                <a:spcPct val="114000"/>
              </a:lnSpc>
              <a:spcAft>
                <a:spcPts val="600"/>
              </a:spcAft>
            </a:pPr>
            <a:endParaRPr lang="en-AU" dirty="0"/>
          </a:p>
        </p:txBody>
      </p:sp>
      <p:sp>
        <p:nvSpPr>
          <p:cNvPr id="4" name="Slide Number Placeholder 3">
            <a:extLst>
              <a:ext uri="{FF2B5EF4-FFF2-40B4-BE49-F238E27FC236}">
                <a16:creationId xmlns:a16="http://schemas.microsoft.com/office/drawing/2014/main" id="{3D2DCE65-6B9C-18F4-07C3-68AA674319C5}"/>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33</a:t>
            </a:fld>
            <a:endParaRPr lang="en-AU"/>
          </a:p>
        </p:txBody>
      </p:sp>
    </p:spTree>
    <p:extLst>
      <p:ext uri="{BB962C8B-B14F-4D97-AF65-F5344CB8AC3E}">
        <p14:creationId xmlns:p14="http://schemas.microsoft.com/office/powerpoint/2010/main" val="3841005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74FDA89-DFA5-0BE6-4651-74DDAC52F9F4}"/>
              </a:ext>
            </a:extLst>
          </p:cNvPr>
          <p:cNvSpPr>
            <a:spLocks noGrp="1"/>
          </p:cNvSpPr>
          <p:nvPr>
            <p:ph type="title"/>
          </p:nvPr>
        </p:nvSpPr>
        <p:spPr/>
        <p:txBody>
          <a:bodyPr/>
          <a:lstStyle/>
          <a:p>
            <a:r>
              <a:rPr lang="en-AU" b="1" dirty="0"/>
              <a:t>Impact</a:t>
            </a:r>
            <a:r>
              <a:rPr lang="en-AU" dirty="0"/>
              <a:t> on the development of dance as an artform</a:t>
            </a:r>
          </a:p>
        </p:txBody>
      </p:sp>
      <p:sp>
        <p:nvSpPr>
          <p:cNvPr id="8" name="Text Placeholder 7">
            <a:extLst>
              <a:ext uri="{FF2B5EF4-FFF2-40B4-BE49-F238E27FC236}">
                <a16:creationId xmlns:a16="http://schemas.microsoft.com/office/drawing/2014/main" id="{CC28E778-FA11-7D8F-677E-66B8CB50B359}"/>
              </a:ext>
            </a:extLst>
          </p:cNvPr>
          <p:cNvSpPr>
            <a:spLocks noGrp="1"/>
          </p:cNvSpPr>
          <p:nvPr>
            <p:ph type="body" sz="quarter" idx="17"/>
          </p:nvPr>
        </p:nvSpPr>
        <p:spPr/>
        <p:txBody>
          <a:bodyPr/>
          <a:lstStyle/>
          <a:p>
            <a:r>
              <a:rPr lang="en-GB" dirty="0"/>
              <a:t>The events and societal perspectives of the prescribed era will have impacted dance as an artform. The historical context, sociocultural influences and characteristics shaped the world of dance and impacted choreographers' development of style and choice of intention/thematic considerations.</a:t>
            </a:r>
          </a:p>
          <a:p>
            <a:r>
              <a:rPr lang="en-GB" dirty="0"/>
              <a:t>Answer the extended response question on the right, using specific examples from the prescribed era to support your ideas. Examples could include references to the historical context, quotes from public figures, and works of art from any discipline.</a:t>
            </a:r>
          </a:p>
          <a:p>
            <a:endParaRPr lang="en-GB" dirty="0"/>
          </a:p>
          <a:p>
            <a:endParaRPr lang="en-AU" dirty="0"/>
          </a:p>
        </p:txBody>
      </p:sp>
      <p:sp>
        <p:nvSpPr>
          <p:cNvPr id="7" name="Content Placeholder 6">
            <a:extLst>
              <a:ext uri="{FF2B5EF4-FFF2-40B4-BE49-F238E27FC236}">
                <a16:creationId xmlns:a16="http://schemas.microsoft.com/office/drawing/2014/main" id="{24633A58-C65C-2814-DC4C-44F279AF27FE}"/>
              </a:ext>
            </a:extLst>
          </p:cNvPr>
          <p:cNvSpPr>
            <a:spLocks noGrp="1"/>
          </p:cNvSpPr>
          <p:nvPr>
            <p:ph sz="half" idx="2"/>
          </p:nvPr>
        </p:nvSpPr>
        <p:spPr/>
        <p:txBody>
          <a:bodyPr/>
          <a:lstStyle/>
          <a:p>
            <a:r>
              <a:rPr lang="en-GB" dirty="0"/>
              <a:t>How has the prescribed era impacted the development of dance as an artform?</a:t>
            </a:r>
          </a:p>
          <a:p>
            <a:endParaRPr lang="en-AU" dirty="0"/>
          </a:p>
        </p:txBody>
      </p:sp>
    </p:spTree>
    <p:extLst>
      <p:ext uri="{BB962C8B-B14F-4D97-AF65-F5344CB8AC3E}">
        <p14:creationId xmlns:p14="http://schemas.microsoft.com/office/powerpoint/2010/main" val="2791481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49A15CF6-40E5-F2C6-65A5-E0EB532F49B7}"/>
              </a:ext>
            </a:extLst>
          </p:cNvPr>
          <p:cNvSpPr>
            <a:spLocks noGrp="1"/>
          </p:cNvSpPr>
          <p:nvPr>
            <p:ph type="ctrTitle"/>
          </p:nvPr>
        </p:nvSpPr>
        <p:spPr/>
        <p:txBody>
          <a:bodyPr/>
          <a:lstStyle/>
          <a:p>
            <a:r>
              <a:rPr lang="en-GB" dirty="0"/>
              <a:t>Prescribed artists</a:t>
            </a:r>
            <a:endParaRPr lang="en-AU" dirty="0"/>
          </a:p>
        </p:txBody>
      </p:sp>
      <p:sp>
        <p:nvSpPr>
          <p:cNvPr id="9" name="Text Placeholder 8">
            <a:extLst>
              <a:ext uri="{FF2B5EF4-FFF2-40B4-BE49-F238E27FC236}">
                <a16:creationId xmlns:a16="http://schemas.microsoft.com/office/drawing/2014/main" id="{2C16F16A-48A1-3D2F-184B-06361117713F}"/>
              </a:ext>
            </a:extLst>
          </p:cNvPr>
          <p:cNvSpPr>
            <a:spLocks noGrp="1"/>
          </p:cNvSpPr>
          <p:nvPr>
            <p:ph type="body" sz="quarter" idx="11"/>
          </p:nvPr>
        </p:nvSpPr>
        <p:spPr/>
        <p:txBody>
          <a:bodyPr/>
          <a:lstStyle/>
          <a:p>
            <a:r>
              <a:rPr lang="en-AU" dirty="0"/>
              <a:t>3</a:t>
            </a:r>
          </a:p>
        </p:txBody>
      </p:sp>
    </p:spTree>
    <p:extLst>
      <p:ext uri="{BB962C8B-B14F-4D97-AF65-F5344CB8AC3E}">
        <p14:creationId xmlns:p14="http://schemas.microsoft.com/office/powerpoint/2010/main" val="2727190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147FD16-0261-0A2D-709A-CC1BA0D0B91D}"/>
              </a:ext>
            </a:extLst>
          </p:cNvPr>
          <p:cNvSpPr>
            <a:spLocks noGrp="1"/>
          </p:cNvSpPr>
          <p:nvPr>
            <p:ph type="title"/>
          </p:nvPr>
        </p:nvSpPr>
        <p:spPr/>
        <p:txBody>
          <a:bodyPr/>
          <a:lstStyle/>
          <a:p>
            <a:r>
              <a:rPr lang="en-AU" dirty="0"/>
              <a:t>Prescribed artists overview</a:t>
            </a:r>
          </a:p>
        </p:txBody>
      </p:sp>
      <p:sp>
        <p:nvSpPr>
          <p:cNvPr id="5" name="Text Placeholder 4">
            <a:extLst>
              <a:ext uri="{FF2B5EF4-FFF2-40B4-BE49-F238E27FC236}">
                <a16:creationId xmlns:a16="http://schemas.microsoft.com/office/drawing/2014/main" id="{5070C7D6-A781-E10C-362D-C13743B904ED}"/>
              </a:ext>
            </a:extLst>
          </p:cNvPr>
          <p:cNvSpPr>
            <a:spLocks noGrp="1"/>
          </p:cNvSpPr>
          <p:nvPr>
            <p:ph type="body" sz="quarter" idx="18"/>
          </p:nvPr>
        </p:nvSpPr>
        <p:spPr/>
        <p:txBody>
          <a:bodyPr/>
          <a:lstStyle/>
          <a:p>
            <a:r>
              <a:rPr lang="en-AU" dirty="0"/>
              <a:t>Overview</a:t>
            </a:r>
          </a:p>
        </p:txBody>
      </p:sp>
      <p:sp>
        <p:nvSpPr>
          <p:cNvPr id="6" name="Text Placeholder 5">
            <a:extLst>
              <a:ext uri="{FF2B5EF4-FFF2-40B4-BE49-F238E27FC236}">
                <a16:creationId xmlns:a16="http://schemas.microsoft.com/office/drawing/2014/main" id="{EF89E2C6-4212-4C04-3067-44F35C6DC90A}"/>
              </a:ext>
            </a:extLst>
          </p:cNvPr>
          <p:cNvSpPr>
            <a:spLocks noGrp="1"/>
          </p:cNvSpPr>
          <p:nvPr>
            <p:ph type="body" sz="quarter" idx="19"/>
          </p:nvPr>
        </p:nvSpPr>
        <p:spPr/>
        <p:txBody>
          <a:bodyPr/>
          <a:lstStyle/>
          <a:p>
            <a:r>
              <a:rPr lang="en-GB" dirty="0"/>
              <a:t>In this area of study, students consider the prescribed artists’ significance to the development of dance within the specified era.</a:t>
            </a:r>
          </a:p>
          <a:p>
            <a:r>
              <a:rPr lang="en-GB" dirty="0"/>
              <a:t>Students also consider how and why the prescribed artists and their works are recognised as seminal.</a:t>
            </a:r>
          </a:p>
          <a:p>
            <a:endParaRPr lang="en-GB" dirty="0"/>
          </a:p>
          <a:p>
            <a:endParaRPr lang="en-AU" dirty="0"/>
          </a:p>
        </p:txBody>
      </p:sp>
      <p:sp>
        <p:nvSpPr>
          <p:cNvPr id="7" name="TextBox 6">
            <a:extLst>
              <a:ext uri="{FF2B5EF4-FFF2-40B4-BE49-F238E27FC236}">
                <a16:creationId xmlns:a16="http://schemas.microsoft.com/office/drawing/2014/main" id="{7848E5CB-71C4-1273-7EF3-D1B4700FBB99}"/>
              </a:ext>
            </a:extLst>
          </p:cNvPr>
          <p:cNvSpPr txBox="1"/>
          <p:nvPr/>
        </p:nvSpPr>
        <p:spPr>
          <a:xfrm>
            <a:off x="360000" y="6391340"/>
            <a:ext cx="9560896" cy="213320"/>
          </a:xfrm>
          <a:prstGeom prst="rect">
            <a:avLst/>
          </a:prstGeom>
          <a:noFill/>
        </p:spPr>
        <p:txBody>
          <a:bodyPr wrap="square" lIns="0" tIns="0" rIns="0" bIns="0" rtlCol="0">
            <a:noAutofit/>
          </a:bodyPr>
          <a:lstStyle/>
          <a:p>
            <a:pPr algn="l"/>
            <a:r>
              <a:rPr lang="en-AU" sz="1000" dirty="0">
                <a:solidFill>
                  <a:srgbClr val="22272B"/>
                </a:solidFill>
                <a:hlinkClick r:id="rId2"/>
              </a:rPr>
              <a:t>Dance Stage 6 Course prescriptions </a:t>
            </a:r>
            <a:r>
              <a:rPr lang="en-AU" sz="1000" dirty="0">
                <a:solidFill>
                  <a:srgbClr val="22272B"/>
                </a:solidFill>
              </a:rPr>
              <a:t>© NSW Education Standards Authority (NESA) for and on behalf of the Crown in right of the State of New South Wales, 2021</a:t>
            </a:r>
            <a:r>
              <a:rPr lang="en-US" sz="1000" dirty="0">
                <a:solidFill>
                  <a:srgbClr val="22272B"/>
                </a:solidFill>
              </a:rPr>
              <a:t>.</a:t>
            </a:r>
            <a:endParaRPr lang="en-AU" sz="1000" dirty="0"/>
          </a:p>
        </p:txBody>
      </p:sp>
      <p:pic>
        <p:nvPicPr>
          <p:cNvPr id="9" name="Picture 8">
            <a:extLst>
              <a:ext uri="{FF2B5EF4-FFF2-40B4-BE49-F238E27FC236}">
                <a16:creationId xmlns:a16="http://schemas.microsoft.com/office/drawing/2014/main" id="{72A4A385-1065-2409-4C1E-299C69A42120}"/>
              </a:ext>
              <a:ext uri="{C183D7F6-B498-43B3-948B-1728B52AA6E4}">
                <adec:decorative xmlns:adec="http://schemas.microsoft.com/office/drawing/2017/decorative" val="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0299989" y="346810"/>
            <a:ext cx="789491" cy="789166"/>
          </a:xfrm>
          <a:prstGeom prst="ellipse">
            <a:avLst/>
          </a:prstGeom>
        </p:spPr>
      </p:pic>
      <p:sp>
        <p:nvSpPr>
          <p:cNvPr id="10" name="Slide Number Placeholder 9">
            <a:extLst>
              <a:ext uri="{FF2B5EF4-FFF2-40B4-BE49-F238E27FC236}">
                <a16:creationId xmlns:a16="http://schemas.microsoft.com/office/drawing/2014/main" id="{26CB49BA-D790-83B6-1867-6B3125FD2A63}"/>
              </a:ext>
              <a:ext uri="{C183D7F6-B498-43B3-948B-1728B52AA6E4}">
                <adec:decorative xmlns:adec="http://schemas.microsoft.com/office/drawing/2017/decorative" val="1"/>
              </a:ext>
            </a:extLst>
          </p:cNvPr>
          <p:cNvSpPr>
            <a:spLocks noGrp="1"/>
          </p:cNvSpPr>
          <p:nvPr>
            <p:ph type="sldNum" sz="quarter" idx="14"/>
          </p:nvPr>
        </p:nvSpPr>
        <p:spPr/>
        <p:txBody>
          <a:bodyPr/>
          <a:lstStyle/>
          <a:p>
            <a:fld id="{10A01DC5-1685-4615-8240-15192985C6A2}" type="slidenum">
              <a:rPr lang="en-AU" smtClean="0"/>
              <a:pPr/>
              <a:t>36</a:t>
            </a:fld>
            <a:endParaRPr lang="en-AU"/>
          </a:p>
        </p:txBody>
      </p:sp>
    </p:spTree>
    <p:extLst>
      <p:ext uri="{BB962C8B-B14F-4D97-AF65-F5344CB8AC3E}">
        <p14:creationId xmlns:p14="http://schemas.microsoft.com/office/powerpoint/2010/main" val="1605895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C984A4F-8F18-ACA3-BD52-83B634CA3922}"/>
              </a:ext>
            </a:extLst>
          </p:cNvPr>
          <p:cNvSpPr>
            <a:spLocks noGrp="1"/>
          </p:cNvSpPr>
          <p:nvPr>
            <p:ph type="title"/>
          </p:nvPr>
        </p:nvSpPr>
        <p:spPr/>
        <p:txBody>
          <a:bodyPr/>
          <a:lstStyle/>
          <a:p>
            <a:r>
              <a:rPr lang="en-AU" dirty="0"/>
              <a:t>How the prescribed artist’s work establishes them as a seminal artist</a:t>
            </a:r>
          </a:p>
        </p:txBody>
      </p:sp>
      <p:sp>
        <p:nvSpPr>
          <p:cNvPr id="7" name="Content Placeholder 6">
            <a:extLst>
              <a:ext uri="{FF2B5EF4-FFF2-40B4-BE49-F238E27FC236}">
                <a16:creationId xmlns:a16="http://schemas.microsoft.com/office/drawing/2014/main" id="{57E03087-0C0F-2D3A-C4E6-5F4B6E99457B}"/>
              </a:ext>
            </a:extLst>
          </p:cNvPr>
          <p:cNvSpPr>
            <a:spLocks noGrp="1"/>
          </p:cNvSpPr>
          <p:nvPr>
            <p:ph idx="1"/>
          </p:nvPr>
        </p:nvSpPr>
        <p:spPr>
          <a:xfrm>
            <a:off x="360000" y="1431636"/>
            <a:ext cx="11484000" cy="4724364"/>
          </a:xfrm>
        </p:spPr>
        <p:txBody>
          <a:bodyPr/>
          <a:lstStyle/>
          <a:p>
            <a:r>
              <a:rPr lang="en-AU" dirty="0"/>
              <a:t>To understand </a:t>
            </a:r>
            <a:r>
              <a:rPr lang="en-AU" b="1" dirty="0"/>
              <a:t>how </a:t>
            </a:r>
            <a:r>
              <a:rPr lang="en-AU" dirty="0"/>
              <a:t>the prescribed artist’s work has established them as a seminal artist, you need to analyse the choreographer and a range of their dance works in relation to the information you learnt in the seminal work areas of study. </a:t>
            </a:r>
          </a:p>
          <a:p>
            <a:pPr marL="457200" indent="-457200">
              <a:buFont typeface="+mj-lt"/>
              <a:buAutoNum type="arabicPeriod"/>
            </a:pPr>
            <a:r>
              <a:rPr lang="en-AU" dirty="0"/>
              <a:t>Research each seminal artist to identify at least 3 notable dance works that they have choreographed.</a:t>
            </a:r>
          </a:p>
          <a:p>
            <a:pPr marL="457200" indent="-457200">
              <a:buFont typeface="+mj-lt"/>
              <a:buAutoNum type="arabicPeriod"/>
            </a:pPr>
            <a:r>
              <a:rPr lang="en-AU" dirty="0"/>
              <a:t>Analyse each of the works to explore the components and form and to formulate an interpretation and evaluation.</a:t>
            </a:r>
          </a:p>
          <a:p>
            <a:pPr marL="457200" indent="-457200">
              <a:buFont typeface="+mj-lt"/>
              <a:buAutoNum type="arabicPeriod"/>
            </a:pPr>
            <a:r>
              <a:rPr lang="en-AU" dirty="0"/>
              <a:t>Investigate writing and criticism about the works and the choreographer.</a:t>
            </a:r>
          </a:p>
          <a:p>
            <a:pPr marL="457200" indent="-457200">
              <a:buFont typeface="+mj-lt"/>
              <a:buAutoNum type="arabicPeriod"/>
            </a:pPr>
            <a:r>
              <a:rPr lang="en-AU" dirty="0"/>
              <a:t>Develop your understanding of the choreographer and the contextual background, including the historical context, the contribution of the work to dance as an artform, and how it is impacted by the present context.</a:t>
            </a:r>
          </a:p>
          <a:p>
            <a:endParaRPr lang="en-AU" dirty="0"/>
          </a:p>
          <a:p>
            <a:endParaRPr lang="en-AU" dirty="0"/>
          </a:p>
        </p:txBody>
      </p:sp>
      <p:sp>
        <p:nvSpPr>
          <p:cNvPr id="3" name="Slide Number Placeholder 2">
            <a:extLst>
              <a:ext uri="{FF2B5EF4-FFF2-40B4-BE49-F238E27FC236}">
                <a16:creationId xmlns:a16="http://schemas.microsoft.com/office/drawing/2014/main" id="{F186FA18-20DE-211D-7904-DAC52A5F189B}"/>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37</a:t>
            </a:fld>
            <a:endParaRPr lang="en-AU"/>
          </a:p>
        </p:txBody>
      </p:sp>
    </p:spTree>
    <p:extLst>
      <p:ext uri="{BB962C8B-B14F-4D97-AF65-F5344CB8AC3E}">
        <p14:creationId xmlns:p14="http://schemas.microsoft.com/office/powerpoint/2010/main" val="4174691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E0AA80-A92E-73D8-5DB2-1C7D2235A645}"/>
              </a:ext>
            </a:extLst>
          </p:cNvPr>
          <p:cNvSpPr>
            <a:spLocks noGrp="1"/>
          </p:cNvSpPr>
          <p:nvPr>
            <p:ph type="title"/>
          </p:nvPr>
        </p:nvSpPr>
        <p:spPr/>
        <p:txBody>
          <a:bodyPr/>
          <a:lstStyle/>
          <a:p>
            <a:r>
              <a:rPr lang="en-AU" dirty="0"/>
              <a:t>Why the prescribed artist is considered a seminal artist in relation to dance and the era</a:t>
            </a:r>
          </a:p>
        </p:txBody>
      </p:sp>
      <p:sp>
        <p:nvSpPr>
          <p:cNvPr id="3" name="Content Placeholder 2">
            <a:extLst>
              <a:ext uri="{FF2B5EF4-FFF2-40B4-BE49-F238E27FC236}">
                <a16:creationId xmlns:a16="http://schemas.microsoft.com/office/drawing/2014/main" id="{BF95D737-8B5D-BC77-6971-92DD5CC9ABFC}"/>
              </a:ext>
            </a:extLst>
          </p:cNvPr>
          <p:cNvSpPr>
            <a:spLocks noGrp="1"/>
          </p:cNvSpPr>
          <p:nvPr>
            <p:ph idx="1"/>
          </p:nvPr>
        </p:nvSpPr>
        <p:spPr>
          <a:xfrm>
            <a:off x="360000" y="1533236"/>
            <a:ext cx="11484000" cy="4622764"/>
          </a:xfrm>
        </p:spPr>
        <p:txBody>
          <a:bodyPr/>
          <a:lstStyle/>
          <a:p>
            <a:r>
              <a:rPr lang="en-AU" dirty="0"/>
              <a:t>To understand </a:t>
            </a:r>
            <a:r>
              <a:rPr lang="en-AU" b="1" dirty="0"/>
              <a:t>why</a:t>
            </a:r>
            <a:r>
              <a:rPr lang="en-AU" dirty="0"/>
              <a:t> each of the prescribed artists is considered a seminal artist, you need to analyse each choreographer’s work in relation to the information you have learnt about the prescribed era. Compare the key themes of the 2 prescribed artists’ works to your knowledge of the era’s:</a:t>
            </a:r>
          </a:p>
          <a:p>
            <a:pPr marL="342900" indent="-342900">
              <a:buFont typeface="Arial" panose="020B0604020202020204" pitchFamily="34" charset="0"/>
              <a:buChar char="•"/>
            </a:pPr>
            <a:r>
              <a:rPr lang="en-AU" dirty="0"/>
              <a:t>historical context</a:t>
            </a:r>
          </a:p>
          <a:p>
            <a:pPr marL="342900" indent="-342900">
              <a:buFont typeface="Arial" panose="020B0604020202020204" pitchFamily="34" charset="0"/>
              <a:buChar char="•"/>
            </a:pPr>
            <a:r>
              <a:rPr lang="en-AU" dirty="0"/>
              <a:t>sociocultural influences/characteristics </a:t>
            </a:r>
          </a:p>
          <a:p>
            <a:pPr marL="342900" indent="-342900">
              <a:buFont typeface="Arial" panose="020B0604020202020204" pitchFamily="34" charset="0"/>
              <a:buChar char="•"/>
            </a:pPr>
            <a:r>
              <a:rPr lang="en-AU" dirty="0"/>
              <a:t>characteristics that are reflected in the arts </a:t>
            </a:r>
          </a:p>
          <a:p>
            <a:pPr marL="342900" indent="-342900">
              <a:buFont typeface="Arial" panose="020B0604020202020204" pitchFamily="34" charset="0"/>
              <a:buChar char="•"/>
            </a:pPr>
            <a:r>
              <a:rPr lang="en-AU" dirty="0"/>
              <a:t>impact on the development of dance as an artform.</a:t>
            </a:r>
          </a:p>
          <a:p>
            <a:r>
              <a:rPr lang="en-AU" dirty="0"/>
              <a:t>This will highlight how each choreographer’s works have been influenced by the era and have contributed to social commentary and change within that era.</a:t>
            </a:r>
          </a:p>
          <a:p>
            <a:endParaRPr lang="en-AU" dirty="0"/>
          </a:p>
          <a:p>
            <a:endParaRPr lang="en-AU" dirty="0"/>
          </a:p>
        </p:txBody>
      </p:sp>
      <p:sp>
        <p:nvSpPr>
          <p:cNvPr id="4" name="Slide Number Placeholder 3">
            <a:extLst>
              <a:ext uri="{FF2B5EF4-FFF2-40B4-BE49-F238E27FC236}">
                <a16:creationId xmlns:a16="http://schemas.microsoft.com/office/drawing/2014/main" id="{5F147797-95B9-21B7-493B-2461EB48A4C0}"/>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38</a:t>
            </a:fld>
            <a:endParaRPr lang="en-AU"/>
          </a:p>
        </p:txBody>
      </p:sp>
    </p:spTree>
    <p:extLst>
      <p:ext uri="{BB962C8B-B14F-4D97-AF65-F5344CB8AC3E}">
        <p14:creationId xmlns:p14="http://schemas.microsoft.com/office/powerpoint/2010/main" val="3025600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E6E7CF-D2A7-74FD-0A39-E9675AE61700}"/>
              </a:ext>
            </a:extLst>
          </p:cNvPr>
          <p:cNvSpPr>
            <a:spLocks noGrp="1"/>
          </p:cNvSpPr>
          <p:nvPr>
            <p:ph type="title"/>
          </p:nvPr>
        </p:nvSpPr>
        <p:spPr/>
        <p:txBody>
          <a:bodyPr/>
          <a:lstStyle/>
          <a:p>
            <a:r>
              <a:rPr lang="en-AU" dirty="0"/>
              <a:t>Activity 10 – prescribed artists</a:t>
            </a:r>
          </a:p>
        </p:txBody>
      </p:sp>
      <p:sp>
        <p:nvSpPr>
          <p:cNvPr id="3" name="Content Placeholder 2">
            <a:extLst>
              <a:ext uri="{FF2B5EF4-FFF2-40B4-BE49-F238E27FC236}">
                <a16:creationId xmlns:a16="http://schemas.microsoft.com/office/drawing/2014/main" id="{9AD849AC-D194-DB84-7534-1C41113C22EE}"/>
              </a:ext>
            </a:extLst>
          </p:cNvPr>
          <p:cNvSpPr>
            <a:spLocks noGrp="1"/>
          </p:cNvSpPr>
          <p:nvPr>
            <p:ph idx="1"/>
          </p:nvPr>
        </p:nvSpPr>
        <p:spPr>
          <a:xfrm>
            <a:off x="360000" y="1366982"/>
            <a:ext cx="11484000" cy="1246909"/>
          </a:xfrm>
        </p:spPr>
        <p:txBody>
          <a:bodyPr/>
          <a:lstStyle/>
          <a:p>
            <a:r>
              <a:rPr lang="en-GB" dirty="0"/>
              <a:t>Apply your knowledge and understanding from the activities on slides 37 – 38 to answer the questions below for each of the prescribed artists. These questions have been derived from the major study appreciation areas of study from the Stage 6 dance syllabus.</a:t>
            </a:r>
          </a:p>
          <a:p>
            <a:endParaRPr lang="en-AU" dirty="0"/>
          </a:p>
        </p:txBody>
      </p:sp>
      <p:sp>
        <p:nvSpPr>
          <p:cNvPr id="6" name="Content Placeholder 2">
            <a:extLst>
              <a:ext uri="{FF2B5EF4-FFF2-40B4-BE49-F238E27FC236}">
                <a16:creationId xmlns:a16="http://schemas.microsoft.com/office/drawing/2014/main" id="{FCB3296D-3CA0-F633-CF84-782E483807EF}"/>
              </a:ext>
            </a:extLst>
          </p:cNvPr>
          <p:cNvSpPr txBox="1">
            <a:spLocks/>
          </p:cNvSpPr>
          <p:nvPr/>
        </p:nvSpPr>
        <p:spPr>
          <a:xfrm>
            <a:off x="372000" y="2613890"/>
            <a:ext cx="5400000" cy="3574473"/>
          </a:xfrm>
          <a:prstGeom prst="rect">
            <a:avLst/>
          </a:prstGeom>
        </p:spPr>
        <p:txBody>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sz="1600" b="1" dirty="0"/>
              <a:t>Why is the prescribed artist considered a seminal dance artist in relation to the era?</a:t>
            </a:r>
          </a:p>
          <a:p>
            <a:r>
              <a:rPr lang="en-AU" sz="1600" dirty="0"/>
              <a:t>When formulating your response, consider:</a:t>
            </a:r>
          </a:p>
          <a:p>
            <a:pPr marL="285750" indent="-285750">
              <a:buFont typeface="Arial" panose="020B0604020202020204" pitchFamily="34" charset="0"/>
              <a:buChar char="•"/>
            </a:pPr>
            <a:r>
              <a:rPr lang="en-AU" sz="1600" dirty="0"/>
              <a:t>notable dance works they have choreographed</a:t>
            </a:r>
          </a:p>
          <a:p>
            <a:pPr marL="285750" indent="-285750">
              <a:buFont typeface="Arial" panose="020B0604020202020204" pitchFamily="34" charset="0"/>
              <a:buChar char="•"/>
            </a:pPr>
            <a:r>
              <a:rPr lang="en-AU" sz="1600" dirty="0"/>
              <a:t>common themes/concepts their work explores and how they relate to the prescribed era</a:t>
            </a:r>
          </a:p>
          <a:p>
            <a:pPr marL="285750" indent="-285750">
              <a:buFont typeface="Arial" panose="020B0604020202020204" pitchFamily="34" charset="0"/>
              <a:buChar char="•"/>
            </a:pPr>
            <a:r>
              <a:rPr lang="en-AU" sz="1600" dirty="0"/>
              <a:t>how their works have contributed to the social commentary of the time.</a:t>
            </a:r>
          </a:p>
          <a:p>
            <a:pPr marL="285750" indent="-285750">
              <a:buFont typeface="Arial" panose="020B0604020202020204" pitchFamily="34" charset="0"/>
              <a:buChar char="•"/>
            </a:pPr>
            <a:endParaRPr lang="en-AU" sz="1600" dirty="0"/>
          </a:p>
          <a:p>
            <a:endParaRPr lang="en-AU" sz="1600" dirty="0"/>
          </a:p>
        </p:txBody>
      </p:sp>
      <p:sp>
        <p:nvSpPr>
          <p:cNvPr id="7" name="Content Placeholder 7">
            <a:extLst>
              <a:ext uri="{FF2B5EF4-FFF2-40B4-BE49-F238E27FC236}">
                <a16:creationId xmlns:a16="http://schemas.microsoft.com/office/drawing/2014/main" id="{01A381F1-7DB0-6EAA-3630-17B15129FF63}"/>
              </a:ext>
            </a:extLst>
          </p:cNvPr>
          <p:cNvSpPr txBox="1">
            <a:spLocks/>
          </p:cNvSpPr>
          <p:nvPr/>
        </p:nvSpPr>
        <p:spPr>
          <a:xfrm>
            <a:off x="6444000" y="2613891"/>
            <a:ext cx="5400000" cy="3574474"/>
          </a:xfrm>
          <a:prstGeom prst="rect">
            <a:avLst/>
          </a:prstGeom>
        </p:spPr>
        <p:txBody>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sz="1600" b="1" dirty="0"/>
              <a:t>How has the prescribed artist’s work established them as a seminal artist?</a:t>
            </a:r>
          </a:p>
          <a:p>
            <a:r>
              <a:rPr lang="en-AU" sz="1600" dirty="0"/>
              <a:t>When planning your writing, consider:</a:t>
            </a:r>
          </a:p>
          <a:p>
            <a:pPr marL="285750" indent="-285750">
              <a:buFont typeface="Arial" panose="020B0604020202020204" pitchFamily="34" charset="0"/>
              <a:buChar char="•"/>
            </a:pPr>
            <a:r>
              <a:rPr lang="en-AU" sz="1600" dirty="0"/>
              <a:t>your analysis of their notable dance works</a:t>
            </a:r>
          </a:p>
          <a:p>
            <a:pPr marL="285750" indent="-285750">
              <a:buFont typeface="Arial" panose="020B0604020202020204" pitchFamily="34" charset="0"/>
              <a:buChar char="•"/>
            </a:pPr>
            <a:r>
              <a:rPr lang="en-AU" sz="1600" dirty="0"/>
              <a:t>writing and criticism surrounding the choreographer and their works</a:t>
            </a:r>
          </a:p>
          <a:p>
            <a:pPr marL="285750" indent="-285750">
              <a:buFont typeface="Arial" panose="020B0604020202020204" pitchFamily="34" charset="0"/>
              <a:buChar char="•"/>
            </a:pPr>
            <a:r>
              <a:rPr lang="en-AU" sz="1600" dirty="0"/>
              <a:t>the contextual background of their works.</a:t>
            </a:r>
          </a:p>
          <a:p>
            <a:endParaRPr lang="en-AU" sz="1600" dirty="0"/>
          </a:p>
        </p:txBody>
      </p:sp>
      <p:sp>
        <p:nvSpPr>
          <p:cNvPr id="8" name="TextBox 7">
            <a:extLst>
              <a:ext uri="{FF2B5EF4-FFF2-40B4-BE49-F238E27FC236}">
                <a16:creationId xmlns:a16="http://schemas.microsoft.com/office/drawing/2014/main" id="{3DFBCF1B-4CFD-F2D1-F2D7-66C6D4207865}"/>
              </a:ext>
            </a:extLst>
          </p:cNvPr>
          <p:cNvSpPr txBox="1"/>
          <p:nvPr/>
        </p:nvSpPr>
        <p:spPr>
          <a:xfrm>
            <a:off x="360000" y="6482889"/>
            <a:ext cx="9474008" cy="246221"/>
          </a:xfrm>
          <a:prstGeom prst="rect">
            <a:avLst/>
          </a:prstGeom>
          <a:noFill/>
        </p:spPr>
        <p:txBody>
          <a:bodyPr wrap="square">
            <a:spAutoFit/>
          </a:bodyPr>
          <a:lstStyle/>
          <a:p>
            <a:r>
              <a:rPr lang="en-AU" sz="1000" dirty="0">
                <a:solidFill>
                  <a:srgbClr val="22272B"/>
                </a:solidFill>
                <a:hlinkClick r:id="rId2"/>
              </a:rPr>
              <a:t>Dance Stage 6 Syllabus</a:t>
            </a:r>
            <a:r>
              <a:rPr lang="en-AU" sz="1000" dirty="0">
                <a:solidFill>
                  <a:srgbClr val="22272B"/>
                </a:solidFill>
              </a:rPr>
              <a:t> © NSW Education Standards Authority (NESA) for and on behalf of the Crown in right of the State of New South Wales, 2009</a:t>
            </a:r>
            <a:r>
              <a:rPr lang="en-US" sz="1000" dirty="0">
                <a:solidFill>
                  <a:srgbClr val="22272B"/>
                </a:solidFill>
              </a:rPr>
              <a:t>.</a:t>
            </a:r>
            <a:endParaRPr lang="en-AU" sz="1000" dirty="0">
              <a:solidFill>
                <a:srgbClr val="22272B"/>
              </a:solidFill>
            </a:endParaRPr>
          </a:p>
        </p:txBody>
      </p:sp>
      <p:sp>
        <p:nvSpPr>
          <p:cNvPr id="4" name="Slide Number Placeholder 3">
            <a:extLst>
              <a:ext uri="{FF2B5EF4-FFF2-40B4-BE49-F238E27FC236}">
                <a16:creationId xmlns:a16="http://schemas.microsoft.com/office/drawing/2014/main" id="{94DC2498-1A49-3AF3-EB1D-99FD05876C18}"/>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39</a:t>
            </a:fld>
            <a:endParaRPr lang="en-AU"/>
          </a:p>
        </p:txBody>
      </p:sp>
    </p:spTree>
    <p:extLst>
      <p:ext uri="{BB962C8B-B14F-4D97-AF65-F5344CB8AC3E}">
        <p14:creationId xmlns:p14="http://schemas.microsoft.com/office/powerpoint/2010/main" val="541544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2B30BA5-ACD4-60E7-1D66-A6156039B9F5}"/>
              </a:ext>
            </a:extLst>
          </p:cNvPr>
          <p:cNvSpPr>
            <a:spLocks noGrp="1"/>
          </p:cNvSpPr>
          <p:nvPr>
            <p:ph type="title"/>
          </p:nvPr>
        </p:nvSpPr>
        <p:spPr/>
        <p:txBody>
          <a:bodyPr/>
          <a:lstStyle/>
          <a:p>
            <a:r>
              <a:rPr lang="en-AU" dirty="0"/>
              <a:t>Introduction</a:t>
            </a:r>
          </a:p>
        </p:txBody>
      </p:sp>
      <p:sp>
        <p:nvSpPr>
          <p:cNvPr id="8" name="Text Placeholder 7">
            <a:extLst>
              <a:ext uri="{FF2B5EF4-FFF2-40B4-BE49-F238E27FC236}">
                <a16:creationId xmlns:a16="http://schemas.microsoft.com/office/drawing/2014/main" id="{C9EE3A31-5897-6E79-4970-550C5775D784}"/>
              </a:ext>
            </a:extLst>
          </p:cNvPr>
          <p:cNvSpPr>
            <a:spLocks noGrp="1"/>
          </p:cNvSpPr>
          <p:nvPr>
            <p:ph type="body" sz="quarter" idx="17"/>
          </p:nvPr>
        </p:nvSpPr>
        <p:spPr>
          <a:xfrm>
            <a:off x="360000" y="1203851"/>
            <a:ext cx="6443637" cy="5006176"/>
          </a:xfrm>
        </p:spPr>
        <p:txBody>
          <a:bodyPr/>
          <a:lstStyle/>
          <a:p>
            <a:pPr algn="l"/>
            <a:r>
              <a:rPr lang="en-GB" sz="1800" b="0" i="0" dirty="0">
                <a:solidFill>
                  <a:srgbClr val="22272B"/>
                </a:solidFill>
                <a:effectLst/>
              </a:rPr>
              <a:t>In major study appreciation, you will demonstrate knowledge, understanding and skills in critical analysis of dance and its sociocultural context. You will learn about:</a:t>
            </a:r>
          </a:p>
          <a:p>
            <a:pPr marL="285750" indent="-285750" algn="l">
              <a:buFont typeface="Arial" panose="020B0604020202020204" pitchFamily="34" charset="0"/>
              <a:buChar char="•"/>
            </a:pPr>
            <a:r>
              <a:rPr lang="en-GB" sz="1800" b="0" i="0" dirty="0">
                <a:solidFill>
                  <a:srgbClr val="22272B"/>
                </a:solidFill>
                <a:effectLst/>
              </a:rPr>
              <a:t>prescribed seminal artists and works from the past 200 years</a:t>
            </a:r>
          </a:p>
          <a:p>
            <a:pPr marL="285750" indent="-285750" algn="l">
              <a:buFont typeface="Arial" panose="020B0604020202020204" pitchFamily="34" charset="0"/>
              <a:buChar char="•"/>
            </a:pPr>
            <a:r>
              <a:rPr lang="en-GB" sz="1800" b="0" i="0" dirty="0">
                <a:solidFill>
                  <a:srgbClr val="22272B"/>
                </a:solidFill>
                <a:effectLst/>
              </a:rPr>
              <a:t>the </a:t>
            </a:r>
            <a:r>
              <a:rPr lang="en-GB" sz="1800" b="0" i="0" dirty="0" err="1">
                <a:solidFill>
                  <a:srgbClr val="22272B"/>
                </a:solidFill>
                <a:effectLst/>
              </a:rPr>
              <a:t>sociohistoric</a:t>
            </a:r>
            <a:r>
              <a:rPr lang="en-GB" sz="1800" b="0" i="0" dirty="0">
                <a:solidFill>
                  <a:srgbClr val="22272B"/>
                </a:solidFill>
                <a:effectLst/>
              </a:rPr>
              <a:t> context in which the artists and their works exist/ed.</a:t>
            </a:r>
          </a:p>
          <a:p>
            <a:pPr algn="l"/>
            <a:r>
              <a:rPr lang="en-GB" sz="1800" b="0" i="0" dirty="0">
                <a:solidFill>
                  <a:srgbClr val="22272B"/>
                </a:solidFill>
                <a:effectLst/>
              </a:rPr>
              <a:t>You will study a mandatory seminal work, one prescribed era and 2 prescribed artists.</a:t>
            </a:r>
          </a:p>
          <a:p>
            <a:pPr algn="l"/>
            <a:endParaRPr lang="en-GB" sz="1800" b="0" i="0" dirty="0">
              <a:solidFill>
                <a:srgbClr val="22272B"/>
              </a:solidFill>
              <a:effectLst/>
            </a:endParaRPr>
          </a:p>
        </p:txBody>
      </p:sp>
      <p:sp>
        <p:nvSpPr>
          <p:cNvPr id="2" name="TextBox 1">
            <a:extLst>
              <a:ext uri="{FF2B5EF4-FFF2-40B4-BE49-F238E27FC236}">
                <a16:creationId xmlns:a16="http://schemas.microsoft.com/office/drawing/2014/main" id="{BF3AAF24-4CEE-7069-CA85-2F86F6A6A797}"/>
              </a:ext>
            </a:extLst>
          </p:cNvPr>
          <p:cNvSpPr txBox="1"/>
          <p:nvPr/>
        </p:nvSpPr>
        <p:spPr>
          <a:xfrm>
            <a:off x="360000" y="5654149"/>
            <a:ext cx="6576776" cy="303320"/>
          </a:xfrm>
          <a:prstGeom prst="rect">
            <a:avLst/>
          </a:prstGeom>
          <a:noFill/>
        </p:spPr>
        <p:txBody>
          <a:bodyPr wrap="square" lIns="0" tIns="0" rIns="0" bIns="0" rtlCol="0">
            <a:noAutofit/>
          </a:bodyPr>
          <a:lstStyle/>
          <a:p>
            <a:pPr algn="l"/>
            <a:r>
              <a:rPr lang="en-AU" sz="1000" dirty="0">
                <a:solidFill>
                  <a:srgbClr val="22272B"/>
                </a:solidFill>
                <a:hlinkClick r:id="rId2"/>
              </a:rPr>
              <a:t>Dance Stage 6 Course prescriptions </a:t>
            </a:r>
            <a:r>
              <a:rPr lang="en-AU" sz="1000" dirty="0">
                <a:solidFill>
                  <a:srgbClr val="22272B"/>
                </a:solidFill>
              </a:rPr>
              <a:t>© NSW Education Standards Authority (NESA) for and on behalf of the Crown in right of the State of New South Wales, 2021</a:t>
            </a:r>
            <a:r>
              <a:rPr lang="en-US" sz="1000" dirty="0">
                <a:solidFill>
                  <a:srgbClr val="22272B"/>
                </a:solidFill>
              </a:rPr>
              <a:t>.</a:t>
            </a:r>
            <a:endParaRPr lang="en-AU" sz="1000" dirty="0"/>
          </a:p>
        </p:txBody>
      </p:sp>
      <p:sp>
        <p:nvSpPr>
          <p:cNvPr id="11" name="Text Placeholder 7">
            <a:extLst>
              <a:ext uri="{FF2B5EF4-FFF2-40B4-BE49-F238E27FC236}">
                <a16:creationId xmlns:a16="http://schemas.microsoft.com/office/drawing/2014/main" id="{F959D201-4990-7266-E071-BE6DEE9E6055}"/>
              </a:ext>
            </a:extLst>
          </p:cNvPr>
          <p:cNvSpPr txBox="1">
            <a:spLocks/>
          </p:cNvSpPr>
          <p:nvPr/>
        </p:nvSpPr>
        <p:spPr>
          <a:xfrm>
            <a:off x="7400355" y="1203851"/>
            <a:ext cx="4430917" cy="5006176"/>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18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GB" dirty="0">
                <a:solidFill>
                  <a:srgbClr val="22272B"/>
                </a:solidFill>
              </a:rPr>
              <a:t>A seminal artist/work is one which has significantly influenced how dance as an artform is perceived. </a:t>
            </a:r>
          </a:p>
          <a:p>
            <a:pPr algn="l"/>
            <a:r>
              <a:rPr lang="en-GB" dirty="0">
                <a:solidFill>
                  <a:srgbClr val="22272B"/>
                </a:solidFill>
              </a:rPr>
              <a:t>An era is an identifiable period of time in which significant development in dance took place that relates to a developmental aspect of dance as an artform.</a:t>
            </a:r>
          </a:p>
          <a:p>
            <a:pPr algn="l"/>
            <a:endParaRPr lang="en-GB" dirty="0">
              <a:solidFill>
                <a:srgbClr val="22272B"/>
              </a:solidFill>
            </a:endParaRPr>
          </a:p>
        </p:txBody>
      </p:sp>
      <p:sp>
        <p:nvSpPr>
          <p:cNvPr id="13" name="TextBox 12">
            <a:extLst>
              <a:ext uri="{FF2B5EF4-FFF2-40B4-BE49-F238E27FC236}">
                <a16:creationId xmlns:a16="http://schemas.microsoft.com/office/drawing/2014/main" id="{519B021F-6910-2395-DB17-EBD2B8D2AA13}"/>
              </a:ext>
            </a:extLst>
          </p:cNvPr>
          <p:cNvSpPr txBox="1"/>
          <p:nvPr/>
        </p:nvSpPr>
        <p:spPr>
          <a:xfrm>
            <a:off x="7400354" y="5654148"/>
            <a:ext cx="4430917" cy="451087"/>
          </a:xfrm>
          <a:prstGeom prst="rect">
            <a:avLst/>
          </a:prstGeom>
          <a:noFill/>
        </p:spPr>
        <p:txBody>
          <a:bodyPr wrap="square" lIns="0" tIns="0" rIns="0" bIns="0" rtlCol="0">
            <a:noAutofit/>
          </a:bodyPr>
          <a:lstStyle/>
          <a:p>
            <a:pPr algn="l">
              <a:lnSpc>
                <a:spcPct val="150000"/>
              </a:lnSpc>
            </a:pPr>
            <a:r>
              <a:rPr lang="en-AU" sz="1000" dirty="0">
                <a:solidFill>
                  <a:srgbClr val="22272B"/>
                </a:solidFill>
                <a:hlinkClick r:id="rId3"/>
              </a:rPr>
              <a:t>Dance Stage 6 Syllabus</a:t>
            </a:r>
            <a:r>
              <a:rPr lang="en-AU" sz="1000" dirty="0">
                <a:solidFill>
                  <a:srgbClr val="22272B"/>
                </a:solidFill>
              </a:rPr>
              <a:t> © NSW Education Standards Authority (NESA) for and on behalf of the Crown in right of the State of New South Wales, 2009</a:t>
            </a:r>
            <a:r>
              <a:rPr lang="en-US" sz="1000" dirty="0">
                <a:solidFill>
                  <a:srgbClr val="22272B"/>
                </a:solidFill>
              </a:rPr>
              <a:t>.</a:t>
            </a:r>
            <a:endParaRPr lang="en-AU" sz="1000" dirty="0"/>
          </a:p>
        </p:txBody>
      </p:sp>
    </p:spTree>
    <p:extLst>
      <p:ext uri="{BB962C8B-B14F-4D97-AF65-F5344CB8AC3E}">
        <p14:creationId xmlns:p14="http://schemas.microsoft.com/office/powerpoint/2010/main" val="1719643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73CF04D-BD62-A401-EF6A-E7AA575D56A1}"/>
              </a:ext>
            </a:extLst>
          </p:cNvPr>
          <p:cNvSpPr>
            <a:spLocks noGrp="1"/>
          </p:cNvSpPr>
          <p:nvPr>
            <p:ph type="title"/>
          </p:nvPr>
        </p:nvSpPr>
        <p:spPr/>
        <p:txBody>
          <a:bodyPr/>
          <a:lstStyle/>
          <a:p>
            <a:r>
              <a:rPr lang="en-AU" dirty="0"/>
              <a:t>Well done!</a:t>
            </a:r>
          </a:p>
        </p:txBody>
      </p:sp>
      <p:pic>
        <p:nvPicPr>
          <p:cNvPr id="9" name="Picture Placeholder 8" descr="A pair of young dancers using laptops.">
            <a:extLst>
              <a:ext uri="{FF2B5EF4-FFF2-40B4-BE49-F238E27FC236}">
                <a16:creationId xmlns:a16="http://schemas.microsoft.com/office/drawing/2014/main" id="{41F3DEC7-F465-CDDA-6898-0DD3B4E00AD8}"/>
              </a:ext>
            </a:extLst>
          </p:cNvPr>
          <p:cNvPicPr>
            <a:picLocks noGrp="1" noChangeAspect="1"/>
          </p:cNvPicPr>
          <p:nvPr>
            <p:ph type="pic" sz="quarter" idx="13"/>
          </p:nvPr>
        </p:nvPicPr>
        <p:blipFill rotWithShape="1">
          <a:blip r:embed="rId2" cstate="screen">
            <a:extLst>
              <a:ext uri="{28A0092B-C50C-407E-A947-70E740481C1C}">
                <a14:useLocalDpi xmlns:a14="http://schemas.microsoft.com/office/drawing/2010/main"/>
              </a:ext>
            </a:extLst>
          </a:blip>
          <a:srcRect/>
          <a:stretch/>
        </p:blipFill>
        <p:spPr>
          <a:xfrm>
            <a:off x="0" y="0"/>
            <a:ext cx="5029200" cy="6858000"/>
          </a:xfrm>
          <a:prstGeom prst="rect">
            <a:avLst/>
          </a:prstGeom>
        </p:spPr>
      </p:pic>
      <p:sp>
        <p:nvSpPr>
          <p:cNvPr id="7" name="Text Placeholder 6">
            <a:extLst>
              <a:ext uri="{FF2B5EF4-FFF2-40B4-BE49-F238E27FC236}">
                <a16:creationId xmlns:a16="http://schemas.microsoft.com/office/drawing/2014/main" id="{DFD75DD7-BCF3-11FC-36F4-F9EF4C46C38B}"/>
              </a:ext>
            </a:extLst>
          </p:cNvPr>
          <p:cNvSpPr>
            <a:spLocks noGrp="1"/>
          </p:cNvSpPr>
          <p:nvPr>
            <p:ph type="body" sz="quarter" idx="17"/>
          </p:nvPr>
        </p:nvSpPr>
        <p:spPr>
          <a:xfrm>
            <a:off x="5399998" y="1907950"/>
            <a:ext cx="6407150" cy="4536000"/>
          </a:xfrm>
        </p:spPr>
        <p:txBody>
          <a:bodyPr/>
          <a:lstStyle/>
          <a:p>
            <a:r>
              <a:rPr lang="en-GB" dirty="0"/>
              <a:t>You have now completed the major study appreciation introduction and overview.</a:t>
            </a:r>
          </a:p>
          <a:p>
            <a:r>
              <a:rPr lang="en-GB" dirty="0"/>
              <a:t>Best wishes for completing your major study work and the dance HSC.</a:t>
            </a:r>
          </a:p>
        </p:txBody>
      </p:sp>
      <p:sp>
        <p:nvSpPr>
          <p:cNvPr id="4" name="Slide Number Placeholder 3">
            <a:extLst>
              <a:ext uri="{FF2B5EF4-FFF2-40B4-BE49-F238E27FC236}">
                <a16:creationId xmlns:a16="http://schemas.microsoft.com/office/drawing/2014/main" id="{C07A73AE-5DA5-2EC5-4B43-2596E5BA3F37}"/>
              </a:ext>
              <a:ext uri="{C183D7F6-B498-43B3-948B-1728B52AA6E4}">
                <adec:decorative xmlns:adec="http://schemas.microsoft.com/office/drawing/2017/decorative" val="1"/>
              </a:ext>
            </a:extLst>
          </p:cNvPr>
          <p:cNvSpPr>
            <a:spLocks noGrp="1"/>
          </p:cNvSpPr>
          <p:nvPr>
            <p:ph type="sldNum" sz="quarter" idx="16"/>
          </p:nvPr>
        </p:nvSpPr>
        <p:spPr/>
        <p:txBody>
          <a:bodyPr/>
          <a:lstStyle/>
          <a:p>
            <a:fld id="{10A01DC5-1685-4615-8240-15192985C6A2}" type="slidenum">
              <a:rPr lang="en-AU" smtClean="0"/>
              <a:t>40</a:t>
            </a:fld>
            <a:endParaRPr lang="en-AU" dirty="0"/>
          </a:p>
        </p:txBody>
      </p:sp>
    </p:spTree>
    <p:extLst>
      <p:ext uri="{BB962C8B-B14F-4D97-AF65-F5344CB8AC3E}">
        <p14:creationId xmlns:p14="http://schemas.microsoft.com/office/powerpoint/2010/main" val="236091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A8966FD-9600-3EC7-EF10-06492353388E}"/>
              </a:ext>
            </a:extLst>
          </p:cNvPr>
          <p:cNvSpPr>
            <a:spLocks noGrp="1"/>
          </p:cNvSpPr>
          <p:nvPr>
            <p:ph type="title"/>
          </p:nvPr>
        </p:nvSpPr>
        <p:spPr/>
        <p:txBody>
          <a:bodyPr/>
          <a:lstStyle/>
          <a:p>
            <a:r>
              <a:rPr lang="en-AU" dirty="0"/>
              <a:t>References</a:t>
            </a:r>
          </a:p>
        </p:txBody>
      </p:sp>
      <p:sp>
        <p:nvSpPr>
          <p:cNvPr id="6" name="TextBox 5">
            <a:extLst>
              <a:ext uri="{FF2B5EF4-FFF2-40B4-BE49-F238E27FC236}">
                <a16:creationId xmlns:a16="http://schemas.microsoft.com/office/drawing/2014/main" id="{EABCE76F-41B1-7EE2-14F1-DC744150DE0C}"/>
              </a:ext>
            </a:extLst>
          </p:cNvPr>
          <p:cNvSpPr txBox="1"/>
          <p:nvPr/>
        </p:nvSpPr>
        <p:spPr>
          <a:xfrm>
            <a:off x="335826" y="1397263"/>
            <a:ext cx="11471999" cy="1597297"/>
          </a:xfrm>
          <a:prstGeom prst="rect">
            <a:avLst/>
          </a:prstGeom>
          <a:noFill/>
        </p:spPr>
        <p:txBody>
          <a:bodyPr wrap="square">
            <a:spAutoFit/>
          </a:bodyPr>
          <a:lstStyle/>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ea typeface="+mn-ea"/>
                <a:cs typeface="+mn-cs"/>
              </a:rPr>
              <a:t>This presentation contains NSW Curriculum and syllabus content. The NSW Curriculum is developed by the NSW Education Standards Authority. This content is prepared by NESA for and on behalf of the Crown in the right of the State of New South Wales. The material is protected by Crown copyright.</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ea typeface="+mn-ea"/>
                <a:cs typeface="+mn-cs"/>
              </a:rPr>
              <a:t>Please refer to the NESA Copyright Disclaimer for more information </a:t>
            </a:r>
            <a:r>
              <a:rPr kumimoji="0" lang="en-AU" sz="1200" b="0" i="0" u="none" strike="noStrike" kern="1200" cap="none" spc="0" normalizeH="0" baseline="0" noProof="0" dirty="0">
                <a:ln>
                  <a:noFill/>
                </a:ln>
                <a:solidFill>
                  <a:srgbClr val="CBEDFD"/>
                </a:solidFill>
                <a:effectLst/>
                <a:uLnTx/>
                <a:uFillTx/>
                <a:ea typeface="+mn-ea"/>
                <a:cs typeface="+mn-cs"/>
                <a:hlinkClick r:id="rId2">
                  <a:extLst>
                    <a:ext uri="{A12FA001-AC4F-418D-AE19-62706E023703}">
                      <ahyp:hlinkClr xmlns:ahyp="http://schemas.microsoft.com/office/drawing/2018/hyperlinkcolor" val="tx"/>
                    </a:ext>
                  </a:extLst>
                </a:hlinkClick>
              </a:rPr>
              <a:t>https://educationstandards.nsw.edu.au/wps/portal/nesa/mini-footer/copyright</a:t>
            </a:r>
            <a:r>
              <a:rPr kumimoji="0" lang="en-AU" sz="1200" b="0" i="0" u="none" strike="noStrike" kern="1200" cap="none" spc="0" normalizeH="0" baseline="0" noProof="0" dirty="0">
                <a:ln>
                  <a:noFill/>
                </a:ln>
                <a:solidFill>
                  <a:srgbClr val="FFFFFF"/>
                </a:solidFill>
                <a:effectLst/>
                <a:uLnTx/>
                <a:uFillTx/>
                <a:ea typeface="+mn-ea"/>
                <a:cs typeface="+mn-cs"/>
              </a:rPr>
              <a:t>. </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ea typeface="+mn-ea"/>
                <a:cs typeface="+mn-cs"/>
              </a:rPr>
              <a:t>NESA holds the only official and up-to-date versions of the NSW Curriculum and syllabus documents. Please visit the NSW Education Standards Authority (NESA) website </a:t>
            </a:r>
            <a:r>
              <a:rPr kumimoji="0" lang="en-AU" sz="1200" b="0" i="0" u="none" strike="noStrike" kern="1200" cap="none" spc="0" normalizeH="0" baseline="0" noProof="0" dirty="0">
                <a:ln>
                  <a:noFill/>
                </a:ln>
                <a:solidFill>
                  <a:srgbClr val="CBEDFD"/>
                </a:solidFill>
                <a:effectLst/>
                <a:uLnTx/>
                <a:uFillTx/>
                <a:ea typeface="+mn-ea"/>
                <a:cs typeface="+mn-cs"/>
                <a:hlinkClick r:id="rId3">
                  <a:extLst>
                    <a:ext uri="{A12FA001-AC4F-418D-AE19-62706E023703}">
                      <ahyp:hlinkClr xmlns:ahyp="http://schemas.microsoft.com/office/drawing/2018/hyperlinkcolor" val="tx"/>
                    </a:ext>
                  </a:extLst>
                </a:hlinkClick>
              </a:rPr>
              <a:t>https://educationstandards.nsw.edu.au/wps/portal/nesa/home</a:t>
            </a:r>
            <a:r>
              <a:rPr kumimoji="0" lang="en-AU" sz="1200" b="0" i="0" u="none" strike="noStrike" kern="1200" cap="none" spc="0" normalizeH="0" baseline="0" noProof="0" dirty="0">
                <a:ln>
                  <a:noFill/>
                </a:ln>
                <a:solidFill>
                  <a:srgbClr val="CBEDFD"/>
                </a:solidFill>
                <a:effectLst/>
                <a:uLnTx/>
                <a:uFillTx/>
                <a:ea typeface="+mn-ea"/>
                <a:cs typeface="+mn-cs"/>
              </a:rPr>
              <a:t> </a:t>
            </a:r>
            <a:r>
              <a:rPr kumimoji="0" lang="en-AU" sz="1200" b="0" i="0" u="none" strike="noStrike" kern="1200" cap="none" spc="0" normalizeH="0" baseline="0" noProof="0" dirty="0">
                <a:ln>
                  <a:noFill/>
                </a:ln>
                <a:solidFill>
                  <a:srgbClr val="FFFFFF"/>
                </a:solidFill>
                <a:effectLst/>
                <a:uLnTx/>
                <a:uFillTx/>
                <a:ea typeface="+mn-ea"/>
                <a:cs typeface="+mn-cs"/>
              </a:rPr>
              <a:t>and the NSW Curriculum website </a:t>
            </a:r>
            <a:r>
              <a:rPr kumimoji="0" lang="en-AU" sz="1200" b="0" i="0" u="none" strike="noStrike" kern="1200" cap="none" spc="0" normalizeH="0" baseline="0" noProof="0" dirty="0">
                <a:ln>
                  <a:noFill/>
                </a:ln>
                <a:solidFill>
                  <a:srgbClr val="CBEDFD"/>
                </a:solidFill>
                <a:effectLst/>
                <a:uLnTx/>
                <a:uFillTx/>
                <a:ea typeface="+mn-ea"/>
                <a:cs typeface="+mn-cs"/>
                <a:hlinkClick r:id="rId4">
                  <a:extLst>
                    <a:ext uri="{A12FA001-AC4F-418D-AE19-62706E023703}">
                      <ahyp:hlinkClr xmlns:ahyp="http://schemas.microsoft.com/office/drawing/2018/hyperlinkcolor" val="tx"/>
                    </a:ext>
                  </a:extLst>
                </a:hlinkClick>
              </a:rPr>
              <a:t>https://curriculum.nsw.edu.au</a:t>
            </a:r>
            <a:r>
              <a:rPr kumimoji="0" lang="en-AU" sz="1200" b="0" i="0" u="none" strike="noStrike" kern="1200" cap="none" spc="0" normalizeH="0" baseline="0" noProof="0" dirty="0">
                <a:ln>
                  <a:noFill/>
                </a:ln>
                <a:solidFill>
                  <a:srgbClr val="FFFFFF"/>
                </a:solidFill>
                <a:effectLst/>
                <a:uLnTx/>
                <a:uFillTx/>
                <a:ea typeface="+mn-ea"/>
                <a:cs typeface="+mn-cs"/>
              </a:rPr>
              <a:t>.</a:t>
            </a:r>
          </a:p>
        </p:txBody>
      </p:sp>
      <p:sp>
        <p:nvSpPr>
          <p:cNvPr id="4" name="Content Placeholder 3">
            <a:extLst>
              <a:ext uri="{FF2B5EF4-FFF2-40B4-BE49-F238E27FC236}">
                <a16:creationId xmlns:a16="http://schemas.microsoft.com/office/drawing/2014/main" id="{B7C07B50-96D9-2E35-E2CE-3139F6377F08}"/>
              </a:ext>
            </a:extLst>
          </p:cNvPr>
          <p:cNvSpPr>
            <a:spLocks noGrp="1"/>
          </p:cNvSpPr>
          <p:nvPr>
            <p:ph idx="1"/>
          </p:nvPr>
        </p:nvSpPr>
        <p:spPr>
          <a:xfrm>
            <a:off x="360000" y="3317004"/>
            <a:ext cx="11484000" cy="2927351"/>
          </a:xfrm>
        </p:spPr>
        <p:txBody>
          <a:bodyPr/>
          <a:lstStyle/>
          <a:p>
            <a:pPr marL="285750" indent="-285750">
              <a:lnSpc>
                <a:spcPct val="140000"/>
              </a:lnSpc>
              <a:spcAft>
                <a:spcPts val="600"/>
              </a:spcAft>
              <a:buFont typeface="Arial" panose="020B0604020202020204" pitchFamily="34" charset="0"/>
              <a:buChar char="•"/>
            </a:pPr>
            <a:r>
              <a:rPr lang="en-GB" sz="1100" dirty="0">
                <a:solidFill>
                  <a:srgbClr val="22272B"/>
                </a:solidFill>
                <a:hlinkClick r:id="rId5"/>
              </a:rPr>
              <a:t>Dance Stage 6 Syllabus</a:t>
            </a:r>
            <a:r>
              <a:rPr lang="en-GB" sz="1100" dirty="0">
                <a:solidFill>
                  <a:srgbClr val="22272B"/>
                </a:solidFill>
              </a:rPr>
              <a:t> © NSW Education Standards Authority (NESA) for and on behalf of the Crown in right of the State of New South Wales, 2009.</a:t>
            </a:r>
          </a:p>
          <a:p>
            <a:pPr marL="285750" indent="-285750">
              <a:lnSpc>
                <a:spcPct val="140000"/>
              </a:lnSpc>
              <a:spcAft>
                <a:spcPts val="600"/>
              </a:spcAft>
              <a:buFont typeface="Arial" panose="020B0604020202020204" pitchFamily="34" charset="0"/>
              <a:buChar char="•"/>
            </a:pPr>
            <a:r>
              <a:rPr lang="en-GB" sz="1100" dirty="0">
                <a:solidFill>
                  <a:srgbClr val="22272B"/>
                </a:solidFill>
                <a:hlinkClick r:id="rId5"/>
              </a:rPr>
              <a:t>Dance Stage 6 Course prescriptions</a:t>
            </a:r>
            <a:r>
              <a:rPr lang="en-GB" sz="1100" dirty="0">
                <a:solidFill>
                  <a:srgbClr val="22272B"/>
                </a:solidFill>
              </a:rPr>
              <a:t> © NSW Education Standards Authority (NESA) for and on behalf of the Crown in right of the State of New South Wales, 2021.</a:t>
            </a:r>
          </a:p>
          <a:p>
            <a:pPr marL="285750" indent="-285750">
              <a:lnSpc>
                <a:spcPct val="140000"/>
              </a:lnSpc>
              <a:spcAft>
                <a:spcPts val="600"/>
              </a:spcAft>
              <a:buFont typeface="Arial" panose="020B0604020202020204" pitchFamily="34" charset="0"/>
              <a:buChar char="•"/>
            </a:pPr>
            <a:r>
              <a:rPr lang="en-GB" sz="1100" dirty="0">
                <a:solidFill>
                  <a:srgbClr val="22272B"/>
                </a:solidFill>
                <a:hlinkClick r:id="rId6"/>
              </a:rPr>
              <a:t>Dance 7–10 Syllabus</a:t>
            </a:r>
            <a:r>
              <a:rPr lang="en-GB" sz="1100" dirty="0">
                <a:solidFill>
                  <a:srgbClr val="22272B"/>
                </a:solidFill>
              </a:rPr>
              <a:t> © NSW Education Standards Authority (NESA) for and on behalf of the Crown in right of the State of New South Wales, 2003.</a:t>
            </a:r>
          </a:p>
          <a:p>
            <a:pPr marL="285750" indent="-285750">
              <a:lnSpc>
                <a:spcPct val="140000"/>
              </a:lnSpc>
              <a:spcAft>
                <a:spcPts val="600"/>
              </a:spcAft>
              <a:buFont typeface="Arial" panose="020B0604020202020204" pitchFamily="34" charset="0"/>
              <a:buChar char="•"/>
            </a:pPr>
            <a:r>
              <a:rPr lang="en-GB" sz="1100" dirty="0">
                <a:solidFill>
                  <a:srgbClr val="22272B"/>
                </a:solidFill>
              </a:rPr>
              <a:t>NSW Department of Education (2023) </a:t>
            </a:r>
            <a:r>
              <a:rPr lang="en-GB" sz="1100" dirty="0">
                <a:solidFill>
                  <a:srgbClr val="22272B"/>
                </a:solidFill>
                <a:hlinkClick r:id="rId7"/>
              </a:rPr>
              <a:t>Digital learning selector – brainstorming</a:t>
            </a:r>
            <a:r>
              <a:rPr lang="en-GB" sz="1100" dirty="0">
                <a:solidFill>
                  <a:srgbClr val="22272B"/>
                </a:solidFill>
              </a:rPr>
              <a:t> [website], accessed 02/08/2023.</a:t>
            </a:r>
          </a:p>
          <a:p>
            <a:pPr marL="285750" indent="-285750">
              <a:lnSpc>
                <a:spcPct val="140000"/>
              </a:lnSpc>
              <a:spcAft>
                <a:spcPts val="600"/>
              </a:spcAft>
              <a:buFont typeface="Arial" panose="020B0604020202020204" pitchFamily="34" charset="0"/>
              <a:buChar char="•"/>
            </a:pPr>
            <a:r>
              <a:rPr lang="en-GB" sz="1100" dirty="0">
                <a:solidFill>
                  <a:srgbClr val="22272B"/>
                </a:solidFill>
              </a:rPr>
              <a:t>Canva (2023) </a:t>
            </a:r>
            <a:r>
              <a:rPr lang="en-GB" sz="1100" dirty="0">
                <a:solidFill>
                  <a:srgbClr val="22272B"/>
                </a:solidFill>
                <a:hlinkClick r:id="rId8"/>
              </a:rPr>
              <a:t>Canva whiteboard</a:t>
            </a:r>
            <a:r>
              <a:rPr lang="en-GB" sz="1100" dirty="0">
                <a:solidFill>
                  <a:srgbClr val="22272B"/>
                </a:solidFill>
              </a:rPr>
              <a:t> [website], accessed 02/08/2023.</a:t>
            </a:r>
          </a:p>
          <a:p>
            <a:pPr marL="285750" indent="-285750">
              <a:lnSpc>
                <a:spcPct val="140000"/>
              </a:lnSpc>
              <a:spcAft>
                <a:spcPts val="600"/>
              </a:spcAft>
              <a:buFont typeface="Arial" panose="020B0604020202020204" pitchFamily="34" charset="0"/>
              <a:buChar char="•"/>
            </a:pPr>
            <a:r>
              <a:rPr lang="en-GB" sz="1100" dirty="0">
                <a:solidFill>
                  <a:srgbClr val="22272B"/>
                </a:solidFill>
              </a:rPr>
              <a:t>NSW Department of Education (2023) </a:t>
            </a:r>
            <a:r>
              <a:rPr lang="en-GB" sz="1100" dirty="0">
                <a:solidFill>
                  <a:srgbClr val="22272B"/>
                </a:solidFill>
                <a:hlinkClick r:id="rId9"/>
              </a:rPr>
              <a:t>HSC Dance Google site</a:t>
            </a:r>
            <a:r>
              <a:rPr lang="en-GB" sz="1100" dirty="0">
                <a:solidFill>
                  <a:srgbClr val="22272B"/>
                </a:solidFill>
              </a:rPr>
              <a:t> [website], accessed 02/08/2023.</a:t>
            </a:r>
          </a:p>
          <a:p>
            <a:pPr marL="285750" indent="-285750">
              <a:lnSpc>
                <a:spcPct val="140000"/>
              </a:lnSpc>
              <a:spcAft>
                <a:spcPts val="600"/>
              </a:spcAft>
              <a:buFont typeface="Arial" panose="020B0604020202020204" pitchFamily="34" charset="0"/>
              <a:buChar char="•"/>
            </a:pPr>
            <a:r>
              <a:rPr lang="en-GB" sz="1100" dirty="0">
                <a:solidFill>
                  <a:srgbClr val="22272B"/>
                </a:solidFill>
              </a:rPr>
              <a:t>NSW Department of Education (2023) </a:t>
            </a:r>
            <a:r>
              <a:rPr lang="en-GB" sz="1100" dirty="0">
                <a:solidFill>
                  <a:srgbClr val="22272B"/>
                </a:solidFill>
                <a:hlinkClick r:id="rId10"/>
              </a:rPr>
              <a:t>Writing about dance in Stage 6</a:t>
            </a:r>
            <a:r>
              <a:rPr lang="en-GB" sz="1100" dirty="0">
                <a:solidFill>
                  <a:srgbClr val="22272B"/>
                </a:solidFill>
              </a:rPr>
              <a:t> [website], accessed 02/08/2023.</a:t>
            </a:r>
          </a:p>
          <a:p>
            <a:pPr marL="285750" indent="-285750">
              <a:lnSpc>
                <a:spcPct val="140000"/>
              </a:lnSpc>
              <a:spcAft>
                <a:spcPts val="600"/>
              </a:spcAft>
              <a:buFont typeface="Arial" panose="020B0604020202020204" pitchFamily="34" charset="0"/>
              <a:buChar char="•"/>
            </a:pPr>
            <a:r>
              <a:rPr lang="en-GB" sz="1100" dirty="0">
                <a:solidFill>
                  <a:srgbClr val="22272B"/>
                </a:solidFill>
              </a:rPr>
              <a:t>NSW Department of Education (2023) </a:t>
            </a:r>
            <a:r>
              <a:rPr lang="en-GB" sz="1100" dirty="0">
                <a:solidFill>
                  <a:srgbClr val="22272B"/>
                </a:solidFill>
                <a:hlinkClick r:id="rId11"/>
              </a:rPr>
              <a:t>Jiri </a:t>
            </a:r>
            <a:r>
              <a:rPr lang="en-GB" sz="1100" dirty="0" err="1">
                <a:solidFill>
                  <a:srgbClr val="22272B"/>
                </a:solidFill>
                <a:hlinkClick r:id="rId11"/>
              </a:rPr>
              <a:t>Kylian</a:t>
            </a:r>
            <a:r>
              <a:rPr lang="en-GB" sz="1100" dirty="0">
                <a:solidFill>
                  <a:srgbClr val="22272B"/>
                </a:solidFill>
                <a:hlinkClick r:id="rId11"/>
              </a:rPr>
              <a:t> – Sarabande student-centred online module</a:t>
            </a:r>
            <a:r>
              <a:rPr lang="en-GB" sz="1100" dirty="0">
                <a:solidFill>
                  <a:srgbClr val="22272B"/>
                </a:solidFill>
              </a:rPr>
              <a:t> [website], accessed 02/08/2023.</a:t>
            </a:r>
          </a:p>
          <a:p>
            <a:pPr marL="285750" indent="-285750">
              <a:lnSpc>
                <a:spcPct val="140000"/>
              </a:lnSpc>
              <a:spcAft>
                <a:spcPts val="600"/>
              </a:spcAft>
              <a:buFont typeface="Arial" panose="020B0604020202020204" pitchFamily="34" charset="0"/>
              <a:buChar char="•"/>
            </a:pPr>
            <a:r>
              <a:rPr lang="en-GB" sz="1100" dirty="0">
                <a:solidFill>
                  <a:srgbClr val="22272B"/>
                </a:solidFill>
              </a:rPr>
              <a:t>NSW Department of Education (2023) </a:t>
            </a:r>
            <a:r>
              <a:rPr lang="en-GB" sz="1100" dirty="0">
                <a:solidFill>
                  <a:srgbClr val="22272B"/>
                </a:solidFill>
                <a:hlinkClick r:id="rId12"/>
              </a:rPr>
              <a:t>Digital learning selector – graphic organisers</a:t>
            </a:r>
            <a:r>
              <a:rPr lang="en-GB" sz="1100" dirty="0">
                <a:solidFill>
                  <a:srgbClr val="22272B"/>
                </a:solidFill>
              </a:rPr>
              <a:t> [website], accessed 02/08/2023.</a:t>
            </a:r>
          </a:p>
          <a:p>
            <a:pPr marL="285750" indent="-285750">
              <a:lnSpc>
                <a:spcPct val="140000"/>
              </a:lnSpc>
              <a:spcAft>
                <a:spcPts val="600"/>
              </a:spcAft>
              <a:buFont typeface="Arial" panose="020B0604020202020204" pitchFamily="34" charset="0"/>
              <a:buChar char="•"/>
            </a:pPr>
            <a:endParaRPr lang="en-GB" sz="1100" dirty="0">
              <a:solidFill>
                <a:srgbClr val="22272B"/>
              </a:solidFill>
            </a:endParaRPr>
          </a:p>
        </p:txBody>
      </p:sp>
      <p:sp>
        <p:nvSpPr>
          <p:cNvPr id="2" name="Slide Number Placeholder 1">
            <a:extLst>
              <a:ext uri="{FF2B5EF4-FFF2-40B4-BE49-F238E27FC236}">
                <a16:creationId xmlns:a16="http://schemas.microsoft.com/office/drawing/2014/main" id="{48223418-AC99-D403-B6BA-7F5E5111A87A}"/>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41</a:t>
            </a:fld>
            <a:endParaRPr lang="en-AU" dirty="0"/>
          </a:p>
        </p:txBody>
      </p:sp>
    </p:spTree>
    <p:extLst>
      <p:ext uri="{BB962C8B-B14F-4D97-AF65-F5344CB8AC3E}">
        <p14:creationId xmlns:p14="http://schemas.microsoft.com/office/powerpoint/2010/main" val="1181014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CE837B70-20E7-CBDF-A118-865A6637F1CD}"/>
              </a:ext>
            </a:extLst>
          </p:cNvPr>
          <p:cNvSpPr>
            <a:spLocks noGrp="1"/>
          </p:cNvSpPr>
          <p:nvPr>
            <p:ph type="title"/>
          </p:nvPr>
        </p:nvSpPr>
        <p:spPr/>
        <p:txBody>
          <a:bodyPr/>
          <a:lstStyle/>
          <a:p>
            <a:r>
              <a:rPr lang="en-AU" dirty="0"/>
              <a:t>Copyright</a:t>
            </a:r>
          </a:p>
        </p:txBody>
      </p:sp>
      <p:sp>
        <p:nvSpPr>
          <p:cNvPr id="5" name="Text Placeholder 4">
            <a:extLst>
              <a:ext uri="{FF2B5EF4-FFF2-40B4-BE49-F238E27FC236}">
                <a16:creationId xmlns:a16="http://schemas.microsoft.com/office/drawing/2014/main" id="{36153A1C-BFD6-9092-2255-0C0ED1B43DC7}"/>
              </a:ext>
            </a:extLst>
          </p:cNvPr>
          <p:cNvSpPr>
            <a:spLocks noGrp="1"/>
          </p:cNvSpPr>
          <p:nvPr>
            <p:ph type="body" sz="quarter" idx="18"/>
          </p:nvPr>
        </p:nvSpPr>
        <p:spPr/>
        <p:txBody>
          <a:bodyPr/>
          <a:lstStyle/>
          <a:p>
            <a:endParaRPr lang="en-AU" dirty="0"/>
          </a:p>
        </p:txBody>
      </p:sp>
      <p:sp>
        <p:nvSpPr>
          <p:cNvPr id="2" name="Slide Number Placeholder 1">
            <a:extLst>
              <a:ext uri="{FF2B5EF4-FFF2-40B4-BE49-F238E27FC236}">
                <a16:creationId xmlns:a16="http://schemas.microsoft.com/office/drawing/2014/main" id="{0303DFE7-8ED6-8289-3C7A-37260EDA32BA}"/>
              </a:ext>
              <a:ext uri="{C183D7F6-B498-43B3-948B-1728B52AA6E4}">
                <adec:decorative xmlns:adec="http://schemas.microsoft.com/office/drawing/2017/decorative" val="1"/>
              </a:ext>
            </a:extLst>
          </p:cNvPr>
          <p:cNvSpPr>
            <a:spLocks noGrp="1"/>
          </p:cNvSpPr>
          <p:nvPr>
            <p:ph type="sldNum" sz="quarter" idx="12"/>
          </p:nvPr>
        </p:nvSpPr>
        <p:spPr>
          <a:xfrm>
            <a:off x="11124000" y="6516000"/>
            <a:ext cx="720000" cy="180000"/>
          </a:xfrm>
        </p:spPr>
        <p:txBody>
          <a:bodyPr/>
          <a:lstStyle/>
          <a:p>
            <a:fld id="{10A01DC5-1685-4615-8240-15192985C6A2}" type="slidenum">
              <a:rPr lang="en-AU" smtClean="0"/>
              <a:pPr/>
              <a:t>42</a:t>
            </a:fld>
            <a:endParaRPr lang="en-AU"/>
          </a:p>
        </p:txBody>
      </p:sp>
    </p:spTree>
    <p:extLst>
      <p:ext uri="{BB962C8B-B14F-4D97-AF65-F5344CB8AC3E}">
        <p14:creationId xmlns:p14="http://schemas.microsoft.com/office/powerpoint/2010/main" val="3820411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49A15CF6-40E5-F2C6-65A5-E0EB532F49B7}"/>
              </a:ext>
            </a:extLst>
          </p:cNvPr>
          <p:cNvSpPr>
            <a:spLocks noGrp="1"/>
          </p:cNvSpPr>
          <p:nvPr>
            <p:ph type="ctrTitle"/>
          </p:nvPr>
        </p:nvSpPr>
        <p:spPr/>
        <p:txBody>
          <a:bodyPr/>
          <a:lstStyle/>
          <a:p>
            <a:r>
              <a:rPr lang="en-GB" dirty="0"/>
              <a:t>The seminal work</a:t>
            </a:r>
            <a:endParaRPr lang="en-AU" dirty="0"/>
          </a:p>
        </p:txBody>
      </p:sp>
      <p:sp>
        <p:nvSpPr>
          <p:cNvPr id="9" name="Text Placeholder 8">
            <a:extLst>
              <a:ext uri="{FF2B5EF4-FFF2-40B4-BE49-F238E27FC236}">
                <a16:creationId xmlns:a16="http://schemas.microsoft.com/office/drawing/2014/main" id="{2C16F16A-48A1-3D2F-184B-06361117713F}"/>
              </a:ext>
            </a:extLst>
          </p:cNvPr>
          <p:cNvSpPr>
            <a:spLocks noGrp="1"/>
          </p:cNvSpPr>
          <p:nvPr>
            <p:ph type="body" sz="quarter" idx="11"/>
          </p:nvPr>
        </p:nvSpPr>
        <p:spPr/>
        <p:txBody>
          <a:bodyPr/>
          <a:lstStyle/>
          <a:p>
            <a:r>
              <a:rPr lang="en-AU" dirty="0"/>
              <a:t>1</a:t>
            </a:r>
          </a:p>
        </p:txBody>
      </p:sp>
      <p:sp>
        <p:nvSpPr>
          <p:cNvPr id="10" name="Title 7">
            <a:extLst>
              <a:ext uri="{FF2B5EF4-FFF2-40B4-BE49-F238E27FC236}">
                <a16:creationId xmlns:a16="http://schemas.microsoft.com/office/drawing/2014/main" id="{EE47F17A-78A0-9A3E-A585-7C18C997BFF0}"/>
              </a:ext>
            </a:extLst>
          </p:cNvPr>
          <p:cNvSpPr txBox="1">
            <a:spLocks/>
          </p:cNvSpPr>
          <p:nvPr/>
        </p:nvSpPr>
        <p:spPr>
          <a:xfrm>
            <a:off x="539639" y="4868562"/>
            <a:ext cx="11291998" cy="800681"/>
          </a:xfrm>
          <a:prstGeom prst="rect">
            <a:avLst/>
          </a:prstGeom>
          <a:ln>
            <a:noFill/>
          </a:ln>
        </p:spPr>
        <p:txBody>
          <a:bodyPr vert="horz" lIns="0" tIns="0" rIns="0" bIns="0" rtlCol="0" anchor="t">
            <a:noAutofit/>
          </a:bodyPr>
          <a:lstStyle>
            <a:lvl1pPr algn="l" defTabSz="914377" rtl="0" eaLnBrk="1" latinLnBrk="0" hangingPunct="1">
              <a:lnSpc>
                <a:spcPct val="110000"/>
              </a:lnSpc>
              <a:spcBef>
                <a:spcPct val="0"/>
              </a:spcBef>
              <a:buNone/>
              <a:defRPr sz="4800" kern="1200">
                <a:solidFill>
                  <a:schemeClr val="accent1"/>
                </a:solidFill>
                <a:latin typeface="+mj-lt"/>
                <a:ea typeface="+mj-ea"/>
                <a:cs typeface="+mj-cs"/>
              </a:defRPr>
            </a:lvl1pPr>
          </a:lstStyle>
          <a:p>
            <a:r>
              <a:rPr lang="en-GB" sz="2000" dirty="0">
                <a:solidFill>
                  <a:schemeClr val="accent4"/>
                </a:solidFill>
              </a:rPr>
              <a:t>Mandatory seminal work</a:t>
            </a:r>
            <a:endParaRPr lang="en-AU" sz="2000" dirty="0">
              <a:solidFill>
                <a:schemeClr val="accent4"/>
              </a:solidFill>
            </a:endParaRPr>
          </a:p>
        </p:txBody>
      </p:sp>
    </p:spTree>
    <p:extLst>
      <p:ext uri="{BB962C8B-B14F-4D97-AF65-F5344CB8AC3E}">
        <p14:creationId xmlns:p14="http://schemas.microsoft.com/office/powerpoint/2010/main" val="33905289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5776EE8-77C2-922B-0E30-7EA3A918A96B}"/>
              </a:ext>
            </a:extLst>
          </p:cNvPr>
          <p:cNvSpPr>
            <a:spLocks noGrp="1"/>
          </p:cNvSpPr>
          <p:nvPr>
            <p:ph type="title"/>
          </p:nvPr>
        </p:nvSpPr>
        <p:spPr/>
        <p:txBody>
          <a:bodyPr/>
          <a:lstStyle/>
          <a:p>
            <a:r>
              <a:rPr lang="en-AU" dirty="0"/>
              <a:t>The seminal work – overview</a:t>
            </a:r>
          </a:p>
        </p:txBody>
      </p:sp>
      <p:sp>
        <p:nvSpPr>
          <p:cNvPr id="7" name="Text Placeholder 6">
            <a:extLst>
              <a:ext uri="{FF2B5EF4-FFF2-40B4-BE49-F238E27FC236}">
                <a16:creationId xmlns:a16="http://schemas.microsoft.com/office/drawing/2014/main" id="{820A62C9-EF0A-EE8C-E16F-7A90FBA99622}"/>
              </a:ext>
            </a:extLst>
          </p:cNvPr>
          <p:cNvSpPr>
            <a:spLocks noGrp="1"/>
          </p:cNvSpPr>
          <p:nvPr>
            <p:ph type="body" sz="quarter" idx="19"/>
          </p:nvPr>
        </p:nvSpPr>
        <p:spPr>
          <a:xfrm>
            <a:off x="360000" y="1819563"/>
            <a:ext cx="11484000" cy="4317919"/>
          </a:xfrm>
        </p:spPr>
        <p:txBody>
          <a:bodyPr/>
          <a:lstStyle/>
          <a:p>
            <a:pPr algn="l" rtl="0">
              <a:lnSpc>
                <a:spcPct val="125000"/>
              </a:lnSpc>
            </a:pPr>
            <a:r>
              <a:rPr lang="en-GB" sz="1800" b="0" i="0" dirty="0">
                <a:solidFill>
                  <a:schemeClr val="accent1"/>
                </a:solidFill>
                <a:effectLst/>
              </a:rPr>
              <a:t>A seminal work is a dance work of art that has significantly influenced how dance as an artform is perceived. In studying the seminal work, students consider a thorough, detailed analysis of the work within its socio-cultural-historic context to understand the ideas and intent communicated by the choreographer.</a:t>
            </a:r>
          </a:p>
          <a:p>
            <a:pPr algn="l" rtl="0">
              <a:lnSpc>
                <a:spcPct val="125000"/>
              </a:lnSpc>
            </a:pPr>
            <a:r>
              <a:rPr lang="en-GB" sz="1800" b="0" i="0" dirty="0">
                <a:solidFill>
                  <a:schemeClr val="accent1"/>
                </a:solidFill>
                <a:effectLst/>
              </a:rPr>
              <a:t>This analysis is then used to make evaluations and critical judgments about the seminal work and its contributions to the development of dance as an artform.</a:t>
            </a:r>
          </a:p>
          <a:p>
            <a:pPr algn="l" rtl="0">
              <a:lnSpc>
                <a:spcPct val="125000"/>
              </a:lnSpc>
            </a:pPr>
            <a:r>
              <a:rPr lang="en-GB" sz="1800" b="0" i="0" dirty="0">
                <a:solidFill>
                  <a:schemeClr val="accent1"/>
                </a:solidFill>
                <a:effectLst/>
              </a:rPr>
              <a:t>To best understand how to analyse the seminal work, you should apply your knowledge of core appreciation. The areas of study in the </a:t>
            </a:r>
            <a:r>
              <a:rPr lang="en-AU" sz="1800" dirty="0">
                <a:solidFill>
                  <a:srgbClr val="22272B"/>
                </a:solidFill>
                <a:hlinkClick r:id="rId2"/>
              </a:rPr>
              <a:t>Dance Stage 6 Syllabus</a:t>
            </a:r>
            <a:r>
              <a:rPr lang="en-GB" sz="1800" b="0" i="0" dirty="0">
                <a:solidFill>
                  <a:schemeClr val="accent1"/>
                </a:solidFill>
                <a:effectLst/>
              </a:rPr>
              <a:t> outline the skills of analysis that you should use when writing about dance works. </a:t>
            </a:r>
          </a:p>
          <a:p>
            <a:pPr algn="l" rtl="0">
              <a:lnSpc>
                <a:spcPct val="125000"/>
              </a:lnSpc>
            </a:pPr>
            <a:r>
              <a:rPr lang="en-GB" sz="1800" b="0" i="0" dirty="0">
                <a:solidFill>
                  <a:schemeClr val="accent1"/>
                </a:solidFill>
                <a:effectLst/>
              </a:rPr>
              <a:t>When analysing a dance work, it is important to always keep the choreographer's intention in mind. What techniques are they using and why (to communicate their intention)? How is the movement used to communicate this intention?</a:t>
            </a:r>
          </a:p>
        </p:txBody>
      </p:sp>
      <p:sp>
        <p:nvSpPr>
          <p:cNvPr id="3" name="TextBox 2">
            <a:extLst>
              <a:ext uri="{FF2B5EF4-FFF2-40B4-BE49-F238E27FC236}">
                <a16:creationId xmlns:a16="http://schemas.microsoft.com/office/drawing/2014/main" id="{606DA946-4E11-0D3E-D408-24738DC4F257}"/>
              </a:ext>
            </a:extLst>
          </p:cNvPr>
          <p:cNvSpPr txBox="1"/>
          <p:nvPr/>
        </p:nvSpPr>
        <p:spPr>
          <a:xfrm>
            <a:off x="360000" y="6496752"/>
            <a:ext cx="9560896" cy="213320"/>
          </a:xfrm>
          <a:prstGeom prst="rect">
            <a:avLst/>
          </a:prstGeom>
          <a:noFill/>
        </p:spPr>
        <p:txBody>
          <a:bodyPr wrap="square" lIns="0" tIns="0" rIns="0" bIns="0" rtlCol="0">
            <a:noAutofit/>
          </a:bodyPr>
          <a:lstStyle/>
          <a:p>
            <a:pPr algn="l"/>
            <a:r>
              <a:rPr lang="en-AU" sz="1000" dirty="0">
                <a:solidFill>
                  <a:srgbClr val="22272B"/>
                </a:solidFill>
                <a:hlinkClick r:id="rId3"/>
              </a:rPr>
              <a:t>Dance Stage 6 Course prescriptions </a:t>
            </a:r>
            <a:r>
              <a:rPr lang="en-AU" sz="1000" dirty="0">
                <a:solidFill>
                  <a:srgbClr val="22272B"/>
                </a:solidFill>
              </a:rPr>
              <a:t>© NSW Education Standards Authority (NESA) for and on behalf of the Crown in right of the State of New South Wales, 2021</a:t>
            </a:r>
            <a:r>
              <a:rPr lang="en-US" sz="1000" dirty="0">
                <a:solidFill>
                  <a:srgbClr val="22272B"/>
                </a:solidFill>
              </a:rPr>
              <a:t>.</a:t>
            </a:r>
            <a:endParaRPr lang="en-AU" sz="1000" dirty="0"/>
          </a:p>
        </p:txBody>
      </p:sp>
      <p:pic>
        <p:nvPicPr>
          <p:cNvPr id="8" name="Picture 7">
            <a:extLst>
              <a:ext uri="{FF2B5EF4-FFF2-40B4-BE49-F238E27FC236}">
                <a16:creationId xmlns:a16="http://schemas.microsoft.com/office/drawing/2014/main" id="{162EE4A4-0116-B000-0C14-605CDBFBBBDC}"/>
              </a:ext>
              <a:ext uri="{C183D7F6-B498-43B3-948B-1728B52AA6E4}">
                <adec:decorative xmlns:adec="http://schemas.microsoft.com/office/drawing/2017/decorative" val="1"/>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0299990" y="352492"/>
            <a:ext cx="789491" cy="779034"/>
          </a:xfrm>
          <a:prstGeom prst="ellipse">
            <a:avLst/>
          </a:prstGeom>
        </p:spPr>
      </p:pic>
      <p:sp>
        <p:nvSpPr>
          <p:cNvPr id="2" name="Slide Number Placeholder 1">
            <a:extLst>
              <a:ext uri="{FF2B5EF4-FFF2-40B4-BE49-F238E27FC236}">
                <a16:creationId xmlns:a16="http://schemas.microsoft.com/office/drawing/2014/main" id="{60DAB7AF-4BC3-84BA-4953-05F25FBC2BD5}"/>
              </a:ext>
              <a:ext uri="{C183D7F6-B498-43B3-948B-1728B52AA6E4}">
                <adec:decorative xmlns:adec="http://schemas.microsoft.com/office/drawing/2017/decorative" val="1"/>
              </a:ext>
            </a:extLst>
          </p:cNvPr>
          <p:cNvSpPr>
            <a:spLocks noGrp="1"/>
          </p:cNvSpPr>
          <p:nvPr>
            <p:ph type="sldNum" sz="quarter" idx="14"/>
          </p:nvPr>
        </p:nvSpPr>
        <p:spPr/>
        <p:txBody>
          <a:bodyPr/>
          <a:lstStyle/>
          <a:p>
            <a:fld id="{10A01DC5-1685-4615-8240-15192985C6A2}" type="slidenum">
              <a:rPr lang="en-AU" smtClean="0"/>
              <a:pPr/>
              <a:t>6</a:t>
            </a:fld>
            <a:endParaRPr lang="en-AU"/>
          </a:p>
        </p:txBody>
      </p:sp>
    </p:spTree>
    <p:extLst>
      <p:ext uri="{BB962C8B-B14F-4D97-AF65-F5344CB8AC3E}">
        <p14:creationId xmlns:p14="http://schemas.microsoft.com/office/powerpoint/2010/main" val="1197139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D09D34C-E1B6-EF39-CD2B-C69ACF6C56BE}"/>
              </a:ext>
            </a:extLst>
          </p:cNvPr>
          <p:cNvSpPr>
            <a:spLocks noGrp="1"/>
          </p:cNvSpPr>
          <p:nvPr>
            <p:ph type="title"/>
          </p:nvPr>
        </p:nvSpPr>
        <p:spPr/>
        <p:txBody>
          <a:bodyPr/>
          <a:lstStyle/>
          <a:p>
            <a:r>
              <a:rPr lang="en-AU" dirty="0"/>
              <a:t>Analysis – components</a:t>
            </a:r>
          </a:p>
        </p:txBody>
      </p:sp>
      <p:sp>
        <p:nvSpPr>
          <p:cNvPr id="7" name="Content Placeholder 6">
            <a:extLst>
              <a:ext uri="{FF2B5EF4-FFF2-40B4-BE49-F238E27FC236}">
                <a16:creationId xmlns:a16="http://schemas.microsoft.com/office/drawing/2014/main" id="{FF093DCD-39FA-9016-026B-CB3A8FB1AD35}"/>
              </a:ext>
            </a:extLst>
          </p:cNvPr>
          <p:cNvSpPr>
            <a:spLocks noGrp="1"/>
          </p:cNvSpPr>
          <p:nvPr>
            <p:ph idx="1"/>
          </p:nvPr>
        </p:nvSpPr>
        <p:spPr>
          <a:xfrm>
            <a:off x="360000" y="1620000"/>
            <a:ext cx="11484000" cy="901527"/>
          </a:xfrm>
        </p:spPr>
        <p:txBody>
          <a:bodyPr/>
          <a:lstStyle/>
          <a:p>
            <a:r>
              <a:rPr lang="en-GB" dirty="0"/>
              <a:t>The components of a work includes the key aspects of a dance work. In the table below, each component is listed along with examples of aspects you could refer to in your response to address each component.</a:t>
            </a:r>
          </a:p>
          <a:p>
            <a:endParaRPr lang="en-AU" dirty="0"/>
          </a:p>
        </p:txBody>
      </p:sp>
      <p:graphicFrame>
        <p:nvGraphicFramePr>
          <p:cNvPr id="9" name="Table 5">
            <a:extLst>
              <a:ext uri="{FF2B5EF4-FFF2-40B4-BE49-F238E27FC236}">
                <a16:creationId xmlns:a16="http://schemas.microsoft.com/office/drawing/2014/main" id="{0E6A0FA9-31D1-35A7-8E06-368CF1E54BEE}"/>
              </a:ext>
            </a:extLst>
          </p:cNvPr>
          <p:cNvGraphicFramePr>
            <a:graphicFrameLocks noGrp="1"/>
          </p:cNvGraphicFramePr>
          <p:nvPr>
            <p:extLst>
              <p:ext uri="{D42A27DB-BD31-4B8C-83A1-F6EECF244321}">
                <p14:modId xmlns:p14="http://schemas.microsoft.com/office/powerpoint/2010/main" val="2585449677"/>
              </p:ext>
            </p:extLst>
          </p:nvPr>
        </p:nvGraphicFramePr>
        <p:xfrm>
          <a:off x="372000" y="2521527"/>
          <a:ext cx="11472000" cy="3593151"/>
        </p:xfrm>
        <a:graphic>
          <a:graphicData uri="http://schemas.openxmlformats.org/drawingml/2006/table">
            <a:tbl>
              <a:tblPr firstRow="1" bandRow="1">
                <a:tableStyleId>{17292A2E-F333-43FB-9621-5CBBE7FDCDCB}</a:tableStyleId>
              </a:tblPr>
              <a:tblGrid>
                <a:gridCol w="3043218">
                  <a:extLst>
                    <a:ext uri="{9D8B030D-6E8A-4147-A177-3AD203B41FA5}">
                      <a16:colId xmlns:a16="http://schemas.microsoft.com/office/drawing/2014/main" val="1455981392"/>
                    </a:ext>
                  </a:extLst>
                </a:gridCol>
                <a:gridCol w="8428782">
                  <a:extLst>
                    <a:ext uri="{9D8B030D-6E8A-4147-A177-3AD203B41FA5}">
                      <a16:colId xmlns:a16="http://schemas.microsoft.com/office/drawing/2014/main" val="4222777891"/>
                    </a:ext>
                  </a:extLst>
                </a:gridCol>
              </a:tblGrid>
              <a:tr h="370840">
                <a:tc>
                  <a:txBody>
                    <a:bodyPr/>
                    <a:lstStyle/>
                    <a:p>
                      <a:pPr>
                        <a:lnSpc>
                          <a:spcPct val="130000"/>
                        </a:lnSpc>
                        <a:spcAft>
                          <a:spcPts val="600"/>
                        </a:spcAft>
                      </a:pPr>
                      <a:r>
                        <a:rPr lang="en-AU" dirty="0">
                          <a:solidFill>
                            <a:schemeClr val="accent1"/>
                          </a:solidFill>
                          <a:latin typeface="+mj-lt"/>
                        </a:rPr>
                        <a:t>Component</a:t>
                      </a:r>
                    </a:p>
                  </a:txBody>
                  <a:tcPr/>
                </a:tc>
                <a:tc>
                  <a:txBody>
                    <a:bodyPr/>
                    <a:lstStyle/>
                    <a:p>
                      <a:pPr>
                        <a:lnSpc>
                          <a:spcPct val="130000"/>
                        </a:lnSpc>
                        <a:spcAft>
                          <a:spcPts val="600"/>
                        </a:spcAft>
                      </a:pPr>
                      <a:r>
                        <a:rPr lang="en-AU" dirty="0">
                          <a:solidFill>
                            <a:schemeClr val="accent1"/>
                          </a:solidFill>
                          <a:latin typeface="+mj-lt"/>
                        </a:rPr>
                        <a:t>Possible responses</a:t>
                      </a:r>
                    </a:p>
                  </a:txBody>
                  <a:tcPr/>
                </a:tc>
                <a:extLst>
                  <a:ext uri="{0D108BD9-81ED-4DB2-BD59-A6C34878D82A}">
                    <a16:rowId xmlns:a16="http://schemas.microsoft.com/office/drawing/2014/main" val="2254081939"/>
                  </a:ext>
                </a:extLst>
              </a:tr>
              <a:tr h="370840">
                <a:tc>
                  <a:txBody>
                    <a:bodyPr/>
                    <a:lstStyle/>
                    <a:p>
                      <a:pPr marL="0" marR="0" lvl="0" indent="0" algn="l" defTabSz="914377" rtl="0" eaLnBrk="1" fontAlgn="auto" latinLnBrk="0" hangingPunct="1">
                        <a:lnSpc>
                          <a:spcPct val="130000"/>
                        </a:lnSpc>
                        <a:spcBef>
                          <a:spcPts val="0"/>
                        </a:spcBef>
                        <a:spcAft>
                          <a:spcPts val="600"/>
                        </a:spcAft>
                        <a:buClrTx/>
                        <a:buSzTx/>
                        <a:buFontTx/>
                        <a:buNone/>
                        <a:tabLst/>
                        <a:defRPr/>
                      </a:pPr>
                      <a:r>
                        <a:rPr lang="en-AU" dirty="0"/>
                        <a:t>Movement</a:t>
                      </a:r>
                    </a:p>
                  </a:txBody>
                  <a:tcPr/>
                </a:tc>
                <a:tc>
                  <a:txBody>
                    <a:bodyPr/>
                    <a:lstStyle/>
                    <a:p>
                      <a:pPr>
                        <a:lnSpc>
                          <a:spcPct val="130000"/>
                        </a:lnSpc>
                        <a:spcAft>
                          <a:spcPts val="600"/>
                        </a:spcAft>
                      </a:pPr>
                      <a:r>
                        <a:rPr lang="en-AU" dirty="0"/>
                        <a:t>Dance style, genre, movement descriptions, choreographic style</a:t>
                      </a:r>
                    </a:p>
                  </a:txBody>
                  <a:tcPr/>
                </a:tc>
                <a:extLst>
                  <a:ext uri="{0D108BD9-81ED-4DB2-BD59-A6C34878D82A}">
                    <a16:rowId xmlns:a16="http://schemas.microsoft.com/office/drawing/2014/main" val="2745746420"/>
                  </a:ext>
                </a:extLst>
              </a:tr>
              <a:tr h="370840">
                <a:tc>
                  <a:txBody>
                    <a:bodyPr/>
                    <a:lstStyle/>
                    <a:p>
                      <a:pPr marL="0" marR="0" lvl="0" indent="0" algn="l" defTabSz="914377" rtl="0" eaLnBrk="1" fontAlgn="auto" latinLnBrk="0" hangingPunct="1">
                        <a:lnSpc>
                          <a:spcPct val="130000"/>
                        </a:lnSpc>
                        <a:spcBef>
                          <a:spcPts val="0"/>
                        </a:spcBef>
                        <a:spcAft>
                          <a:spcPts val="600"/>
                        </a:spcAft>
                        <a:buClrTx/>
                        <a:buSzTx/>
                        <a:buFontTx/>
                        <a:buNone/>
                        <a:tabLst/>
                        <a:defRPr/>
                      </a:pPr>
                      <a:r>
                        <a:rPr lang="en-AU" dirty="0"/>
                        <a:t>Spatial elements</a:t>
                      </a:r>
                    </a:p>
                  </a:txBody>
                  <a:tcPr/>
                </a:tc>
                <a:tc>
                  <a:txBody>
                    <a:bodyPr/>
                    <a:lstStyle/>
                    <a:p>
                      <a:pPr>
                        <a:lnSpc>
                          <a:spcPct val="130000"/>
                        </a:lnSpc>
                        <a:spcAft>
                          <a:spcPts val="600"/>
                        </a:spcAft>
                      </a:pPr>
                      <a:r>
                        <a:rPr lang="en-AU" dirty="0"/>
                        <a:t>Aspects of space</a:t>
                      </a:r>
                    </a:p>
                  </a:txBody>
                  <a:tcPr/>
                </a:tc>
                <a:extLst>
                  <a:ext uri="{0D108BD9-81ED-4DB2-BD59-A6C34878D82A}">
                    <a16:rowId xmlns:a16="http://schemas.microsoft.com/office/drawing/2014/main" val="3418184686"/>
                  </a:ext>
                </a:extLst>
              </a:tr>
              <a:tr h="370840">
                <a:tc>
                  <a:txBody>
                    <a:bodyPr/>
                    <a:lstStyle/>
                    <a:p>
                      <a:pPr marL="0" marR="0" lvl="0" indent="0" algn="l" defTabSz="914377" rtl="0" eaLnBrk="1" fontAlgn="auto" latinLnBrk="0" hangingPunct="1">
                        <a:lnSpc>
                          <a:spcPct val="130000"/>
                        </a:lnSpc>
                        <a:spcBef>
                          <a:spcPts val="0"/>
                        </a:spcBef>
                        <a:spcAft>
                          <a:spcPts val="600"/>
                        </a:spcAft>
                        <a:buClrTx/>
                        <a:buSzTx/>
                        <a:buFontTx/>
                        <a:buNone/>
                        <a:tabLst/>
                        <a:defRPr/>
                      </a:pPr>
                      <a:r>
                        <a:rPr lang="en-AU" dirty="0"/>
                        <a:t>Dynamic elements</a:t>
                      </a:r>
                    </a:p>
                  </a:txBody>
                  <a:tcPr/>
                </a:tc>
                <a:tc>
                  <a:txBody>
                    <a:bodyPr/>
                    <a:lstStyle/>
                    <a:p>
                      <a:pPr>
                        <a:lnSpc>
                          <a:spcPct val="130000"/>
                        </a:lnSpc>
                        <a:spcAft>
                          <a:spcPts val="600"/>
                        </a:spcAft>
                      </a:pPr>
                      <a:r>
                        <a:rPr lang="en-AU" dirty="0"/>
                        <a:t>Aspects of dynamics, the qualities of movement, Laban’s effort actions</a:t>
                      </a:r>
                    </a:p>
                  </a:txBody>
                  <a:tcPr/>
                </a:tc>
                <a:extLst>
                  <a:ext uri="{0D108BD9-81ED-4DB2-BD59-A6C34878D82A}">
                    <a16:rowId xmlns:a16="http://schemas.microsoft.com/office/drawing/2014/main" val="309135894"/>
                  </a:ext>
                </a:extLst>
              </a:tr>
              <a:tr h="370840">
                <a:tc>
                  <a:txBody>
                    <a:bodyPr/>
                    <a:lstStyle/>
                    <a:p>
                      <a:pPr marL="0" marR="0" lvl="0" indent="0" algn="l" defTabSz="914377" rtl="0" eaLnBrk="1" fontAlgn="auto" latinLnBrk="0" hangingPunct="1">
                        <a:lnSpc>
                          <a:spcPct val="130000"/>
                        </a:lnSpc>
                        <a:spcBef>
                          <a:spcPts val="0"/>
                        </a:spcBef>
                        <a:spcAft>
                          <a:spcPts val="600"/>
                        </a:spcAft>
                        <a:buClrTx/>
                        <a:buSzTx/>
                        <a:buFontTx/>
                        <a:buNone/>
                        <a:tabLst/>
                        <a:defRPr/>
                      </a:pPr>
                      <a:r>
                        <a:rPr lang="en-AU" dirty="0"/>
                        <a:t>Aural elements</a:t>
                      </a:r>
                    </a:p>
                  </a:txBody>
                  <a:tcPr/>
                </a:tc>
                <a:tc>
                  <a:txBody>
                    <a:bodyPr/>
                    <a:lstStyle/>
                    <a:p>
                      <a:pPr>
                        <a:lnSpc>
                          <a:spcPct val="130000"/>
                        </a:lnSpc>
                        <a:spcAft>
                          <a:spcPts val="600"/>
                        </a:spcAft>
                      </a:pPr>
                      <a:r>
                        <a:rPr lang="en-AU" dirty="0"/>
                        <a:t>Any sound that can be heard as a part of the performance, including accompaniment, natural rhythms, music, soundscape and sound effects</a:t>
                      </a:r>
                    </a:p>
                  </a:txBody>
                  <a:tcPr/>
                </a:tc>
                <a:extLst>
                  <a:ext uri="{0D108BD9-81ED-4DB2-BD59-A6C34878D82A}">
                    <a16:rowId xmlns:a16="http://schemas.microsoft.com/office/drawing/2014/main" val="2278768207"/>
                  </a:ext>
                </a:extLst>
              </a:tr>
              <a:tr h="370840">
                <a:tc>
                  <a:txBody>
                    <a:bodyPr/>
                    <a:lstStyle/>
                    <a:p>
                      <a:pPr marL="0" marR="0" lvl="0" indent="0" algn="l" defTabSz="914377" rtl="0" eaLnBrk="1" fontAlgn="auto" latinLnBrk="0" hangingPunct="1">
                        <a:lnSpc>
                          <a:spcPct val="130000"/>
                        </a:lnSpc>
                        <a:spcBef>
                          <a:spcPts val="0"/>
                        </a:spcBef>
                        <a:spcAft>
                          <a:spcPts val="600"/>
                        </a:spcAft>
                        <a:buClrTx/>
                        <a:buSzTx/>
                        <a:buFontTx/>
                        <a:buNone/>
                        <a:tabLst/>
                        <a:defRPr/>
                      </a:pPr>
                      <a:r>
                        <a:rPr lang="en-AU" dirty="0"/>
                        <a:t>Dancers</a:t>
                      </a:r>
                    </a:p>
                  </a:txBody>
                  <a:tcPr/>
                </a:tc>
                <a:tc>
                  <a:txBody>
                    <a:bodyPr/>
                    <a:lstStyle/>
                    <a:p>
                      <a:pPr>
                        <a:lnSpc>
                          <a:spcPct val="130000"/>
                        </a:lnSpc>
                        <a:spcAft>
                          <a:spcPts val="600"/>
                        </a:spcAft>
                      </a:pPr>
                      <a:r>
                        <a:rPr lang="en-AU" dirty="0"/>
                        <a:t>Number of dancers, gender, formations, relationships between the dancers, relationship of the dancers to the space/props/costumes</a:t>
                      </a:r>
                    </a:p>
                  </a:txBody>
                  <a:tcPr/>
                </a:tc>
                <a:extLst>
                  <a:ext uri="{0D108BD9-81ED-4DB2-BD59-A6C34878D82A}">
                    <a16:rowId xmlns:a16="http://schemas.microsoft.com/office/drawing/2014/main" val="66742056"/>
                  </a:ext>
                </a:extLst>
              </a:tr>
              <a:tr h="370840">
                <a:tc>
                  <a:txBody>
                    <a:bodyPr/>
                    <a:lstStyle/>
                    <a:p>
                      <a:pPr marL="0" marR="0" lvl="0" indent="0" algn="l" defTabSz="914377" rtl="0" eaLnBrk="1" fontAlgn="auto" latinLnBrk="0" hangingPunct="1">
                        <a:lnSpc>
                          <a:spcPct val="130000"/>
                        </a:lnSpc>
                        <a:spcBef>
                          <a:spcPts val="0"/>
                        </a:spcBef>
                        <a:spcAft>
                          <a:spcPts val="600"/>
                        </a:spcAft>
                        <a:buClrTx/>
                        <a:buSzTx/>
                        <a:buFontTx/>
                        <a:buNone/>
                        <a:tabLst/>
                        <a:defRPr/>
                      </a:pPr>
                      <a:r>
                        <a:rPr lang="en-AU" dirty="0"/>
                        <a:t>Setting and environment</a:t>
                      </a:r>
                    </a:p>
                  </a:txBody>
                  <a:tcPr/>
                </a:tc>
                <a:tc>
                  <a:txBody>
                    <a:bodyPr/>
                    <a:lstStyle/>
                    <a:p>
                      <a:pPr>
                        <a:lnSpc>
                          <a:spcPct val="130000"/>
                        </a:lnSpc>
                        <a:spcAft>
                          <a:spcPts val="600"/>
                        </a:spcAft>
                      </a:pPr>
                      <a:r>
                        <a:rPr lang="en-AU" dirty="0"/>
                        <a:t>Type of performance space, lighting, props, costume, set design</a:t>
                      </a:r>
                    </a:p>
                  </a:txBody>
                  <a:tcPr/>
                </a:tc>
                <a:extLst>
                  <a:ext uri="{0D108BD9-81ED-4DB2-BD59-A6C34878D82A}">
                    <a16:rowId xmlns:a16="http://schemas.microsoft.com/office/drawing/2014/main" val="1007295473"/>
                  </a:ext>
                </a:extLst>
              </a:tr>
            </a:tbl>
          </a:graphicData>
        </a:graphic>
      </p:graphicFrame>
      <p:sp>
        <p:nvSpPr>
          <p:cNvPr id="3" name="Slide Number Placeholder 2">
            <a:extLst>
              <a:ext uri="{FF2B5EF4-FFF2-40B4-BE49-F238E27FC236}">
                <a16:creationId xmlns:a16="http://schemas.microsoft.com/office/drawing/2014/main" id="{CF13ED9E-5669-26ED-803A-8720F11B805E}"/>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7</a:t>
            </a:fld>
            <a:endParaRPr lang="en-AU"/>
          </a:p>
        </p:txBody>
      </p:sp>
    </p:spTree>
    <p:extLst>
      <p:ext uri="{BB962C8B-B14F-4D97-AF65-F5344CB8AC3E}">
        <p14:creationId xmlns:p14="http://schemas.microsoft.com/office/powerpoint/2010/main" val="32391898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9777B9-0BAE-F14F-24E1-29B3DEAF0780}"/>
              </a:ext>
            </a:extLst>
          </p:cNvPr>
          <p:cNvSpPr>
            <a:spLocks noGrp="1"/>
          </p:cNvSpPr>
          <p:nvPr>
            <p:ph type="title"/>
          </p:nvPr>
        </p:nvSpPr>
        <p:spPr/>
        <p:txBody>
          <a:bodyPr/>
          <a:lstStyle/>
          <a:p>
            <a:r>
              <a:rPr lang="en-AU" dirty="0"/>
              <a:t>Activity 1 – components</a:t>
            </a:r>
          </a:p>
        </p:txBody>
      </p:sp>
      <p:sp>
        <p:nvSpPr>
          <p:cNvPr id="3" name="Content Placeholder 2">
            <a:extLst>
              <a:ext uri="{FF2B5EF4-FFF2-40B4-BE49-F238E27FC236}">
                <a16:creationId xmlns:a16="http://schemas.microsoft.com/office/drawing/2014/main" id="{566452B1-373F-64CB-E1C8-B4261ACC346D}"/>
              </a:ext>
            </a:extLst>
          </p:cNvPr>
          <p:cNvSpPr>
            <a:spLocks noGrp="1"/>
          </p:cNvSpPr>
          <p:nvPr>
            <p:ph idx="1"/>
          </p:nvPr>
        </p:nvSpPr>
        <p:spPr>
          <a:xfrm>
            <a:off x="354000" y="1462577"/>
            <a:ext cx="11484000" cy="2351636"/>
          </a:xfrm>
        </p:spPr>
        <p:txBody>
          <a:bodyPr/>
          <a:lstStyle/>
          <a:p>
            <a:pPr marL="457200" indent="-457200">
              <a:buFont typeface="+mj-lt"/>
              <a:buAutoNum type="arabicPeriod"/>
            </a:pPr>
            <a:r>
              <a:rPr lang="en-AU" dirty="0"/>
              <a:t>Create a table in your student workbook (see example below) outlining the components of a dance work.</a:t>
            </a:r>
          </a:p>
          <a:p>
            <a:pPr marL="457200" indent="-457200">
              <a:buFont typeface="+mj-lt"/>
              <a:buAutoNum type="arabicPeriod" startAt="2"/>
            </a:pPr>
            <a:r>
              <a:rPr lang="en-AU" dirty="0"/>
              <a:t>Watch the mandatory seminal work for the first time.</a:t>
            </a:r>
          </a:p>
          <a:p>
            <a:pPr marL="457200" indent="-457200">
              <a:buFont typeface="+mj-lt"/>
              <a:buAutoNum type="arabicPeriod" startAt="2"/>
            </a:pPr>
            <a:r>
              <a:rPr lang="en-AU" dirty="0"/>
              <a:t>Record any observations you have for each component in the table. An example has been completed for you in the table below. </a:t>
            </a:r>
            <a:r>
              <a:rPr lang="en-AU" dirty="0">
                <a:effectLst/>
              </a:rPr>
              <a:t>Throughout this process, reflect on the possible response for each component outlined on the previous slide.</a:t>
            </a:r>
            <a:endParaRPr lang="en-AU" dirty="0"/>
          </a:p>
          <a:p>
            <a:endParaRPr lang="en-AU" dirty="0"/>
          </a:p>
        </p:txBody>
      </p:sp>
      <p:graphicFrame>
        <p:nvGraphicFramePr>
          <p:cNvPr id="6" name="Table 5">
            <a:extLst>
              <a:ext uri="{FF2B5EF4-FFF2-40B4-BE49-F238E27FC236}">
                <a16:creationId xmlns:a16="http://schemas.microsoft.com/office/drawing/2014/main" id="{94278B38-CF8A-F879-372A-567DFDBBAEA9}"/>
              </a:ext>
            </a:extLst>
          </p:cNvPr>
          <p:cNvGraphicFramePr>
            <a:graphicFrameLocks noGrp="1"/>
          </p:cNvGraphicFramePr>
          <p:nvPr>
            <p:extLst>
              <p:ext uri="{D42A27DB-BD31-4B8C-83A1-F6EECF244321}">
                <p14:modId xmlns:p14="http://schemas.microsoft.com/office/powerpoint/2010/main" val="2947391207"/>
              </p:ext>
            </p:extLst>
          </p:nvPr>
        </p:nvGraphicFramePr>
        <p:xfrm>
          <a:off x="354000" y="3897745"/>
          <a:ext cx="11484000" cy="2313051"/>
        </p:xfrm>
        <a:graphic>
          <a:graphicData uri="http://schemas.openxmlformats.org/drawingml/2006/table">
            <a:tbl>
              <a:tblPr firstRow="1" bandRow="1">
                <a:tableStyleId>{17292A2E-F333-43FB-9621-5CBBE7FDCDCB}</a:tableStyleId>
              </a:tblPr>
              <a:tblGrid>
                <a:gridCol w="1674784">
                  <a:extLst>
                    <a:ext uri="{9D8B030D-6E8A-4147-A177-3AD203B41FA5}">
                      <a16:colId xmlns:a16="http://schemas.microsoft.com/office/drawing/2014/main" val="2201162611"/>
                    </a:ext>
                  </a:extLst>
                </a:gridCol>
                <a:gridCol w="9809216">
                  <a:extLst>
                    <a:ext uri="{9D8B030D-6E8A-4147-A177-3AD203B41FA5}">
                      <a16:colId xmlns:a16="http://schemas.microsoft.com/office/drawing/2014/main" val="2822314681"/>
                    </a:ext>
                  </a:extLst>
                </a:gridCol>
              </a:tblGrid>
              <a:tr h="370840">
                <a:tc>
                  <a:txBody>
                    <a:bodyPr/>
                    <a:lstStyle/>
                    <a:p>
                      <a:r>
                        <a:rPr lang="en-AU" dirty="0">
                          <a:solidFill>
                            <a:schemeClr val="accent1"/>
                          </a:solidFill>
                          <a:latin typeface="+mj-lt"/>
                        </a:rPr>
                        <a:t>Component</a:t>
                      </a:r>
                    </a:p>
                  </a:txBody>
                  <a:tcPr/>
                </a:tc>
                <a:tc>
                  <a:txBody>
                    <a:bodyPr/>
                    <a:lstStyle/>
                    <a:p>
                      <a:r>
                        <a:rPr lang="en-AU" dirty="0">
                          <a:solidFill>
                            <a:schemeClr val="accent1"/>
                          </a:solidFill>
                          <a:latin typeface="+mj-lt"/>
                        </a:rPr>
                        <a:t>Observations</a:t>
                      </a:r>
                    </a:p>
                  </a:txBody>
                  <a:tcPr/>
                </a:tc>
                <a:extLst>
                  <a:ext uri="{0D108BD9-81ED-4DB2-BD59-A6C34878D82A}">
                    <a16:rowId xmlns:a16="http://schemas.microsoft.com/office/drawing/2014/main" val="824619131"/>
                  </a:ext>
                </a:extLst>
              </a:tr>
              <a:tr h="370840">
                <a:tc>
                  <a:txBody>
                    <a:bodyPr/>
                    <a:lstStyle/>
                    <a:p>
                      <a:pPr>
                        <a:lnSpc>
                          <a:spcPct val="114000"/>
                        </a:lnSpc>
                      </a:pPr>
                      <a:r>
                        <a:rPr lang="en-AU" dirty="0"/>
                        <a:t>Movement</a:t>
                      </a:r>
                    </a:p>
                  </a:txBody>
                  <a:tcPr/>
                </a:tc>
                <a:tc>
                  <a:txBody>
                    <a:bodyPr/>
                    <a:lstStyle/>
                    <a:p>
                      <a:pPr marL="285750" indent="-285750">
                        <a:lnSpc>
                          <a:spcPct val="114000"/>
                        </a:lnSpc>
                        <a:buFont typeface="Arial" panose="020B0604020202020204" pitchFamily="34" charset="0"/>
                        <a:buChar char="•"/>
                      </a:pPr>
                      <a:r>
                        <a:rPr lang="en-AU" dirty="0"/>
                        <a:t>Dance theatre hybrid</a:t>
                      </a:r>
                    </a:p>
                    <a:p>
                      <a:pPr marL="285750" indent="-285750">
                        <a:lnSpc>
                          <a:spcPct val="114000"/>
                        </a:lnSpc>
                        <a:buFont typeface="Arial" panose="020B0604020202020204" pitchFamily="34" charset="0"/>
                        <a:buChar char="•"/>
                      </a:pPr>
                      <a:r>
                        <a:rPr lang="en-AU" dirty="0"/>
                        <a:t>No specific genre</a:t>
                      </a:r>
                    </a:p>
                    <a:p>
                      <a:pPr marL="285750" indent="-285750">
                        <a:lnSpc>
                          <a:spcPct val="114000"/>
                        </a:lnSpc>
                        <a:buFont typeface="Arial" panose="020B0604020202020204" pitchFamily="34" charset="0"/>
                        <a:buChar char="•"/>
                      </a:pPr>
                      <a:r>
                        <a:rPr lang="en-AU" dirty="0"/>
                        <a:t>Contemporary style</a:t>
                      </a:r>
                    </a:p>
                    <a:p>
                      <a:pPr marL="285750" indent="-285750">
                        <a:lnSpc>
                          <a:spcPct val="114000"/>
                        </a:lnSpc>
                        <a:buFont typeface="Arial" panose="020B0604020202020204" pitchFamily="34" charset="0"/>
                        <a:buChar char="•"/>
                      </a:pPr>
                      <a:r>
                        <a:rPr lang="en-AU" dirty="0"/>
                        <a:t>Movement description – repetitious, pedestrian, cliché theatrical movements</a:t>
                      </a:r>
                    </a:p>
                    <a:p>
                      <a:pPr marL="285750" indent="-285750">
                        <a:lnSpc>
                          <a:spcPct val="114000"/>
                        </a:lnSpc>
                        <a:buFont typeface="Arial" panose="020B0604020202020204" pitchFamily="34" charset="0"/>
                        <a:buChar char="•"/>
                      </a:pPr>
                      <a:r>
                        <a:rPr lang="en-AU" dirty="0"/>
                        <a:t>Choreographic style – technical movement often generated from the torso and/or head, improvisational, distorted shapes, fluid transitions, narrative form</a:t>
                      </a:r>
                    </a:p>
                  </a:txBody>
                  <a:tcPr/>
                </a:tc>
                <a:extLst>
                  <a:ext uri="{0D108BD9-81ED-4DB2-BD59-A6C34878D82A}">
                    <a16:rowId xmlns:a16="http://schemas.microsoft.com/office/drawing/2014/main" val="2112771002"/>
                  </a:ext>
                </a:extLst>
              </a:tr>
            </a:tbl>
          </a:graphicData>
        </a:graphic>
      </p:graphicFrame>
      <p:sp>
        <p:nvSpPr>
          <p:cNvPr id="7" name="TextBox 6">
            <a:extLst>
              <a:ext uri="{FF2B5EF4-FFF2-40B4-BE49-F238E27FC236}">
                <a16:creationId xmlns:a16="http://schemas.microsoft.com/office/drawing/2014/main" id="{C779B6F1-A52E-6737-6C24-DCC65599EA8F}"/>
              </a:ext>
            </a:extLst>
          </p:cNvPr>
          <p:cNvSpPr txBox="1"/>
          <p:nvPr/>
        </p:nvSpPr>
        <p:spPr>
          <a:xfrm>
            <a:off x="360000" y="6498000"/>
            <a:ext cx="11346611" cy="288000"/>
          </a:xfrm>
          <a:prstGeom prst="rect">
            <a:avLst/>
          </a:prstGeom>
          <a:noFill/>
        </p:spPr>
        <p:txBody>
          <a:bodyPr wrap="square" lIns="0" tIns="0" rIns="0" bIns="0" rtlCol="0">
            <a:noAutofit/>
          </a:bodyPr>
          <a:lstStyle/>
          <a:p>
            <a:pPr algn="l"/>
            <a:r>
              <a:rPr lang="en-AU" sz="1000" dirty="0">
                <a:solidFill>
                  <a:srgbClr val="22272B"/>
                </a:solidFill>
                <a:hlinkClick r:id="rId2"/>
              </a:rPr>
              <a:t>Dance Stage 6 Course prescriptions </a:t>
            </a:r>
            <a:r>
              <a:rPr lang="en-AU" sz="1000" dirty="0">
                <a:solidFill>
                  <a:srgbClr val="22272B"/>
                </a:solidFill>
              </a:rPr>
              <a:t>© NSW Education Standards Authority (NESA) for and on behalf of the Crown in right of the State of New South Wales, 2021</a:t>
            </a:r>
            <a:r>
              <a:rPr lang="en-US" sz="1000" dirty="0">
                <a:solidFill>
                  <a:srgbClr val="22272B"/>
                </a:solidFill>
              </a:rPr>
              <a:t>.</a:t>
            </a:r>
            <a:endParaRPr lang="en-AU" sz="1000" dirty="0"/>
          </a:p>
        </p:txBody>
      </p:sp>
      <p:sp>
        <p:nvSpPr>
          <p:cNvPr id="4" name="Slide Number Placeholder 3">
            <a:extLst>
              <a:ext uri="{FF2B5EF4-FFF2-40B4-BE49-F238E27FC236}">
                <a16:creationId xmlns:a16="http://schemas.microsoft.com/office/drawing/2014/main" id="{C6BB5BD6-9675-0308-B6CB-CD35C5A9BEF9}"/>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8</a:t>
            </a:fld>
            <a:endParaRPr lang="en-AU"/>
          </a:p>
        </p:txBody>
      </p:sp>
    </p:spTree>
    <p:extLst>
      <p:ext uri="{BB962C8B-B14F-4D97-AF65-F5344CB8AC3E}">
        <p14:creationId xmlns:p14="http://schemas.microsoft.com/office/powerpoint/2010/main" val="3100034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D26391C-1286-2F17-6F3D-8193515D1235}"/>
              </a:ext>
            </a:extLst>
          </p:cNvPr>
          <p:cNvSpPr>
            <a:spLocks noGrp="1"/>
          </p:cNvSpPr>
          <p:nvPr>
            <p:ph type="title"/>
          </p:nvPr>
        </p:nvSpPr>
        <p:spPr/>
        <p:txBody>
          <a:bodyPr/>
          <a:lstStyle/>
          <a:p>
            <a:r>
              <a:rPr lang="en-AU" dirty="0"/>
              <a:t>Analysis – interpretation</a:t>
            </a:r>
          </a:p>
        </p:txBody>
      </p:sp>
      <p:sp>
        <p:nvSpPr>
          <p:cNvPr id="8" name="Text Placeholder 7">
            <a:extLst>
              <a:ext uri="{FF2B5EF4-FFF2-40B4-BE49-F238E27FC236}">
                <a16:creationId xmlns:a16="http://schemas.microsoft.com/office/drawing/2014/main" id="{649CDEE6-645C-F6FA-5D3D-4FA0B567D3AC}"/>
              </a:ext>
            </a:extLst>
          </p:cNvPr>
          <p:cNvSpPr>
            <a:spLocks noGrp="1"/>
          </p:cNvSpPr>
          <p:nvPr>
            <p:ph type="body" sz="quarter" idx="17"/>
          </p:nvPr>
        </p:nvSpPr>
        <p:spPr>
          <a:xfrm>
            <a:off x="360000" y="1273528"/>
            <a:ext cx="6443637" cy="4553999"/>
          </a:xfrm>
        </p:spPr>
        <p:txBody>
          <a:bodyPr/>
          <a:lstStyle/>
          <a:p>
            <a:r>
              <a:rPr lang="en-GB" dirty="0"/>
              <a:t>Interpretation occurs when the audience attributes meaning to the components and form of a dance work. It is common for there to be multiple interpretations of a work.</a:t>
            </a:r>
          </a:p>
          <a:p>
            <a:r>
              <a:rPr lang="en-GB" dirty="0"/>
              <a:t>As you analyse the work, your interpretation of the choreographer's intention should become clear. The choices a choreographer has made should maximise the audience’s understanding and appreciation of their selected subject matter.</a:t>
            </a:r>
          </a:p>
          <a:p>
            <a:endParaRPr lang="en-AU" dirty="0"/>
          </a:p>
        </p:txBody>
      </p:sp>
      <p:sp>
        <p:nvSpPr>
          <p:cNvPr id="7" name="Content Placeholder 6">
            <a:extLst>
              <a:ext uri="{FF2B5EF4-FFF2-40B4-BE49-F238E27FC236}">
                <a16:creationId xmlns:a16="http://schemas.microsoft.com/office/drawing/2014/main" id="{62835209-32BA-2CE9-1141-FE183B2FEA9E}"/>
              </a:ext>
            </a:extLst>
          </p:cNvPr>
          <p:cNvSpPr>
            <a:spLocks noGrp="1"/>
          </p:cNvSpPr>
          <p:nvPr>
            <p:ph sz="half" idx="2"/>
          </p:nvPr>
        </p:nvSpPr>
        <p:spPr>
          <a:xfrm>
            <a:off x="7417249" y="1273527"/>
            <a:ext cx="4426387" cy="4554000"/>
          </a:xfrm>
        </p:spPr>
        <p:txBody>
          <a:bodyPr/>
          <a:lstStyle/>
          <a:p>
            <a:r>
              <a:rPr lang="en-GB" dirty="0"/>
              <a:t>To assist you in gaining a clear interpretation of the work, you may also consider:</a:t>
            </a:r>
          </a:p>
          <a:p>
            <a:pPr marL="285750" indent="-285750">
              <a:buFont typeface="Arial" panose="020B0604020202020204" pitchFamily="34" charset="0"/>
              <a:buChar char="•"/>
            </a:pPr>
            <a:r>
              <a:rPr lang="en-GB" dirty="0"/>
              <a:t>the choreographer’s background and training</a:t>
            </a:r>
          </a:p>
          <a:p>
            <a:pPr marL="285750" indent="-285750">
              <a:buFont typeface="Arial" panose="020B0604020202020204" pitchFamily="34" charset="0"/>
              <a:buChar char="•"/>
            </a:pPr>
            <a:r>
              <a:rPr lang="en-GB" dirty="0"/>
              <a:t>the sociocultural context of the work</a:t>
            </a:r>
          </a:p>
          <a:p>
            <a:pPr marL="285750" indent="-285750">
              <a:buFont typeface="Arial" panose="020B0604020202020204" pitchFamily="34" charset="0"/>
              <a:buChar char="•"/>
            </a:pPr>
            <a:r>
              <a:rPr lang="en-GB" dirty="0"/>
              <a:t>the era or period in which it was made</a:t>
            </a:r>
          </a:p>
          <a:p>
            <a:pPr marL="285750" indent="-285750">
              <a:buFont typeface="Arial" panose="020B0604020202020204" pitchFamily="34" charset="0"/>
              <a:buChar char="•"/>
            </a:pPr>
            <a:r>
              <a:rPr lang="en-GB" dirty="0"/>
              <a:t>the choreographic style</a:t>
            </a:r>
          </a:p>
          <a:p>
            <a:pPr marL="285750" indent="-285750">
              <a:buFont typeface="Arial" panose="020B0604020202020204" pitchFamily="34" charset="0"/>
              <a:buChar char="•"/>
            </a:pPr>
            <a:r>
              <a:rPr lang="en-GB" dirty="0"/>
              <a:t>the choreographer’s philosophy (a theory, attitude or belief that guides their creative work).</a:t>
            </a:r>
          </a:p>
          <a:p>
            <a:endParaRPr lang="en-GB" dirty="0"/>
          </a:p>
          <a:p>
            <a:endParaRPr lang="en-AU" dirty="0"/>
          </a:p>
        </p:txBody>
      </p:sp>
    </p:spTree>
    <p:extLst>
      <p:ext uri="{BB962C8B-B14F-4D97-AF65-F5344CB8AC3E}">
        <p14:creationId xmlns:p14="http://schemas.microsoft.com/office/powerpoint/2010/main" val="28775642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1_NSWG Corporate">
  <a:themeElements>
    <a:clrScheme name="Custom 14">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146CFD"/>
      </a:hlink>
      <a:folHlink>
        <a:srgbClr val="146CFD"/>
      </a:folHlink>
    </a:clrScheme>
    <a:fontScheme name="NSW Gov PPT">
      <a:majorFont>
        <a:latin typeface="Public Sans"/>
        <a:ea typeface=""/>
        <a:cs typeface=""/>
      </a:majorFont>
      <a:minorFont>
        <a:latin typeface="Public Sans Ligh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curriculum-reform-template-2023" id="{FFE7B814-862F-4F0A-8C67-F76A1D8691FF}" vid="{8C10FAA1-8129-4E43-B462-F460E41862D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DoE_PPT_Template</Template>
  <TotalTime>0</TotalTime>
  <Words>4519</Words>
  <Application>Microsoft Office PowerPoint</Application>
  <PresentationFormat>Widescreen</PresentationFormat>
  <Paragraphs>337</Paragraphs>
  <Slides>42</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42</vt:i4>
      </vt:variant>
    </vt:vector>
  </HeadingPairs>
  <TitlesOfParts>
    <vt:vector size="48" baseType="lpstr">
      <vt:lpstr>Times New Roman</vt:lpstr>
      <vt:lpstr>Public Sans SemiBold</vt:lpstr>
      <vt:lpstr>Public Sans Light</vt:lpstr>
      <vt:lpstr>Public Sans</vt:lpstr>
      <vt:lpstr>Arial</vt:lpstr>
      <vt:lpstr>1_NSWG Corporate</vt:lpstr>
      <vt:lpstr>Major study appreciation</vt:lpstr>
      <vt:lpstr>Contents</vt:lpstr>
      <vt:lpstr>Outcomes</vt:lpstr>
      <vt:lpstr>Introduction</vt:lpstr>
      <vt:lpstr>The seminal work</vt:lpstr>
      <vt:lpstr>The seminal work – overview</vt:lpstr>
      <vt:lpstr>Analysis – components</vt:lpstr>
      <vt:lpstr>Activity 1 – components</vt:lpstr>
      <vt:lpstr>Analysis – interpretation</vt:lpstr>
      <vt:lpstr>Activity 2 – interpretation</vt:lpstr>
      <vt:lpstr>Analysis – form</vt:lpstr>
      <vt:lpstr>Activity 3 – organising the movement</vt:lpstr>
      <vt:lpstr>Activity 4 – organising the dance</vt:lpstr>
      <vt:lpstr>Activity 3 – example</vt:lpstr>
      <vt:lpstr>Activity 4 continued</vt:lpstr>
      <vt:lpstr>Analysis – evaluation</vt:lpstr>
      <vt:lpstr>Activity 5 – evaluation</vt:lpstr>
      <vt:lpstr>Writing and criticism</vt:lpstr>
      <vt:lpstr>Activity 6 – writing and criticism</vt:lpstr>
      <vt:lpstr>The choreographer – communication of ideas through the work </vt:lpstr>
      <vt:lpstr>The choreographer – other works</vt:lpstr>
      <vt:lpstr>Activity 7 – the choreographer</vt:lpstr>
      <vt:lpstr>Contextual background</vt:lpstr>
      <vt:lpstr>Present context</vt:lpstr>
      <vt:lpstr>History of the work</vt:lpstr>
      <vt:lpstr>Activity 8 – context of the work</vt:lpstr>
      <vt:lpstr>The contribution of the work to dance as an artform</vt:lpstr>
      <vt:lpstr>Era</vt:lpstr>
      <vt:lpstr>Prescribed era</vt:lpstr>
      <vt:lpstr>Historical context</vt:lpstr>
      <vt:lpstr>Activity 9 – historical context</vt:lpstr>
      <vt:lpstr>Sociocultural influences which shape characteristics</vt:lpstr>
      <vt:lpstr>How the characteristics are reflected in the arts</vt:lpstr>
      <vt:lpstr>Impact on the development of dance as an artform</vt:lpstr>
      <vt:lpstr>Prescribed artists</vt:lpstr>
      <vt:lpstr>Prescribed artists overview</vt:lpstr>
      <vt:lpstr>How the prescribed artist’s work establishes them as a seminal artist</vt:lpstr>
      <vt:lpstr>Why the prescribed artist is considered a seminal artist in relation to dance and the era</vt:lpstr>
      <vt:lpstr>Activity 10 – prescribed artists</vt:lpstr>
      <vt:lpstr>Well done!</vt:lpstr>
      <vt:lpstr>References</vt:lpstr>
      <vt:lpstr>Copyright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Major study appreciation</dc:title>
  <dc:creator>NSW Department of Education</dc:creator>
  <cp:keywords/>
  <dcterms:created xsi:type="dcterms:W3CDTF">2023-10-19T03:08:15Z</dcterms:created>
  <dcterms:modified xsi:type="dcterms:W3CDTF">2023-10-19T03:08:32Z</dcterms:modified>
</cp:coreProperties>
</file>