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50" r:id="rId2"/>
    <p:sldId id="400" r:id="rId3"/>
    <p:sldId id="401" r:id="rId4"/>
    <p:sldId id="278" r:id="rId5"/>
  </p:sldIdLst>
  <p:sldSz cx="12192000" cy="6858000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Public Sans" pitchFamily="2" charset="0"/>
      <p:regular r:id="rId12"/>
      <p:bold r:id="rId13"/>
      <p:italic r:id="rId14"/>
      <p:boldItalic r:id="rId15"/>
    </p:embeddedFont>
    <p:embeddedFont>
      <p:font typeface="Public Sans Light" pitchFamily="2" charset="0"/>
      <p:regular r:id="rId16"/>
      <p:italic r:id="rId17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6"/>
    <a:srgbClr val="00296C"/>
    <a:srgbClr val="EBEBEB"/>
    <a:srgbClr val="146CFD"/>
    <a:srgbClr val="0070C0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C8350-2054-4EEF-BE2E-FECAFDAA3269}" v="4" dt="2023-08-18T03:49:37.017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743" autoAdjust="0"/>
  </p:normalViewPr>
  <p:slideViewPr>
    <p:cSldViewPr snapToGrid="0">
      <p:cViewPr>
        <p:scale>
          <a:sx n="75" d="100"/>
          <a:sy n="75" d="100"/>
        </p:scale>
        <p:origin x="1200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18/08/2023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18/08/2023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48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97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2744676"/>
            <a:ext cx="11484001" cy="684882"/>
          </a:xfrm>
        </p:spPr>
        <p:txBody>
          <a:bodyPr/>
          <a:lstStyle/>
          <a:p>
            <a:r>
              <a:rPr lang="en-AU" dirty="0"/>
              <a:t>Learning map – It’s me!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9888BAE-4EAD-89B5-CF5B-EFBA113F3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Early Stage 1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43C3005-DC00-79B0-6ED4-6E598ACCB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</p:spPr>
        <p:txBody>
          <a:bodyPr/>
          <a:lstStyle/>
          <a:p>
            <a:r>
              <a:rPr lang="en-US" dirty="0">
                <a:latin typeface="+mn-lt"/>
              </a:rPr>
              <a:t>NSW Department of Education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C787A-F249-8387-D106-CFEE8A96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76" y="278990"/>
            <a:ext cx="10080000" cy="545601"/>
          </a:xfrm>
        </p:spPr>
        <p:txBody>
          <a:bodyPr/>
          <a:lstStyle/>
          <a:p>
            <a:r>
              <a:rPr lang="en-US" dirty="0"/>
              <a:t>It’s me!</a:t>
            </a:r>
            <a:endParaRPr lang="en-AU" dirty="0"/>
          </a:p>
        </p:txBody>
      </p:sp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FCD031FC-6C3E-20CF-6909-2599F9D2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2</a:t>
            </a:fld>
            <a:endParaRPr lang="en-AU"/>
          </a:p>
        </p:txBody>
      </p:sp>
      <p:grpSp>
        <p:nvGrpSpPr>
          <p:cNvPr id="12" name="Group 11" descr="A roadmap. &#10;'1. Greetings and farewells', below this is a cartoon of a boy smiling and waving. &#10;'2. What's your name?' Below this is an icon of a name tag. &#10;'3. Numbers', below this are icons of hands counting with their fingers. &#10;'4. All about me!'. Below this is a cartoon of a girl smiling in a pink dress. &#10;'5. Assessment criteria' To the right of this is an icon of 2 red speech bubbles.&#10;'6. Task'. Above this is an icon of two people in conversation, with a third person filming them.&#10;'7. Feedback and goal setting' Above this is an icon of a clipboard and checklist with an arrow hitting the bullseye of a target. &#10;'8. Language review' Above this is an icon indicating conversation across the globe and reflection on conversation.">
            <a:extLst>
              <a:ext uri="{FF2B5EF4-FFF2-40B4-BE49-F238E27FC236}">
                <a16:creationId xmlns:a16="http://schemas.microsoft.com/office/drawing/2014/main" id="{B77A5AED-0D3B-59AD-9E76-F6F0CD9474E0}"/>
              </a:ext>
            </a:extLst>
          </p:cNvPr>
          <p:cNvGrpSpPr/>
          <p:nvPr/>
        </p:nvGrpSpPr>
        <p:grpSpPr>
          <a:xfrm>
            <a:off x="346665" y="1347596"/>
            <a:ext cx="11146718" cy="5234258"/>
            <a:chOff x="394335" y="1347596"/>
            <a:chExt cx="11146718" cy="52342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F05DCD-96A0-EF3A-4031-B142FAF9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335" y="1579948"/>
              <a:ext cx="10666828" cy="4363067"/>
            </a:xfrm>
            <a:prstGeom prst="rect">
              <a:avLst/>
            </a:prstGeom>
          </p:spPr>
        </p:pic>
        <p:grpSp>
          <p:nvGrpSpPr>
            <p:cNvPr id="2" name="Group 1" descr="'1. Greeting and farewells.' Below this">
              <a:extLst>
                <a:ext uri="{FF2B5EF4-FFF2-40B4-BE49-F238E27FC236}">
                  <a16:creationId xmlns:a16="http://schemas.microsoft.com/office/drawing/2014/main" id="{019C3C27-75BA-09E2-0B69-33800DB13106}"/>
                </a:ext>
              </a:extLst>
            </p:cNvPr>
            <p:cNvGrpSpPr/>
            <p:nvPr/>
          </p:nvGrpSpPr>
          <p:grpSpPr>
            <a:xfrm>
              <a:off x="880065" y="1347596"/>
              <a:ext cx="2957301" cy="2143475"/>
              <a:chOff x="880065" y="1347596"/>
              <a:chExt cx="2957301" cy="2143475"/>
            </a:xfrm>
          </p:grpSpPr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9476CCFF-88C1-1A48-316E-070F740597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0065" y="1347596"/>
                <a:ext cx="2957301" cy="471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Tx/>
                  <a:buNone/>
                  <a:defRPr sz="12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1pPr>
                <a:lvl2pPr marL="266700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−"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2pPr>
                <a:lvl3pPr marL="4060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»"/>
                  <a:tabLst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3pPr>
                <a:lvl4pPr marL="40005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Courier New" panose="02070309020205020404" pitchFamily="49" charset="0"/>
                  <a:buNone/>
                  <a:defRPr sz="1400" b="0" i="0" kern="1200">
                    <a:solidFill>
                      <a:schemeClr val="tx2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lvl4pPr>
                <a:lvl5pPr marL="6727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414457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2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06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0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/>
                </a:pPr>
                <a:r>
                  <a:rPr lang="en-AU" sz="1600" dirty="0">
                    <a:latin typeface="+mn-lt"/>
                  </a:rPr>
                  <a:t>Greetings and farewells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7D2823B-FE1A-66A7-E644-FB3F6B895E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5770" y="1869360"/>
                <a:ext cx="660809" cy="653925"/>
              </a:xfrm>
              <a:prstGeom prst="rect">
                <a:avLst/>
              </a:prstGeom>
            </p:spPr>
          </p:pic>
          <p:pic>
            <p:nvPicPr>
              <p:cNvPr id="3" name="Picture 4" descr="Boy waving">
                <a:extLst>
                  <a:ext uri="{FF2B5EF4-FFF2-40B4-BE49-F238E27FC236}">
                    <a16:creationId xmlns:a16="http://schemas.microsoft.com/office/drawing/2014/main" id="{5BBF930D-65EC-6F28-6DF3-BB585C93B2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513" y="2652036"/>
                <a:ext cx="508665" cy="839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0" name="Group 79" descr="2. What's your name?">
              <a:extLst>
                <a:ext uri="{FF2B5EF4-FFF2-40B4-BE49-F238E27FC236}">
                  <a16:creationId xmlns:a16="http://schemas.microsoft.com/office/drawing/2014/main" id="{A94F73FA-FEDD-D597-4657-3BC5B954C49F}"/>
                </a:ext>
              </a:extLst>
            </p:cNvPr>
            <p:cNvGrpSpPr/>
            <p:nvPr/>
          </p:nvGrpSpPr>
          <p:grpSpPr>
            <a:xfrm>
              <a:off x="3723960" y="1387841"/>
              <a:ext cx="2482687" cy="1135444"/>
              <a:chOff x="3723960" y="1504801"/>
              <a:chExt cx="2482687" cy="1135444"/>
            </a:xfrm>
          </p:grpSpPr>
          <p:sp>
            <p:nvSpPr>
              <p:cNvPr id="44" name="Text Placeholder 3">
                <a:extLst>
                  <a:ext uri="{FF2B5EF4-FFF2-40B4-BE49-F238E27FC236}">
                    <a16:creationId xmlns:a16="http://schemas.microsoft.com/office/drawing/2014/main" id="{D173BCDC-50C1-8AF1-52C6-3FA9C16B47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3960" y="1504801"/>
                <a:ext cx="2482687" cy="471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Tx/>
                  <a:buNone/>
                  <a:defRPr sz="12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1pPr>
                <a:lvl2pPr marL="266700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−"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2pPr>
                <a:lvl3pPr marL="4060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»"/>
                  <a:tabLst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3pPr>
                <a:lvl4pPr marL="40005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Courier New" panose="02070309020205020404" pitchFamily="49" charset="0"/>
                  <a:buNone/>
                  <a:defRPr sz="1400" b="0" i="0" kern="1200">
                    <a:solidFill>
                      <a:schemeClr val="tx2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lvl4pPr>
                <a:lvl5pPr marL="6727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414457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2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06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0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 startAt="2"/>
                </a:pPr>
                <a:r>
                  <a:rPr lang="en-AU" sz="1600" dirty="0">
                    <a:latin typeface="+mn-lt"/>
                  </a:rPr>
                  <a:t>What’s your name?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F88FB29-D62C-1450-4F69-233AFB6A9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3546" y="1986320"/>
                <a:ext cx="660809" cy="653925"/>
              </a:xfrm>
              <a:prstGeom prst="rect">
                <a:avLst/>
              </a:prstGeom>
            </p:spPr>
          </p:pic>
        </p:grpSp>
        <p:pic>
          <p:nvPicPr>
            <p:cNvPr id="6" name="Picture 5" descr="Name tag">
              <a:extLst>
                <a:ext uri="{FF2B5EF4-FFF2-40B4-BE49-F238E27FC236}">
                  <a16:creationId xmlns:a16="http://schemas.microsoft.com/office/drawing/2014/main" id="{E709C25D-E2CD-1DB9-EBDE-31F1EEAAA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4063394" y="2328134"/>
              <a:ext cx="1040296" cy="1040296"/>
            </a:xfrm>
            <a:prstGeom prst="rect">
              <a:avLst/>
            </a:prstGeom>
          </p:spPr>
        </p:pic>
        <p:grpSp>
          <p:nvGrpSpPr>
            <p:cNvPr id="81" name="Group 80" descr="3. Numbers">
              <a:extLst>
                <a:ext uri="{FF2B5EF4-FFF2-40B4-BE49-F238E27FC236}">
                  <a16:creationId xmlns:a16="http://schemas.microsoft.com/office/drawing/2014/main" id="{6F0EFC09-646B-C78F-8F69-59375B24EC27}"/>
                </a:ext>
              </a:extLst>
            </p:cNvPr>
            <p:cNvGrpSpPr/>
            <p:nvPr/>
          </p:nvGrpSpPr>
          <p:grpSpPr>
            <a:xfrm>
              <a:off x="6305564" y="1386185"/>
              <a:ext cx="1498191" cy="1199966"/>
              <a:chOff x="6309403" y="1444716"/>
              <a:chExt cx="1498191" cy="1199966"/>
            </a:xfrm>
          </p:grpSpPr>
          <p:sp>
            <p:nvSpPr>
              <p:cNvPr id="48" name="Text Placeholder 3">
                <a:extLst>
                  <a:ext uri="{FF2B5EF4-FFF2-40B4-BE49-F238E27FC236}">
                    <a16:creationId xmlns:a16="http://schemas.microsoft.com/office/drawing/2014/main" id="{1ED1529D-5CE3-65C4-CEA6-5EA5442D4B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09403" y="1444716"/>
                <a:ext cx="1498191" cy="6443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Tx/>
                  <a:buNone/>
                  <a:defRPr sz="12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1pPr>
                <a:lvl2pPr marL="266700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−"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2pPr>
                <a:lvl3pPr marL="4060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»"/>
                  <a:tabLst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3pPr>
                <a:lvl4pPr marL="40005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Courier New" panose="02070309020205020404" pitchFamily="49" charset="0"/>
                  <a:buNone/>
                  <a:defRPr sz="1400" b="0" i="0" kern="1200">
                    <a:solidFill>
                      <a:schemeClr val="tx2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lvl4pPr>
                <a:lvl5pPr marL="6727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414457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2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06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0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 startAt="3"/>
                </a:pPr>
                <a:r>
                  <a:rPr lang="en-AU" sz="1600" dirty="0">
                    <a:latin typeface="+mn-lt"/>
                  </a:rPr>
                  <a:t>Numbers</a:t>
                </a: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C65AAB2-69A1-7389-A73E-3669FEB977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9150" y="1990757"/>
                <a:ext cx="660809" cy="653925"/>
              </a:xfrm>
              <a:prstGeom prst="rect">
                <a:avLst/>
              </a:prstGeom>
            </p:spPr>
          </p:pic>
        </p:grpSp>
        <p:pic>
          <p:nvPicPr>
            <p:cNvPr id="8" name="Picture 7" descr="Icons of hands using fingers to represent numbers">
              <a:extLst>
                <a:ext uri="{FF2B5EF4-FFF2-40B4-BE49-F238E27FC236}">
                  <a16:creationId xmlns:a16="http://schemas.microsoft.com/office/drawing/2014/main" id="{45C3ED43-9980-D658-D47A-772AF6140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0053" y="2574264"/>
              <a:ext cx="1164437" cy="676715"/>
            </a:xfrm>
            <a:prstGeom prst="rect">
              <a:avLst/>
            </a:prstGeom>
          </p:spPr>
        </p:pic>
        <p:grpSp>
          <p:nvGrpSpPr>
            <p:cNvPr id="82" name="Group 81" descr="4. All about me!">
              <a:extLst>
                <a:ext uri="{FF2B5EF4-FFF2-40B4-BE49-F238E27FC236}">
                  <a16:creationId xmlns:a16="http://schemas.microsoft.com/office/drawing/2014/main" id="{8A6374F4-AEC5-EC8F-0DBB-12E6123D14D8}"/>
                </a:ext>
              </a:extLst>
            </p:cNvPr>
            <p:cNvGrpSpPr/>
            <p:nvPr/>
          </p:nvGrpSpPr>
          <p:grpSpPr>
            <a:xfrm>
              <a:off x="8279658" y="1393337"/>
              <a:ext cx="1912669" cy="1134385"/>
              <a:chOff x="8279658" y="1510297"/>
              <a:chExt cx="1912669" cy="1134385"/>
            </a:xfrm>
          </p:grpSpPr>
          <p:sp>
            <p:nvSpPr>
              <p:cNvPr id="52" name="Text Placeholder 3">
                <a:extLst>
                  <a:ext uri="{FF2B5EF4-FFF2-40B4-BE49-F238E27FC236}">
                    <a16:creationId xmlns:a16="http://schemas.microsoft.com/office/drawing/2014/main" id="{CB634D5D-97A1-78E6-3E2C-714F438685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9658" y="1510297"/>
                <a:ext cx="1912669" cy="471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Tx/>
                  <a:buNone/>
                  <a:defRPr sz="12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1pPr>
                <a:lvl2pPr marL="266700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−"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2pPr>
                <a:lvl3pPr marL="4060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»"/>
                  <a:tabLst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3pPr>
                <a:lvl4pPr marL="40005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Courier New" panose="02070309020205020404" pitchFamily="49" charset="0"/>
                  <a:buNone/>
                  <a:defRPr sz="1400" b="0" i="0" kern="1200">
                    <a:solidFill>
                      <a:schemeClr val="tx2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lvl4pPr>
                <a:lvl5pPr marL="6727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414457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2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06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0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 startAt="4"/>
                </a:pPr>
                <a:r>
                  <a:rPr lang="en-AU" sz="1600" dirty="0">
                    <a:latin typeface="+mn-lt"/>
                  </a:rPr>
                  <a:t>All about me!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E386324-698E-0CCC-01C6-775C9867E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7254" y="1990757"/>
                <a:ext cx="660809" cy="653925"/>
              </a:xfrm>
              <a:prstGeom prst="rect">
                <a:avLst/>
              </a:prstGeom>
            </p:spPr>
          </p:pic>
        </p:grpSp>
        <p:grpSp>
          <p:nvGrpSpPr>
            <p:cNvPr id="83" name="Group 82" descr="5. Assessment criteria.">
              <a:extLst>
                <a:ext uri="{FF2B5EF4-FFF2-40B4-BE49-F238E27FC236}">
                  <a16:creationId xmlns:a16="http://schemas.microsoft.com/office/drawing/2014/main" id="{F4AAAE09-754F-5E3A-CAED-E040E1A797CB}"/>
                </a:ext>
              </a:extLst>
            </p:cNvPr>
            <p:cNvGrpSpPr/>
            <p:nvPr/>
          </p:nvGrpSpPr>
          <p:grpSpPr>
            <a:xfrm>
              <a:off x="8302860" y="3373476"/>
              <a:ext cx="3238193" cy="657322"/>
              <a:chOff x="8302860" y="3490436"/>
              <a:chExt cx="3238193" cy="657322"/>
            </a:xfrm>
          </p:grpSpPr>
          <p:sp>
            <p:nvSpPr>
              <p:cNvPr id="56" name="Text Placeholder 3">
                <a:extLst>
                  <a:ext uri="{FF2B5EF4-FFF2-40B4-BE49-F238E27FC236}">
                    <a16:creationId xmlns:a16="http://schemas.microsoft.com/office/drawing/2014/main" id="{D854D3A0-33E9-031B-17A8-B6AC871176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2860" y="3490436"/>
                <a:ext cx="2290405" cy="6014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Tx/>
                  <a:buNone/>
                  <a:defRPr sz="12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1pPr>
                <a:lvl2pPr marL="266700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−"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2pPr>
                <a:lvl3pPr marL="4060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»"/>
                  <a:tabLst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3pPr>
                <a:lvl4pPr marL="40005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Courier New" panose="02070309020205020404" pitchFamily="49" charset="0"/>
                  <a:buNone/>
                  <a:defRPr sz="1400" b="0" i="0" kern="1200">
                    <a:solidFill>
                      <a:schemeClr val="tx2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lvl4pPr>
                <a:lvl5pPr marL="6727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414457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2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06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0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 startAt="5"/>
                </a:pPr>
                <a:r>
                  <a:rPr lang="en-AU" sz="1600" dirty="0">
                    <a:latin typeface="+mn-lt"/>
                  </a:rPr>
                  <a:t>Assessment criteria</a:t>
                </a: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2634AC9-0BB7-986C-B5D3-8A3B9AE23E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61311" y="3493834"/>
                <a:ext cx="660199" cy="65392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7846B87D-3B7E-0DAB-79FE-C3DFA9A39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482" r="-2745"/>
              <a:stretch/>
            </p:blipFill>
            <p:spPr>
              <a:xfrm>
                <a:off x="10830893" y="3573356"/>
                <a:ext cx="710160" cy="435600"/>
              </a:xfrm>
              <a:prstGeom prst="rect">
                <a:avLst/>
              </a:prstGeom>
            </p:spPr>
          </p:pic>
        </p:grpSp>
        <p:grpSp>
          <p:nvGrpSpPr>
            <p:cNvPr id="84" name="Group 83" descr="6. Task – order food.&#10;">
              <a:extLst>
                <a:ext uri="{FF2B5EF4-FFF2-40B4-BE49-F238E27FC236}">
                  <a16:creationId xmlns:a16="http://schemas.microsoft.com/office/drawing/2014/main" id="{2E90354D-F4E6-7DE1-E25D-9C619B99B39C}"/>
                </a:ext>
              </a:extLst>
            </p:cNvPr>
            <p:cNvGrpSpPr/>
            <p:nvPr/>
          </p:nvGrpSpPr>
          <p:grpSpPr>
            <a:xfrm>
              <a:off x="8166042" y="4457522"/>
              <a:ext cx="2121874" cy="1798181"/>
              <a:chOff x="7414554" y="4513558"/>
              <a:chExt cx="2121874" cy="1798181"/>
            </a:xfrm>
          </p:grpSpPr>
          <p:sp>
            <p:nvSpPr>
              <p:cNvPr id="60" name="Text Placeholder 3">
                <a:extLst>
                  <a:ext uri="{FF2B5EF4-FFF2-40B4-BE49-F238E27FC236}">
                    <a16:creationId xmlns:a16="http://schemas.microsoft.com/office/drawing/2014/main" id="{7783200A-B140-4709-A059-931828C39E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4554" y="5839836"/>
                <a:ext cx="2121874" cy="471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Tx/>
                  <a:buNone/>
                  <a:defRPr sz="12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1pPr>
                <a:lvl2pPr marL="266700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−"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2pPr>
                <a:lvl3pPr marL="4060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»"/>
                  <a:tabLst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3pPr>
                <a:lvl4pPr marL="40005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Courier New" panose="02070309020205020404" pitchFamily="49" charset="0"/>
                  <a:buNone/>
                  <a:defRPr sz="1400" b="0" i="0" kern="1200">
                    <a:solidFill>
                      <a:schemeClr val="tx2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lvl4pPr>
                <a:lvl5pPr marL="6727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414457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2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06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0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 startAt="6"/>
                </a:pPr>
                <a:r>
                  <a:rPr lang="en-AU" sz="1600" dirty="0">
                    <a:latin typeface="+mn-lt"/>
                  </a:rPr>
                  <a:t>Task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B4A7D36-AC4D-741B-E6B0-439771E61B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4506" y="4513558"/>
                <a:ext cx="608900" cy="653925"/>
              </a:xfrm>
              <a:prstGeom prst="rect">
                <a:avLst/>
              </a:prstGeom>
            </p:spPr>
          </p:pic>
          <p:pic>
            <p:nvPicPr>
              <p:cNvPr id="78" name="Picture 77" descr="Two people engaged in a communication task, with another person filming the interaction.">
                <a:extLst>
                  <a:ext uri="{FF2B5EF4-FFF2-40B4-BE49-F238E27FC236}">
                    <a16:creationId xmlns:a16="http://schemas.microsoft.com/office/drawing/2014/main" id="{C2B07BAF-9E42-ED9E-51D5-71EC1E44A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70323" y="5179395"/>
                <a:ext cx="1005168" cy="657225"/>
              </a:xfrm>
              <a:prstGeom prst="rect">
                <a:avLst/>
              </a:prstGeom>
            </p:spPr>
          </p:pic>
        </p:grpSp>
        <p:grpSp>
          <p:nvGrpSpPr>
            <p:cNvPr id="85" name="Group 84" descr="7. Feedback and goal setting.">
              <a:extLst>
                <a:ext uri="{FF2B5EF4-FFF2-40B4-BE49-F238E27FC236}">
                  <a16:creationId xmlns:a16="http://schemas.microsoft.com/office/drawing/2014/main" id="{CD9A85DC-2704-94BA-BDE9-DCE51CC62DAF}"/>
                </a:ext>
              </a:extLst>
            </p:cNvPr>
            <p:cNvGrpSpPr/>
            <p:nvPr/>
          </p:nvGrpSpPr>
          <p:grpSpPr>
            <a:xfrm>
              <a:off x="5308780" y="4422634"/>
              <a:ext cx="1852094" cy="2159220"/>
              <a:chOff x="4821802" y="4513800"/>
              <a:chExt cx="1852094" cy="2159220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77DC88EE-3BB1-1788-7D3D-D6C675EC2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3299" y="4513800"/>
                <a:ext cx="608900" cy="653925"/>
              </a:xfrm>
              <a:prstGeom prst="rect">
                <a:avLst/>
              </a:prstGeom>
            </p:spPr>
          </p:pic>
          <p:sp>
            <p:nvSpPr>
              <p:cNvPr id="66" name="Text Placeholder 3">
                <a:extLst>
                  <a:ext uri="{FF2B5EF4-FFF2-40B4-BE49-F238E27FC236}">
                    <a16:creationId xmlns:a16="http://schemas.microsoft.com/office/drawing/2014/main" id="{4C2480CB-28D6-A0F0-393E-84EC23662F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1802" y="5860046"/>
                <a:ext cx="1852094" cy="8129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Tx/>
                  <a:buNone/>
                  <a:defRPr sz="12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1pPr>
                <a:lvl2pPr marL="266700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−"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2pPr>
                <a:lvl3pPr marL="4060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»"/>
                  <a:tabLst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3pPr>
                <a:lvl4pPr marL="40005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Courier New" panose="02070309020205020404" pitchFamily="49" charset="0"/>
                  <a:buNone/>
                  <a:defRPr sz="1400" b="0" i="0" kern="1200">
                    <a:solidFill>
                      <a:schemeClr val="tx2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lvl4pPr>
                <a:lvl5pPr marL="6727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414457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2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06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0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 startAt="7"/>
                </a:pPr>
                <a:r>
                  <a:rPr lang="en-AU" sz="1600" dirty="0">
                    <a:latin typeface="+mn-lt"/>
                  </a:rPr>
                  <a:t>Feedback and goal setting</a:t>
                </a:r>
              </a:p>
            </p:txBody>
          </p:sp>
          <p:pic>
            <p:nvPicPr>
              <p:cNvPr id="77" name="Picture 76" descr="Checklist with a target">
                <a:extLst>
                  <a:ext uri="{FF2B5EF4-FFF2-40B4-BE49-F238E27FC236}">
                    <a16:creationId xmlns:a16="http://schemas.microsoft.com/office/drawing/2014/main" id="{45EC2B0E-5E9A-6A5E-FDCC-8537F494A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5925" y="5248215"/>
                <a:ext cx="600075" cy="514350"/>
              </a:xfrm>
              <a:prstGeom prst="rect">
                <a:avLst/>
              </a:prstGeom>
            </p:spPr>
          </p:pic>
        </p:grpSp>
        <p:grpSp>
          <p:nvGrpSpPr>
            <p:cNvPr id="86" name="Group 85" descr="8. Language review.">
              <a:extLst>
                <a:ext uri="{FF2B5EF4-FFF2-40B4-BE49-F238E27FC236}">
                  <a16:creationId xmlns:a16="http://schemas.microsoft.com/office/drawing/2014/main" id="{E38E9228-8900-132C-D6FF-22A5E64E4ED7}"/>
                </a:ext>
              </a:extLst>
            </p:cNvPr>
            <p:cNvGrpSpPr/>
            <p:nvPr/>
          </p:nvGrpSpPr>
          <p:grpSpPr>
            <a:xfrm>
              <a:off x="2787846" y="4372741"/>
              <a:ext cx="2298153" cy="1852632"/>
              <a:chOff x="2552885" y="4513558"/>
              <a:chExt cx="2054359" cy="185263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CBD7D72-5A68-424E-932E-E932C135A1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8915" y="4513558"/>
                <a:ext cx="608900" cy="653925"/>
              </a:xfrm>
              <a:prstGeom prst="rect">
                <a:avLst/>
              </a:prstGeom>
            </p:spPr>
          </p:pic>
          <p:sp>
            <p:nvSpPr>
              <p:cNvPr id="70" name="Text Placeholder 3">
                <a:extLst>
                  <a:ext uri="{FF2B5EF4-FFF2-40B4-BE49-F238E27FC236}">
                    <a16:creationId xmlns:a16="http://schemas.microsoft.com/office/drawing/2014/main" id="{8ACD63C0-8D48-D641-F19E-605655CBAA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2885" y="5894287"/>
                <a:ext cx="2054359" cy="471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Tx/>
                  <a:buNone/>
                  <a:defRPr sz="12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1pPr>
                <a:lvl2pPr marL="266700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−"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2pPr>
                <a:lvl3pPr marL="4060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Montserrat Medium" panose="00000600000000000000" pitchFamily="2" charset="0"/>
                  <a:buChar char="»"/>
                  <a:tabLst/>
                  <a:defRPr sz="1800" kern="1200">
                    <a:solidFill>
                      <a:schemeClr val="tx2"/>
                    </a:solidFill>
                    <a:latin typeface="Montserrat Medium" pitchFamily="2" charset="77"/>
                    <a:ea typeface="+mn-ea"/>
                    <a:cs typeface="+mn-cs"/>
                  </a:defRPr>
                </a:lvl3pPr>
                <a:lvl4pPr marL="400050" indent="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Font typeface="Courier New" panose="02070309020205020404" pitchFamily="49" charset="0"/>
                  <a:buNone/>
                  <a:defRPr sz="1400" b="0" i="0" kern="1200">
                    <a:solidFill>
                      <a:schemeClr val="tx2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lvl4pPr>
                <a:lvl5pPr marL="672704" indent="-133350" algn="l" defTabSz="514349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414457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2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06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0" indent="-128587" algn="l" defTabSz="514349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 startAt="8"/>
                </a:pPr>
                <a:r>
                  <a:rPr lang="en-AU" sz="1600" dirty="0">
                    <a:latin typeface="+mn-lt"/>
                  </a:rPr>
                  <a:t>Language review</a:t>
                </a:r>
              </a:p>
            </p:txBody>
          </p:sp>
          <p:pic>
            <p:nvPicPr>
              <p:cNvPr id="76" name="Picture 75" descr="An icon that is half a speech bubble, and half a globe image. Arrows curve around the image in a circular direction.">
                <a:extLst>
                  <a:ext uri="{FF2B5EF4-FFF2-40B4-BE49-F238E27FC236}">
                    <a16:creationId xmlns:a16="http://schemas.microsoft.com/office/drawing/2014/main" id="{043D6776-ADB6-AE8B-CA17-BC399C78F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6665" y="5267205"/>
                <a:ext cx="533400" cy="523875"/>
              </a:xfrm>
              <a:prstGeom prst="rect">
                <a:avLst/>
              </a:prstGeom>
            </p:spPr>
          </p:pic>
        </p:grpSp>
        <p:pic>
          <p:nvPicPr>
            <p:cNvPr id="9" name="Picture 8" descr="Smiling girl">
              <a:extLst>
                <a:ext uri="{FF2B5EF4-FFF2-40B4-BE49-F238E27FC236}">
                  <a16:creationId xmlns:a16="http://schemas.microsoft.com/office/drawing/2014/main" id="{6DCD2251-1466-7DE8-9C91-35FA1F7B6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63325" y="2637894"/>
              <a:ext cx="508665" cy="721031"/>
            </a:xfrm>
            <a:prstGeom prst="rect">
              <a:avLst/>
            </a:prstGeom>
          </p:spPr>
        </p:pic>
      </p:grpSp>
      <p:sp>
        <p:nvSpPr>
          <p:cNvPr id="10" name="Text Placeholder 65">
            <a:extLst>
              <a:ext uri="{FF2B5EF4-FFF2-40B4-BE49-F238E27FC236}">
                <a16:creationId xmlns:a16="http://schemas.microsoft.com/office/drawing/2014/main" id="{5EB2C4A5-25CA-61DD-C0FA-4527F4837194}"/>
              </a:ext>
            </a:extLst>
          </p:cNvPr>
          <p:cNvSpPr txBox="1">
            <a:spLocks/>
          </p:cNvSpPr>
          <p:nvPr/>
        </p:nvSpPr>
        <p:spPr>
          <a:xfrm>
            <a:off x="346665" y="801995"/>
            <a:ext cx="2700000" cy="10800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+mj-lt"/>
              </a:rPr>
              <a:t>Early Stage 1</a:t>
            </a:r>
          </a:p>
        </p:txBody>
      </p:sp>
    </p:spTree>
    <p:extLst>
      <p:ext uri="{BB962C8B-B14F-4D97-AF65-F5344CB8AC3E}">
        <p14:creationId xmlns:p14="http://schemas.microsoft.com/office/powerpoint/2010/main" val="13648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C787A-F249-8387-D106-CFEE8A96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76" y="278990"/>
            <a:ext cx="10080000" cy="545601"/>
          </a:xfrm>
        </p:spPr>
        <p:txBody>
          <a:bodyPr/>
          <a:lstStyle/>
          <a:p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هذا أنا</a:t>
            </a:r>
            <a:r>
              <a:rPr lang="ar-LB" sz="3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AU" dirty="0"/>
          </a:p>
        </p:txBody>
      </p:sp>
      <p:sp>
        <p:nvSpPr>
          <p:cNvPr id="10" name="Text Placeholder 65">
            <a:extLst>
              <a:ext uri="{FF2B5EF4-FFF2-40B4-BE49-F238E27FC236}">
                <a16:creationId xmlns:a16="http://schemas.microsoft.com/office/drawing/2014/main" id="{5EB2C4A5-25CA-61DD-C0FA-4527F4837194}"/>
              </a:ext>
            </a:extLst>
          </p:cNvPr>
          <p:cNvSpPr txBox="1">
            <a:spLocks/>
          </p:cNvSpPr>
          <p:nvPr/>
        </p:nvSpPr>
        <p:spPr>
          <a:xfrm>
            <a:off x="346665" y="801995"/>
            <a:ext cx="2700000" cy="54560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+mj-lt"/>
              </a:rPr>
              <a:t>Early Stage 1</a:t>
            </a:r>
          </a:p>
        </p:txBody>
      </p:sp>
      <p:grpSp>
        <p:nvGrpSpPr>
          <p:cNvPr id="12" name="Group 11" descr="A roadmap. All text is written in Arabic.&#10;'التحية والوداع :١', below this is a cartoon of a boy smiling and waving. &#10;'٢: ما اسمك؟' Below this is an icon of a name tag. &#10;'٣: الأرقام', below this are icons of hands counting with their fingers. &#10;'٤: كل شيء عني!'. Below this is a cartoon of a girl smiling in a pink dress. &#10;'٥ : ممارسة الإختبار النهائي&#10; ومعايير النجاح' To the right of this is an icon of 2 speech bubbles.&#10;' ٦:الإختبار النهائي'. Above this is an icon of two people in conversation, with a third person filming them.&#10;'٧:المُلاحظات وأَهداف التعلُّم ' Above this is an icon of a clipboard and checklist with an arrow hitting the bullseye of a target. &#10;'٨: مراجعة' Above this is an icon indicating conversation across the globe and reflection on conversation.">
            <a:extLst>
              <a:ext uri="{FF2B5EF4-FFF2-40B4-BE49-F238E27FC236}">
                <a16:creationId xmlns:a16="http://schemas.microsoft.com/office/drawing/2014/main" id="{08F2C353-BBA8-8E20-11B6-6460DB908996}"/>
              </a:ext>
            </a:extLst>
          </p:cNvPr>
          <p:cNvGrpSpPr/>
          <p:nvPr/>
        </p:nvGrpSpPr>
        <p:grpSpPr>
          <a:xfrm>
            <a:off x="394335" y="1347596"/>
            <a:ext cx="11175129" cy="5066108"/>
            <a:chOff x="394335" y="1347596"/>
            <a:chExt cx="11175129" cy="50661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F05DCD-96A0-EF3A-4031-B142FAF9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335" y="1719896"/>
              <a:ext cx="10666828" cy="436306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D2823B-FE1A-66A7-E644-FB3F6B895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9841" y="2038337"/>
              <a:ext cx="660809" cy="6539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F88FB29-D62C-1450-4F69-233AFB6A9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3546" y="2009308"/>
              <a:ext cx="660809" cy="65392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C65AAB2-69A1-7389-A73E-3669FEB97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150" y="2013745"/>
              <a:ext cx="660809" cy="65392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E386324-698E-0CCC-01C6-775C9867E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254" y="2013745"/>
              <a:ext cx="660809" cy="653925"/>
            </a:xfrm>
            <a:prstGeom prst="rect">
              <a:avLst/>
            </a:prstGeom>
          </p:spPr>
        </p:pic>
        <p:grpSp>
          <p:nvGrpSpPr>
            <p:cNvPr id="83" name="Group 82" descr="5. Assessment criteria.">
              <a:extLst>
                <a:ext uri="{FF2B5EF4-FFF2-40B4-BE49-F238E27FC236}">
                  <a16:creationId xmlns:a16="http://schemas.microsoft.com/office/drawing/2014/main" id="{F4AAAE09-754F-5E3A-CAED-E040E1A797CB}"/>
                </a:ext>
              </a:extLst>
            </p:cNvPr>
            <p:cNvGrpSpPr/>
            <p:nvPr/>
          </p:nvGrpSpPr>
          <p:grpSpPr>
            <a:xfrm>
              <a:off x="10161311" y="3516822"/>
              <a:ext cx="1408153" cy="653924"/>
              <a:chOff x="10161311" y="3493834"/>
              <a:chExt cx="1408153" cy="653924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2634AC9-0BB7-986C-B5D3-8A3B9AE23E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61311" y="3493834"/>
                <a:ext cx="660199" cy="65392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7846B87D-3B7E-0DAB-79FE-C3DFA9A39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897913" y="3602996"/>
                <a:ext cx="671551" cy="435600"/>
              </a:xfrm>
              <a:prstGeom prst="rect">
                <a:avLst/>
              </a:prstGeom>
            </p:spPr>
          </p:pic>
        </p:grpSp>
        <p:grpSp>
          <p:nvGrpSpPr>
            <p:cNvPr id="84" name="Group 83" descr="6. Task – order food.&#10;">
              <a:extLst>
                <a:ext uri="{FF2B5EF4-FFF2-40B4-BE49-F238E27FC236}">
                  <a16:creationId xmlns:a16="http://schemas.microsoft.com/office/drawing/2014/main" id="{2E90354D-F4E6-7DE1-E25D-9C619B99B39C}"/>
                </a:ext>
              </a:extLst>
            </p:cNvPr>
            <p:cNvGrpSpPr/>
            <p:nvPr/>
          </p:nvGrpSpPr>
          <p:grpSpPr>
            <a:xfrm>
              <a:off x="8144195" y="4635909"/>
              <a:ext cx="1005168" cy="1323062"/>
              <a:chOff x="7470323" y="4513558"/>
              <a:chExt cx="1005168" cy="1323062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B4A7D36-AC4D-741B-E6B0-439771E61B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4506" y="4513558"/>
                <a:ext cx="608900" cy="653925"/>
              </a:xfrm>
              <a:prstGeom prst="rect">
                <a:avLst/>
              </a:prstGeom>
            </p:spPr>
          </p:pic>
          <p:pic>
            <p:nvPicPr>
              <p:cNvPr id="78" name="Picture 77" descr="Two people engaged in a communication task, with another person filming the interaction.">
                <a:extLst>
                  <a:ext uri="{FF2B5EF4-FFF2-40B4-BE49-F238E27FC236}">
                    <a16:creationId xmlns:a16="http://schemas.microsoft.com/office/drawing/2014/main" id="{C2B07BAF-9E42-ED9E-51D5-71EC1E44A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70323" y="5179395"/>
                <a:ext cx="1005168" cy="657225"/>
              </a:xfrm>
              <a:prstGeom prst="rect">
                <a:avLst/>
              </a:prstGeom>
            </p:spPr>
          </p:pic>
        </p:grpSp>
        <p:grpSp>
          <p:nvGrpSpPr>
            <p:cNvPr id="85" name="Group 84" descr="7. Feedback and goal setting.">
              <a:extLst>
                <a:ext uri="{FF2B5EF4-FFF2-40B4-BE49-F238E27FC236}">
                  <a16:creationId xmlns:a16="http://schemas.microsoft.com/office/drawing/2014/main" id="{CD9A85DC-2704-94BA-BDE9-DCE51CC62DAF}"/>
                </a:ext>
              </a:extLst>
            </p:cNvPr>
            <p:cNvGrpSpPr/>
            <p:nvPr/>
          </p:nvGrpSpPr>
          <p:grpSpPr>
            <a:xfrm>
              <a:off x="6112645" y="4643950"/>
              <a:ext cx="672701" cy="1248765"/>
              <a:chOff x="5423299" y="4513800"/>
              <a:chExt cx="672701" cy="1248765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77DC88EE-3BB1-1788-7D3D-D6C675EC2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3299" y="4513800"/>
                <a:ext cx="608900" cy="653925"/>
              </a:xfrm>
              <a:prstGeom prst="rect">
                <a:avLst/>
              </a:prstGeom>
            </p:spPr>
          </p:pic>
          <p:pic>
            <p:nvPicPr>
              <p:cNvPr id="77" name="Picture 76" descr="Checklist with a target">
                <a:extLst>
                  <a:ext uri="{FF2B5EF4-FFF2-40B4-BE49-F238E27FC236}">
                    <a16:creationId xmlns:a16="http://schemas.microsoft.com/office/drawing/2014/main" id="{45EC2B0E-5E9A-6A5E-FDCC-8537F494A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5925" y="5248215"/>
                <a:ext cx="600075" cy="514350"/>
              </a:xfrm>
              <a:prstGeom prst="rect">
                <a:avLst/>
              </a:prstGeom>
            </p:spPr>
          </p:pic>
        </p:grpSp>
        <p:grpSp>
          <p:nvGrpSpPr>
            <p:cNvPr id="86" name="Group 85" descr="8. Language review.">
              <a:extLst>
                <a:ext uri="{FF2B5EF4-FFF2-40B4-BE49-F238E27FC236}">
                  <a16:creationId xmlns:a16="http://schemas.microsoft.com/office/drawing/2014/main" id="{E38E9228-8900-132C-D6FF-22A5E64E4ED7}"/>
                </a:ext>
              </a:extLst>
            </p:cNvPr>
            <p:cNvGrpSpPr/>
            <p:nvPr/>
          </p:nvGrpSpPr>
          <p:grpSpPr>
            <a:xfrm>
              <a:off x="3008915" y="4536546"/>
              <a:ext cx="608900" cy="1277522"/>
              <a:chOff x="3008915" y="4513558"/>
              <a:chExt cx="608900" cy="127752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CBD7D72-5A68-424E-932E-E932C135A1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8915" y="4513558"/>
                <a:ext cx="608900" cy="653925"/>
              </a:xfrm>
              <a:prstGeom prst="rect">
                <a:avLst/>
              </a:prstGeom>
            </p:spPr>
          </p:pic>
          <p:pic>
            <p:nvPicPr>
              <p:cNvPr id="76" name="Picture 75" descr="An icon that is half a speech bubble, and half a globe image. Arrows curve around the image in a circular direction.">
                <a:extLst>
                  <a:ext uri="{FF2B5EF4-FFF2-40B4-BE49-F238E27FC236}">
                    <a16:creationId xmlns:a16="http://schemas.microsoft.com/office/drawing/2014/main" id="{043D6776-ADB6-AE8B-CA17-BC399C78F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6665" y="5267205"/>
                <a:ext cx="533400" cy="523875"/>
              </a:xfrm>
              <a:prstGeom prst="rect">
                <a:avLst/>
              </a:prstGeom>
            </p:spPr>
          </p:pic>
        </p:grpSp>
        <p:pic>
          <p:nvPicPr>
            <p:cNvPr id="3" name="Picture 4" descr="Boy waving">
              <a:extLst>
                <a:ext uri="{FF2B5EF4-FFF2-40B4-BE49-F238E27FC236}">
                  <a16:creationId xmlns:a16="http://schemas.microsoft.com/office/drawing/2014/main" id="{5BBF930D-65EC-6F28-6DF3-BB585C93B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661" y="2833668"/>
              <a:ext cx="508665" cy="839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Name tag">
              <a:extLst>
                <a:ext uri="{FF2B5EF4-FFF2-40B4-BE49-F238E27FC236}">
                  <a16:creationId xmlns:a16="http://schemas.microsoft.com/office/drawing/2014/main" id="{E709C25D-E2CD-1DB9-EBDE-31F1EEAAA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 flipV="1">
              <a:off x="4063394" y="2468082"/>
              <a:ext cx="1040296" cy="1040296"/>
            </a:xfrm>
            <a:prstGeom prst="rect">
              <a:avLst/>
            </a:prstGeom>
          </p:spPr>
        </p:pic>
        <p:pic>
          <p:nvPicPr>
            <p:cNvPr id="8" name="Picture 7" descr="Icons of hands using fingers to represent numbers">
              <a:extLst>
                <a:ext uri="{FF2B5EF4-FFF2-40B4-BE49-F238E27FC236}">
                  <a16:creationId xmlns:a16="http://schemas.microsoft.com/office/drawing/2014/main" id="{45C3ED43-9980-D658-D47A-772AF6140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0053" y="2714212"/>
              <a:ext cx="1164437" cy="676715"/>
            </a:xfrm>
            <a:prstGeom prst="rect">
              <a:avLst/>
            </a:prstGeom>
          </p:spPr>
        </p:pic>
        <p:pic>
          <p:nvPicPr>
            <p:cNvPr id="9" name="Picture 8" descr="Smiling girl">
              <a:extLst>
                <a:ext uri="{FF2B5EF4-FFF2-40B4-BE49-F238E27FC236}">
                  <a16:creationId xmlns:a16="http://schemas.microsoft.com/office/drawing/2014/main" id="{6DCD2251-1466-7DE8-9C91-35FA1F7B6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63325" y="2777842"/>
              <a:ext cx="508665" cy="721031"/>
            </a:xfrm>
            <a:prstGeom prst="rect">
              <a:avLst/>
            </a:prstGeom>
          </p:spPr>
        </p:pic>
        <p:sp>
          <p:nvSpPr>
            <p:cNvPr id="2" name="Text Placeholder 3">
              <a:extLst>
                <a:ext uri="{FF2B5EF4-FFF2-40B4-BE49-F238E27FC236}">
                  <a16:creationId xmlns:a16="http://schemas.microsoft.com/office/drawing/2014/main" id="{356ACC03-5253-B271-F953-7CE798A067F4}"/>
                </a:ext>
              </a:extLst>
            </p:cNvPr>
            <p:cNvSpPr txBox="1">
              <a:spLocks/>
            </p:cNvSpPr>
            <p:nvPr/>
          </p:nvSpPr>
          <p:spPr>
            <a:xfrm>
              <a:off x="1000627" y="1449586"/>
              <a:ext cx="2324422" cy="654735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ar-LB" sz="2400" dirty="0">
                  <a:solidFill>
                    <a:srgbClr val="374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التحية والوداع</a:t>
              </a:r>
              <a:r>
                <a:rPr lang="en-AU" sz="2400" dirty="0">
                  <a:solidFill>
                    <a:srgbClr val="374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  <a:r>
                <a:rPr lang="ar-LB" sz="2400" dirty="0">
                  <a:solidFill>
                    <a:srgbClr val="374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١</a:t>
              </a:r>
              <a:endParaRPr lang="en-A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992F7B-B2F3-DEA9-A9B3-F9D7BDE59E2C}"/>
                </a:ext>
              </a:extLst>
            </p:cNvPr>
            <p:cNvSpPr txBox="1"/>
            <p:nvPr/>
          </p:nvSpPr>
          <p:spPr>
            <a:xfrm>
              <a:off x="3580065" y="1397110"/>
              <a:ext cx="1807816" cy="577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1434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LB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٢: ما اسمك؟</a:t>
              </a:r>
              <a:endParaRPr kumimoji="0" lang="en-A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22689F-3E34-BE9D-8788-BD21C117DF43}"/>
                </a:ext>
              </a:extLst>
            </p:cNvPr>
            <p:cNvSpPr txBox="1"/>
            <p:nvPr/>
          </p:nvSpPr>
          <p:spPr>
            <a:xfrm>
              <a:off x="6032199" y="1380271"/>
              <a:ext cx="1506295" cy="577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1434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LB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٣: الأرقام</a:t>
              </a:r>
              <a:endParaRPr kumimoji="0" lang="en-A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98E399-FB9D-4F70-2E60-3F8D7E496CDC}"/>
                </a:ext>
              </a:extLst>
            </p:cNvPr>
            <p:cNvSpPr txBox="1"/>
            <p:nvPr/>
          </p:nvSpPr>
          <p:spPr>
            <a:xfrm>
              <a:off x="7512784" y="1347596"/>
              <a:ext cx="2699999" cy="577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1434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LB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٤: كل شيء عني!</a:t>
              </a:r>
              <a:endParaRPr kumimoji="0" lang="en-A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 descr="A roadmap. All text is written in Arabic.&#10;'1. Greetings and farewells', below this is a cartoon of a boy smiling and waving. &#10;'2. What's your name?' Below this is an icon of a name tag. &#10;'3. Numbers', below this are icons of hands counting with their fingers. &#10;'4. All about me!'. Below this is a cartoon of a girl smiling in a pink dress. &#10;'5. Assessment criteria' To the right of this is an icon of a clipboard with a checklist.&#10;'6. Task'. Above this is an icon of two people in conversation, with a third person filming them.&#10;'7. Feedback and goal setting' Above this is an icon of a clipboard and checklist with an arrow hitting the bullseye of a target. &#10;'8. Language review' Above this is an icon indicating conversation across the globe and reflection on conversation.">
              <a:extLst>
                <a:ext uri="{FF2B5EF4-FFF2-40B4-BE49-F238E27FC236}">
                  <a16:creationId xmlns:a16="http://schemas.microsoft.com/office/drawing/2014/main" id="{959C6597-A334-ED82-D260-6036284C50EE}"/>
                </a:ext>
              </a:extLst>
            </p:cNvPr>
            <p:cNvSpPr txBox="1"/>
            <p:nvPr/>
          </p:nvSpPr>
          <p:spPr>
            <a:xfrm>
              <a:off x="2660650" y="3440486"/>
              <a:ext cx="7438030" cy="1195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1434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LB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٥ : ممارسة الإختبار النهائي</a:t>
              </a:r>
              <a:endParaRPr kumimoji="0" lang="en-A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r" defTabSz="51434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LB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ومعايير النجاح</a:t>
              </a:r>
              <a:endParaRPr kumimoji="0" lang="en-A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023581-397F-D9BC-BFAB-43A90C19B7D7}"/>
                </a:ext>
              </a:extLst>
            </p:cNvPr>
            <p:cNvSpPr txBox="1"/>
            <p:nvPr/>
          </p:nvSpPr>
          <p:spPr>
            <a:xfrm>
              <a:off x="7694138" y="5802962"/>
              <a:ext cx="2086203" cy="577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1434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LB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 </a:t>
              </a:r>
              <a:r>
                <a:rPr lang="en-AU" dirty="0"/>
                <a:t>٦</a:t>
              </a:r>
              <a:r>
                <a:rPr lang="ar-LB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ar-S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الإختبار النهائي</a:t>
              </a:r>
              <a:endPara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527D14-A1A6-B59F-ADCE-502C3F6146A8}"/>
                </a:ext>
              </a:extLst>
            </p:cNvPr>
            <p:cNvSpPr txBox="1"/>
            <p:nvPr/>
          </p:nvSpPr>
          <p:spPr>
            <a:xfrm>
              <a:off x="4565682" y="5831044"/>
              <a:ext cx="3009085" cy="582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1434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lang="ar-LB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٧:</a:t>
              </a:r>
              <a:r>
                <a:rPr lang="ar-SA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المُلاحظات وأَهداف </a:t>
              </a:r>
              <a:r>
                <a:rPr lang="ar-SA" sz="2400" dirty="0">
                  <a:effectLst/>
                  <a:ea typeface="Yu Mincho" panose="02020400000000000000" pitchFamily="18" charset="-128"/>
                  <a:cs typeface="Arial" panose="020B0604020202020204" pitchFamily="34" charset="0"/>
                </a:rPr>
                <a:t>التعلُّم</a:t>
              </a:r>
              <a:r>
                <a:rPr lang="ar-SA" sz="2400" dirty="0">
                  <a:solidFill>
                    <a:srgbClr val="4D5156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947430-6710-8A1B-EBCE-DEACD027F6AD}"/>
                </a:ext>
              </a:extLst>
            </p:cNvPr>
            <p:cNvSpPr txBox="1"/>
            <p:nvPr/>
          </p:nvSpPr>
          <p:spPr>
            <a:xfrm>
              <a:off x="2201092" y="5801002"/>
              <a:ext cx="1683090" cy="577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1434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b="1" dirty="0"/>
                <a:t>٨</a:t>
              </a:r>
              <a:r>
                <a:rPr lang="ar-LB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kumimoji="0" lang="ar-LB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مراجعة</a:t>
              </a:r>
              <a:endParaRPr kumimoji="0" lang="en-A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FCD031FC-6C3E-20CF-6909-2599F9D2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51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A96E7-908A-C41E-BE6A-2DC9B9E3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0</TotalTime>
  <Words>102</Words>
  <Application>Microsoft Office PowerPoint</Application>
  <PresentationFormat>Widescreen</PresentationFormat>
  <Paragraphs>30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Public Sans</vt:lpstr>
      <vt:lpstr>Montserrat</vt:lpstr>
      <vt:lpstr>Times New Roman</vt:lpstr>
      <vt:lpstr>Arial</vt:lpstr>
      <vt:lpstr>Public Sans Light</vt:lpstr>
      <vt:lpstr>NSWG Corporate</vt:lpstr>
      <vt:lpstr>Learning map – It’s me!</vt:lpstr>
      <vt:lpstr>It’s me!</vt:lpstr>
      <vt:lpstr>هذا أنا!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map – It’s me!</dc:title>
  <dc:creator>NSW Department of Education</dc:creator>
  <dcterms:created xsi:type="dcterms:W3CDTF">2023-08-18T03:49:06Z</dcterms:created>
  <dcterms:modified xsi:type="dcterms:W3CDTF">2023-08-18T03:49:42Z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2023-08-18T03:49:16Z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a9a6c50e-bfb4-4a82-a71d-bb603ece7ae0</vt:lpwstr>
  </property>
  <property fmtid="{D5CDD505-2E9C-101B-9397-08002B2CF9AE}" pid="8" name="MSIP_Label_b603dfd7-d93a-4381-a340-2995d8282205_ContentBits">
    <vt:lpwstr>0</vt:lpwstr>
  </property>
</Properties>
</file>