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50" r:id="rId2"/>
    <p:sldId id="400" r:id="rId3"/>
    <p:sldId id="401" r:id="rId4"/>
    <p:sldId id="278" r:id="rId5"/>
  </p:sldIdLst>
  <p:sldSz cx="12192000" cy="6858000"/>
  <p:notesSz cx="6858000" cy="9144000"/>
  <p:embeddedFontLst>
    <p:embeddedFont>
      <p:font typeface="Public Sans" pitchFamily="2" charset="0"/>
      <p:regular r:id="rId8"/>
      <p:bold r:id="rId9"/>
      <p:italic r:id="rId10"/>
      <p:boldItalic r:id="rId11"/>
    </p:embeddedFont>
    <p:embeddedFont>
      <p:font typeface="Public Sans Light" pitchFamily="2" charset="0"/>
      <p:regular r:id="rId12"/>
      <p:italic r:id="rId13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3D6"/>
    <a:srgbClr val="00296C"/>
    <a:srgbClr val="EBEBEB"/>
    <a:srgbClr val="146CFD"/>
    <a:srgbClr val="0070C0"/>
    <a:srgbClr val="CBEDFD"/>
    <a:srgbClr val="002664"/>
    <a:srgbClr val="0046B8"/>
    <a:srgbClr val="FFFFFF"/>
    <a:srgbClr val="F6A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56D13D-2DD6-4464-B362-8128A6897D0C}" v="5" dt="2023-08-18T03:21:44.827"/>
  </p1510:revLst>
</p1510:revInfo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61743" autoAdjust="0"/>
  </p:normalViewPr>
  <p:slideViewPr>
    <p:cSldViewPr snapToGrid="0">
      <p:cViewPr varScale="1">
        <p:scale>
          <a:sx n="90" d="100"/>
          <a:sy n="90" d="100"/>
        </p:scale>
        <p:origin x="59" y="1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3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4548" y="10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18/08/2023</a:t>
            </a:fld>
            <a:endParaRPr lang="en-AU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18/08/2023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978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4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A3EA2A1-9A76-4DF1-8B35-8460D1ED51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96D79FC-4511-46DC-8B32-AE6BB47494D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4DABD93-F5E5-4624-A12D-1CB78E87878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480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F5F6401-A683-4E5C-B19F-60C8A58C2D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79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0FE7487-16E1-4608-9554-0EFBC927D0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2C16B6B-1D72-4FE8-B3CC-6616A1E2AF1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5EB5E74-9FC4-4E25-B983-367B78B1663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54B5F10-5A3E-4704-87D5-2CB8D15F4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lnSpc>
                <a:spcPct val="150000"/>
              </a:lnSpc>
              <a:defRPr>
                <a:latin typeface="+mn-lt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2683" userDrawn="1">
          <p15:clr>
            <a:srgbClr val="FBAE40"/>
          </p15:clr>
        </p15:guide>
        <p15:guide id="3" pos="2729" userDrawn="1">
          <p15:clr>
            <a:srgbClr val="FBAE40"/>
          </p15:clr>
        </p15:guide>
        <p15:guide id="4" pos="5178" userDrawn="1">
          <p15:clr>
            <a:srgbClr val="FBAE40"/>
          </p15:clr>
        </p15:guide>
        <p15:guide id="5" pos="5223" userDrawn="1">
          <p15:clr>
            <a:srgbClr val="FBAE40"/>
          </p15:clr>
        </p15:guide>
        <p15:guide id="7" pos="3840" userDrawn="1">
          <p15:clr>
            <a:srgbClr val="C35EA4"/>
          </p15:clr>
        </p15:guide>
        <p15:guide id="12" orient="horz" pos="1026" userDrawn="1">
          <p15:clr>
            <a:srgbClr val="FBAE40"/>
          </p15:clr>
        </p15:guide>
        <p15:guide id="13" orient="horz" pos="397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5223" userDrawn="1">
          <p15:clr>
            <a:srgbClr val="FBAE40"/>
          </p15:clr>
        </p15:guide>
        <p15:guide id="4" pos="2683" userDrawn="1">
          <p15:clr>
            <a:srgbClr val="FBAE40"/>
          </p15:clr>
        </p15:guide>
        <p15:guide id="5" pos="2729" userDrawn="1">
          <p15:clr>
            <a:srgbClr val="FBAE40"/>
          </p15:clr>
        </p15:guide>
        <p15:guide id="7" pos="5178" userDrawn="1">
          <p15:clr>
            <a:srgbClr val="FBAE40"/>
          </p15:clr>
        </p15:guide>
        <p15:guide id="14" orient="horz" pos="2160" userDrawn="1">
          <p15:clr>
            <a:srgbClr val="C35EA4"/>
          </p15:clr>
        </p15:guide>
        <p15:guide id="15" pos="3840" userDrawn="1">
          <p15:clr>
            <a:srgbClr val="C35EA4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2729" userDrawn="1">
          <p15:clr>
            <a:srgbClr val="FBAE40"/>
          </p15:clr>
        </p15:guide>
        <p15:guide id="3" pos="2683" userDrawn="1">
          <p15:clr>
            <a:srgbClr val="FBAE40"/>
          </p15:clr>
        </p15:guide>
        <p15:guide id="4" pos="5223" userDrawn="1">
          <p15:clr>
            <a:srgbClr val="FBAE40"/>
          </p15:clr>
        </p15:guide>
        <p15:guide id="5" pos="5178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572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0" y="360000"/>
            <a:ext cx="5400000" cy="5758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19A3BC8B-9059-7172-8136-61C41690D79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1" y="982800"/>
            <a:ext cx="540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572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800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6108" userDrawn="1">
          <p15:clr>
            <a:srgbClr val="FBAE40"/>
          </p15:clr>
        </p15:guide>
        <p15:guide id="9" orient="horz" pos="2160" userDrawn="1">
          <p15:clr>
            <a:srgbClr val="C35EA4"/>
          </p15:clr>
        </p15:guide>
        <p15:guide id="10" pos="3840" userDrawn="1">
          <p15:clr>
            <a:srgbClr val="C35EA4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0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108" userDrawn="1">
          <p15:clr>
            <a:srgbClr val="FBAE40"/>
          </p15:clr>
        </p15:guide>
        <p15:guide id="3" pos="3840" userDrawn="1">
          <p15:clr>
            <a:srgbClr val="C35EA4"/>
          </p15:clr>
        </p15:guide>
        <p15:guide id="4" orient="horz" pos="2160" userDrawn="1">
          <p15:clr>
            <a:srgbClr val="C35EA4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683" userDrawn="1">
          <p15:clr>
            <a:srgbClr val="FBAE40"/>
          </p15:clr>
        </p15:guide>
        <p15:guide id="4" pos="2729" userDrawn="1">
          <p15:clr>
            <a:srgbClr val="FBAE40"/>
          </p15:clr>
        </p15:guide>
        <p15:guide id="5" pos="5178" userDrawn="1">
          <p15:clr>
            <a:srgbClr val="FBAE40"/>
          </p15:clr>
        </p15:guide>
        <p15:guide id="6" pos="5223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pos="2729" userDrawn="1">
          <p15:clr>
            <a:srgbClr val="FBAE40"/>
          </p15:clr>
        </p15:guide>
        <p15:guide id="3" pos="2683" userDrawn="1">
          <p15:clr>
            <a:srgbClr val="FBAE40"/>
          </p15:clr>
        </p15:guide>
        <p15:guide id="4" pos="5178" userDrawn="1">
          <p15:clr>
            <a:srgbClr val="FBAE40"/>
          </p15:clr>
        </p15:guide>
        <p15:guide id="5" pos="5223" userDrawn="1">
          <p15:clr>
            <a:srgbClr val="FBAE40"/>
          </p15:clr>
        </p15:guide>
        <p15:guide id="6" orient="horz" pos="411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>
            <a:extLst>
              <a:ext uri="{FF2B5EF4-FFF2-40B4-BE49-F238E27FC236}">
                <a16:creationId xmlns:a16="http://schemas.microsoft.com/office/drawing/2014/main" id="{F032084D-E476-3927-7F15-8BBD868AB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999" y="2744676"/>
            <a:ext cx="11484001" cy="684882"/>
          </a:xfrm>
        </p:spPr>
        <p:txBody>
          <a:bodyPr/>
          <a:lstStyle/>
          <a:p>
            <a:r>
              <a:rPr lang="en-AU" dirty="0"/>
              <a:t>Learning map – </a:t>
            </a:r>
            <a:r>
              <a:rPr lang="en-AU" i="1" dirty="0"/>
              <a:t>The Sleepy Bear</a:t>
            </a:r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E9888BAE-4EAD-89B5-CF5B-EFBA113F3C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Stage 1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C43C3005-DC00-79B0-6ED4-6E598ACCB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</p:spPr>
        <p:txBody>
          <a:bodyPr/>
          <a:lstStyle/>
          <a:p>
            <a:r>
              <a:rPr lang="en-US" dirty="0">
                <a:latin typeface="+mn-lt"/>
              </a:rPr>
              <a:t>NSW Department of Education</a:t>
            </a: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371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DC787A-F249-8387-D106-CFEE8A965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Sleepy Bear</a:t>
            </a:r>
            <a:endParaRPr lang="en-AU" i="1" dirty="0"/>
          </a:p>
        </p:txBody>
      </p:sp>
      <p:sp>
        <p:nvSpPr>
          <p:cNvPr id="2" name="Text Placeholder 65">
            <a:extLst>
              <a:ext uri="{FF2B5EF4-FFF2-40B4-BE49-F238E27FC236}">
                <a16:creationId xmlns:a16="http://schemas.microsoft.com/office/drawing/2014/main" id="{58D91147-E265-FFA4-2905-3A1880399C59}"/>
              </a:ext>
            </a:extLst>
          </p:cNvPr>
          <p:cNvSpPr txBox="1">
            <a:spLocks/>
          </p:cNvSpPr>
          <p:nvPr/>
        </p:nvSpPr>
        <p:spPr>
          <a:xfrm>
            <a:off x="328363" y="905601"/>
            <a:ext cx="1319905" cy="471903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00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00" indent="-18000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rgbClr val="146CFD"/>
                </a:solidFill>
                <a:latin typeface="+mj-lt"/>
              </a:rPr>
              <a:t>Stage 1</a:t>
            </a:r>
          </a:p>
        </p:txBody>
      </p:sp>
      <p:grpSp>
        <p:nvGrpSpPr>
          <p:cNvPr id="10" name="Group 9" descr="A roadmap.&#10;'1. Introduction to book'. Under this is an icon of a bear.&#10;'2. Foods'. Under this is an icon of 2 carrots in the soil.&#10;'3. Colours and numbers'. A rainbow. &#10;'4. Building sentences'. A boy writes in a book. &#10;'5. Assessment criteria and practice task'. Two red speech bubbles.&#10;'6. Writing task'. Two people have a conversation as a third person films. &#10;'7. Feedback and goal setting'. A checklist and a bullseye arrow in target.&#10;'8. Language review'. A globe and a speech bubble icon with 2 arrows indicating a cycle.">
            <a:extLst>
              <a:ext uri="{FF2B5EF4-FFF2-40B4-BE49-F238E27FC236}">
                <a16:creationId xmlns:a16="http://schemas.microsoft.com/office/drawing/2014/main" id="{29795407-7304-A5AC-D9AD-A50E36B97F8E}"/>
              </a:ext>
            </a:extLst>
          </p:cNvPr>
          <p:cNvGrpSpPr/>
          <p:nvPr/>
        </p:nvGrpSpPr>
        <p:grpSpPr>
          <a:xfrm>
            <a:off x="360000" y="1191867"/>
            <a:ext cx="11195141" cy="5380607"/>
            <a:chOff x="360000" y="1191867"/>
            <a:chExt cx="11195141" cy="538060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EF05DCD-96A0-EF3A-4031-B142FAF97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0000" y="1666992"/>
              <a:ext cx="10666828" cy="4363067"/>
            </a:xfrm>
            <a:prstGeom prst="rect">
              <a:avLst/>
            </a:prstGeom>
          </p:spPr>
        </p:pic>
        <p:grpSp>
          <p:nvGrpSpPr>
            <p:cNvPr id="79" name="Group 78" descr="1. Food.">
              <a:extLst>
                <a:ext uri="{FF2B5EF4-FFF2-40B4-BE49-F238E27FC236}">
                  <a16:creationId xmlns:a16="http://schemas.microsoft.com/office/drawing/2014/main" id="{62DD87E9-FB8B-1BD0-1F38-865D8580698E}"/>
                </a:ext>
              </a:extLst>
            </p:cNvPr>
            <p:cNvGrpSpPr/>
            <p:nvPr/>
          </p:nvGrpSpPr>
          <p:grpSpPr>
            <a:xfrm>
              <a:off x="2221354" y="1205227"/>
              <a:ext cx="2227815" cy="1448210"/>
              <a:chOff x="1632807" y="1192035"/>
              <a:chExt cx="2227815" cy="1448210"/>
            </a:xfrm>
          </p:grpSpPr>
          <p:sp>
            <p:nvSpPr>
              <p:cNvPr id="7" name="Text Placeholder 3">
                <a:extLst>
                  <a:ext uri="{FF2B5EF4-FFF2-40B4-BE49-F238E27FC236}">
                    <a16:creationId xmlns:a16="http://schemas.microsoft.com/office/drawing/2014/main" id="{9476CCFF-88C1-1A48-316E-070F740597D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32807" y="1192035"/>
                <a:ext cx="2227815" cy="4719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None/>
                  <a:defRPr sz="12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266700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−"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2pPr>
                <a:lvl3pPr marL="4060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»"/>
                  <a:tabLst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3pPr>
                <a:lvl4pPr marL="40005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Courier New" panose="02070309020205020404" pitchFamily="49" charset="0"/>
                  <a:buNone/>
                  <a:defRPr sz="1400" b="0" i="0" kern="1200">
                    <a:solidFill>
                      <a:schemeClr val="tx2"/>
                    </a:solidFill>
                    <a:latin typeface="Montserrat Medium" panose="00000600000000000000" pitchFamily="2" charset="0"/>
                    <a:ea typeface="+mn-ea"/>
                    <a:cs typeface="+mn-cs"/>
                  </a:defRPr>
                </a:lvl4pPr>
                <a:lvl5pPr marL="6727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 sz="1100" b="0" i="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414457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71632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8806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85980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+mj-lt"/>
                  <a:buAutoNum type="arabicPeriod"/>
                </a:pPr>
                <a:r>
                  <a:rPr lang="en-AU" sz="1600" dirty="0">
                    <a:latin typeface="+mn-lt"/>
                  </a:rPr>
                  <a:t>Introduction to book</a:t>
                </a:r>
              </a:p>
            </p:txBody>
          </p:sp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C7D2823B-FE1A-66A7-E644-FB3F6B895E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95770" y="1986320"/>
                <a:ext cx="660809" cy="653925"/>
              </a:xfrm>
              <a:prstGeom prst="rect">
                <a:avLst/>
              </a:prstGeom>
            </p:spPr>
          </p:pic>
        </p:grpSp>
        <p:grpSp>
          <p:nvGrpSpPr>
            <p:cNvPr id="80" name="Group 79" descr="2. Questions.">
              <a:extLst>
                <a:ext uri="{FF2B5EF4-FFF2-40B4-BE49-F238E27FC236}">
                  <a16:creationId xmlns:a16="http://schemas.microsoft.com/office/drawing/2014/main" id="{A94F73FA-FEDD-D597-4657-3BC5B954C49F}"/>
                </a:ext>
              </a:extLst>
            </p:cNvPr>
            <p:cNvGrpSpPr/>
            <p:nvPr/>
          </p:nvGrpSpPr>
          <p:grpSpPr>
            <a:xfrm>
              <a:off x="4273800" y="1205227"/>
              <a:ext cx="1473168" cy="1437339"/>
              <a:chOff x="3837366" y="1202906"/>
              <a:chExt cx="1473168" cy="1437339"/>
            </a:xfrm>
          </p:grpSpPr>
          <p:sp>
            <p:nvSpPr>
              <p:cNvPr id="44" name="Text Placeholder 3">
                <a:extLst>
                  <a:ext uri="{FF2B5EF4-FFF2-40B4-BE49-F238E27FC236}">
                    <a16:creationId xmlns:a16="http://schemas.microsoft.com/office/drawing/2014/main" id="{D173BCDC-50C1-8AF1-52C6-3FA9C16B478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37366" y="1202906"/>
                <a:ext cx="1473168" cy="4719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None/>
                  <a:defRPr sz="12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266700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−"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2pPr>
                <a:lvl3pPr marL="4060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»"/>
                  <a:tabLst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3pPr>
                <a:lvl4pPr marL="40005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Courier New" panose="02070309020205020404" pitchFamily="49" charset="0"/>
                  <a:buNone/>
                  <a:defRPr sz="1400" b="0" i="0" kern="1200">
                    <a:solidFill>
                      <a:schemeClr val="tx2"/>
                    </a:solidFill>
                    <a:latin typeface="Montserrat Medium" panose="00000600000000000000" pitchFamily="2" charset="0"/>
                    <a:ea typeface="+mn-ea"/>
                    <a:cs typeface="+mn-cs"/>
                  </a:defRPr>
                </a:lvl4pPr>
                <a:lvl5pPr marL="6727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 sz="1100" b="0" i="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414457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71632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8806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85980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+mj-lt"/>
                  <a:buAutoNum type="arabicPeriod" startAt="2"/>
                </a:pPr>
                <a:r>
                  <a:rPr lang="en-AU" sz="1600" dirty="0">
                    <a:latin typeface="+mn-lt"/>
                  </a:rPr>
                  <a:t>Foods</a:t>
                </a:r>
              </a:p>
            </p:txBody>
          </p:sp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4F88FB29-D62C-1450-4F69-233AFB6A985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43546" y="1986320"/>
                <a:ext cx="660809" cy="653925"/>
              </a:xfrm>
              <a:prstGeom prst="rect">
                <a:avLst/>
              </a:prstGeom>
            </p:spPr>
          </p:pic>
        </p:grpSp>
        <p:grpSp>
          <p:nvGrpSpPr>
            <p:cNvPr id="81" name="Group 80" descr="3. Menus.">
              <a:extLst>
                <a:ext uri="{FF2B5EF4-FFF2-40B4-BE49-F238E27FC236}">
                  <a16:creationId xmlns:a16="http://schemas.microsoft.com/office/drawing/2014/main" id="{6F0EFC09-646B-C78F-8F69-59375B24EC27}"/>
                </a:ext>
              </a:extLst>
            </p:cNvPr>
            <p:cNvGrpSpPr/>
            <p:nvPr/>
          </p:nvGrpSpPr>
          <p:grpSpPr>
            <a:xfrm>
              <a:off x="6320054" y="1191867"/>
              <a:ext cx="1928588" cy="1452815"/>
              <a:chOff x="6320054" y="1191867"/>
              <a:chExt cx="1928588" cy="1452815"/>
            </a:xfrm>
          </p:grpSpPr>
          <p:sp>
            <p:nvSpPr>
              <p:cNvPr id="48" name="Text Placeholder 3">
                <a:extLst>
                  <a:ext uri="{FF2B5EF4-FFF2-40B4-BE49-F238E27FC236}">
                    <a16:creationId xmlns:a16="http://schemas.microsoft.com/office/drawing/2014/main" id="{1ED1529D-5CE3-65C4-CEA6-5EA5442D4B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20054" y="1191867"/>
                <a:ext cx="1928588" cy="6443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None/>
                  <a:defRPr sz="12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266700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−"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2pPr>
                <a:lvl3pPr marL="4060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»"/>
                  <a:tabLst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3pPr>
                <a:lvl4pPr marL="40005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Courier New" panose="02070309020205020404" pitchFamily="49" charset="0"/>
                  <a:buNone/>
                  <a:defRPr sz="1400" b="0" i="0" kern="1200">
                    <a:solidFill>
                      <a:schemeClr val="tx2"/>
                    </a:solidFill>
                    <a:latin typeface="Montserrat Medium" panose="00000600000000000000" pitchFamily="2" charset="0"/>
                    <a:ea typeface="+mn-ea"/>
                    <a:cs typeface="+mn-cs"/>
                  </a:defRPr>
                </a:lvl4pPr>
                <a:lvl5pPr marL="6727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 sz="1100" b="0" i="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414457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71632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8806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85980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+mj-lt"/>
                  <a:buAutoNum type="arabicPeriod" startAt="3"/>
                </a:pPr>
                <a:r>
                  <a:rPr lang="en-AU" sz="1600" dirty="0">
                    <a:latin typeface="+mn-lt"/>
                  </a:rPr>
                  <a:t>Colours and numbers</a:t>
                </a:r>
              </a:p>
            </p:txBody>
          </p:sp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1C65AAB2-69A1-7389-A73E-3669FEB977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89150" y="1990757"/>
                <a:ext cx="660809" cy="653925"/>
              </a:xfrm>
              <a:prstGeom prst="rect">
                <a:avLst/>
              </a:prstGeom>
            </p:spPr>
          </p:pic>
        </p:grpSp>
        <p:grpSp>
          <p:nvGrpSpPr>
            <p:cNvPr id="82" name="Group 81" descr="4. Chatterbox.">
              <a:extLst>
                <a:ext uri="{FF2B5EF4-FFF2-40B4-BE49-F238E27FC236}">
                  <a16:creationId xmlns:a16="http://schemas.microsoft.com/office/drawing/2014/main" id="{8A6374F4-AEC5-EC8F-0DBB-12E6123D14D8}"/>
                </a:ext>
              </a:extLst>
            </p:cNvPr>
            <p:cNvGrpSpPr/>
            <p:nvPr/>
          </p:nvGrpSpPr>
          <p:grpSpPr>
            <a:xfrm>
              <a:off x="8248642" y="1207457"/>
              <a:ext cx="1750722" cy="1437225"/>
              <a:chOff x="8248642" y="1207457"/>
              <a:chExt cx="1750722" cy="1437225"/>
            </a:xfrm>
          </p:grpSpPr>
          <p:sp>
            <p:nvSpPr>
              <p:cNvPr id="52" name="Text Placeholder 3">
                <a:extLst>
                  <a:ext uri="{FF2B5EF4-FFF2-40B4-BE49-F238E27FC236}">
                    <a16:creationId xmlns:a16="http://schemas.microsoft.com/office/drawing/2014/main" id="{CB634D5D-97A1-78E6-3E2C-714F438685D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48642" y="1207457"/>
                <a:ext cx="1750722" cy="4719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None/>
                  <a:defRPr sz="12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266700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−"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2pPr>
                <a:lvl3pPr marL="4060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»"/>
                  <a:tabLst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3pPr>
                <a:lvl4pPr marL="40005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Courier New" panose="02070309020205020404" pitchFamily="49" charset="0"/>
                  <a:buNone/>
                  <a:defRPr sz="1400" b="0" i="0" kern="1200">
                    <a:solidFill>
                      <a:schemeClr val="tx2"/>
                    </a:solidFill>
                    <a:latin typeface="Montserrat Medium" panose="00000600000000000000" pitchFamily="2" charset="0"/>
                    <a:ea typeface="+mn-ea"/>
                    <a:cs typeface="+mn-cs"/>
                  </a:defRPr>
                </a:lvl4pPr>
                <a:lvl5pPr marL="6727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 sz="1100" b="0" i="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414457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71632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8806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85980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+mj-lt"/>
                  <a:buAutoNum type="arabicPeriod" startAt="4"/>
                </a:pPr>
                <a:r>
                  <a:rPr lang="en-US" sz="1600" dirty="0">
                    <a:latin typeface="+mn-lt"/>
                  </a:rPr>
                  <a:t>Building sentences</a:t>
                </a:r>
                <a:endParaRPr lang="en-AU" sz="1600" dirty="0">
                  <a:latin typeface="+mn-lt"/>
                </a:endParaRPr>
              </a:p>
            </p:txBody>
          </p:sp>
          <p:pic>
            <p:nvPicPr>
              <p:cNvPr id="53" name="Picture 52">
                <a:extLst>
                  <a:ext uri="{FF2B5EF4-FFF2-40B4-BE49-F238E27FC236}">
                    <a16:creationId xmlns:a16="http://schemas.microsoft.com/office/drawing/2014/main" id="{5E386324-698E-0CCC-01C6-775C9867E3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87254" y="1990757"/>
                <a:ext cx="660809" cy="653925"/>
              </a:xfrm>
              <a:prstGeom prst="rect">
                <a:avLst/>
              </a:prstGeom>
            </p:spPr>
          </p:pic>
        </p:grpSp>
        <p:grpSp>
          <p:nvGrpSpPr>
            <p:cNvPr id="83" name="Group 82" descr="5. Assessment criteria.">
              <a:extLst>
                <a:ext uri="{FF2B5EF4-FFF2-40B4-BE49-F238E27FC236}">
                  <a16:creationId xmlns:a16="http://schemas.microsoft.com/office/drawing/2014/main" id="{F4AAAE09-754F-5E3A-CAED-E040E1A797CB}"/>
                </a:ext>
              </a:extLst>
            </p:cNvPr>
            <p:cNvGrpSpPr/>
            <p:nvPr/>
          </p:nvGrpSpPr>
          <p:grpSpPr>
            <a:xfrm>
              <a:off x="7096836" y="3490436"/>
              <a:ext cx="4458305" cy="657322"/>
              <a:chOff x="7096836" y="3490436"/>
              <a:chExt cx="4458305" cy="657322"/>
            </a:xfrm>
          </p:grpSpPr>
          <p:sp>
            <p:nvSpPr>
              <p:cNvPr id="56" name="Text Placeholder 3">
                <a:extLst>
                  <a:ext uri="{FF2B5EF4-FFF2-40B4-BE49-F238E27FC236}">
                    <a16:creationId xmlns:a16="http://schemas.microsoft.com/office/drawing/2014/main" id="{D854D3A0-33E9-031B-17A8-B6AC871176A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96836" y="3490436"/>
                <a:ext cx="3496429" cy="60144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None/>
                  <a:defRPr sz="12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266700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−"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2pPr>
                <a:lvl3pPr marL="4060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»"/>
                  <a:tabLst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3pPr>
                <a:lvl4pPr marL="40005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Courier New" panose="02070309020205020404" pitchFamily="49" charset="0"/>
                  <a:buNone/>
                  <a:defRPr sz="1400" b="0" i="0" kern="1200">
                    <a:solidFill>
                      <a:schemeClr val="tx2"/>
                    </a:solidFill>
                    <a:latin typeface="Montserrat Medium" panose="00000600000000000000" pitchFamily="2" charset="0"/>
                    <a:ea typeface="+mn-ea"/>
                    <a:cs typeface="+mn-cs"/>
                  </a:defRPr>
                </a:lvl4pPr>
                <a:lvl5pPr marL="6727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 sz="1100" b="0" i="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414457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71632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8806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85980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+mj-lt"/>
                  <a:buAutoNum type="arabicPeriod" startAt="5"/>
                </a:pPr>
                <a:r>
                  <a:rPr lang="en-AU" sz="1600" dirty="0">
                    <a:latin typeface="+mn-lt"/>
                  </a:rPr>
                  <a:t>Assessment criteria and practice task</a:t>
                </a:r>
              </a:p>
            </p:txBody>
          </p:sp>
          <p:pic>
            <p:nvPicPr>
              <p:cNvPr id="57" name="Picture 56">
                <a:extLst>
                  <a:ext uri="{FF2B5EF4-FFF2-40B4-BE49-F238E27FC236}">
                    <a16:creationId xmlns:a16="http://schemas.microsoft.com/office/drawing/2014/main" id="{22634AC9-0BB7-986C-B5D3-8A3B9AE23E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161311" y="3493834"/>
                <a:ext cx="660199" cy="653924"/>
              </a:xfrm>
              <a:prstGeom prst="rect">
                <a:avLst/>
              </a:prstGeom>
            </p:spPr>
          </p:pic>
          <p:pic>
            <p:nvPicPr>
              <p:cNvPr id="75" name="Picture 74">
                <a:extLst>
                  <a:ext uri="{FF2B5EF4-FFF2-40B4-BE49-F238E27FC236}">
                    <a16:creationId xmlns:a16="http://schemas.microsoft.com/office/drawing/2014/main" id="{7846B87D-3B7E-0DAB-79FE-C3DFA9A392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10883590" y="3631467"/>
                <a:ext cx="671551" cy="435600"/>
              </a:xfrm>
              <a:prstGeom prst="rect">
                <a:avLst/>
              </a:prstGeom>
            </p:spPr>
          </p:pic>
        </p:grpSp>
        <p:grpSp>
          <p:nvGrpSpPr>
            <p:cNvPr id="84" name="Group 83" descr="6. Task – order food.&#10;">
              <a:extLst>
                <a:ext uri="{FF2B5EF4-FFF2-40B4-BE49-F238E27FC236}">
                  <a16:creationId xmlns:a16="http://schemas.microsoft.com/office/drawing/2014/main" id="{2E90354D-F4E6-7DE1-E25D-9C619B99B39C}"/>
                </a:ext>
              </a:extLst>
            </p:cNvPr>
            <p:cNvGrpSpPr/>
            <p:nvPr/>
          </p:nvGrpSpPr>
          <p:grpSpPr>
            <a:xfrm>
              <a:off x="6974829" y="4513558"/>
              <a:ext cx="2121874" cy="1717845"/>
              <a:chOff x="6974829" y="4513558"/>
              <a:chExt cx="2121874" cy="1717845"/>
            </a:xfrm>
          </p:grpSpPr>
          <p:sp>
            <p:nvSpPr>
              <p:cNvPr id="60" name="Text Placeholder 3">
                <a:extLst>
                  <a:ext uri="{FF2B5EF4-FFF2-40B4-BE49-F238E27FC236}">
                    <a16:creationId xmlns:a16="http://schemas.microsoft.com/office/drawing/2014/main" id="{7783200A-B140-4709-A059-931828C39ED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74829" y="5759500"/>
                <a:ext cx="2121874" cy="4719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None/>
                  <a:defRPr sz="12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266700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−"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2pPr>
                <a:lvl3pPr marL="4060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»"/>
                  <a:tabLst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3pPr>
                <a:lvl4pPr marL="40005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Courier New" panose="02070309020205020404" pitchFamily="49" charset="0"/>
                  <a:buNone/>
                  <a:defRPr sz="1400" b="0" i="0" kern="1200">
                    <a:solidFill>
                      <a:schemeClr val="tx2"/>
                    </a:solidFill>
                    <a:latin typeface="Montserrat Medium" panose="00000600000000000000" pitchFamily="2" charset="0"/>
                    <a:ea typeface="+mn-ea"/>
                    <a:cs typeface="+mn-cs"/>
                  </a:defRPr>
                </a:lvl4pPr>
                <a:lvl5pPr marL="6727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 sz="1100" b="0" i="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414457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71632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8806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85980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+mj-lt"/>
                  <a:buAutoNum type="arabicPeriod" startAt="6"/>
                </a:pPr>
                <a:r>
                  <a:rPr lang="en-AU" sz="1600" dirty="0">
                    <a:latin typeface="+mn-lt"/>
                  </a:rPr>
                  <a:t>Writing task</a:t>
                </a:r>
              </a:p>
            </p:txBody>
          </p:sp>
          <p:pic>
            <p:nvPicPr>
              <p:cNvPr id="62" name="Picture 61">
                <a:extLst>
                  <a:ext uri="{FF2B5EF4-FFF2-40B4-BE49-F238E27FC236}">
                    <a16:creationId xmlns:a16="http://schemas.microsoft.com/office/drawing/2014/main" id="{8B4A7D36-AC4D-741B-E6B0-439771E61B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04506" y="4513558"/>
                <a:ext cx="608900" cy="653925"/>
              </a:xfrm>
              <a:prstGeom prst="rect">
                <a:avLst/>
              </a:prstGeom>
            </p:spPr>
          </p:pic>
          <p:pic>
            <p:nvPicPr>
              <p:cNvPr id="78" name="Picture 77" descr="Two people engaged in a communication task, with another person filming the interaction.">
                <a:extLst>
                  <a:ext uri="{FF2B5EF4-FFF2-40B4-BE49-F238E27FC236}">
                    <a16:creationId xmlns:a16="http://schemas.microsoft.com/office/drawing/2014/main" id="{C2B07BAF-9E42-ED9E-51D5-71EC1E44A7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70323" y="5179395"/>
                <a:ext cx="1005168" cy="657225"/>
              </a:xfrm>
              <a:prstGeom prst="rect">
                <a:avLst/>
              </a:prstGeom>
            </p:spPr>
          </p:pic>
        </p:grpSp>
        <p:grpSp>
          <p:nvGrpSpPr>
            <p:cNvPr id="85" name="Group 84" descr="7. Feedback and goal setting.">
              <a:extLst>
                <a:ext uri="{FF2B5EF4-FFF2-40B4-BE49-F238E27FC236}">
                  <a16:creationId xmlns:a16="http://schemas.microsoft.com/office/drawing/2014/main" id="{CD9A85DC-2704-94BA-BDE9-DCE51CC62DAF}"/>
                </a:ext>
              </a:extLst>
            </p:cNvPr>
            <p:cNvGrpSpPr/>
            <p:nvPr/>
          </p:nvGrpSpPr>
          <p:grpSpPr>
            <a:xfrm>
              <a:off x="4793622" y="4513800"/>
              <a:ext cx="1852094" cy="2058674"/>
              <a:chOff x="4793622" y="4513800"/>
              <a:chExt cx="1852094" cy="2058674"/>
            </a:xfrm>
          </p:grpSpPr>
          <p:pic>
            <p:nvPicPr>
              <p:cNvPr id="64" name="Picture 63">
                <a:extLst>
                  <a:ext uri="{FF2B5EF4-FFF2-40B4-BE49-F238E27FC236}">
                    <a16:creationId xmlns:a16="http://schemas.microsoft.com/office/drawing/2014/main" id="{77DC88EE-3BB1-1788-7D3D-D6C675EC20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23299" y="4513800"/>
                <a:ext cx="608900" cy="653925"/>
              </a:xfrm>
              <a:prstGeom prst="rect">
                <a:avLst/>
              </a:prstGeom>
            </p:spPr>
          </p:pic>
          <p:sp>
            <p:nvSpPr>
              <p:cNvPr id="66" name="Text Placeholder 3">
                <a:extLst>
                  <a:ext uri="{FF2B5EF4-FFF2-40B4-BE49-F238E27FC236}">
                    <a16:creationId xmlns:a16="http://schemas.microsoft.com/office/drawing/2014/main" id="{4C2480CB-28D6-A0F0-393E-84EC23662F0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93622" y="5759500"/>
                <a:ext cx="1852094" cy="812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None/>
                  <a:defRPr sz="12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266700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−"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2pPr>
                <a:lvl3pPr marL="4060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»"/>
                  <a:tabLst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3pPr>
                <a:lvl4pPr marL="40005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Courier New" panose="02070309020205020404" pitchFamily="49" charset="0"/>
                  <a:buNone/>
                  <a:defRPr sz="1400" b="0" i="0" kern="1200">
                    <a:solidFill>
                      <a:schemeClr val="tx2"/>
                    </a:solidFill>
                    <a:latin typeface="Montserrat Medium" panose="00000600000000000000" pitchFamily="2" charset="0"/>
                    <a:ea typeface="+mn-ea"/>
                    <a:cs typeface="+mn-cs"/>
                  </a:defRPr>
                </a:lvl4pPr>
                <a:lvl5pPr marL="6727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 sz="1100" b="0" i="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414457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71632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8806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85980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+mj-lt"/>
                  <a:buAutoNum type="arabicPeriod" startAt="7"/>
                </a:pPr>
                <a:r>
                  <a:rPr lang="en-AU" sz="1600" dirty="0">
                    <a:latin typeface="+mn-lt"/>
                  </a:rPr>
                  <a:t>Feedback and goal setting</a:t>
                </a:r>
              </a:p>
            </p:txBody>
          </p:sp>
          <p:pic>
            <p:nvPicPr>
              <p:cNvPr id="77" name="Picture 76" descr="Checklist with a target">
                <a:extLst>
                  <a:ext uri="{FF2B5EF4-FFF2-40B4-BE49-F238E27FC236}">
                    <a16:creationId xmlns:a16="http://schemas.microsoft.com/office/drawing/2014/main" id="{45EC2B0E-5E9A-6A5E-FDCC-8537F494A3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95925" y="5248215"/>
                <a:ext cx="600075" cy="514350"/>
              </a:xfrm>
              <a:prstGeom prst="rect">
                <a:avLst/>
              </a:prstGeom>
            </p:spPr>
          </p:pic>
        </p:grpSp>
        <p:grpSp>
          <p:nvGrpSpPr>
            <p:cNvPr id="86" name="Group 85" descr="8. Language review.">
              <a:extLst>
                <a:ext uri="{FF2B5EF4-FFF2-40B4-BE49-F238E27FC236}">
                  <a16:creationId xmlns:a16="http://schemas.microsoft.com/office/drawing/2014/main" id="{E38E9228-8900-132C-D6FF-22A5E64E4ED7}"/>
                </a:ext>
              </a:extLst>
            </p:cNvPr>
            <p:cNvGrpSpPr/>
            <p:nvPr/>
          </p:nvGrpSpPr>
          <p:grpSpPr>
            <a:xfrm>
              <a:off x="2568700" y="4513558"/>
              <a:ext cx="1473169" cy="1702080"/>
              <a:chOff x="2568700" y="4513558"/>
              <a:chExt cx="1473169" cy="1702080"/>
            </a:xfrm>
          </p:grpSpPr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FCBD7D72-5A68-424E-932E-E932C135A17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08915" y="4513558"/>
                <a:ext cx="608900" cy="653925"/>
              </a:xfrm>
              <a:prstGeom prst="rect">
                <a:avLst/>
              </a:prstGeom>
            </p:spPr>
          </p:pic>
          <p:sp>
            <p:nvSpPr>
              <p:cNvPr id="70" name="Text Placeholder 3">
                <a:extLst>
                  <a:ext uri="{FF2B5EF4-FFF2-40B4-BE49-F238E27FC236}">
                    <a16:creationId xmlns:a16="http://schemas.microsoft.com/office/drawing/2014/main" id="{8ACD63C0-8D48-D641-F19E-605655CBAAA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68700" y="5743735"/>
                <a:ext cx="1473169" cy="4719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None/>
                  <a:defRPr sz="12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266700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−"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2pPr>
                <a:lvl3pPr marL="4060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»"/>
                  <a:tabLst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3pPr>
                <a:lvl4pPr marL="40005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Courier New" panose="02070309020205020404" pitchFamily="49" charset="0"/>
                  <a:buNone/>
                  <a:defRPr sz="1400" b="0" i="0" kern="1200">
                    <a:solidFill>
                      <a:schemeClr val="tx2"/>
                    </a:solidFill>
                    <a:latin typeface="Montserrat Medium" panose="00000600000000000000" pitchFamily="2" charset="0"/>
                    <a:ea typeface="+mn-ea"/>
                    <a:cs typeface="+mn-cs"/>
                  </a:defRPr>
                </a:lvl4pPr>
                <a:lvl5pPr marL="6727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 sz="1100" b="0" i="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414457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71632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8806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85980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+mj-lt"/>
                  <a:buAutoNum type="arabicPeriod" startAt="8"/>
                </a:pPr>
                <a:r>
                  <a:rPr lang="en-AU" sz="1600" dirty="0">
                    <a:latin typeface="+mn-lt"/>
                  </a:rPr>
                  <a:t>Language review</a:t>
                </a:r>
              </a:p>
            </p:txBody>
          </p:sp>
          <p:pic>
            <p:nvPicPr>
              <p:cNvPr id="76" name="Picture 75" descr="An icon that is half a speech bubble, and half a globe image. Arrows curve around the image in a circular direction.">
                <a:extLst>
                  <a:ext uri="{FF2B5EF4-FFF2-40B4-BE49-F238E27FC236}">
                    <a16:creationId xmlns:a16="http://schemas.microsoft.com/office/drawing/2014/main" id="{043D6776-ADB6-AE8B-CA17-BC399C78FE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046665" y="5267205"/>
                <a:ext cx="533400" cy="523875"/>
              </a:xfrm>
              <a:prstGeom prst="rect">
                <a:avLst/>
              </a:prstGeom>
            </p:spPr>
          </p:pic>
        </p:grpSp>
        <p:pic>
          <p:nvPicPr>
            <p:cNvPr id="3" name="Picture 55" descr="Bear">
              <a:extLst>
                <a:ext uri="{FF2B5EF4-FFF2-40B4-BE49-F238E27FC236}">
                  <a16:creationId xmlns:a16="http://schemas.microsoft.com/office/drawing/2014/main" id="{3A1D8F7E-88A8-C9BF-B072-5C6200FCAE7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523734" y="2751159"/>
              <a:ext cx="721105" cy="424976"/>
            </a:xfrm>
            <a:prstGeom prst="rect">
              <a:avLst/>
            </a:prstGeom>
          </p:spPr>
        </p:pic>
        <p:pic>
          <p:nvPicPr>
            <p:cNvPr id="6" name="Graphic 5" descr="2 carrots">
              <a:extLst>
                <a:ext uri="{FF2B5EF4-FFF2-40B4-BE49-F238E27FC236}">
                  <a16:creationId xmlns:a16="http://schemas.microsoft.com/office/drawing/2014/main" id="{059AB77B-3991-BCAF-A46B-631A7B05980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p:blipFill>
          <p:spPr>
            <a:xfrm>
              <a:off x="4597694" y="2723056"/>
              <a:ext cx="898231" cy="662563"/>
            </a:xfrm>
            <a:prstGeom prst="rect">
              <a:avLst/>
            </a:prstGeom>
          </p:spPr>
        </p:pic>
        <p:pic>
          <p:nvPicPr>
            <p:cNvPr id="8" name="Picture 57" descr="Rainbow">
              <a:extLst>
                <a:ext uri="{FF2B5EF4-FFF2-40B4-BE49-F238E27FC236}">
                  <a16:creationId xmlns:a16="http://schemas.microsoft.com/office/drawing/2014/main" id="{F5606F50-3AE7-B105-BDE6-E13EA0CC05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51819" y="2758280"/>
              <a:ext cx="828822" cy="558503"/>
            </a:xfrm>
            <a:prstGeom prst="rect">
              <a:avLst/>
            </a:prstGeom>
          </p:spPr>
        </p:pic>
        <p:pic>
          <p:nvPicPr>
            <p:cNvPr id="9" name="Picture 58" descr="A child reading">
              <a:extLst>
                <a:ext uri="{FF2B5EF4-FFF2-40B4-BE49-F238E27FC236}">
                  <a16:creationId xmlns:a16="http://schemas.microsoft.com/office/drawing/2014/main" id="{0D99C199-1940-BE9B-19B7-5ADDE89BA26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8845050" y="2687301"/>
              <a:ext cx="665843" cy="741699"/>
            </a:xfrm>
            <a:prstGeom prst="rect">
              <a:avLst/>
            </a:prstGeom>
          </p:spPr>
        </p:pic>
      </p:grpSp>
      <p:sp>
        <p:nvSpPr>
          <p:cNvPr id="87" name="Slide Number Placeholder 86">
            <a:extLst>
              <a:ext uri="{FF2B5EF4-FFF2-40B4-BE49-F238E27FC236}">
                <a16:creationId xmlns:a16="http://schemas.microsoft.com/office/drawing/2014/main" id="{FCD031FC-6C3E-20CF-6909-2599F9D28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480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DC787A-F249-8387-D106-CFEE8A965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/>
              <a:t>Η Νυσταγμένη Αρκούδα</a:t>
            </a:r>
            <a:endParaRPr lang="en-AU" i="1" dirty="0"/>
          </a:p>
        </p:txBody>
      </p:sp>
      <p:sp>
        <p:nvSpPr>
          <p:cNvPr id="87" name="Slide Number Placeholder 86">
            <a:extLst>
              <a:ext uri="{FF2B5EF4-FFF2-40B4-BE49-F238E27FC236}">
                <a16:creationId xmlns:a16="http://schemas.microsoft.com/office/drawing/2014/main" id="{FCD031FC-6C3E-20CF-6909-2599F9D28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3</a:t>
            </a:fld>
            <a:endParaRPr lang="en-AU"/>
          </a:p>
        </p:txBody>
      </p:sp>
      <p:sp>
        <p:nvSpPr>
          <p:cNvPr id="2" name="Text Placeholder 65">
            <a:extLst>
              <a:ext uri="{FF2B5EF4-FFF2-40B4-BE49-F238E27FC236}">
                <a16:creationId xmlns:a16="http://schemas.microsoft.com/office/drawing/2014/main" id="{58D91147-E265-FFA4-2905-3A1880399C59}"/>
              </a:ext>
            </a:extLst>
          </p:cNvPr>
          <p:cNvSpPr txBox="1">
            <a:spLocks/>
          </p:cNvSpPr>
          <p:nvPr/>
        </p:nvSpPr>
        <p:spPr>
          <a:xfrm>
            <a:off x="328363" y="905601"/>
            <a:ext cx="2700000" cy="1080000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00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00" indent="-18000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rgbClr val="146CFD"/>
                </a:solidFill>
                <a:latin typeface="+mj-lt"/>
              </a:rPr>
              <a:t>Stage 1</a:t>
            </a:r>
          </a:p>
        </p:txBody>
      </p:sp>
      <p:grpSp>
        <p:nvGrpSpPr>
          <p:cNvPr id="12" name="Group 11" descr="A roadmap. All text is in Greek.&#10;'1. Εισαγωγη'. Under this is an icon of a bear.&#10;'2. Τρόφιμα'. Under this is an icon of 2 carrots in the soil.&#10;'3. Τα χρώματα και οι αριθμοί'. A rainbow. &#10;'4. Γράφοντας προτάσεις'. A boy writes in a book. &#10;'5. Κριτήρια αξιολόγησης και πρακτική άσκηση'. Two red speech bubbles.&#10;'6. Γραπτή εργασία'. Two people have a conversation as a third person films. &#10;'7. Ανατροφοδότηση και καθορισμός στόχων'. A checklist and a bullseye arrow in target.&#10;'8. Γλωσσική αναθεώρηση  '. A globe and a speech bubble icon with 2 arrows indicating a cycle.">
            <a:extLst>
              <a:ext uri="{FF2B5EF4-FFF2-40B4-BE49-F238E27FC236}">
                <a16:creationId xmlns:a16="http://schemas.microsoft.com/office/drawing/2014/main" id="{2A5ECD37-BABB-919F-AA87-C9D15AE04536}"/>
              </a:ext>
            </a:extLst>
          </p:cNvPr>
          <p:cNvGrpSpPr/>
          <p:nvPr/>
        </p:nvGrpSpPr>
        <p:grpSpPr>
          <a:xfrm>
            <a:off x="360000" y="1191867"/>
            <a:ext cx="11195141" cy="5380607"/>
            <a:chOff x="360000" y="1191867"/>
            <a:chExt cx="11195141" cy="538060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EF05DCD-96A0-EF3A-4031-B142FAF97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0000" y="1666992"/>
              <a:ext cx="10666828" cy="4363067"/>
            </a:xfrm>
            <a:prstGeom prst="rect">
              <a:avLst/>
            </a:prstGeom>
          </p:spPr>
        </p:pic>
        <p:grpSp>
          <p:nvGrpSpPr>
            <p:cNvPr id="79" name="Group 78" descr="1. Food.">
              <a:extLst>
                <a:ext uri="{FF2B5EF4-FFF2-40B4-BE49-F238E27FC236}">
                  <a16:creationId xmlns:a16="http://schemas.microsoft.com/office/drawing/2014/main" id="{62DD87E9-FB8B-1BD0-1F38-865D8580698E}"/>
                </a:ext>
              </a:extLst>
            </p:cNvPr>
            <p:cNvGrpSpPr/>
            <p:nvPr/>
          </p:nvGrpSpPr>
          <p:grpSpPr>
            <a:xfrm>
              <a:off x="2221354" y="1205227"/>
              <a:ext cx="2227815" cy="1448210"/>
              <a:chOff x="1632807" y="1192035"/>
              <a:chExt cx="2227815" cy="1448210"/>
            </a:xfrm>
          </p:grpSpPr>
          <p:sp>
            <p:nvSpPr>
              <p:cNvPr id="7" name="Text Placeholder 3">
                <a:extLst>
                  <a:ext uri="{FF2B5EF4-FFF2-40B4-BE49-F238E27FC236}">
                    <a16:creationId xmlns:a16="http://schemas.microsoft.com/office/drawing/2014/main" id="{9476CCFF-88C1-1A48-316E-070F740597D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32807" y="1192035"/>
                <a:ext cx="2227815" cy="4719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None/>
                  <a:defRPr sz="12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266700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−"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2pPr>
                <a:lvl3pPr marL="4060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»"/>
                  <a:tabLst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3pPr>
                <a:lvl4pPr marL="40005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Courier New" panose="02070309020205020404" pitchFamily="49" charset="0"/>
                  <a:buNone/>
                  <a:defRPr sz="1400" b="0" i="0" kern="1200">
                    <a:solidFill>
                      <a:schemeClr val="tx2"/>
                    </a:solidFill>
                    <a:latin typeface="Montserrat Medium" panose="00000600000000000000" pitchFamily="2" charset="0"/>
                    <a:ea typeface="+mn-ea"/>
                    <a:cs typeface="+mn-cs"/>
                  </a:defRPr>
                </a:lvl4pPr>
                <a:lvl5pPr marL="6727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 sz="1100" b="0" i="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414457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71632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8806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85980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+mj-lt"/>
                  <a:buAutoNum type="arabicPeriod"/>
                </a:pPr>
                <a:r>
                  <a:rPr lang="el-GR" sz="1600" dirty="0">
                    <a:latin typeface="+mn-lt"/>
                  </a:rPr>
                  <a:t>Εισαγωγή</a:t>
                </a:r>
              </a:p>
            </p:txBody>
          </p:sp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C7D2823B-FE1A-66A7-E644-FB3F6B895E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95770" y="1986320"/>
                <a:ext cx="660809" cy="653925"/>
              </a:xfrm>
              <a:prstGeom prst="rect">
                <a:avLst/>
              </a:prstGeom>
            </p:spPr>
          </p:pic>
        </p:grpSp>
        <p:grpSp>
          <p:nvGrpSpPr>
            <p:cNvPr id="80" name="Group 79" descr="2. Questions.">
              <a:extLst>
                <a:ext uri="{FF2B5EF4-FFF2-40B4-BE49-F238E27FC236}">
                  <a16:creationId xmlns:a16="http://schemas.microsoft.com/office/drawing/2014/main" id="{A94F73FA-FEDD-D597-4657-3BC5B954C49F}"/>
                </a:ext>
              </a:extLst>
            </p:cNvPr>
            <p:cNvGrpSpPr/>
            <p:nvPr/>
          </p:nvGrpSpPr>
          <p:grpSpPr>
            <a:xfrm>
              <a:off x="4273800" y="1205227"/>
              <a:ext cx="1473168" cy="1437339"/>
              <a:chOff x="3837366" y="1202906"/>
              <a:chExt cx="1473168" cy="1437339"/>
            </a:xfrm>
          </p:grpSpPr>
          <p:sp>
            <p:nvSpPr>
              <p:cNvPr id="44" name="Text Placeholder 3">
                <a:extLst>
                  <a:ext uri="{FF2B5EF4-FFF2-40B4-BE49-F238E27FC236}">
                    <a16:creationId xmlns:a16="http://schemas.microsoft.com/office/drawing/2014/main" id="{D173BCDC-50C1-8AF1-52C6-3FA9C16B478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37366" y="1202906"/>
                <a:ext cx="1473168" cy="4719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None/>
                  <a:defRPr sz="12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266700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−"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2pPr>
                <a:lvl3pPr marL="4060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»"/>
                  <a:tabLst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3pPr>
                <a:lvl4pPr marL="40005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Courier New" panose="02070309020205020404" pitchFamily="49" charset="0"/>
                  <a:buNone/>
                  <a:defRPr sz="1400" b="0" i="0" kern="1200">
                    <a:solidFill>
                      <a:schemeClr val="tx2"/>
                    </a:solidFill>
                    <a:latin typeface="Montserrat Medium" panose="00000600000000000000" pitchFamily="2" charset="0"/>
                    <a:ea typeface="+mn-ea"/>
                    <a:cs typeface="+mn-cs"/>
                  </a:defRPr>
                </a:lvl4pPr>
                <a:lvl5pPr marL="6727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 sz="1100" b="0" i="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414457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71632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8806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85980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+mj-lt"/>
                  <a:buAutoNum type="arabicPeriod" startAt="2"/>
                </a:pPr>
                <a:r>
                  <a:rPr lang="el-GR" sz="1600" dirty="0">
                    <a:latin typeface="+mn-lt"/>
                  </a:rPr>
                  <a:t>Τρόφιμα</a:t>
                </a:r>
                <a:endParaRPr lang="en-AU" sz="1600" dirty="0">
                  <a:latin typeface="+mn-lt"/>
                </a:endParaRPr>
              </a:p>
            </p:txBody>
          </p:sp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4F88FB29-D62C-1450-4F69-233AFB6A985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43546" y="1986320"/>
                <a:ext cx="660809" cy="653925"/>
              </a:xfrm>
              <a:prstGeom prst="rect">
                <a:avLst/>
              </a:prstGeom>
            </p:spPr>
          </p:pic>
        </p:grpSp>
        <p:grpSp>
          <p:nvGrpSpPr>
            <p:cNvPr id="81" name="Group 80" descr="3. Menus.">
              <a:extLst>
                <a:ext uri="{FF2B5EF4-FFF2-40B4-BE49-F238E27FC236}">
                  <a16:creationId xmlns:a16="http://schemas.microsoft.com/office/drawing/2014/main" id="{6F0EFC09-646B-C78F-8F69-59375B24EC27}"/>
                </a:ext>
              </a:extLst>
            </p:cNvPr>
            <p:cNvGrpSpPr/>
            <p:nvPr/>
          </p:nvGrpSpPr>
          <p:grpSpPr>
            <a:xfrm>
              <a:off x="6320054" y="1191867"/>
              <a:ext cx="1928588" cy="1452815"/>
              <a:chOff x="6320054" y="1191867"/>
              <a:chExt cx="1928588" cy="1452815"/>
            </a:xfrm>
          </p:grpSpPr>
          <p:sp>
            <p:nvSpPr>
              <p:cNvPr id="48" name="Text Placeholder 3">
                <a:extLst>
                  <a:ext uri="{FF2B5EF4-FFF2-40B4-BE49-F238E27FC236}">
                    <a16:creationId xmlns:a16="http://schemas.microsoft.com/office/drawing/2014/main" id="{1ED1529D-5CE3-65C4-CEA6-5EA5442D4B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20054" y="1191867"/>
                <a:ext cx="1928588" cy="6443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None/>
                  <a:defRPr sz="12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266700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−"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2pPr>
                <a:lvl3pPr marL="4060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»"/>
                  <a:tabLst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3pPr>
                <a:lvl4pPr marL="40005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Courier New" panose="02070309020205020404" pitchFamily="49" charset="0"/>
                  <a:buNone/>
                  <a:defRPr sz="1400" b="0" i="0" kern="1200">
                    <a:solidFill>
                      <a:schemeClr val="tx2"/>
                    </a:solidFill>
                    <a:latin typeface="Montserrat Medium" panose="00000600000000000000" pitchFamily="2" charset="0"/>
                    <a:ea typeface="+mn-ea"/>
                    <a:cs typeface="+mn-cs"/>
                  </a:defRPr>
                </a:lvl4pPr>
                <a:lvl5pPr marL="6727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 sz="1100" b="0" i="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414457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71632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8806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85980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+mj-lt"/>
                  <a:buAutoNum type="arabicPeriod" startAt="3"/>
                </a:pPr>
                <a:r>
                  <a:rPr lang="el-GR" sz="1600" dirty="0">
                    <a:latin typeface="+mn-lt"/>
                  </a:rPr>
                  <a:t>Τα χρώματα και οι αριθμοί</a:t>
                </a:r>
                <a:endParaRPr lang="en-AU" sz="1600" dirty="0">
                  <a:latin typeface="+mn-lt"/>
                </a:endParaRPr>
              </a:p>
            </p:txBody>
          </p:sp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1C65AAB2-69A1-7389-A73E-3669FEB977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89150" y="1990757"/>
                <a:ext cx="660809" cy="653925"/>
              </a:xfrm>
              <a:prstGeom prst="rect">
                <a:avLst/>
              </a:prstGeom>
            </p:spPr>
          </p:pic>
        </p:grpSp>
        <p:grpSp>
          <p:nvGrpSpPr>
            <p:cNvPr id="82" name="Group 81" descr="4. Chatterbox.">
              <a:extLst>
                <a:ext uri="{FF2B5EF4-FFF2-40B4-BE49-F238E27FC236}">
                  <a16:creationId xmlns:a16="http://schemas.microsoft.com/office/drawing/2014/main" id="{8A6374F4-AEC5-EC8F-0DBB-12E6123D14D8}"/>
                </a:ext>
              </a:extLst>
            </p:cNvPr>
            <p:cNvGrpSpPr/>
            <p:nvPr/>
          </p:nvGrpSpPr>
          <p:grpSpPr>
            <a:xfrm>
              <a:off x="8248642" y="1207457"/>
              <a:ext cx="1750722" cy="1437225"/>
              <a:chOff x="8248642" y="1207457"/>
              <a:chExt cx="1750722" cy="1437225"/>
            </a:xfrm>
          </p:grpSpPr>
          <p:sp>
            <p:nvSpPr>
              <p:cNvPr id="52" name="Text Placeholder 3">
                <a:extLst>
                  <a:ext uri="{FF2B5EF4-FFF2-40B4-BE49-F238E27FC236}">
                    <a16:creationId xmlns:a16="http://schemas.microsoft.com/office/drawing/2014/main" id="{CB634D5D-97A1-78E6-3E2C-714F438685D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48642" y="1207457"/>
                <a:ext cx="1750722" cy="4719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None/>
                  <a:defRPr sz="12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266700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−"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2pPr>
                <a:lvl3pPr marL="4060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»"/>
                  <a:tabLst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3pPr>
                <a:lvl4pPr marL="40005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Courier New" panose="02070309020205020404" pitchFamily="49" charset="0"/>
                  <a:buNone/>
                  <a:defRPr sz="1400" b="0" i="0" kern="1200">
                    <a:solidFill>
                      <a:schemeClr val="tx2"/>
                    </a:solidFill>
                    <a:latin typeface="Montserrat Medium" panose="00000600000000000000" pitchFamily="2" charset="0"/>
                    <a:ea typeface="+mn-ea"/>
                    <a:cs typeface="+mn-cs"/>
                  </a:defRPr>
                </a:lvl4pPr>
                <a:lvl5pPr marL="6727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 sz="1100" b="0" i="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414457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71632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8806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85980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+mj-lt"/>
                  <a:buAutoNum type="arabicPeriod" startAt="4"/>
                </a:pPr>
                <a:r>
                  <a:rPr lang="el-GR" sz="1600" dirty="0">
                    <a:latin typeface="+mn-lt"/>
                  </a:rPr>
                  <a:t>Γράφοντας προτάσεις</a:t>
                </a:r>
                <a:endParaRPr lang="en-AU" sz="1600" dirty="0">
                  <a:latin typeface="+mn-lt"/>
                </a:endParaRPr>
              </a:p>
            </p:txBody>
          </p:sp>
          <p:pic>
            <p:nvPicPr>
              <p:cNvPr id="53" name="Picture 52">
                <a:extLst>
                  <a:ext uri="{FF2B5EF4-FFF2-40B4-BE49-F238E27FC236}">
                    <a16:creationId xmlns:a16="http://schemas.microsoft.com/office/drawing/2014/main" id="{5E386324-698E-0CCC-01C6-775C9867E3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87254" y="1990757"/>
                <a:ext cx="660809" cy="653925"/>
              </a:xfrm>
              <a:prstGeom prst="rect">
                <a:avLst/>
              </a:prstGeom>
            </p:spPr>
          </p:pic>
        </p:grpSp>
        <p:sp>
          <p:nvSpPr>
            <p:cNvPr id="56" name="Text Placeholder 3">
              <a:extLst>
                <a:ext uri="{FF2B5EF4-FFF2-40B4-BE49-F238E27FC236}">
                  <a16:creationId xmlns:a16="http://schemas.microsoft.com/office/drawing/2014/main" id="{D854D3A0-33E9-031B-17A8-B6AC871176A7}"/>
                </a:ext>
              </a:extLst>
            </p:cNvPr>
            <p:cNvSpPr txBox="1">
              <a:spLocks/>
            </p:cNvSpPr>
            <p:nvPr/>
          </p:nvSpPr>
          <p:spPr>
            <a:xfrm>
              <a:off x="7096836" y="3490436"/>
              <a:ext cx="3496429" cy="60144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 startAt="5"/>
              </a:pPr>
              <a:r>
                <a:rPr lang="el-GR" sz="1600" dirty="0">
                  <a:latin typeface="+mn-lt"/>
                </a:rPr>
                <a:t>Κριτήρια αξιολόγησης και πρακτική άσκηση</a:t>
              </a:r>
              <a:endParaRPr lang="en-AU" sz="1600" dirty="0">
                <a:latin typeface="+mn-lt"/>
              </a:endParaRPr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2634AC9-0BB7-986C-B5D3-8A3B9AE23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61311" y="3493834"/>
              <a:ext cx="660199" cy="653924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6424DB1-7AD5-9B8E-2FEA-448BDA920E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883590" y="3631467"/>
              <a:ext cx="671551" cy="435600"/>
            </a:xfrm>
            <a:prstGeom prst="rect">
              <a:avLst/>
            </a:prstGeom>
          </p:spPr>
        </p:pic>
        <p:grpSp>
          <p:nvGrpSpPr>
            <p:cNvPr id="84" name="Group 83" descr="6. Task – order food.&#10;">
              <a:extLst>
                <a:ext uri="{FF2B5EF4-FFF2-40B4-BE49-F238E27FC236}">
                  <a16:creationId xmlns:a16="http://schemas.microsoft.com/office/drawing/2014/main" id="{2E90354D-F4E6-7DE1-E25D-9C619B99B39C}"/>
                </a:ext>
              </a:extLst>
            </p:cNvPr>
            <p:cNvGrpSpPr/>
            <p:nvPr/>
          </p:nvGrpSpPr>
          <p:grpSpPr>
            <a:xfrm>
              <a:off x="7784113" y="4583421"/>
              <a:ext cx="2121874" cy="1717845"/>
              <a:chOff x="6974829" y="4513558"/>
              <a:chExt cx="2121874" cy="1717845"/>
            </a:xfrm>
          </p:grpSpPr>
          <p:sp>
            <p:nvSpPr>
              <p:cNvPr id="60" name="Text Placeholder 3">
                <a:extLst>
                  <a:ext uri="{FF2B5EF4-FFF2-40B4-BE49-F238E27FC236}">
                    <a16:creationId xmlns:a16="http://schemas.microsoft.com/office/drawing/2014/main" id="{7783200A-B140-4709-A059-931828C39ED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74829" y="5759500"/>
                <a:ext cx="2121874" cy="4719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None/>
                  <a:defRPr sz="12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266700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−"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2pPr>
                <a:lvl3pPr marL="4060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»"/>
                  <a:tabLst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3pPr>
                <a:lvl4pPr marL="40005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Courier New" panose="02070309020205020404" pitchFamily="49" charset="0"/>
                  <a:buNone/>
                  <a:defRPr sz="1400" b="0" i="0" kern="1200">
                    <a:solidFill>
                      <a:schemeClr val="tx2"/>
                    </a:solidFill>
                    <a:latin typeface="Montserrat Medium" panose="00000600000000000000" pitchFamily="2" charset="0"/>
                    <a:ea typeface="+mn-ea"/>
                    <a:cs typeface="+mn-cs"/>
                  </a:defRPr>
                </a:lvl4pPr>
                <a:lvl5pPr marL="6727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 sz="1100" b="0" i="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414457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71632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8806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85980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+mj-lt"/>
                  <a:buAutoNum type="arabicPeriod" startAt="6"/>
                </a:pPr>
                <a:r>
                  <a:rPr lang="el-GR" sz="1600" dirty="0">
                    <a:latin typeface="+mn-lt"/>
                  </a:rPr>
                  <a:t>Γραπτή εργασία</a:t>
                </a:r>
                <a:endParaRPr lang="en-AU" sz="1600" dirty="0">
                  <a:latin typeface="+mn-lt"/>
                </a:endParaRPr>
              </a:p>
            </p:txBody>
          </p:sp>
          <p:pic>
            <p:nvPicPr>
              <p:cNvPr id="62" name="Picture 61">
                <a:extLst>
                  <a:ext uri="{FF2B5EF4-FFF2-40B4-BE49-F238E27FC236}">
                    <a16:creationId xmlns:a16="http://schemas.microsoft.com/office/drawing/2014/main" id="{8B4A7D36-AC4D-741B-E6B0-439771E61B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04506" y="4513558"/>
                <a:ext cx="608900" cy="653925"/>
              </a:xfrm>
              <a:prstGeom prst="rect">
                <a:avLst/>
              </a:prstGeom>
            </p:spPr>
          </p:pic>
          <p:pic>
            <p:nvPicPr>
              <p:cNvPr id="78" name="Picture 77" descr="Two people engaged in a communication task, with another person filming the interaction.">
                <a:extLst>
                  <a:ext uri="{FF2B5EF4-FFF2-40B4-BE49-F238E27FC236}">
                    <a16:creationId xmlns:a16="http://schemas.microsoft.com/office/drawing/2014/main" id="{C2B07BAF-9E42-ED9E-51D5-71EC1E44A7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70323" y="5179395"/>
                <a:ext cx="1005168" cy="657225"/>
              </a:xfrm>
              <a:prstGeom prst="rect">
                <a:avLst/>
              </a:prstGeom>
            </p:spPr>
          </p:pic>
        </p:grpSp>
        <p:grpSp>
          <p:nvGrpSpPr>
            <p:cNvPr id="85" name="Group 84" descr="7. Feedback and goal setting.">
              <a:extLst>
                <a:ext uri="{FF2B5EF4-FFF2-40B4-BE49-F238E27FC236}">
                  <a16:creationId xmlns:a16="http://schemas.microsoft.com/office/drawing/2014/main" id="{CD9A85DC-2704-94BA-BDE9-DCE51CC62DAF}"/>
                </a:ext>
              </a:extLst>
            </p:cNvPr>
            <p:cNvGrpSpPr/>
            <p:nvPr/>
          </p:nvGrpSpPr>
          <p:grpSpPr>
            <a:xfrm>
              <a:off x="4793622" y="4513800"/>
              <a:ext cx="2810884" cy="2058674"/>
              <a:chOff x="4793622" y="4513800"/>
              <a:chExt cx="2810884" cy="2058674"/>
            </a:xfrm>
          </p:grpSpPr>
          <p:pic>
            <p:nvPicPr>
              <p:cNvPr id="64" name="Picture 63">
                <a:extLst>
                  <a:ext uri="{FF2B5EF4-FFF2-40B4-BE49-F238E27FC236}">
                    <a16:creationId xmlns:a16="http://schemas.microsoft.com/office/drawing/2014/main" id="{77DC88EE-3BB1-1788-7D3D-D6C675EC20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23299" y="4513800"/>
                <a:ext cx="608900" cy="653925"/>
              </a:xfrm>
              <a:prstGeom prst="rect">
                <a:avLst/>
              </a:prstGeom>
            </p:spPr>
          </p:pic>
          <p:sp>
            <p:nvSpPr>
              <p:cNvPr id="66" name="Text Placeholder 3">
                <a:extLst>
                  <a:ext uri="{FF2B5EF4-FFF2-40B4-BE49-F238E27FC236}">
                    <a16:creationId xmlns:a16="http://schemas.microsoft.com/office/drawing/2014/main" id="{4C2480CB-28D6-A0F0-393E-84EC23662F0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93622" y="5759500"/>
                <a:ext cx="2810884" cy="812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None/>
                  <a:defRPr sz="12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266700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−"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2pPr>
                <a:lvl3pPr marL="4060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»"/>
                  <a:tabLst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3pPr>
                <a:lvl4pPr marL="40005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Courier New" panose="02070309020205020404" pitchFamily="49" charset="0"/>
                  <a:buNone/>
                  <a:defRPr sz="1400" b="0" i="0" kern="1200">
                    <a:solidFill>
                      <a:schemeClr val="tx2"/>
                    </a:solidFill>
                    <a:latin typeface="Montserrat Medium" panose="00000600000000000000" pitchFamily="2" charset="0"/>
                    <a:ea typeface="+mn-ea"/>
                    <a:cs typeface="+mn-cs"/>
                  </a:defRPr>
                </a:lvl4pPr>
                <a:lvl5pPr marL="6727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 sz="1100" b="0" i="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414457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71632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8806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85980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+mj-lt"/>
                  <a:buAutoNum type="arabicPeriod" startAt="7"/>
                </a:pPr>
                <a:r>
                  <a:rPr lang="el-GR" sz="1600" dirty="0">
                    <a:latin typeface="+mn-lt"/>
                  </a:rPr>
                  <a:t>Ανατροφοδότηση και καθορισμός στόχων</a:t>
                </a:r>
                <a:endParaRPr lang="en-AU" sz="1600" dirty="0">
                  <a:latin typeface="+mn-lt"/>
                </a:endParaRPr>
              </a:p>
            </p:txBody>
          </p:sp>
          <p:pic>
            <p:nvPicPr>
              <p:cNvPr id="77" name="Picture 76" descr="Checklist with a target">
                <a:extLst>
                  <a:ext uri="{FF2B5EF4-FFF2-40B4-BE49-F238E27FC236}">
                    <a16:creationId xmlns:a16="http://schemas.microsoft.com/office/drawing/2014/main" id="{45EC2B0E-5E9A-6A5E-FDCC-8537F494A3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95925" y="5248215"/>
                <a:ext cx="600075" cy="514350"/>
              </a:xfrm>
              <a:prstGeom prst="rect">
                <a:avLst/>
              </a:prstGeom>
            </p:spPr>
          </p:pic>
        </p:grpSp>
        <p:grpSp>
          <p:nvGrpSpPr>
            <p:cNvPr id="86" name="Group 85" descr="8. Language review.">
              <a:extLst>
                <a:ext uri="{FF2B5EF4-FFF2-40B4-BE49-F238E27FC236}">
                  <a16:creationId xmlns:a16="http://schemas.microsoft.com/office/drawing/2014/main" id="{E38E9228-8900-132C-D6FF-22A5E64E4ED7}"/>
                </a:ext>
              </a:extLst>
            </p:cNvPr>
            <p:cNvGrpSpPr/>
            <p:nvPr/>
          </p:nvGrpSpPr>
          <p:grpSpPr>
            <a:xfrm>
              <a:off x="2568700" y="4513558"/>
              <a:ext cx="2028994" cy="1702080"/>
              <a:chOff x="2568700" y="4513558"/>
              <a:chExt cx="2028994" cy="1702080"/>
            </a:xfrm>
          </p:grpSpPr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FCBD7D72-5A68-424E-932E-E932C135A17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08915" y="4513558"/>
                <a:ext cx="608900" cy="653925"/>
              </a:xfrm>
              <a:prstGeom prst="rect">
                <a:avLst/>
              </a:prstGeom>
            </p:spPr>
          </p:pic>
          <p:sp>
            <p:nvSpPr>
              <p:cNvPr id="70" name="Text Placeholder 3">
                <a:extLst>
                  <a:ext uri="{FF2B5EF4-FFF2-40B4-BE49-F238E27FC236}">
                    <a16:creationId xmlns:a16="http://schemas.microsoft.com/office/drawing/2014/main" id="{8ACD63C0-8D48-D641-F19E-605655CBAAA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68700" y="5743735"/>
                <a:ext cx="2028994" cy="4719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None/>
                  <a:defRPr sz="12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266700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−"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2pPr>
                <a:lvl3pPr marL="4060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Montserrat Medium" panose="00000600000000000000" pitchFamily="2" charset="0"/>
                  <a:buChar char="»"/>
                  <a:tabLst/>
                  <a:defRPr sz="1800" kern="1200">
                    <a:solidFill>
                      <a:schemeClr val="tx2"/>
                    </a:solidFill>
                    <a:latin typeface="Montserrat Medium" pitchFamily="2" charset="77"/>
                    <a:ea typeface="+mn-ea"/>
                    <a:cs typeface="+mn-cs"/>
                  </a:defRPr>
                </a:lvl3pPr>
                <a:lvl4pPr marL="400050" indent="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ClrTx/>
                  <a:buFont typeface="Courier New" panose="02070309020205020404" pitchFamily="49" charset="0"/>
                  <a:buNone/>
                  <a:defRPr sz="1400" b="0" i="0" kern="1200">
                    <a:solidFill>
                      <a:schemeClr val="tx2"/>
                    </a:solidFill>
                    <a:latin typeface="Montserrat Medium" panose="00000600000000000000" pitchFamily="2" charset="0"/>
                    <a:ea typeface="+mn-ea"/>
                    <a:cs typeface="+mn-cs"/>
                  </a:defRPr>
                </a:lvl4pPr>
                <a:lvl5pPr marL="672704" indent="-133350" algn="l" defTabSz="514349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 sz="1100" b="0" i="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414457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71632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8806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85980" indent="-128587" algn="l" defTabSz="514349" rtl="0" eaLnBrk="1" latinLnBrk="0" hangingPunct="1">
                  <a:lnSpc>
                    <a:spcPct val="90000"/>
                  </a:lnSpc>
                  <a:spcBef>
                    <a:spcPts val="281"/>
                  </a:spcBef>
                  <a:buFont typeface="Arial" panose="020B0604020202020204" pitchFamily="34" charset="0"/>
                  <a:buChar char="•"/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+mj-lt"/>
                  <a:buAutoNum type="arabicPeriod" startAt="8"/>
                </a:pPr>
                <a:r>
                  <a:rPr lang="el-GR" sz="1600" dirty="0">
                    <a:latin typeface="+mn-lt"/>
                  </a:rPr>
                  <a:t>Γλωσσική αναθεώρηση  </a:t>
                </a:r>
                <a:endParaRPr lang="en-AU" sz="1600" dirty="0">
                  <a:latin typeface="+mn-lt"/>
                </a:endParaRPr>
              </a:p>
            </p:txBody>
          </p:sp>
          <p:pic>
            <p:nvPicPr>
              <p:cNvPr id="76" name="Picture 75" descr="An icon that is half a speech bubble, and half a globe image. Arrows curve around the image in a circular direction.">
                <a:extLst>
                  <a:ext uri="{FF2B5EF4-FFF2-40B4-BE49-F238E27FC236}">
                    <a16:creationId xmlns:a16="http://schemas.microsoft.com/office/drawing/2014/main" id="{043D6776-ADB6-AE8B-CA17-BC399C78FE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046665" y="5267205"/>
                <a:ext cx="533400" cy="523875"/>
              </a:xfrm>
              <a:prstGeom prst="rect">
                <a:avLst/>
              </a:prstGeom>
            </p:spPr>
          </p:pic>
        </p:grpSp>
        <p:pic>
          <p:nvPicPr>
            <p:cNvPr id="3" name="Picture 55" descr="Bear">
              <a:extLst>
                <a:ext uri="{FF2B5EF4-FFF2-40B4-BE49-F238E27FC236}">
                  <a16:creationId xmlns:a16="http://schemas.microsoft.com/office/drawing/2014/main" id="{3A1D8F7E-88A8-C9BF-B072-5C6200FCAE7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523734" y="2751159"/>
              <a:ext cx="721105" cy="424976"/>
            </a:xfrm>
            <a:prstGeom prst="rect">
              <a:avLst/>
            </a:prstGeom>
          </p:spPr>
        </p:pic>
        <p:pic>
          <p:nvPicPr>
            <p:cNvPr id="6" name="Graphic 5" descr="2 carrots">
              <a:extLst>
                <a:ext uri="{FF2B5EF4-FFF2-40B4-BE49-F238E27FC236}">
                  <a16:creationId xmlns:a16="http://schemas.microsoft.com/office/drawing/2014/main" id="{059AB77B-3991-BCAF-A46B-631A7B05980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p:blipFill>
          <p:spPr>
            <a:xfrm>
              <a:off x="4597694" y="2723056"/>
              <a:ext cx="898231" cy="662563"/>
            </a:xfrm>
            <a:prstGeom prst="rect">
              <a:avLst/>
            </a:prstGeom>
          </p:spPr>
        </p:pic>
        <p:pic>
          <p:nvPicPr>
            <p:cNvPr id="8" name="Picture 57" descr="Rainbow">
              <a:extLst>
                <a:ext uri="{FF2B5EF4-FFF2-40B4-BE49-F238E27FC236}">
                  <a16:creationId xmlns:a16="http://schemas.microsoft.com/office/drawing/2014/main" id="{F5606F50-3AE7-B105-BDE6-E13EA0CC05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51819" y="2758280"/>
              <a:ext cx="828822" cy="558503"/>
            </a:xfrm>
            <a:prstGeom prst="rect">
              <a:avLst/>
            </a:prstGeom>
          </p:spPr>
        </p:pic>
        <p:pic>
          <p:nvPicPr>
            <p:cNvPr id="9" name="Picture 58" descr="A child reading">
              <a:extLst>
                <a:ext uri="{FF2B5EF4-FFF2-40B4-BE49-F238E27FC236}">
                  <a16:creationId xmlns:a16="http://schemas.microsoft.com/office/drawing/2014/main" id="{0D99C199-1940-BE9B-19B7-5ADDE89BA26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8845050" y="2687301"/>
              <a:ext cx="665843" cy="7416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529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B68C06-A0BE-EB59-E8AA-43416D087FF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937285" y="5167128"/>
            <a:ext cx="6317428" cy="82987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65694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State of New South Wales (Department of Education) 2023</a:t>
            </a:r>
          </a:p>
        </p:txBody>
      </p:sp>
      <p:pic>
        <p:nvPicPr>
          <p:cNvPr id="3" name="Graphic 2" descr="NSW Government logo.&#10;">
            <a:extLst>
              <a:ext uri="{FF2B5EF4-FFF2-40B4-BE49-F238E27FC236}">
                <a16:creationId xmlns:a16="http://schemas.microsoft.com/office/drawing/2014/main" id="{03048816-98EF-9BA1-DC9D-082D0E51D2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3668" y="1089212"/>
            <a:ext cx="3124664" cy="339326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7A96E7-908A-C41E-BE6A-2DC9B9E3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9458634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3">
      <a:dk1>
        <a:srgbClr val="000000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9C3D8011-7492-480F-8960-3275B2682C0A}" vid="{60C16B45-DD04-4EB5-BBF5-4C58019E8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Template-mathematics-V2</Template>
  <TotalTime>0</TotalTime>
  <Words>83</Words>
  <Application>Microsoft Office PowerPoint</Application>
  <PresentationFormat>Widescreen</PresentationFormat>
  <Paragraphs>29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Public Sans</vt:lpstr>
      <vt:lpstr>Times New Roman</vt:lpstr>
      <vt:lpstr>Arial</vt:lpstr>
      <vt:lpstr>Public Sans Light</vt:lpstr>
      <vt:lpstr>NSWG Corporate</vt:lpstr>
      <vt:lpstr>Learning map – The Sleepy Bear</vt:lpstr>
      <vt:lpstr>The Sleepy Bear</vt:lpstr>
      <vt:lpstr>Η Νυσταγμένη Αρκούδα</vt:lpstr>
      <vt:lpstr>© State of New South Wales (Department of Education)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map – The Sleepy Bear – Greek</dc:title>
  <dc:creator>NSW Department of Education</dc:creator>
  <dcterms:created xsi:type="dcterms:W3CDTF">2023-08-18T03:30:04Z</dcterms:created>
  <dcterms:modified xsi:type="dcterms:W3CDTF">2023-08-18T03:30:34Z</dcterms:modified>
</cp:coreProperties>
</file>