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</p:sldIdLst>
  <p:sldSz cx="10693400" cy="7556500"/>
  <p:notesSz cx="6858000" cy="9144000"/>
  <p:embeddedFontLst>
    <p:embeddedFont>
      <p:font typeface="Ananias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ublic Sans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BD809-F6E6-4F3E-9FC1-E1B31B99440E}" v="5" dt="2023-08-09T00:32:12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3" d="100"/>
          <a:sy n="83" d="100"/>
        </p:scale>
        <p:origin x="141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0270D-1C23-4FBB-A202-9F4F5CD8ACC4}" type="datetimeFigureOut">
              <a:rPr lang="en-AU" smtClean="0"/>
              <a:t>18/08/2023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9348E-683B-4D2B-BCF5-957904BADA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48E-B88C-48F3-8DAD-776CAACEE6E0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E88C-AA3C-425E-903A-6FE31C827999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2D51-1EE6-433A-921F-B506E85D15AA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D574-FA7C-447B-B34E-727DA73373AA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54EF-CC04-4C6F-8293-D6569E6B787D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4738-0DD2-4844-A3AC-221F5CE0D5D7}" type="datetime1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10EB-2FC6-4757-A712-F5BBB87CDDB6}" type="datetime1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3F50-7169-4BF9-A1E6-CFD25C7A7A58}" type="datetime1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6EA3-F20F-4388-8942-626AD5B53509}" type="datetime1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8500" y="6978650"/>
            <a:ext cx="21336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BB28-565E-4ABF-B7C2-BDEDC06F2173}" type="datetime1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F7DA-4BE8-432B-83BF-C7E91892E3ED}" type="datetime1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8986-E76A-49E8-BA1F-E7AED4AE535C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-520700" y="400898"/>
            <a:ext cx="11277600" cy="9348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anias Bold"/>
                <a:ea typeface="Ananias Bold"/>
                <a:cs typeface="+mn-cs"/>
              </a:rPr>
              <a:t>Η Νυσταγμενη Αρκουδα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anias Bold"/>
              <a:ea typeface="+mn-ea"/>
              <a:cs typeface="+mn-cs"/>
            </a:endParaRPr>
          </a:p>
        </p:txBody>
      </p:sp>
      <p:grpSp>
        <p:nvGrpSpPr>
          <p:cNvPr id="4" name="Group 3" descr="A cartoon brown bear walks through a grassy field. He is thinking of sleeping.">
            <a:extLst>
              <a:ext uri="{FF2B5EF4-FFF2-40B4-BE49-F238E27FC236}">
                <a16:creationId xmlns:a16="http://schemas.microsoft.com/office/drawing/2014/main" id="{62218A2A-B19A-2467-2CCB-B1BF0E67C428}"/>
              </a:ext>
            </a:extLst>
          </p:cNvPr>
          <p:cNvGrpSpPr/>
          <p:nvPr/>
        </p:nvGrpSpPr>
        <p:grpSpPr>
          <a:xfrm>
            <a:off x="-1" y="1501422"/>
            <a:ext cx="10693401" cy="6058578"/>
            <a:chOff x="-1" y="1501422"/>
            <a:chExt cx="10693401" cy="605857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t="2731"/>
            <a:stretch>
              <a:fillRect/>
            </a:stretch>
          </p:blipFill>
          <p:spPr>
            <a:xfrm>
              <a:off x="-1" y="1501422"/>
              <a:ext cx="10693401" cy="6058578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571699" y="3778250"/>
              <a:ext cx="1419620" cy="78788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452163" y="4560570"/>
              <a:ext cx="3256695" cy="19987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5E2064-CCC4-9659-5551-35C58D49E6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Nearly Winter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7500" y="618840"/>
            <a:ext cx="10138682" cy="929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650" dirty="0">
                <a:solidFill>
                  <a:srgbClr val="000000"/>
                </a:solidFill>
                <a:latin typeface="Public Sans" pitchFamily="2" charset="0"/>
              </a:rPr>
              <a:t>Είναι σχεδόν χειμώνας και ο Μπρούνο η αρκούδα νυστάζει. Πρέπει να βρει λίγο φαγητό πριν κοιμηθεί για το χειμώνα.  </a:t>
            </a:r>
            <a:endParaRPr lang="el-GR" sz="2699" dirty="0">
              <a:solidFill>
                <a:srgbClr val="000000"/>
              </a:solidFill>
              <a:latin typeface="Public Sans" pitchFamily="2" charset="0"/>
            </a:endParaRPr>
          </a:p>
        </p:txBody>
      </p:sp>
      <p:grpSp>
        <p:nvGrpSpPr>
          <p:cNvPr id="6" name="Group 5" descr="Bruno the bear walks through the forest.">
            <a:extLst>
              <a:ext uri="{FF2B5EF4-FFF2-40B4-BE49-F238E27FC236}">
                <a16:creationId xmlns:a16="http://schemas.microsoft.com/office/drawing/2014/main" id="{6E3C1306-1A7A-84B3-7505-E21ABE2450DC}"/>
              </a:ext>
            </a:extLst>
          </p:cNvPr>
          <p:cNvGrpSpPr/>
          <p:nvPr/>
        </p:nvGrpSpPr>
        <p:grpSpPr>
          <a:xfrm>
            <a:off x="0" y="1780621"/>
            <a:ext cx="10692000" cy="5779379"/>
            <a:chOff x="0" y="1780621"/>
            <a:chExt cx="10692000" cy="577937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2255" r="2255" b="7070"/>
            <a:stretch>
              <a:fillRect/>
            </a:stretch>
          </p:blipFill>
          <p:spPr>
            <a:xfrm>
              <a:off x="0" y="1780621"/>
              <a:ext cx="10692000" cy="5779379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58714" y="5737129"/>
              <a:ext cx="2209478" cy="1356067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CF6F5C-D75F-E56F-A018-0177E8822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FAA7-CA44-FD86-AF3D-5E12F4E94B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>
                <a:latin typeface="Public Sans" pitchFamily="2" charset="0"/>
              </a:rPr>
              <a:t>Honey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8153" y="161386"/>
            <a:ext cx="8308699" cy="929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650" dirty="0">
                <a:solidFill>
                  <a:srgbClr val="000000"/>
                </a:solidFill>
                <a:latin typeface="Public Sans" pitchFamily="2" charset="0"/>
              </a:rPr>
              <a:t>Τη Δευτέρα, ο Μπρούνο βρίσκει ένα χρυσό δοχείο με μέλι.</a:t>
            </a:r>
            <a:endParaRPr lang="el-GR" sz="2699" dirty="0">
              <a:solidFill>
                <a:srgbClr val="000000"/>
              </a:solidFill>
              <a:latin typeface="Public Sans" pitchFamily="2" charset="0"/>
            </a:endParaRPr>
          </a:p>
        </p:txBody>
      </p:sp>
      <p:grpSp>
        <p:nvGrpSpPr>
          <p:cNvPr id="3" name="Group 2" descr="Bruno the bear finds a pot of honey lying in the field.">
            <a:extLst>
              <a:ext uri="{FF2B5EF4-FFF2-40B4-BE49-F238E27FC236}">
                <a16:creationId xmlns:a16="http://schemas.microsoft.com/office/drawing/2014/main" id="{E0193B05-6236-4216-F048-F8A64C508A2A}"/>
              </a:ext>
            </a:extLst>
          </p:cNvPr>
          <p:cNvGrpSpPr/>
          <p:nvPr/>
        </p:nvGrpSpPr>
        <p:grpSpPr>
          <a:xfrm>
            <a:off x="-1" y="1327758"/>
            <a:ext cx="10693401" cy="6228742"/>
            <a:chOff x="-1" y="1327758"/>
            <a:chExt cx="10693401" cy="622874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1" y="1327758"/>
              <a:ext cx="10693401" cy="622874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36463" y="5771313"/>
              <a:ext cx="1052027" cy="9494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110200" y="5087899"/>
              <a:ext cx="704551" cy="68341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450930" y="4947225"/>
              <a:ext cx="3056010" cy="1875626"/>
            </a:xfrm>
            <a:prstGeom prst="rect">
              <a:avLst/>
            </a:prstGeom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9DB803-F2B6-1094-0AF4-13B2F6D57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37D8D6-0701-913A-0597-9AF5E7D438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Carrots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60294" y="932379"/>
            <a:ext cx="7448806" cy="929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650" dirty="0">
                <a:solidFill>
                  <a:srgbClr val="000000"/>
                </a:solidFill>
                <a:latin typeface="Public Sans" pitchFamily="2" charset="0"/>
              </a:rPr>
              <a:t>Την Τρίτη, ο Μπρούνο βρίσκει δύο πορτοκαλί καρότα.</a:t>
            </a:r>
            <a:endParaRPr lang="el-GR" sz="2699" dirty="0">
              <a:solidFill>
                <a:srgbClr val="000000"/>
              </a:solidFill>
              <a:latin typeface="Public Sans" pitchFamily="2" charset="0"/>
            </a:endParaRPr>
          </a:p>
        </p:txBody>
      </p:sp>
      <p:grpSp>
        <p:nvGrpSpPr>
          <p:cNvPr id="8" name="Group 7" descr="Bruno the bear finds two carrots in the soil of a clearing..">
            <a:extLst>
              <a:ext uri="{FF2B5EF4-FFF2-40B4-BE49-F238E27FC236}">
                <a16:creationId xmlns:a16="http://schemas.microsoft.com/office/drawing/2014/main" id="{8E76573C-CB15-F666-E156-A937BF923357}"/>
              </a:ext>
            </a:extLst>
          </p:cNvPr>
          <p:cNvGrpSpPr/>
          <p:nvPr/>
        </p:nvGrpSpPr>
        <p:grpSpPr>
          <a:xfrm>
            <a:off x="0" y="1951982"/>
            <a:ext cx="10693400" cy="5608018"/>
            <a:chOff x="0" y="1951982"/>
            <a:chExt cx="10693400" cy="560801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3487" r="4748"/>
            <a:stretch>
              <a:fillRect/>
            </a:stretch>
          </p:blipFill>
          <p:spPr>
            <a:xfrm>
              <a:off x="0" y="1951982"/>
              <a:ext cx="10693400" cy="5608018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167633" y="4413148"/>
              <a:ext cx="3252860" cy="239085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8327" b="7857"/>
            <a:stretch/>
          </p:blipFill>
          <p:spPr>
            <a:xfrm>
              <a:off x="6772726" y="5423549"/>
              <a:ext cx="3920674" cy="21329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224001" y="5423549"/>
              <a:ext cx="2663105" cy="1634481"/>
            </a:xfrm>
            <a:prstGeom prst="rect">
              <a:avLst/>
            </a:prstGeom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0980F36-4408-D0B4-72DE-1E02B4356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50DE05-8A97-4841-6D3C-7AA073F113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Three silver fish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618840"/>
            <a:ext cx="10456182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650" dirty="0">
                <a:solidFill>
                  <a:srgbClr val="000000"/>
                </a:solidFill>
                <a:latin typeface="Public Sans" pitchFamily="2" charset="0"/>
              </a:rPr>
              <a:t>Την Τετάρτη, ο Μπρούνο βρίσκει τρία ασημένια ψάρια.</a:t>
            </a:r>
            <a:endParaRPr lang="el-GR" sz="2699" dirty="0">
              <a:solidFill>
                <a:srgbClr val="000000"/>
              </a:solidFill>
              <a:latin typeface="Public Sans" pitchFamily="2" charset="0"/>
            </a:endParaRPr>
          </a:p>
        </p:txBody>
      </p:sp>
      <p:grpSp>
        <p:nvGrpSpPr>
          <p:cNvPr id="11" name="Group 10" descr="Bruno the bear stands near a small pool of water. Three fish lie on the grass next to him.">
            <a:extLst>
              <a:ext uri="{FF2B5EF4-FFF2-40B4-BE49-F238E27FC236}">
                <a16:creationId xmlns:a16="http://schemas.microsoft.com/office/drawing/2014/main" id="{19018A57-7FAB-B612-6166-EF38A0702460}"/>
              </a:ext>
            </a:extLst>
          </p:cNvPr>
          <p:cNvGrpSpPr/>
          <p:nvPr/>
        </p:nvGrpSpPr>
        <p:grpSpPr>
          <a:xfrm>
            <a:off x="0" y="1452449"/>
            <a:ext cx="10692000" cy="6308673"/>
            <a:chOff x="0" y="1452449"/>
            <a:chExt cx="10692000" cy="630867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4821" r="4821" b="7070"/>
            <a:stretch>
              <a:fillRect/>
            </a:stretch>
          </p:blipFill>
          <p:spPr>
            <a:xfrm>
              <a:off x="0" y="1452449"/>
              <a:ext cx="10692000" cy="610755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798" b="16692"/>
            <a:stretch/>
          </p:blipFill>
          <p:spPr>
            <a:xfrm>
              <a:off x="5228091" y="5673868"/>
              <a:ext cx="5463909" cy="188263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202100" y="5323003"/>
              <a:ext cx="2051983" cy="1259404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3742192" y="6365335"/>
              <a:ext cx="1749879" cy="1395787"/>
              <a:chOff x="0" y="0"/>
              <a:chExt cx="2333172" cy="1861050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1122416">
                <a:off x="149653" y="117041"/>
                <a:ext cx="908201" cy="1082803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1355432">
                <a:off x="520849" y="159518"/>
                <a:ext cx="1090103" cy="1299675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 rot="1446790">
                <a:off x="841215" y="189309"/>
                <a:ext cx="1243389" cy="1482431"/>
              </a:xfrm>
              <a:prstGeom prst="rect">
                <a:avLst/>
              </a:prstGeom>
            </p:spPr>
          </p:pic>
        </p:grp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1505541-5576-A3E9-0B65-77E45F321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94835D2-B232-F9CD-F459-D7A5A2323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Strawberries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8516" y="210865"/>
            <a:ext cx="8231011" cy="1027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l-GR" sz="2950" dirty="0">
                <a:solidFill>
                  <a:srgbClr val="000000"/>
                </a:solidFill>
                <a:latin typeface="Public Sans" pitchFamily="2" charset="0"/>
              </a:rPr>
              <a:t>Την Πέμπτη ο Μπρούνο βρίσκει τέσσερις κόκκινες φράουλες.</a:t>
            </a:r>
            <a:endParaRPr lang="el-GR" sz="2999" dirty="0">
              <a:solidFill>
                <a:srgbClr val="000000"/>
              </a:solidFill>
              <a:latin typeface="Public Sans" pitchFamily="2" charset="0"/>
            </a:endParaRPr>
          </a:p>
        </p:txBody>
      </p:sp>
      <p:grpSp>
        <p:nvGrpSpPr>
          <p:cNvPr id="11" name="Group 10" descr="Bruno the bear finds a strawberry bush while walking in the clearing.">
            <a:extLst>
              <a:ext uri="{FF2B5EF4-FFF2-40B4-BE49-F238E27FC236}">
                <a16:creationId xmlns:a16="http://schemas.microsoft.com/office/drawing/2014/main" id="{EF64EB16-8B2F-2DB9-2C6C-ACCF8A7A58D5}"/>
              </a:ext>
            </a:extLst>
          </p:cNvPr>
          <p:cNvGrpSpPr/>
          <p:nvPr/>
        </p:nvGrpSpPr>
        <p:grpSpPr>
          <a:xfrm>
            <a:off x="0" y="1331258"/>
            <a:ext cx="10692000" cy="6228742"/>
            <a:chOff x="0" y="1331258"/>
            <a:chExt cx="10692000" cy="622874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4683" r="4683" b="4867"/>
            <a:stretch>
              <a:fillRect/>
            </a:stretch>
          </p:blipFill>
          <p:spPr>
            <a:xfrm>
              <a:off x="0" y="1331258"/>
              <a:ext cx="10692000" cy="622874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108700" y="1450144"/>
              <a:ext cx="3360000" cy="3024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28270" y="5135190"/>
              <a:ext cx="2773786" cy="228490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215163" y="4376407"/>
              <a:ext cx="2523234" cy="209428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527309" y="3625776"/>
              <a:ext cx="2773786" cy="228490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 rotWithShape="1">
            <a:blip r:embed="rId6"/>
            <a:srcRect b="4190"/>
            <a:stretch/>
          </p:blipFill>
          <p:spPr>
            <a:xfrm>
              <a:off x="6340439" y="5549971"/>
              <a:ext cx="2523234" cy="200652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56000" y="4721487"/>
              <a:ext cx="3056010" cy="1875626"/>
            </a:xfrm>
            <a:prstGeom prst="rect">
              <a:avLst/>
            </a:prstGeom>
          </p:spPr>
        </p:pic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BFD550-8405-CD64-BB22-4837CF788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51F7-2CD9-9C00-6F96-4168FB0B8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Sample response 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28702" y="860775"/>
            <a:ext cx="6035997" cy="44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650" dirty="0">
                <a:solidFill>
                  <a:srgbClr val="000000"/>
                </a:solidFill>
                <a:latin typeface="Public Sans" pitchFamily="2" charset="0"/>
              </a:rPr>
              <a:t>Τι βρίσκει ο Μπρούνο την Παρασκευή;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9613" y="2058450"/>
            <a:ext cx="7874174" cy="93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50" dirty="0">
                <a:latin typeface="Public Sans" pitchFamily="2" charset="0"/>
              </a:rPr>
              <a:t>Sample response: </a:t>
            </a:r>
            <a:endParaRPr lang="en-US" sz="2699" dirty="0">
              <a:latin typeface="Public Sans" pitchFamily="2" charset="0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l-GR" sz="2650" dirty="0">
                <a:latin typeface="Public Sans" pitchFamily="2" charset="0"/>
              </a:rPr>
              <a:t>Την Παρασκευή ο Μπρούνο βρίσκει πέντε σουβλάκια</a:t>
            </a:r>
          </a:p>
        </p:txBody>
      </p:sp>
      <p:pic>
        <p:nvPicPr>
          <p:cNvPr id="5" name="Picture 5" descr="5 wooden sticks with 2 pieces of meat on each.">
            <a:extLst>
              <a:ext uri="{FF2B5EF4-FFF2-40B4-BE49-F238E27FC236}">
                <a16:creationId xmlns:a16="http://schemas.microsoft.com/office/drawing/2014/main" id="{3F3EB507-265C-C0E7-06DC-E745BC7FB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864" y="3700526"/>
            <a:ext cx="4235672" cy="311382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E7D38-A9E1-9006-A8FA-03D4B4B67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BC0E68-66BF-5FBD-2648-49B1A1A066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5714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AU" dirty="0"/>
              <a:t>Sample response 2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125845" y="526051"/>
            <a:ext cx="8029339" cy="39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1"/>
              </a:lnSpc>
              <a:spcBef>
                <a:spcPct val="0"/>
              </a:spcBef>
            </a:pPr>
            <a:r>
              <a:rPr lang="el-GR" sz="2400" dirty="0">
                <a:solidFill>
                  <a:srgbClr val="000000"/>
                </a:solidFill>
                <a:latin typeface="Public Sans" pitchFamily="2" charset="0"/>
              </a:rPr>
              <a:t>Που κοιμάται ο Μπρούνο τον χειμώνα;</a:t>
            </a:r>
            <a:endParaRPr lang="el-GR" sz="2443" dirty="0">
              <a:solidFill>
                <a:srgbClr val="000000"/>
              </a:solidFill>
              <a:latin typeface="Public Sans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63386" y="2161212"/>
            <a:ext cx="8954257" cy="928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Public Sans" pitchFamily="2" charset="0"/>
              </a:rPr>
              <a:t>Sample response: </a:t>
            </a:r>
            <a:endParaRPr lang="en-US" dirty="0"/>
          </a:p>
          <a:p>
            <a:pPr algn="ctr">
              <a:lnSpc>
                <a:spcPts val="3800"/>
              </a:lnSpc>
              <a:spcBef>
                <a:spcPct val="0"/>
              </a:spcBef>
            </a:pPr>
            <a:r>
              <a:rPr lang="el-GR" sz="2700" dirty="0">
                <a:solidFill>
                  <a:srgbClr val="000000"/>
                </a:solidFill>
                <a:latin typeface="Public Sans" pitchFamily="2" charset="0"/>
              </a:rPr>
              <a:t>Ο Μπρούνο κοιμάται σε μια σπηλιά για το χειμώνα.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6731A0-5095-4D1F-1FF4-31B3A6469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76244" y="5302733"/>
            <a:ext cx="5540911" cy="7278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5330" algn="l" defTabSz="534667">
              <a:spcBef>
                <a:spcPts val="0"/>
              </a:spcBef>
              <a:defRPr/>
            </a:pPr>
            <a:r>
              <a:rPr lang="en-AU" sz="1403" dirty="0">
                <a:latin typeface="Public Sans" pitchFamily="2" charset="0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6405" y="1726061"/>
            <a:ext cx="2740591" cy="29761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A96E7-908A-C41E-BE6A-2DC9B9E38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Public Sans</vt:lpstr>
      <vt:lpstr>Calibri</vt:lpstr>
      <vt:lpstr>Ananias Bold</vt:lpstr>
      <vt:lpstr>Arial</vt:lpstr>
      <vt:lpstr>Office Theme</vt:lpstr>
      <vt:lpstr>Η Νυσταγμενη Αρκουδα</vt:lpstr>
      <vt:lpstr>Nearly Winter</vt:lpstr>
      <vt:lpstr>Honey</vt:lpstr>
      <vt:lpstr>Carrots</vt:lpstr>
      <vt:lpstr>Three silver fish</vt:lpstr>
      <vt:lpstr>Strawberries</vt:lpstr>
      <vt:lpstr>Sample response 1</vt:lpstr>
      <vt:lpstr>Sample response 2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sleepy bear – Greek translation</dc:title>
  <dc:creator>NSW Department of Education</dc:creator>
  <dcterms:created xsi:type="dcterms:W3CDTF">2023-08-18T04:27:28Z</dcterms:created>
  <dcterms:modified xsi:type="dcterms:W3CDTF">2023-08-18T04:28:11Z</dcterms:modified>
  <dc:identifier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2023-08-18T04:28:10Z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f07647af-d37b-4f08-b2e0-645c8f2b4769</vt:lpwstr>
  </property>
  <property fmtid="{D5CDD505-2E9C-101B-9397-08002B2CF9AE}" pid="8" name="MSIP_Label_b603dfd7-d93a-4381-a340-2995d8282205_ContentBits">
    <vt:lpwstr>0</vt:lpwstr>
  </property>
</Properties>
</file>