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8"/>
  </p:notesMasterIdLst>
  <p:handoutMasterIdLst>
    <p:handoutMasterId r:id="rId29"/>
  </p:handoutMasterIdLst>
  <p:sldIdLst>
    <p:sldId id="362" r:id="rId2"/>
    <p:sldId id="363" r:id="rId3"/>
    <p:sldId id="364" r:id="rId4"/>
    <p:sldId id="365" r:id="rId5"/>
    <p:sldId id="366" r:id="rId6"/>
    <p:sldId id="367" r:id="rId7"/>
    <p:sldId id="368" r:id="rId8"/>
    <p:sldId id="369" r:id="rId9"/>
    <p:sldId id="370" r:id="rId10"/>
    <p:sldId id="371" r:id="rId11"/>
    <p:sldId id="372" r:id="rId12"/>
    <p:sldId id="373" r:id="rId13"/>
    <p:sldId id="374" r:id="rId14"/>
    <p:sldId id="375" r:id="rId15"/>
    <p:sldId id="376" r:id="rId16"/>
    <p:sldId id="377" r:id="rId17"/>
    <p:sldId id="378" r:id="rId18"/>
    <p:sldId id="379" r:id="rId19"/>
    <p:sldId id="380" r:id="rId20"/>
    <p:sldId id="381" r:id="rId21"/>
    <p:sldId id="382" r:id="rId22"/>
    <p:sldId id="383" r:id="rId23"/>
    <p:sldId id="384" r:id="rId24"/>
    <p:sldId id="360" r:id="rId25"/>
    <p:sldId id="385" r:id="rId26"/>
    <p:sldId id="361" r:id="rId27"/>
  </p:sldIdLst>
  <p:sldSz cx="12192000" cy="6858000"/>
  <p:notesSz cx="6858000" cy="9144000"/>
  <p:embeddedFontLst>
    <p:embeddedFont>
      <p:font typeface="Public Sans" panose="020B0604020202020204" charset="0"/>
      <p:regular r:id="rId30"/>
      <p:bold r:id="rId31"/>
      <p:italic r:id="rId32"/>
      <p:boldItalic r:id="rId33"/>
    </p:embeddedFont>
    <p:embeddedFont>
      <p:font typeface="Public Sans Light" panose="020B0604020202020204" charset="0"/>
      <p:regular r:id="rId34"/>
      <p:italic r:id="rId35"/>
    </p:embeddedFont>
    <p:embeddedFont>
      <p:font typeface="Public Sans SemiBold" panose="020B0604020202020204" charset="0"/>
      <p:bold r:id="rId36"/>
      <p:boldItalic r:id="rId3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220" autoAdjust="0"/>
  </p:normalViewPr>
  <p:slideViewPr>
    <p:cSldViewPr snapToGrid="0">
      <p:cViewPr>
        <p:scale>
          <a:sx n="76" d="100"/>
          <a:sy n="76" d="100"/>
        </p:scale>
        <p:origin x="165" y="150"/>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27/10/2023</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27/10/2023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62AEF8-2324-A744-8CFA-AEB5362F3845}"/>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a:extLst>
              <a:ext uri="{FF2B5EF4-FFF2-40B4-BE49-F238E27FC236}">
                <a16:creationId xmlns:a16="http://schemas.microsoft.com/office/drawing/2014/main" id="{18601970-899C-4481-6F10-1CFE401085C2}"/>
              </a:ext>
            </a:extLst>
          </p:cNvPr>
          <p:cNvPicPr>
            <a:picLocks noChangeAspect="1"/>
          </p:cNvPicPr>
          <p:nvPr userDrawn="1"/>
        </p:nvPicPr>
        <p:blipFill>
          <a:blip r:embed="rId2"/>
          <a:stretch>
            <a:fillRect/>
          </a:stretch>
        </p:blipFill>
        <p:spPr>
          <a:xfrm>
            <a:off x="11033940" y="276330"/>
            <a:ext cx="984684" cy="974264"/>
          </a:xfrm>
          <a:prstGeom prst="rect">
            <a:avLst/>
          </a:prstGeom>
        </p:spPr>
      </p:pic>
    </p:spTree>
    <p:extLst>
      <p:ext uri="{BB962C8B-B14F-4D97-AF65-F5344CB8AC3E}">
        <p14:creationId xmlns:p14="http://schemas.microsoft.com/office/powerpoint/2010/main" val="8174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45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6" r:id="rId27"/>
    <p:sldLayoutId id="2147483725" r:id="rId28"/>
    <p:sldLayoutId id="2147483744" r:id="rId29"/>
    <p:sldLayoutId id="214748374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standards.nsw.edu.au/wps/portal/nesa/home"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30.xml"/><Relationship Id="rId4" Type="http://schemas.openxmlformats.org/officeDocument/2006/relationships/hyperlink" Target="https://curriculum.nsw.edu.a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F12958F-B94E-D070-BE6E-0DA47427024C}"/>
              </a:ext>
            </a:extLst>
          </p:cNvPr>
          <p:cNvSpPr>
            <a:spLocks noGrp="1"/>
          </p:cNvSpPr>
          <p:nvPr>
            <p:ph type="ctrTitle"/>
          </p:nvPr>
        </p:nvSpPr>
        <p:spPr/>
        <p:txBody>
          <a:bodyPr/>
          <a:lstStyle/>
          <a:p>
            <a:r>
              <a:rPr lang="en-GB" dirty="0"/>
              <a:t>A trip to the </a:t>
            </a:r>
            <a:r>
              <a:rPr lang="en-GB"/>
              <a:t>markets!</a:t>
            </a:r>
            <a:br>
              <a:rPr lang="en-GB" dirty="0"/>
            </a:br>
            <a:endParaRPr lang="en-AU" dirty="0"/>
          </a:p>
        </p:txBody>
      </p:sp>
      <p:sp>
        <p:nvSpPr>
          <p:cNvPr id="15" name="Freeform 2">
            <a:extLst>
              <a:ext uri="{FF2B5EF4-FFF2-40B4-BE49-F238E27FC236}">
                <a16:creationId xmlns:a16="http://schemas.microsoft.com/office/drawing/2014/main" id="{095D805C-8CC8-8D35-C0C7-9D518F91BB4F}"/>
              </a:ext>
              <a:ext uri="{C183D7F6-B498-43B3-948B-1728B52AA6E4}">
                <adec:decorative xmlns:adec="http://schemas.microsoft.com/office/drawing/2017/decorative" val="1"/>
              </a:ext>
            </a:extLst>
          </p:cNvPr>
          <p:cNvSpPr/>
          <p:nvPr/>
        </p:nvSpPr>
        <p:spPr>
          <a:xfrm>
            <a:off x="7124700" y="-12258"/>
            <a:ext cx="5067300" cy="6870258"/>
          </a:xfrm>
          <a:custGeom>
            <a:avLst/>
            <a:gdLst/>
            <a:ahLst/>
            <a:cxnLst/>
            <a:rect l="l" t="t" r="r" b="b"/>
            <a:pathLst>
              <a:path w="9077674" h="6048000">
                <a:moveTo>
                  <a:pt x="0" y="0"/>
                </a:moveTo>
                <a:lnTo>
                  <a:pt x="9077674" y="0"/>
                </a:lnTo>
                <a:lnTo>
                  <a:pt x="9077674" y="6048000"/>
                </a:lnTo>
                <a:lnTo>
                  <a:pt x="0" y="6048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 name="Footer Placeholder 2">
            <a:extLst>
              <a:ext uri="{FF2B5EF4-FFF2-40B4-BE49-F238E27FC236}">
                <a16:creationId xmlns:a16="http://schemas.microsoft.com/office/drawing/2014/main" id="{751A63C0-BC27-D525-1D3D-311EE68F2C0F}"/>
              </a:ext>
            </a:extLst>
          </p:cNvPr>
          <p:cNvSpPr>
            <a:spLocks noGrp="1"/>
          </p:cNvSpPr>
          <p:nvPr>
            <p:ph type="ftr" sz="quarter" idx="3"/>
          </p:nvPr>
        </p:nvSpPr>
        <p:spPr/>
        <p:txBody>
          <a:bodyPr/>
          <a:lstStyle/>
          <a:p>
            <a:r>
              <a:rPr lang="en-US"/>
              <a:t>NSW Department of Education</a:t>
            </a:r>
            <a:endParaRPr lang="en-AU" dirty="0"/>
          </a:p>
        </p:txBody>
      </p:sp>
    </p:spTree>
    <p:extLst>
      <p:ext uri="{BB962C8B-B14F-4D97-AF65-F5344CB8AC3E}">
        <p14:creationId xmlns:p14="http://schemas.microsoft.com/office/powerpoint/2010/main" val="319891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385398" y="1248153"/>
            <a:ext cx="5278801" cy="3800400"/>
          </a:xfrm>
        </p:spPr>
        <p:txBody>
          <a:bodyPr/>
          <a:lstStyle/>
          <a:p>
            <a:pPr>
              <a:lnSpc>
                <a:spcPct val="150000"/>
              </a:lnSpc>
            </a:pPr>
            <a:r>
              <a:rPr lang="en-GB" sz="4800" dirty="0"/>
              <a:t>On Wednesday, my brother and I bought a purple plum.</a:t>
            </a:r>
          </a:p>
        </p:txBody>
      </p:sp>
      <p:sp>
        <p:nvSpPr>
          <p:cNvPr id="4" name="Freeform 3" descr="A purple plum.">
            <a:extLst>
              <a:ext uri="{FF2B5EF4-FFF2-40B4-BE49-F238E27FC236}">
                <a16:creationId xmlns:a16="http://schemas.microsoft.com/office/drawing/2014/main" id="{D4370FBE-14BE-CAB8-BD8C-3C22055C5013}"/>
              </a:ext>
            </a:extLst>
          </p:cNvPr>
          <p:cNvSpPr/>
          <p:nvPr/>
        </p:nvSpPr>
        <p:spPr>
          <a:xfrm>
            <a:off x="7073902" y="1248153"/>
            <a:ext cx="3502456" cy="4976847"/>
          </a:xfrm>
          <a:custGeom>
            <a:avLst/>
            <a:gdLst/>
            <a:ahLst/>
            <a:cxnLst/>
            <a:rect l="l" t="t" r="r" b="b"/>
            <a:pathLst>
              <a:path w="3502456" h="4976847">
                <a:moveTo>
                  <a:pt x="0" y="0"/>
                </a:moveTo>
                <a:lnTo>
                  <a:pt x="3502456" y="0"/>
                </a:lnTo>
                <a:lnTo>
                  <a:pt x="3502456" y="4976847"/>
                </a:lnTo>
                <a:lnTo>
                  <a:pt x="0" y="4976847"/>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422737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702200" y="1317686"/>
            <a:ext cx="5164500" cy="4397301"/>
          </a:xfrm>
        </p:spPr>
        <p:txBody>
          <a:bodyPr/>
          <a:lstStyle/>
          <a:p>
            <a:pPr>
              <a:lnSpc>
                <a:spcPct val="150000"/>
              </a:lnSpc>
            </a:pPr>
            <a:r>
              <a:rPr lang="en-GB" sz="4800" dirty="0"/>
              <a:t>My brother asked the shopkeeper, "How much  does one plum cost?"</a:t>
            </a:r>
          </a:p>
        </p:txBody>
      </p:sp>
      <p:sp>
        <p:nvSpPr>
          <p:cNvPr id="5" name="Freeform 2" descr="2 people shopping for fruit.">
            <a:extLst>
              <a:ext uri="{FF2B5EF4-FFF2-40B4-BE49-F238E27FC236}">
                <a16:creationId xmlns:a16="http://schemas.microsoft.com/office/drawing/2014/main" id="{918B93D1-3436-F7C4-A86D-7E3C19ED5EC1}"/>
              </a:ext>
            </a:extLst>
          </p:cNvPr>
          <p:cNvSpPr/>
          <p:nvPr/>
        </p:nvSpPr>
        <p:spPr>
          <a:xfrm>
            <a:off x="6325302" y="1317686"/>
            <a:ext cx="5164500" cy="4222627"/>
          </a:xfrm>
          <a:custGeom>
            <a:avLst/>
            <a:gdLst/>
            <a:ahLst/>
            <a:cxnLst/>
            <a:rect l="l" t="t" r="r" b="b"/>
            <a:pathLst>
              <a:path w="6337902" h="4222627">
                <a:moveTo>
                  <a:pt x="0" y="0"/>
                </a:moveTo>
                <a:lnTo>
                  <a:pt x="6337902" y="0"/>
                </a:lnTo>
                <a:lnTo>
                  <a:pt x="6337902" y="4222627"/>
                </a:lnTo>
                <a:lnTo>
                  <a:pt x="0" y="4222627"/>
                </a:lnTo>
                <a:lnTo>
                  <a:pt x="0" y="0"/>
                </a:lnTo>
                <a:close/>
              </a:path>
            </a:pathLst>
          </a:custGeom>
          <a:blipFill>
            <a:blip r:embed="rId2"/>
            <a:stretch>
              <a:fillRect l="-22720" r="-1"/>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343909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612527" y="1332253"/>
            <a:ext cx="5418500" cy="4333800"/>
          </a:xfrm>
        </p:spPr>
        <p:txBody>
          <a:bodyPr/>
          <a:lstStyle/>
          <a:p>
            <a:pPr>
              <a:lnSpc>
                <a:spcPct val="150000"/>
              </a:lnSpc>
            </a:pPr>
            <a:r>
              <a:rPr lang="en-GB" sz="4800" dirty="0"/>
              <a:t>The shopkeeper replied, "The plum costs three Euros".</a:t>
            </a:r>
          </a:p>
        </p:txBody>
      </p:sp>
      <p:sp>
        <p:nvSpPr>
          <p:cNvPr id="4" name="Freeform 2" descr="A person holding 2 containers filled with fruit.">
            <a:extLst>
              <a:ext uri="{FF2B5EF4-FFF2-40B4-BE49-F238E27FC236}">
                <a16:creationId xmlns:a16="http://schemas.microsoft.com/office/drawing/2014/main" id="{FD299BEE-FF0B-8538-860A-ECCC84FD17E8}"/>
              </a:ext>
            </a:extLst>
          </p:cNvPr>
          <p:cNvSpPr/>
          <p:nvPr/>
        </p:nvSpPr>
        <p:spPr>
          <a:xfrm>
            <a:off x="6335304" y="1332253"/>
            <a:ext cx="5508696" cy="4193494"/>
          </a:xfrm>
          <a:custGeom>
            <a:avLst/>
            <a:gdLst/>
            <a:ahLst/>
            <a:cxnLst/>
            <a:rect l="l" t="t" r="r" b="b"/>
            <a:pathLst>
              <a:path w="5348508" h="4071551">
                <a:moveTo>
                  <a:pt x="0" y="0"/>
                </a:moveTo>
                <a:lnTo>
                  <a:pt x="5348507" y="0"/>
                </a:lnTo>
                <a:lnTo>
                  <a:pt x="5348507" y="4071552"/>
                </a:lnTo>
                <a:lnTo>
                  <a:pt x="0" y="4071552"/>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12972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12400" y="1174620"/>
            <a:ext cx="5218533" cy="3559100"/>
          </a:xfrm>
        </p:spPr>
        <p:txBody>
          <a:bodyPr/>
          <a:lstStyle/>
          <a:p>
            <a:pPr>
              <a:lnSpc>
                <a:spcPts val="8119"/>
              </a:lnSpc>
            </a:pPr>
            <a:r>
              <a:rPr lang="en-US" sz="4800" dirty="0"/>
              <a:t>On Thursday, my sister and I bought an orange </a:t>
            </a:r>
            <a:r>
              <a:rPr lang="en-US" sz="4800" dirty="0" err="1"/>
              <a:t>orange</a:t>
            </a:r>
            <a:r>
              <a:rPr lang="en-US" sz="4800" dirty="0"/>
              <a:t>.</a:t>
            </a:r>
          </a:p>
        </p:txBody>
      </p:sp>
      <p:sp>
        <p:nvSpPr>
          <p:cNvPr id="5" name="Freeform 2" descr="An orange.">
            <a:extLst>
              <a:ext uri="{FF2B5EF4-FFF2-40B4-BE49-F238E27FC236}">
                <a16:creationId xmlns:a16="http://schemas.microsoft.com/office/drawing/2014/main" id="{FA419326-68DF-69A7-F3EA-DC321895A3DA}"/>
              </a:ext>
            </a:extLst>
          </p:cNvPr>
          <p:cNvSpPr/>
          <p:nvPr/>
        </p:nvSpPr>
        <p:spPr>
          <a:xfrm>
            <a:off x="6461068" y="1174620"/>
            <a:ext cx="5022932" cy="5092960"/>
          </a:xfrm>
          <a:custGeom>
            <a:avLst/>
            <a:gdLst/>
            <a:ahLst/>
            <a:cxnLst/>
            <a:rect l="l" t="t" r="r" b="b"/>
            <a:pathLst>
              <a:path w="5022932" h="5092960">
                <a:moveTo>
                  <a:pt x="0" y="0"/>
                </a:moveTo>
                <a:lnTo>
                  <a:pt x="5022932" y="0"/>
                </a:lnTo>
                <a:lnTo>
                  <a:pt x="5022932" y="5092960"/>
                </a:lnTo>
                <a:lnTo>
                  <a:pt x="0" y="5092960"/>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326658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385400" y="1444933"/>
            <a:ext cx="5494700" cy="3546400"/>
          </a:xfrm>
        </p:spPr>
        <p:txBody>
          <a:bodyPr/>
          <a:lstStyle/>
          <a:p>
            <a:pPr>
              <a:lnSpc>
                <a:spcPts val="8119"/>
              </a:lnSpc>
            </a:pPr>
            <a:r>
              <a:rPr lang="en-GB" sz="4800" dirty="0"/>
              <a:t>My sister asked the shopkeeper, "How much does one orange cost?"</a:t>
            </a:r>
          </a:p>
        </p:txBody>
      </p:sp>
      <p:sp>
        <p:nvSpPr>
          <p:cNvPr id="4" name="Freeform 2" descr="A person holding 3 oranges.">
            <a:extLst>
              <a:ext uri="{FF2B5EF4-FFF2-40B4-BE49-F238E27FC236}">
                <a16:creationId xmlns:a16="http://schemas.microsoft.com/office/drawing/2014/main" id="{02D09C06-3D05-5C7F-6FD4-9875A81266C4}"/>
              </a:ext>
            </a:extLst>
          </p:cNvPr>
          <p:cNvSpPr/>
          <p:nvPr/>
        </p:nvSpPr>
        <p:spPr>
          <a:xfrm>
            <a:off x="6763119" y="1444933"/>
            <a:ext cx="4360881" cy="4169367"/>
          </a:xfrm>
          <a:custGeom>
            <a:avLst/>
            <a:gdLst/>
            <a:ahLst/>
            <a:cxnLst/>
            <a:rect l="l" t="t" r="r" b="b"/>
            <a:pathLst>
              <a:path w="5759525" h="3837283">
                <a:moveTo>
                  <a:pt x="0" y="0"/>
                </a:moveTo>
                <a:lnTo>
                  <a:pt x="5759524" y="0"/>
                </a:lnTo>
                <a:lnTo>
                  <a:pt x="5759524" y="3837283"/>
                </a:lnTo>
                <a:lnTo>
                  <a:pt x="0" y="3837283"/>
                </a:lnTo>
                <a:lnTo>
                  <a:pt x="0" y="0"/>
                </a:lnTo>
                <a:close/>
              </a:path>
            </a:pathLst>
          </a:custGeom>
          <a:blipFill>
            <a:blip r:embed="rId2"/>
            <a:stretch>
              <a:fillRect l="-43502"/>
            </a:stretch>
          </a:blipFill>
        </p:spPr>
        <p:txBody>
          <a:bodyPr/>
          <a:lstStyle/>
          <a:p>
            <a:endParaRPr lang="en-AU" dirty="0"/>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422216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12400" y="1196909"/>
            <a:ext cx="5583600" cy="2530400"/>
          </a:xfrm>
        </p:spPr>
        <p:txBody>
          <a:bodyPr/>
          <a:lstStyle/>
          <a:p>
            <a:pPr>
              <a:lnSpc>
                <a:spcPts val="8119"/>
              </a:lnSpc>
            </a:pPr>
            <a:r>
              <a:rPr lang="en-GB" sz="4800" dirty="0"/>
              <a:t>The shopkeeper replied, "The orange costs four Euros and 10 cents".</a:t>
            </a:r>
          </a:p>
        </p:txBody>
      </p:sp>
      <p:sp>
        <p:nvSpPr>
          <p:cNvPr id="5" name="Freeform 2" descr="A person taking money from their purse.">
            <a:extLst>
              <a:ext uri="{FF2B5EF4-FFF2-40B4-BE49-F238E27FC236}">
                <a16:creationId xmlns:a16="http://schemas.microsoft.com/office/drawing/2014/main" id="{AD269CFA-2349-9BDD-BC06-E1BED4000CCF}"/>
              </a:ext>
            </a:extLst>
          </p:cNvPr>
          <p:cNvSpPr/>
          <p:nvPr/>
        </p:nvSpPr>
        <p:spPr>
          <a:xfrm>
            <a:off x="6653149" y="1325235"/>
            <a:ext cx="4830851" cy="4804148"/>
          </a:xfrm>
          <a:custGeom>
            <a:avLst/>
            <a:gdLst/>
            <a:ahLst/>
            <a:cxnLst/>
            <a:rect l="l" t="t" r="r" b="b"/>
            <a:pathLst>
              <a:path w="6810851" h="4537729">
                <a:moveTo>
                  <a:pt x="0" y="0"/>
                </a:moveTo>
                <a:lnTo>
                  <a:pt x="6810850" y="0"/>
                </a:lnTo>
                <a:lnTo>
                  <a:pt x="6810850" y="4537729"/>
                </a:lnTo>
                <a:lnTo>
                  <a:pt x="0" y="4537729"/>
                </a:lnTo>
                <a:lnTo>
                  <a:pt x="0" y="0"/>
                </a:lnTo>
                <a:close/>
              </a:path>
            </a:pathLst>
          </a:custGeom>
          <a:blipFill>
            <a:blip r:embed="rId2"/>
            <a:stretch>
              <a:fillRect r="-49264"/>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21746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641357" y="917368"/>
            <a:ext cx="5177200" cy="2936800"/>
          </a:xfrm>
        </p:spPr>
        <p:txBody>
          <a:bodyPr/>
          <a:lstStyle/>
          <a:p>
            <a:pPr>
              <a:lnSpc>
                <a:spcPts val="8119"/>
              </a:lnSpc>
            </a:pPr>
            <a:r>
              <a:rPr lang="en-GB" sz="4800" dirty="0"/>
              <a:t>On Friday, my grandma and I bought a yellow banana.</a:t>
            </a:r>
          </a:p>
        </p:txBody>
      </p:sp>
      <p:sp>
        <p:nvSpPr>
          <p:cNvPr id="4" name="Freeform 2" descr="A bright yellow banana.">
            <a:extLst>
              <a:ext uri="{FF2B5EF4-FFF2-40B4-BE49-F238E27FC236}">
                <a16:creationId xmlns:a16="http://schemas.microsoft.com/office/drawing/2014/main" id="{9E5421CE-F020-5A8B-5899-BDC0E6D16FA2}"/>
              </a:ext>
            </a:extLst>
          </p:cNvPr>
          <p:cNvSpPr/>
          <p:nvPr/>
        </p:nvSpPr>
        <p:spPr>
          <a:xfrm rot="19287044">
            <a:off x="5523186" y="2229791"/>
            <a:ext cx="5488257" cy="3649691"/>
          </a:xfrm>
          <a:custGeom>
            <a:avLst/>
            <a:gdLst/>
            <a:ahLst/>
            <a:cxnLst/>
            <a:rect l="l" t="t" r="r" b="b"/>
            <a:pathLst>
              <a:path w="6631284" h="4409804">
                <a:moveTo>
                  <a:pt x="0" y="0"/>
                </a:moveTo>
                <a:lnTo>
                  <a:pt x="6631284" y="0"/>
                </a:lnTo>
                <a:lnTo>
                  <a:pt x="6631284" y="4409803"/>
                </a:lnTo>
                <a:lnTo>
                  <a:pt x="0" y="4409803"/>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424887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348000" y="1340000"/>
            <a:ext cx="5544800" cy="3749600"/>
          </a:xfrm>
        </p:spPr>
        <p:txBody>
          <a:bodyPr/>
          <a:lstStyle/>
          <a:p>
            <a:pPr>
              <a:lnSpc>
                <a:spcPts val="8119"/>
              </a:lnSpc>
            </a:pPr>
            <a:r>
              <a:rPr lang="en-GB" sz="4800" dirty="0"/>
              <a:t>My grandma asked the shopkeeper, "How much does one banana cost?"</a:t>
            </a:r>
          </a:p>
        </p:txBody>
      </p:sp>
      <p:sp>
        <p:nvSpPr>
          <p:cNvPr id="5" name="Freeform 2" descr="A person holding a bunch of bananas.">
            <a:extLst>
              <a:ext uri="{FF2B5EF4-FFF2-40B4-BE49-F238E27FC236}">
                <a16:creationId xmlns:a16="http://schemas.microsoft.com/office/drawing/2014/main" id="{46E25D22-6BEA-EC30-5658-58AF58B8B84B}"/>
              </a:ext>
            </a:extLst>
          </p:cNvPr>
          <p:cNvSpPr/>
          <p:nvPr/>
        </p:nvSpPr>
        <p:spPr>
          <a:xfrm>
            <a:off x="6096000" y="1355800"/>
            <a:ext cx="5748000" cy="4336704"/>
          </a:xfrm>
          <a:custGeom>
            <a:avLst/>
            <a:gdLst/>
            <a:ahLst/>
            <a:cxnLst/>
            <a:rect l="l" t="t" r="r" b="b"/>
            <a:pathLst>
              <a:path w="5804645" h="3867345">
                <a:moveTo>
                  <a:pt x="0" y="0"/>
                </a:moveTo>
                <a:lnTo>
                  <a:pt x="5804645" y="0"/>
                </a:lnTo>
                <a:lnTo>
                  <a:pt x="5804645" y="3867345"/>
                </a:lnTo>
                <a:lnTo>
                  <a:pt x="0" y="3867345"/>
                </a:lnTo>
                <a:lnTo>
                  <a:pt x="0" y="0"/>
                </a:lnTo>
                <a:close/>
              </a:path>
            </a:pathLst>
          </a:custGeom>
          <a:blipFill>
            <a:blip r:embed="rId2"/>
            <a:stretch>
              <a:fillRect l="-13242"/>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121596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57566" y="1305916"/>
            <a:ext cx="5278800" cy="4940300"/>
          </a:xfrm>
        </p:spPr>
        <p:txBody>
          <a:bodyPr/>
          <a:lstStyle/>
          <a:p>
            <a:pPr>
              <a:lnSpc>
                <a:spcPts val="8119"/>
              </a:lnSpc>
            </a:pPr>
            <a:r>
              <a:rPr lang="en-GB" sz="4800" dirty="0"/>
              <a:t>The shopkeeper replied, "The banana costs five Euros and thirty cents".</a:t>
            </a:r>
          </a:p>
        </p:txBody>
      </p:sp>
      <p:sp>
        <p:nvSpPr>
          <p:cNvPr id="4" name="Freeform 2" descr="A person paying a cashier for their bananas.">
            <a:extLst>
              <a:ext uri="{FF2B5EF4-FFF2-40B4-BE49-F238E27FC236}">
                <a16:creationId xmlns:a16="http://schemas.microsoft.com/office/drawing/2014/main" id="{A120A157-75AD-CE7C-E806-1DA90B489CD2}"/>
              </a:ext>
            </a:extLst>
          </p:cNvPr>
          <p:cNvSpPr/>
          <p:nvPr/>
        </p:nvSpPr>
        <p:spPr>
          <a:xfrm>
            <a:off x="5950666" y="1305916"/>
            <a:ext cx="5533334" cy="3693500"/>
          </a:xfrm>
          <a:custGeom>
            <a:avLst/>
            <a:gdLst/>
            <a:ahLst/>
            <a:cxnLst/>
            <a:rect l="l" t="t" r="r" b="b"/>
            <a:pathLst>
              <a:path w="6795632" h="4536084">
                <a:moveTo>
                  <a:pt x="0" y="0"/>
                </a:moveTo>
                <a:lnTo>
                  <a:pt x="6795632" y="0"/>
                </a:lnTo>
                <a:lnTo>
                  <a:pt x="6795632" y="4536085"/>
                </a:lnTo>
                <a:lnTo>
                  <a:pt x="0" y="4536085"/>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109039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728300" y="1359800"/>
            <a:ext cx="5367700" cy="5156200"/>
          </a:xfrm>
        </p:spPr>
        <p:txBody>
          <a:bodyPr/>
          <a:lstStyle/>
          <a:p>
            <a:pPr>
              <a:lnSpc>
                <a:spcPts val="8119"/>
              </a:lnSpc>
            </a:pPr>
            <a:r>
              <a:rPr lang="en-GB" sz="4800" dirty="0"/>
              <a:t>On Saturday, my grandpa and I bought a green pear.</a:t>
            </a:r>
          </a:p>
        </p:txBody>
      </p:sp>
      <p:sp>
        <p:nvSpPr>
          <p:cNvPr id="5" name="Freeform 2" descr="A green pear.">
            <a:extLst>
              <a:ext uri="{FF2B5EF4-FFF2-40B4-BE49-F238E27FC236}">
                <a16:creationId xmlns:a16="http://schemas.microsoft.com/office/drawing/2014/main" id="{ABE5215D-C51B-0CA5-5239-62F363373FBF}"/>
              </a:ext>
            </a:extLst>
          </p:cNvPr>
          <p:cNvSpPr/>
          <p:nvPr/>
        </p:nvSpPr>
        <p:spPr>
          <a:xfrm>
            <a:off x="7396578" y="1359800"/>
            <a:ext cx="3444044" cy="4867907"/>
          </a:xfrm>
          <a:custGeom>
            <a:avLst/>
            <a:gdLst/>
            <a:ahLst/>
            <a:cxnLst/>
            <a:rect l="l" t="t" r="r" b="b"/>
            <a:pathLst>
              <a:path w="3444044" h="4867907">
                <a:moveTo>
                  <a:pt x="0" y="0"/>
                </a:moveTo>
                <a:lnTo>
                  <a:pt x="3444044" y="0"/>
                </a:lnTo>
                <a:lnTo>
                  <a:pt x="3444044" y="4867907"/>
                </a:lnTo>
                <a:lnTo>
                  <a:pt x="0" y="4867907"/>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202298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919F05C-53D8-9B25-9805-919FA2F4095A}"/>
              </a:ext>
            </a:extLst>
          </p:cNvPr>
          <p:cNvSpPr>
            <a:spLocks noGrp="1"/>
          </p:cNvSpPr>
          <p:nvPr>
            <p:ph type="title"/>
          </p:nvPr>
        </p:nvSpPr>
        <p:spPr>
          <a:xfrm>
            <a:off x="461600" y="575900"/>
            <a:ext cx="5736000" cy="3615100"/>
          </a:xfrm>
        </p:spPr>
        <p:txBody>
          <a:bodyPr/>
          <a:lstStyle/>
          <a:p>
            <a:pPr>
              <a:lnSpc>
                <a:spcPct val="150000"/>
              </a:lnSpc>
            </a:pPr>
            <a:r>
              <a:rPr lang="en-GB" sz="4800" dirty="0"/>
              <a:t>My family takes me to the market every day.</a:t>
            </a:r>
            <a:br>
              <a:rPr lang="en-GB" sz="4800" dirty="0"/>
            </a:br>
            <a:endParaRPr lang="en-AU" sz="4800" dirty="0"/>
          </a:p>
        </p:txBody>
      </p:sp>
      <p:sp>
        <p:nvSpPr>
          <p:cNvPr id="11" name="Freeform 2" descr="A family of four in a market holding some fruit.">
            <a:extLst>
              <a:ext uri="{FF2B5EF4-FFF2-40B4-BE49-F238E27FC236}">
                <a16:creationId xmlns:a16="http://schemas.microsoft.com/office/drawing/2014/main" id="{35277AAD-AB28-8BC2-C05F-E5BA764E2231}"/>
              </a:ext>
            </a:extLst>
          </p:cNvPr>
          <p:cNvSpPr/>
          <p:nvPr/>
        </p:nvSpPr>
        <p:spPr>
          <a:xfrm>
            <a:off x="6492185" y="575900"/>
            <a:ext cx="4010715" cy="6019836"/>
          </a:xfrm>
          <a:custGeom>
            <a:avLst/>
            <a:gdLst/>
            <a:ahLst/>
            <a:cxnLst/>
            <a:rect l="l" t="t" r="r" b="b"/>
            <a:pathLst>
              <a:path w="3220829" h="4834266">
                <a:moveTo>
                  <a:pt x="0" y="0"/>
                </a:moveTo>
                <a:lnTo>
                  <a:pt x="3220830" y="0"/>
                </a:lnTo>
                <a:lnTo>
                  <a:pt x="3220830" y="4834265"/>
                </a:lnTo>
                <a:lnTo>
                  <a:pt x="0" y="4834265"/>
                </a:lnTo>
                <a:lnTo>
                  <a:pt x="0" y="0"/>
                </a:lnTo>
                <a:close/>
              </a:path>
            </a:pathLst>
          </a:custGeom>
          <a:blipFill>
            <a:blip r:embed="rId2"/>
            <a:stretch>
              <a:fillRect/>
            </a:stretch>
          </a:blipFill>
        </p:spPr>
        <p:txBody>
          <a:bodyPr/>
          <a:lstStyle/>
          <a:p>
            <a:endParaRPr lang="en-AU"/>
          </a:p>
        </p:txBody>
      </p:sp>
      <p:sp>
        <p:nvSpPr>
          <p:cNvPr id="12" name="Slide Number Placeholder 1">
            <a:extLst>
              <a:ext uri="{FF2B5EF4-FFF2-40B4-BE49-F238E27FC236}">
                <a16:creationId xmlns:a16="http://schemas.microsoft.com/office/drawing/2014/main" id="{E1B0F133-571D-F569-12CE-5091168AC34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27401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25100" y="1206500"/>
            <a:ext cx="5393100" cy="4813300"/>
          </a:xfrm>
        </p:spPr>
        <p:txBody>
          <a:bodyPr/>
          <a:lstStyle/>
          <a:p>
            <a:pPr>
              <a:lnSpc>
                <a:spcPts val="8119"/>
              </a:lnSpc>
            </a:pPr>
            <a:r>
              <a:rPr lang="en-GB" sz="4800" dirty="0"/>
              <a:t>My grandpa asked the shopkeeper, "How much does one pear cost?"</a:t>
            </a:r>
          </a:p>
        </p:txBody>
      </p:sp>
      <p:sp>
        <p:nvSpPr>
          <p:cNvPr id="4" name="Freeform 2" descr="A person holding a pear.">
            <a:extLst>
              <a:ext uri="{FF2B5EF4-FFF2-40B4-BE49-F238E27FC236}">
                <a16:creationId xmlns:a16="http://schemas.microsoft.com/office/drawing/2014/main" id="{ACF8D1CF-D5AB-A27B-CFCA-6A6D66D78DAB}"/>
              </a:ext>
            </a:extLst>
          </p:cNvPr>
          <p:cNvSpPr/>
          <p:nvPr/>
        </p:nvSpPr>
        <p:spPr>
          <a:xfrm>
            <a:off x="6273802" y="1408951"/>
            <a:ext cx="5257798" cy="4854043"/>
          </a:xfrm>
          <a:custGeom>
            <a:avLst/>
            <a:gdLst/>
            <a:ahLst/>
            <a:cxnLst/>
            <a:rect l="l" t="t" r="r" b="b"/>
            <a:pathLst>
              <a:path w="6061836" h="4031121">
                <a:moveTo>
                  <a:pt x="0" y="0"/>
                </a:moveTo>
                <a:lnTo>
                  <a:pt x="6061836" y="0"/>
                </a:lnTo>
                <a:lnTo>
                  <a:pt x="6061836" y="4031121"/>
                </a:lnTo>
                <a:lnTo>
                  <a:pt x="0" y="4031121"/>
                </a:lnTo>
                <a:lnTo>
                  <a:pt x="0" y="0"/>
                </a:lnTo>
                <a:close/>
              </a:path>
            </a:pathLst>
          </a:custGeom>
          <a:blipFill>
            <a:blip r:embed="rId2"/>
            <a:stretch>
              <a:fillRect l="-38828"/>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17520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677500" y="1257300"/>
            <a:ext cx="5418500" cy="3924300"/>
          </a:xfrm>
        </p:spPr>
        <p:txBody>
          <a:bodyPr/>
          <a:lstStyle/>
          <a:p>
            <a:pPr>
              <a:lnSpc>
                <a:spcPts val="8119"/>
              </a:lnSpc>
            </a:pPr>
            <a:r>
              <a:rPr lang="en-GB" sz="4800" dirty="0"/>
              <a:t>The shopkeeper replied, "The pear costs six Euros and forty cents".</a:t>
            </a:r>
          </a:p>
        </p:txBody>
      </p:sp>
      <p:sp>
        <p:nvSpPr>
          <p:cNvPr id="5" name="Freeform 2" descr="A mother and their child looking at pears.">
            <a:extLst>
              <a:ext uri="{FF2B5EF4-FFF2-40B4-BE49-F238E27FC236}">
                <a16:creationId xmlns:a16="http://schemas.microsoft.com/office/drawing/2014/main" id="{A9CEE463-10E8-159C-4A0D-386E14A76F3C}"/>
              </a:ext>
            </a:extLst>
          </p:cNvPr>
          <p:cNvSpPr/>
          <p:nvPr/>
        </p:nvSpPr>
        <p:spPr>
          <a:xfrm>
            <a:off x="6486500" y="1257300"/>
            <a:ext cx="5028000" cy="4171339"/>
          </a:xfrm>
          <a:custGeom>
            <a:avLst/>
            <a:gdLst/>
            <a:ahLst/>
            <a:cxnLst/>
            <a:rect l="l" t="t" r="r" b="b"/>
            <a:pathLst>
              <a:path w="6809271" h="4536677">
                <a:moveTo>
                  <a:pt x="0" y="0"/>
                </a:moveTo>
                <a:lnTo>
                  <a:pt x="6809270" y="0"/>
                </a:lnTo>
                <a:lnTo>
                  <a:pt x="6809270" y="4536676"/>
                </a:lnTo>
                <a:lnTo>
                  <a:pt x="0" y="4536676"/>
                </a:lnTo>
                <a:lnTo>
                  <a:pt x="0" y="0"/>
                </a:lnTo>
                <a:close/>
              </a:path>
            </a:pathLst>
          </a:custGeom>
          <a:blipFill>
            <a:blip r:embed="rId2"/>
            <a:stretch>
              <a:fillRect l="-13364" r="-11158"/>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55571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702900" y="1304531"/>
            <a:ext cx="4923200" cy="4673600"/>
          </a:xfrm>
        </p:spPr>
        <p:txBody>
          <a:bodyPr/>
          <a:lstStyle/>
          <a:p>
            <a:pPr>
              <a:lnSpc>
                <a:spcPts val="8119"/>
              </a:lnSpc>
            </a:pPr>
            <a:r>
              <a:rPr lang="en-GB" sz="4800" dirty="0"/>
              <a:t>On Sunday morning I was very hungry.</a:t>
            </a:r>
            <a:br>
              <a:rPr lang="en-GB" sz="4800" dirty="0">
                <a:solidFill>
                  <a:srgbClr val="000000"/>
                </a:solidFill>
              </a:rPr>
            </a:br>
            <a:endParaRPr lang="en-GB" sz="4800" dirty="0">
              <a:solidFill>
                <a:srgbClr val="000000"/>
              </a:solidFill>
            </a:endParaRPr>
          </a:p>
        </p:txBody>
      </p:sp>
      <p:sp>
        <p:nvSpPr>
          <p:cNvPr id="4" name="Freeform 2" descr="A child sitting in front of their plate at the dining table with their knife and fork raised in the air.">
            <a:extLst>
              <a:ext uri="{FF2B5EF4-FFF2-40B4-BE49-F238E27FC236}">
                <a16:creationId xmlns:a16="http://schemas.microsoft.com/office/drawing/2014/main" id="{5F1F9633-8031-7D80-3711-1D542A832D55}"/>
              </a:ext>
            </a:extLst>
          </p:cNvPr>
          <p:cNvSpPr/>
          <p:nvPr/>
        </p:nvSpPr>
        <p:spPr>
          <a:xfrm>
            <a:off x="5777300" y="1304531"/>
            <a:ext cx="5346700" cy="5031469"/>
          </a:xfrm>
          <a:custGeom>
            <a:avLst/>
            <a:gdLst/>
            <a:ahLst/>
            <a:cxnLst/>
            <a:rect l="l" t="t" r="r" b="b"/>
            <a:pathLst>
              <a:path w="8107472" h="5391469">
                <a:moveTo>
                  <a:pt x="0" y="0"/>
                </a:moveTo>
                <a:lnTo>
                  <a:pt x="8107472" y="0"/>
                </a:lnTo>
                <a:lnTo>
                  <a:pt x="8107472" y="5391469"/>
                </a:lnTo>
                <a:lnTo>
                  <a:pt x="0" y="5391469"/>
                </a:lnTo>
                <a:lnTo>
                  <a:pt x="0" y="0"/>
                </a:lnTo>
                <a:close/>
              </a:path>
            </a:pathLst>
          </a:custGeom>
          <a:blipFill>
            <a:blip r:embed="rId2"/>
            <a:stretch>
              <a:fillRect l="-24985" r="-26651" b="-7156"/>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8624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602000" y="444050"/>
            <a:ext cx="4541500" cy="5969900"/>
          </a:xfrm>
        </p:spPr>
        <p:txBody>
          <a:bodyPr/>
          <a:lstStyle/>
          <a:p>
            <a:pPr>
              <a:lnSpc>
                <a:spcPts val="8119"/>
              </a:lnSpc>
            </a:pPr>
            <a:r>
              <a:rPr lang="en-GB" sz="4400" dirty="0"/>
              <a:t>I woke my family and we all made a delicious fruit salad with all the fruit we bought from the market.</a:t>
            </a:r>
          </a:p>
        </p:txBody>
      </p:sp>
      <p:sp>
        <p:nvSpPr>
          <p:cNvPr id="5" name="Freeform 2" descr="A fruit salad.">
            <a:extLst>
              <a:ext uri="{FF2B5EF4-FFF2-40B4-BE49-F238E27FC236}">
                <a16:creationId xmlns:a16="http://schemas.microsoft.com/office/drawing/2014/main" id="{48CCDECD-7143-5129-86A2-B35A83A847E8}"/>
              </a:ext>
            </a:extLst>
          </p:cNvPr>
          <p:cNvSpPr/>
          <p:nvPr/>
        </p:nvSpPr>
        <p:spPr>
          <a:xfrm>
            <a:off x="5983924" y="1473200"/>
            <a:ext cx="5860076" cy="3911600"/>
          </a:xfrm>
          <a:custGeom>
            <a:avLst/>
            <a:gdLst/>
            <a:ahLst/>
            <a:cxnLst/>
            <a:rect l="l" t="t" r="r" b="b"/>
            <a:pathLst>
              <a:path w="6547218" h="4370268">
                <a:moveTo>
                  <a:pt x="0" y="0"/>
                </a:moveTo>
                <a:lnTo>
                  <a:pt x="6547218" y="0"/>
                </a:lnTo>
                <a:lnTo>
                  <a:pt x="6547218" y="4370268"/>
                </a:lnTo>
                <a:lnTo>
                  <a:pt x="0" y="4370268"/>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102927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 of 2)</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t>©</a:t>
            </a:r>
            <a:r>
              <a:rPr lang="en-AU" dirty="0" err="1"/>
              <a:t>Caio</a:t>
            </a:r>
            <a:r>
              <a:rPr lang="en-AU" dirty="0"/>
              <a:t> from </a:t>
            </a:r>
            <a:r>
              <a:rPr lang="en-AU" dirty="0" err="1"/>
              <a:t>Pexels</a:t>
            </a:r>
            <a:r>
              <a:rPr lang="en-AU" dirty="0"/>
              <a:t> via Canva.com</a:t>
            </a:r>
          </a:p>
          <a:p>
            <a:r>
              <a:rPr lang="en-AU" dirty="0"/>
              <a:t>©Latino Life via Canva.com</a:t>
            </a:r>
          </a:p>
          <a:p>
            <a:r>
              <a:rPr lang="en-AU" dirty="0"/>
              <a:t>©</a:t>
            </a:r>
            <a:r>
              <a:rPr lang="en-AU" dirty="0" err="1"/>
              <a:t>ewastudio</a:t>
            </a:r>
            <a:r>
              <a:rPr lang="en-AU" dirty="0"/>
              <a:t> from Getty Images via Canva.com</a:t>
            </a:r>
          </a:p>
          <a:p>
            <a:r>
              <a:rPr lang="en-AU" dirty="0"/>
              <a:t>©</a:t>
            </a:r>
            <a:r>
              <a:rPr lang="en-AU" dirty="0" err="1"/>
              <a:t>eommina</a:t>
            </a:r>
            <a:r>
              <a:rPr lang="en-AU" dirty="0"/>
              <a:t> from </a:t>
            </a:r>
            <a:r>
              <a:rPr lang="en-AU" dirty="0" err="1"/>
              <a:t>pixabay</a:t>
            </a:r>
            <a:r>
              <a:rPr lang="en-AU" dirty="0"/>
              <a:t> via Canva.com</a:t>
            </a:r>
          </a:p>
          <a:p>
            <a:r>
              <a:rPr lang="en-AU" dirty="0"/>
              <a:t>©boggy22 from Getty Images via Canva.com</a:t>
            </a:r>
          </a:p>
          <a:p>
            <a:r>
              <a:rPr lang="en-AU" dirty="0"/>
              <a:t>©</a:t>
            </a:r>
            <a:r>
              <a:rPr lang="en-AU" dirty="0" err="1"/>
              <a:t>Syda</a:t>
            </a:r>
            <a:r>
              <a:rPr lang="en-AU" dirty="0"/>
              <a:t> Productions via Canva.com</a:t>
            </a:r>
          </a:p>
          <a:p>
            <a:r>
              <a:rPr lang="en-AU" dirty="0"/>
              <a:t>©</a:t>
            </a:r>
            <a:r>
              <a:rPr lang="en-AU" dirty="0" err="1"/>
              <a:t>mrosley</a:t>
            </a:r>
            <a:r>
              <a:rPr lang="en-AU" dirty="0"/>
              <a:t> from Getty Images Life via Canva.com</a:t>
            </a:r>
          </a:p>
          <a:p>
            <a:endParaRPr lang="en-AU" dirty="0"/>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F12F2F-8D6D-96F4-6BD9-8506FDA719C2}"/>
              </a:ext>
            </a:extLst>
          </p:cNvPr>
          <p:cNvSpPr>
            <a:spLocks noGrp="1"/>
          </p:cNvSpPr>
          <p:nvPr>
            <p:ph type="title"/>
          </p:nvPr>
        </p:nvSpPr>
        <p:spPr/>
        <p:txBody>
          <a:bodyPr/>
          <a:lstStyle/>
          <a:p>
            <a:r>
              <a:rPr lang="en-AU" dirty="0"/>
              <a:t>References (2 of 2)</a:t>
            </a:r>
          </a:p>
        </p:txBody>
      </p:sp>
      <p:sp>
        <p:nvSpPr>
          <p:cNvPr id="9" name="TextBox 8">
            <a:extLst>
              <a:ext uri="{FF2B5EF4-FFF2-40B4-BE49-F238E27FC236}">
                <a16:creationId xmlns:a16="http://schemas.microsoft.com/office/drawing/2014/main" id="{B2CC79C6-E1FC-EF54-4A7B-F9D7134320F4}"/>
              </a:ext>
            </a:extLst>
          </p:cNvPr>
          <p:cNvSpPr txBox="1"/>
          <p:nvPr/>
        </p:nvSpPr>
        <p:spPr>
          <a:xfrm>
            <a:off x="477848" y="1138575"/>
            <a:ext cx="11366152" cy="5268124"/>
          </a:xfrm>
          <a:prstGeom prst="rect">
            <a:avLst/>
          </a:prstGeom>
          <a:noFill/>
        </p:spPr>
        <p:txBody>
          <a:bodyPr wrap="square" lIns="0" tIns="0" rIns="0" bIns="0" rtlCol="0">
            <a:noAutofit/>
          </a:bodyPr>
          <a:lstStyle/>
          <a:p>
            <a:pPr>
              <a:lnSpc>
                <a:spcPct val="150000"/>
              </a:lnSpc>
              <a:spcAft>
                <a:spcPts val="1200"/>
              </a:spcAft>
            </a:pPr>
            <a:r>
              <a:rPr lang="en-AU" sz="1200" dirty="0"/>
              <a:t>©</a:t>
            </a:r>
            <a:r>
              <a:rPr lang="en-AU" sz="1200" dirty="0" err="1"/>
              <a:t>ViktorCap</a:t>
            </a:r>
            <a:r>
              <a:rPr lang="en-AU" sz="1200" dirty="0"/>
              <a:t> from Getty Images Canva.com</a:t>
            </a:r>
          </a:p>
          <a:p>
            <a:pPr>
              <a:lnSpc>
                <a:spcPct val="150000"/>
              </a:lnSpc>
              <a:spcAft>
                <a:spcPts val="1200"/>
              </a:spcAft>
            </a:pPr>
            <a:r>
              <a:rPr lang="en-AU" sz="1200" dirty="0"/>
              <a:t>©</a:t>
            </a:r>
            <a:r>
              <a:rPr lang="en-AU" sz="1200" dirty="0" err="1"/>
              <a:t>fotografixx</a:t>
            </a:r>
            <a:r>
              <a:rPr lang="en-AU" sz="1200" dirty="0"/>
              <a:t> from Getty Images Canva.com</a:t>
            </a:r>
          </a:p>
          <a:p>
            <a:pPr>
              <a:lnSpc>
                <a:spcPct val="150000"/>
              </a:lnSpc>
              <a:spcAft>
                <a:spcPts val="1200"/>
              </a:spcAft>
            </a:pPr>
            <a:r>
              <a:rPr lang="en-AU" sz="1200" dirty="0"/>
              <a:t>©Anna </a:t>
            </a:r>
            <a:r>
              <a:rPr lang="en-AU" sz="1200" dirty="0" err="1"/>
              <a:t>Kucherova</a:t>
            </a:r>
            <a:r>
              <a:rPr lang="en-AU" sz="1200" dirty="0"/>
              <a:t> Canva.com</a:t>
            </a:r>
          </a:p>
          <a:p>
            <a:pPr>
              <a:lnSpc>
                <a:spcPct val="150000"/>
              </a:lnSpc>
              <a:spcAft>
                <a:spcPts val="1200"/>
              </a:spcAft>
            </a:pPr>
            <a:r>
              <a:rPr lang="en-AU" sz="1200" dirty="0"/>
              <a:t>©</a:t>
            </a:r>
            <a:r>
              <a:rPr lang="en-AU" sz="1200" dirty="0" err="1"/>
              <a:t>Morsa</a:t>
            </a:r>
            <a:r>
              <a:rPr lang="en-AU" sz="1200" dirty="0"/>
              <a:t> Images from Getty Images Signature Canva.com</a:t>
            </a:r>
          </a:p>
          <a:p>
            <a:pPr>
              <a:lnSpc>
                <a:spcPct val="150000"/>
              </a:lnSpc>
              <a:spcAft>
                <a:spcPts val="1200"/>
              </a:spcAft>
            </a:pPr>
            <a:r>
              <a:rPr lang="en-AU" sz="1200" dirty="0"/>
              <a:t>©</a:t>
            </a:r>
            <a:r>
              <a:rPr lang="en-AU" sz="1200" dirty="0" err="1"/>
              <a:t>JackF</a:t>
            </a:r>
            <a:r>
              <a:rPr lang="en-AU" sz="1200" dirty="0"/>
              <a:t> from Getty Images Canva.com</a:t>
            </a:r>
          </a:p>
          <a:p>
            <a:pPr>
              <a:lnSpc>
                <a:spcPct val="150000"/>
              </a:lnSpc>
              <a:spcAft>
                <a:spcPts val="1200"/>
              </a:spcAft>
            </a:pPr>
            <a:r>
              <a:rPr lang="en-AU" sz="1200" dirty="0"/>
              <a:t>©Billion Photos Canva.com</a:t>
            </a:r>
          </a:p>
          <a:p>
            <a:pPr>
              <a:lnSpc>
                <a:spcPct val="150000"/>
              </a:lnSpc>
              <a:spcAft>
                <a:spcPts val="1200"/>
              </a:spcAft>
            </a:pPr>
            <a:r>
              <a:rPr lang="en-AU" sz="1200" dirty="0"/>
              <a:t>©</a:t>
            </a:r>
            <a:r>
              <a:rPr lang="en-AU" sz="1200" dirty="0" err="1"/>
              <a:t>selimaksan</a:t>
            </a:r>
            <a:r>
              <a:rPr lang="en-AU" sz="1200" dirty="0"/>
              <a:t> from Getty Images Canva.com</a:t>
            </a:r>
          </a:p>
          <a:p>
            <a:pPr>
              <a:lnSpc>
                <a:spcPct val="150000"/>
              </a:lnSpc>
              <a:spcAft>
                <a:spcPts val="1200"/>
              </a:spcAft>
            </a:pPr>
            <a:r>
              <a:rPr lang="en-AU" sz="1200" dirty="0"/>
              <a:t>©</a:t>
            </a:r>
            <a:r>
              <a:rPr lang="en-AU" sz="1200" dirty="0" err="1"/>
              <a:t>Valeriy_G</a:t>
            </a:r>
            <a:r>
              <a:rPr lang="en-AU" sz="1200" dirty="0"/>
              <a:t> from Getty Images Canva.com</a:t>
            </a:r>
          </a:p>
          <a:p>
            <a:pPr>
              <a:lnSpc>
                <a:spcPct val="150000"/>
              </a:lnSpc>
              <a:spcAft>
                <a:spcPts val="1200"/>
              </a:spcAft>
            </a:pPr>
            <a:r>
              <a:rPr lang="en-AU" sz="1200" dirty="0"/>
              <a:t>©</a:t>
            </a:r>
            <a:r>
              <a:rPr lang="en-AU" sz="1200" dirty="0" err="1"/>
              <a:t>supersizer</a:t>
            </a:r>
            <a:r>
              <a:rPr lang="en-AU" sz="1200" dirty="0"/>
              <a:t> from Getty Images Signature Canva.com</a:t>
            </a:r>
          </a:p>
          <a:p>
            <a:pPr>
              <a:lnSpc>
                <a:spcPct val="150000"/>
              </a:lnSpc>
              <a:spcAft>
                <a:spcPts val="1200"/>
              </a:spcAft>
            </a:pPr>
            <a:r>
              <a:rPr lang="en-AU" sz="1200" dirty="0"/>
              <a:t>©</a:t>
            </a:r>
            <a:r>
              <a:rPr lang="en-AU" sz="1200" dirty="0" err="1"/>
              <a:t>rusak</a:t>
            </a:r>
            <a:r>
              <a:rPr lang="en-AU" sz="1200" dirty="0"/>
              <a:t> from Getty Images Canva.com</a:t>
            </a:r>
          </a:p>
          <a:p>
            <a:pPr>
              <a:lnSpc>
                <a:spcPct val="150000"/>
              </a:lnSpc>
              <a:spcAft>
                <a:spcPts val="1200"/>
              </a:spcAft>
            </a:pPr>
            <a:r>
              <a:rPr lang="en-AU" sz="1200" dirty="0"/>
              <a:t>©</a:t>
            </a:r>
            <a:r>
              <a:rPr lang="en-AU" sz="1200" dirty="0" err="1"/>
              <a:t>JohnnyGreig</a:t>
            </a:r>
            <a:r>
              <a:rPr lang="en-AU" sz="1200" dirty="0"/>
              <a:t> from Getty Images Signature Canva.com</a:t>
            </a:r>
          </a:p>
          <a:p>
            <a:pPr>
              <a:lnSpc>
                <a:spcPct val="150000"/>
              </a:lnSpc>
              <a:spcAft>
                <a:spcPts val="1200"/>
              </a:spcAft>
            </a:pPr>
            <a:r>
              <a:rPr lang="en-AU" sz="1200" dirty="0"/>
              <a:t>©</a:t>
            </a:r>
            <a:r>
              <a:rPr lang="en-AU" sz="1200" dirty="0" err="1"/>
              <a:t>margouillatphotos</a:t>
            </a:r>
            <a:r>
              <a:rPr lang="en-AU" sz="1200" dirty="0"/>
              <a:t> from Getty Images Canva.com</a:t>
            </a:r>
          </a:p>
          <a:p>
            <a:pPr>
              <a:lnSpc>
                <a:spcPct val="150000"/>
              </a:lnSpc>
              <a:spcAft>
                <a:spcPts val="1200"/>
              </a:spcAft>
            </a:pPr>
            <a:endParaRPr lang="en-AU" sz="1200" dirty="0"/>
          </a:p>
          <a:p>
            <a:pPr>
              <a:lnSpc>
                <a:spcPct val="150000"/>
              </a:lnSpc>
              <a:spcAft>
                <a:spcPts val="1200"/>
              </a:spcAft>
            </a:pPr>
            <a:endParaRPr lang="en-AU" sz="1200" dirty="0"/>
          </a:p>
          <a:p>
            <a:pPr>
              <a:lnSpc>
                <a:spcPct val="150000"/>
              </a:lnSpc>
              <a:spcAft>
                <a:spcPts val="1200"/>
              </a:spcAft>
            </a:pPr>
            <a:endParaRPr lang="en-AU" sz="1200" dirty="0"/>
          </a:p>
          <a:p>
            <a:pPr algn="l">
              <a:lnSpc>
                <a:spcPct val="150000"/>
              </a:lnSpc>
              <a:spcAft>
                <a:spcPts val="1200"/>
              </a:spcAft>
            </a:pPr>
            <a:endParaRPr lang="en-AU" sz="1200" dirty="0"/>
          </a:p>
        </p:txBody>
      </p:sp>
    </p:spTree>
    <p:extLst>
      <p:ext uri="{BB962C8B-B14F-4D97-AF65-F5344CB8AC3E}">
        <p14:creationId xmlns:p14="http://schemas.microsoft.com/office/powerpoint/2010/main" val="190615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E150-6416-F261-283B-67628FA8A54F}"/>
              </a:ext>
            </a:extLst>
          </p:cNvPr>
          <p:cNvSpPr>
            <a:spLocks noGrp="1"/>
          </p:cNvSpPr>
          <p:nvPr>
            <p:ph type="title"/>
          </p:nvPr>
        </p:nvSpPr>
        <p:spPr>
          <a:xfrm>
            <a:off x="360000" y="1033818"/>
            <a:ext cx="5139100" cy="4793282"/>
          </a:xfrm>
        </p:spPr>
        <p:txBody>
          <a:bodyPr/>
          <a:lstStyle/>
          <a:p>
            <a:pPr>
              <a:lnSpc>
                <a:spcPct val="150000"/>
              </a:lnSpc>
            </a:pPr>
            <a:r>
              <a:rPr lang="en-GB" sz="4800" dirty="0"/>
              <a:t>We go to the market to buy fruit and vegetables.</a:t>
            </a:r>
            <a:br>
              <a:rPr lang="en-GB" sz="4800" dirty="0"/>
            </a:br>
            <a:endParaRPr lang="en-AU" sz="4800" dirty="0"/>
          </a:p>
        </p:txBody>
      </p:sp>
      <p:sp>
        <p:nvSpPr>
          <p:cNvPr id="5" name="Freeform 2" descr="A market shelf holding fruits, vegetables and flowers.">
            <a:extLst>
              <a:ext uri="{FF2B5EF4-FFF2-40B4-BE49-F238E27FC236}">
                <a16:creationId xmlns:a16="http://schemas.microsoft.com/office/drawing/2014/main" id="{7DE88ECB-A7DD-90CA-B46B-4BF77F3C45DD}"/>
              </a:ext>
            </a:extLst>
          </p:cNvPr>
          <p:cNvSpPr/>
          <p:nvPr/>
        </p:nvSpPr>
        <p:spPr>
          <a:xfrm>
            <a:off x="5194300" y="1396737"/>
            <a:ext cx="6649700" cy="4430363"/>
          </a:xfrm>
          <a:custGeom>
            <a:avLst/>
            <a:gdLst/>
            <a:ahLst/>
            <a:cxnLst/>
            <a:rect l="l" t="t" r="r" b="b"/>
            <a:pathLst>
              <a:path w="6700343" h="4464104">
                <a:moveTo>
                  <a:pt x="0" y="0"/>
                </a:moveTo>
                <a:lnTo>
                  <a:pt x="6700343" y="0"/>
                </a:lnTo>
                <a:lnTo>
                  <a:pt x="6700343" y="4464104"/>
                </a:lnTo>
                <a:lnTo>
                  <a:pt x="0" y="4464104"/>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5B1BFB23-3025-7CC0-B34A-4A945865F7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293189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2CE2C3-D31C-94F7-5979-0200233D1C3C}"/>
              </a:ext>
            </a:extLst>
          </p:cNvPr>
          <p:cNvSpPr>
            <a:spLocks noGrp="1"/>
          </p:cNvSpPr>
          <p:nvPr>
            <p:ph type="title"/>
          </p:nvPr>
        </p:nvSpPr>
        <p:spPr>
          <a:xfrm>
            <a:off x="438364" y="1226018"/>
            <a:ext cx="5416336" cy="4910500"/>
          </a:xfrm>
        </p:spPr>
        <p:txBody>
          <a:bodyPr/>
          <a:lstStyle/>
          <a:p>
            <a:pPr>
              <a:lnSpc>
                <a:spcPct val="150000"/>
              </a:lnSpc>
            </a:pPr>
            <a:r>
              <a:rPr lang="en-GB" sz="4800" dirty="0"/>
              <a:t>On Monday, my mum and I bought a red apple.</a:t>
            </a:r>
            <a:br>
              <a:rPr lang="en-GB" sz="4800" dirty="0"/>
            </a:br>
            <a:endParaRPr lang="en-AU" sz="4800" dirty="0"/>
          </a:p>
        </p:txBody>
      </p:sp>
      <p:sp>
        <p:nvSpPr>
          <p:cNvPr id="5" name="Freeform 2" descr="A red apple.">
            <a:extLst>
              <a:ext uri="{FF2B5EF4-FFF2-40B4-BE49-F238E27FC236}">
                <a16:creationId xmlns:a16="http://schemas.microsoft.com/office/drawing/2014/main" id="{7FDD66EE-E9AF-1BE4-9E34-C0C1ACB5BC0A}"/>
              </a:ext>
            </a:extLst>
          </p:cNvPr>
          <p:cNvSpPr/>
          <p:nvPr/>
        </p:nvSpPr>
        <p:spPr>
          <a:xfrm>
            <a:off x="6174364" y="1226018"/>
            <a:ext cx="5041472" cy="5060449"/>
          </a:xfrm>
          <a:custGeom>
            <a:avLst/>
            <a:gdLst/>
            <a:ahLst/>
            <a:cxnLst/>
            <a:rect l="l" t="t" r="r" b="b"/>
            <a:pathLst>
              <a:path w="5041472" h="5060449">
                <a:moveTo>
                  <a:pt x="0" y="0"/>
                </a:moveTo>
                <a:lnTo>
                  <a:pt x="5041473" y="0"/>
                </a:lnTo>
                <a:lnTo>
                  <a:pt x="5041473" y="5060449"/>
                </a:lnTo>
                <a:lnTo>
                  <a:pt x="0" y="5060449"/>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CB808FA3-F5B2-DD69-411D-0FC441276C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71297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EAC25C-9F78-695D-7B4B-9EEBF06CC2F4}"/>
              </a:ext>
            </a:extLst>
          </p:cNvPr>
          <p:cNvSpPr>
            <a:spLocks noGrp="1"/>
          </p:cNvSpPr>
          <p:nvPr>
            <p:ph type="title"/>
          </p:nvPr>
        </p:nvSpPr>
        <p:spPr>
          <a:xfrm>
            <a:off x="360000" y="1256464"/>
            <a:ext cx="5736000" cy="4402500"/>
          </a:xfrm>
        </p:spPr>
        <p:txBody>
          <a:bodyPr/>
          <a:lstStyle/>
          <a:p>
            <a:pPr>
              <a:lnSpc>
                <a:spcPct val="150000"/>
              </a:lnSpc>
            </a:pPr>
            <a:r>
              <a:rPr lang="en-GB" sz="4800" dirty="0"/>
              <a:t>My mum asked the shopkeeper, "How much does one apple cost?"</a:t>
            </a:r>
            <a:br>
              <a:rPr lang="en-GB" sz="4800" dirty="0"/>
            </a:br>
            <a:endParaRPr lang="en-AU" sz="4800" dirty="0"/>
          </a:p>
        </p:txBody>
      </p:sp>
      <p:sp>
        <p:nvSpPr>
          <p:cNvPr id="5" name="Freeform 2" descr="A woman holding an apple.">
            <a:extLst>
              <a:ext uri="{FF2B5EF4-FFF2-40B4-BE49-F238E27FC236}">
                <a16:creationId xmlns:a16="http://schemas.microsoft.com/office/drawing/2014/main" id="{39A64108-C318-24DF-97A1-A47FC9EF22B8}"/>
              </a:ext>
            </a:extLst>
          </p:cNvPr>
          <p:cNvSpPr/>
          <p:nvPr/>
        </p:nvSpPr>
        <p:spPr>
          <a:xfrm>
            <a:off x="6096000" y="1820500"/>
            <a:ext cx="5761297" cy="3838464"/>
          </a:xfrm>
          <a:custGeom>
            <a:avLst/>
            <a:gdLst/>
            <a:ahLst/>
            <a:cxnLst/>
            <a:rect l="l" t="t" r="r" b="b"/>
            <a:pathLst>
              <a:path w="5761297" h="3838464">
                <a:moveTo>
                  <a:pt x="0" y="0"/>
                </a:moveTo>
                <a:lnTo>
                  <a:pt x="5761296" y="0"/>
                </a:lnTo>
                <a:lnTo>
                  <a:pt x="5761296" y="3838464"/>
                </a:lnTo>
                <a:lnTo>
                  <a:pt x="0" y="3838464"/>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1CC9FCF9-1504-AC98-636B-B201379B84E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310768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481854" y="1394024"/>
            <a:ext cx="5253400" cy="3627800"/>
          </a:xfrm>
        </p:spPr>
        <p:txBody>
          <a:bodyPr/>
          <a:lstStyle/>
          <a:p>
            <a:pPr>
              <a:lnSpc>
                <a:spcPct val="150000"/>
              </a:lnSpc>
            </a:pPr>
            <a:r>
              <a:rPr lang="en-GB" sz="4800" dirty="0"/>
              <a:t>The shopkeeper replied, "One apple costs one Euro".</a:t>
            </a:r>
            <a:br>
              <a:rPr lang="en-GB" sz="4800" dirty="0"/>
            </a:br>
            <a:endParaRPr lang="en-AU" sz="4800" dirty="0"/>
          </a:p>
        </p:txBody>
      </p:sp>
      <p:sp>
        <p:nvSpPr>
          <p:cNvPr id="5" name="Freeform 2" descr="A shopkeeper holding an apple.">
            <a:extLst>
              <a:ext uri="{FF2B5EF4-FFF2-40B4-BE49-F238E27FC236}">
                <a16:creationId xmlns:a16="http://schemas.microsoft.com/office/drawing/2014/main" id="{A1F4348E-768B-7B9E-9A16-7DA20CE12638}"/>
              </a:ext>
            </a:extLst>
          </p:cNvPr>
          <p:cNvSpPr/>
          <p:nvPr/>
        </p:nvSpPr>
        <p:spPr>
          <a:xfrm>
            <a:off x="5735254" y="1394024"/>
            <a:ext cx="6108746" cy="4069952"/>
          </a:xfrm>
          <a:custGeom>
            <a:avLst/>
            <a:gdLst/>
            <a:ahLst/>
            <a:cxnLst/>
            <a:rect l="l" t="t" r="r" b="b"/>
            <a:pathLst>
              <a:path w="7644218" h="5092960">
                <a:moveTo>
                  <a:pt x="0" y="0"/>
                </a:moveTo>
                <a:lnTo>
                  <a:pt x="7644218" y="0"/>
                </a:lnTo>
                <a:lnTo>
                  <a:pt x="7644218" y="5092960"/>
                </a:lnTo>
                <a:lnTo>
                  <a:pt x="0" y="5092960"/>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241798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422800" y="1520900"/>
            <a:ext cx="5545500" cy="3267000"/>
          </a:xfrm>
        </p:spPr>
        <p:txBody>
          <a:bodyPr/>
          <a:lstStyle/>
          <a:p>
            <a:pPr>
              <a:lnSpc>
                <a:spcPct val="150000"/>
              </a:lnSpc>
            </a:pPr>
            <a:r>
              <a:rPr lang="en-GB" sz="4800" dirty="0"/>
              <a:t>On Tuesday, my dad and I bought red strawberries.</a:t>
            </a:r>
          </a:p>
        </p:txBody>
      </p:sp>
      <p:sp>
        <p:nvSpPr>
          <p:cNvPr id="4" name="Freeform 2" descr="2 red strawberries.">
            <a:extLst>
              <a:ext uri="{FF2B5EF4-FFF2-40B4-BE49-F238E27FC236}">
                <a16:creationId xmlns:a16="http://schemas.microsoft.com/office/drawing/2014/main" id="{A103BC41-FE21-B0A1-AD0E-584972898203}"/>
              </a:ext>
            </a:extLst>
          </p:cNvPr>
          <p:cNvSpPr/>
          <p:nvPr/>
        </p:nvSpPr>
        <p:spPr>
          <a:xfrm>
            <a:off x="5649396" y="1520900"/>
            <a:ext cx="6194604" cy="4127155"/>
          </a:xfrm>
          <a:custGeom>
            <a:avLst/>
            <a:gdLst/>
            <a:ahLst/>
            <a:cxnLst/>
            <a:rect l="l" t="t" r="r" b="b"/>
            <a:pathLst>
              <a:path w="7057043" h="4701755">
                <a:moveTo>
                  <a:pt x="0" y="0"/>
                </a:moveTo>
                <a:lnTo>
                  <a:pt x="7057042" y="0"/>
                </a:lnTo>
                <a:lnTo>
                  <a:pt x="7057042" y="4701754"/>
                </a:lnTo>
                <a:lnTo>
                  <a:pt x="0" y="4701754"/>
                </a:lnTo>
                <a:lnTo>
                  <a:pt x="0" y="0"/>
                </a:lnTo>
                <a:close/>
              </a:path>
            </a:pathLst>
          </a:custGeom>
          <a:blipFill>
            <a:blip r:embed="rId2"/>
            <a:stretch>
              <a:fillRect/>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315363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525100" y="1230915"/>
            <a:ext cx="5570900" cy="4930700"/>
          </a:xfrm>
        </p:spPr>
        <p:txBody>
          <a:bodyPr/>
          <a:lstStyle/>
          <a:p>
            <a:pPr>
              <a:lnSpc>
                <a:spcPct val="150000"/>
              </a:lnSpc>
            </a:pPr>
            <a:r>
              <a:rPr lang="en-GB" sz="4800" dirty="0"/>
              <a:t>My dad asked the shopkeeper, "How much do the strawberries cost?"</a:t>
            </a:r>
          </a:p>
        </p:txBody>
      </p:sp>
      <p:sp>
        <p:nvSpPr>
          <p:cNvPr id="5" name="Freeform 2" descr="A man holding a small strawberry plant.">
            <a:extLst>
              <a:ext uri="{FF2B5EF4-FFF2-40B4-BE49-F238E27FC236}">
                <a16:creationId xmlns:a16="http://schemas.microsoft.com/office/drawing/2014/main" id="{547B0854-8BE7-61FA-98C0-F250679AB65A}"/>
              </a:ext>
            </a:extLst>
          </p:cNvPr>
          <p:cNvSpPr/>
          <p:nvPr/>
        </p:nvSpPr>
        <p:spPr>
          <a:xfrm>
            <a:off x="6569100" y="1230915"/>
            <a:ext cx="4673600" cy="4733832"/>
          </a:xfrm>
          <a:custGeom>
            <a:avLst/>
            <a:gdLst/>
            <a:ahLst/>
            <a:cxnLst/>
            <a:rect l="l" t="t" r="r" b="b"/>
            <a:pathLst>
              <a:path w="6101326" h="4065009">
                <a:moveTo>
                  <a:pt x="0" y="0"/>
                </a:moveTo>
                <a:lnTo>
                  <a:pt x="6101326" y="0"/>
                </a:lnTo>
                <a:lnTo>
                  <a:pt x="6101326" y="4065009"/>
                </a:lnTo>
                <a:lnTo>
                  <a:pt x="0" y="4065009"/>
                </a:lnTo>
                <a:lnTo>
                  <a:pt x="0" y="0"/>
                </a:lnTo>
                <a:close/>
              </a:path>
            </a:pathLst>
          </a:custGeom>
          <a:blipFill>
            <a:blip r:embed="rId2"/>
            <a:stretch>
              <a:fillRect l="-26474" r="-25555"/>
            </a:stretch>
          </a:blipFill>
        </p:spPr>
        <p:txBody>
          <a:bodyPr/>
          <a:lstStyle/>
          <a:p>
            <a:endParaRPr lang="en-AU"/>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04036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F9180-4E6F-CC17-8580-B98C0B392CB3}"/>
              </a:ext>
            </a:extLst>
          </p:cNvPr>
          <p:cNvSpPr>
            <a:spLocks noGrp="1"/>
          </p:cNvSpPr>
          <p:nvPr>
            <p:ph type="title"/>
          </p:nvPr>
        </p:nvSpPr>
        <p:spPr>
          <a:xfrm>
            <a:off x="440600" y="1355800"/>
            <a:ext cx="5126400" cy="4092500"/>
          </a:xfrm>
        </p:spPr>
        <p:txBody>
          <a:bodyPr/>
          <a:lstStyle/>
          <a:p>
            <a:pPr>
              <a:lnSpc>
                <a:spcPct val="150000"/>
              </a:lnSpc>
            </a:pPr>
            <a:r>
              <a:rPr lang="en-GB" sz="4800" dirty="0"/>
              <a:t>The shopkeeper replied, "The strawberries cost two Euros".</a:t>
            </a:r>
          </a:p>
        </p:txBody>
      </p:sp>
      <p:sp>
        <p:nvSpPr>
          <p:cNvPr id="7" name="Freeform 2" descr="A person paying a cashier for their groceries.">
            <a:extLst>
              <a:ext uri="{FF2B5EF4-FFF2-40B4-BE49-F238E27FC236}">
                <a16:creationId xmlns:a16="http://schemas.microsoft.com/office/drawing/2014/main" id="{973BC788-8A54-002B-2010-818088885A57}"/>
              </a:ext>
            </a:extLst>
          </p:cNvPr>
          <p:cNvSpPr/>
          <p:nvPr/>
        </p:nvSpPr>
        <p:spPr>
          <a:xfrm>
            <a:off x="6176100" y="1382750"/>
            <a:ext cx="5575300" cy="4746554"/>
          </a:xfrm>
          <a:custGeom>
            <a:avLst/>
            <a:gdLst/>
            <a:ahLst/>
            <a:cxnLst/>
            <a:rect l="l" t="t" r="r" b="b"/>
            <a:pathLst>
              <a:path w="6639669" h="4431979">
                <a:moveTo>
                  <a:pt x="0" y="0"/>
                </a:moveTo>
                <a:lnTo>
                  <a:pt x="6639669" y="0"/>
                </a:lnTo>
                <a:lnTo>
                  <a:pt x="6639669" y="4431979"/>
                </a:lnTo>
                <a:lnTo>
                  <a:pt x="0" y="4431979"/>
                </a:lnTo>
                <a:lnTo>
                  <a:pt x="0" y="0"/>
                </a:lnTo>
                <a:close/>
              </a:path>
            </a:pathLst>
          </a:custGeom>
          <a:blipFill>
            <a:blip r:embed="rId2"/>
            <a:stretch>
              <a:fillRect l="-13944" r="-13600"/>
            </a:stretch>
          </a:blipFill>
        </p:spPr>
        <p:txBody>
          <a:bodyPr/>
          <a:lstStyle/>
          <a:p>
            <a:endParaRPr lang="en-AU" dirty="0"/>
          </a:p>
        </p:txBody>
      </p:sp>
      <p:sp>
        <p:nvSpPr>
          <p:cNvPr id="2" name="Slide Number Placeholder 1">
            <a:extLst>
              <a:ext uri="{FF2B5EF4-FFF2-40B4-BE49-F238E27FC236}">
                <a16:creationId xmlns:a16="http://schemas.microsoft.com/office/drawing/2014/main" id="{3B4B079D-BCC4-D6F6-5372-2A24A2D671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8313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0</TotalTime>
  <Words>954</Words>
  <Application>Microsoft Office PowerPoint</Application>
  <PresentationFormat>Widescreen</PresentationFormat>
  <Paragraphs>85</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Public Sans SemiBold</vt:lpstr>
      <vt:lpstr>Public Sans</vt:lpstr>
      <vt:lpstr>Times New Roman</vt:lpstr>
      <vt:lpstr>Public Sans Light</vt:lpstr>
      <vt:lpstr>NSWG Corporate</vt:lpstr>
      <vt:lpstr>A trip to the markets! </vt:lpstr>
      <vt:lpstr>My family takes me to the market every day. </vt:lpstr>
      <vt:lpstr>We go to the market to buy fruit and vegetables. </vt:lpstr>
      <vt:lpstr>On Monday, my mum and I bought a red apple. </vt:lpstr>
      <vt:lpstr>My mum asked the shopkeeper, "How much does one apple cost?" </vt:lpstr>
      <vt:lpstr>The shopkeeper replied, "One apple costs one Euro". </vt:lpstr>
      <vt:lpstr>On Tuesday, my dad and I bought red strawberries.</vt:lpstr>
      <vt:lpstr>My dad asked the shopkeeper, "How much do the strawberries cost?"</vt:lpstr>
      <vt:lpstr>The shopkeeper replied, "The strawberries cost two Euros".</vt:lpstr>
      <vt:lpstr>On Wednesday, my brother and I bought a purple plum.</vt:lpstr>
      <vt:lpstr>My brother asked the shopkeeper, "How much  does one plum cost?"</vt:lpstr>
      <vt:lpstr>The shopkeeper replied, "The plum costs three Euros".</vt:lpstr>
      <vt:lpstr>On Thursday, my sister and I bought an orange orange.</vt:lpstr>
      <vt:lpstr>My sister asked the shopkeeper, "How much does one orange cost?"</vt:lpstr>
      <vt:lpstr>The shopkeeper replied, "The orange costs four Euros and 10 cents".</vt:lpstr>
      <vt:lpstr>On Friday, my grandma and I bought a yellow banana.</vt:lpstr>
      <vt:lpstr>My grandma asked the shopkeeper, "How much does one banana cost?"</vt:lpstr>
      <vt:lpstr>The shopkeeper replied, "The banana costs five Euros and thirty cents".</vt:lpstr>
      <vt:lpstr>On Saturday, my grandpa and I bought a green pear.</vt:lpstr>
      <vt:lpstr>My grandpa asked the shopkeeper, "How much does one pear cost?"</vt:lpstr>
      <vt:lpstr>The shopkeeper replied, "The pear costs six Euros and forty cents".</vt:lpstr>
      <vt:lpstr>On Sunday morning I was very hungry. </vt:lpstr>
      <vt:lpstr>I woke my family and we all made a delicious fruit salad with all the fruit we bought from the market.</vt:lpstr>
      <vt:lpstr>References (1 of 2)</vt:lpstr>
      <vt:lpstr>References (2 of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trip to the markets! – English</dc:title>
  <dc:creator>NSW Department of Education</dc:creator>
  <dcterms:created xsi:type="dcterms:W3CDTF">2023-10-27T05:26:41Z</dcterms:created>
  <dcterms:modified xsi:type="dcterms:W3CDTF">2023-10-27T05:27:03Z</dcterms:modified>
</cp:coreProperties>
</file>