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13"/>
  </p:notesMasterIdLst>
  <p:handoutMasterIdLst>
    <p:handoutMasterId r:id="rId14"/>
  </p:handoutMasterIdLst>
  <p:sldIdLst>
    <p:sldId id="257" r:id="rId2"/>
    <p:sldId id="272" r:id="rId3"/>
    <p:sldId id="273" r:id="rId4"/>
    <p:sldId id="278" r:id="rId5"/>
    <p:sldId id="275" r:id="rId6"/>
    <p:sldId id="277" r:id="rId7"/>
    <p:sldId id="276" r:id="rId8"/>
    <p:sldId id="258" r:id="rId9"/>
    <p:sldId id="269" r:id="rId10"/>
    <p:sldId id="270" r:id="rId11"/>
    <p:sldId id="271" r:id="rId12"/>
  </p:sldIdLst>
  <p:sldSz cx="12192000" cy="6858000"/>
  <p:notesSz cx="6858000" cy="9144000"/>
  <p:embeddedFontLst>
    <p:embeddedFont>
      <p:font typeface="Public Sans" panose="020B0604020202020204" charset="0"/>
      <p:regular r:id="rId15"/>
      <p:bold r:id="rId16"/>
      <p:italic r:id="rId17"/>
      <p:boldItalic r:id="rId18"/>
    </p:embeddedFont>
    <p:embeddedFont>
      <p:font typeface="Public Sans Light" panose="020B0604020202020204" charset="0"/>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7"/>
            <p14:sldId id="272"/>
            <p14:sldId id="273"/>
            <p14:sldId id="278"/>
            <p14:sldId id="275"/>
            <p14:sldId id="277"/>
            <p14:sldId id="276"/>
            <p14:sldId id="258"/>
            <p14:sldId id="269"/>
            <p14:sldId id="270"/>
            <p14:sldId id="27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04" autoAdjust="0"/>
  </p:normalViewPr>
  <p:slideViewPr>
    <p:cSldViewPr snapToGrid="0">
      <p:cViewPr varScale="1">
        <p:scale>
          <a:sx n="92" d="100"/>
          <a:sy n="92" d="100"/>
        </p:scale>
        <p:origin x="1620"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https://www.desmos.com/calculator/6yjfdrmmpe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69959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https://www.desmos.com/calculator/6yjfdrmmpe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76223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https://www.desmos.com/calculator/6yjfdrmmpe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98885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https://www.desmos.com/calculator/6yjfdrmmpe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1340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https://www.desmos.com/calculator/6yjfdrmmpe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04929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https://www.desmos.com/calculator/6yjfdrmmpe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41878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517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79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defRPr>
                <a:latin typeface="+mn-lt"/>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a:p>
            <a:pPr lvl="1"/>
            <a:r>
              <a:rPr lang="en-US" dirty="0"/>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67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dirty="0"/>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dirty="0"/>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a:xfrm>
            <a:off x="353999" y="3081200"/>
            <a:ext cx="11484001" cy="695600"/>
          </a:xfrm>
        </p:spPr>
        <p:txBody>
          <a:bodyPr/>
          <a:lstStyle/>
          <a:p>
            <a:r>
              <a:rPr lang="en-AU" dirty="0"/>
              <a:t>Comparing using place value</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0"/>
          </p:nvPr>
        </p:nvSpPr>
        <p:spPr/>
        <p:txBody>
          <a:bodyPr/>
          <a:lstStyle/>
          <a:p>
            <a:r>
              <a:rPr lang="en-AU" dirty="0"/>
              <a:t>Explicit teaching</a:t>
            </a:r>
          </a:p>
        </p:txBody>
      </p:sp>
      <p:sp>
        <p:nvSpPr>
          <p:cNvPr id="2" name="Footer Placeholder 6">
            <a:extLst>
              <a:ext uri="{FF2B5EF4-FFF2-40B4-BE49-F238E27FC236}">
                <a16:creationId xmlns:a16="http://schemas.microsoft.com/office/drawing/2014/main" id="{DD4061BC-9D27-D8AC-6036-266855FDDBD2}"/>
              </a:ext>
            </a:extLst>
          </p:cNvPr>
          <p:cNvSpPr>
            <a:spLocks noGrp="1"/>
          </p:cNvSpPr>
          <p:nvPr>
            <p:ph type="ftr" sz="quarter" idx="3"/>
          </p:nvPr>
        </p:nvSpPr>
        <p:spPr>
          <a:xfrm>
            <a:off x="360000" y="5867118"/>
            <a:ext cx="4500000" cy="684882"/>
          </a:xfrm>
        </p:spPr>
        <p:txBody>
          <a:bodyPr/>
          <a:lstStyle/>
          <a:p>
            <a:r>
              <a:rPr lang="en-US" dirty="0"/>
              <a:t>NSW Department of Education</a:t>
            </a:r>
            <a:endParaRPr lang="en-AU" dirty="0"/>
          </a:p>
        </p:txBody>
      </p:sp>
    </p:spTree>
    <p:extLst>
      <p:ext uri="{BB962C8B-B14F-4D97-AF65-F5344CB8AC3E}">
        <p14:creationId xmlns:p14="http://schemas.microsoft.com/office/powerpoint/2010/main" val="165888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 placing decimals on a number line</a:t>
            </a:r>
          </a:p>
        </p:txBody>
      </p:sp>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620000"/>
            <a:ext cx="5358412" cy="444060"/>
          </a:xfrm>
        </p:spPr>
        <p:txBody>
          <a:bodyPr/>
          <a:lstStyle/>
          <a:p>
            <a:r>
              <a:rPr lang="en-AU" dirty="0"/>
              <a:t>Place the number 2.37 on a number line.</a:t>
            </a:r>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p:sp>
        <p:nvSpPr>
          <p:cNvPr id="2" name="Slide Number Placeholder 1">
            <a:extLst>
              <a:ext uri="{FF2B5EF4-FFF2-40B4-BE49-F238E27FC236}">
                <a16:creationId xmlns:a16="http://schemas.microsoft.com/office/drawing/2014/main" id="{63B994F2-B64D-0D0E-1FB8-34949D3543C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53110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 solution</a:t>
            </a:r>
          </a:p>
        </p:txBody>
      </p:sp>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620000"/>
            <a:ext cx="5358412" cy="444060"/>
          </a:xfrm>
        </p:spPr>
        <p:txBody>
          <a:bodyPr/>
          <a:lstStyle/>
          <a:p>
            <a:r>
              <a:rPr lang="en-AU" dirty="0"/>
              <a:t>Place the number 2.37 on a number line.</a:t>
            </a:r>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p:pic>
        <p:nvPicPr>
          <p:cNvPr id="3" name="Picture 2" descr="A number line representing decimal places between 2 and 3.">
            <a:extLst>
              <a:ext uri="{FF2B5EF4-FFF2-40B4-BE49-F238E27FC236}">
                <a16:creationId xmlns:a16="http://schemas.microsoft.com/office/drawing/2014/main" id="{A44FF07A-28F1-DB54-C173-DDF1B859AC8B}"/>
              </a:ext>
            </a:extLst>
          </p:cNvPr>
          <p:cNvPicPr>
            <a:picLocks noChangeAspect="1"/>
          </p:cNvPicPr>
          <p:nvPr/>
        </p:nvPicPr>
        <p:blipFill>
          <a:blip r:embed="rId2"/>
          <a:stretch>
            <a:fillRect/>
          </a:stretch>
        </p:blipFill>
        <p:spPr>
          <a:xfrm>
            <a:off x="299700" y="3056461"/>
            <a:ext cx="11544300" cy="1504950"/>
          </a:xfrm>
          <a:prstGeom prst="rect">
            <a:avLst/>
          </a:prstGeom>
        </p:spPr>
      </p:pic>
      <p:sp>
        <p:nvSpPr>
          <p:cNvPr id="2" name="Slide Number Placeholder 1">
            <a:extLst>
              <a:ext uri="{FF2B5EF4-FFF2-40B4-BE49-F238E27FC236}">
                <a16:creationId xmlns:a16="http://schemas.microsoft.com/office/drawing/2014/main" id="{BA989E80-E457-80D2-DD23-28278F6687A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62367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Comparing weights</a:t>
            </a:r>
          </a:p>
        </p:txBody>
      </p:sp>
      <p:pic>
        <p:nvPicPr>
          <p:cNvPr id="9" name="Picture 8" descr="An image of a table describing a person who is measured to weigh 81 223 grams, and a monitor that is measured to weigh 9 570 grams. ">
            <a:extLst>
              <a:ext uri="{FF2B5EF4-FFF2-40B4-BE49-F238E27FC236}">
                <a16:creationId xmlns:a16="http://schemas.microsoft.com/office/drawing/2014/main" id="{6C9B5421-1E7E-21C6-50B7-867D00AA9B64}"/>
              </a:ext>
            </a:extLst>
          </p:cNvPr>
          <p:cNvPicPr>
            <a:picLocks noChangeAspect="1"/>
          </p:cNvPicPr>
          <p:nvPr/>
        </p:nvPicPr>
        <p:blipFill>
          <a:blip r:embed="rId3"/>
          <a:stretch>
            <a:fillRect/>
          </a:stretch>
        </p:blipFill>
        <p:spPr>
          <a:xfrm>
            <a:off x="1634840" y="1727371"/>
            <a:ext cx="5844134" cy="4148109"/>
          </a:xfrm>
          <a:prstGeom prst="rect">
            <a:avLst/>
          </a:prstGeom>
        </p:spPr>
      </p:pic>
      <p:sp>
        <p:nvSpPr>
          <p:cNvPr id="5" name="Speech Bubble: Oval 4">
            <a:extLst>
              <a:ext uri="{FF2B5EF4-FFF2-40B4-BE49-F238E27FC236}">
                <a16:creationId xmlns:a16="http://schemas.microsoft.com/office/drawing/2014/main" id="{831C5E89-312D-CAFF-C65F-8767C63A3A37}"/>
              </a:ext>
            </a:extLst>
          </p:cNvPr>
          <p:cNvSpPr/>
          <p:nvPr/>
        </p:nvSpPr>
        <p:spPr>
          <a:xfrm>
            <a:off x="8058362" y="3429000"/>
            <a:ext cx="3065638" cy="1957070"/>
          </a:xfrm>
          <a:prstGeom prst="wedgeEllipseCallout">
            <a:avLst>
              <a:gd name="adj1" fmla="val -63718"/>
              <a:gd name="adj2" fmla="val -323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dirty="0"/>
              <a:t>Which is heavier? How do you know?</a:t>
            </a:r>
          </a:p>
        </p:txBody>
      </p:sp>
      <p:sp>
        <p:nvSpPr>
          <p:cNvPr id="2" name="Slide Number Placeholder 1">
            <a:extLst>
              <a:ext uri="{FF2B5EF4-FFF2-40B4-BE49-F238E27FC236}">
                <a16:creationId xmlns:a16="http://schemas.microsoft.com/office/drawing/2014/main" id="{DB6C883E-F18A-F974-780B-395CEA8B562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42626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Representing hundreds</a:t>
            </a:r>
          </a:p>
        </p:txBody>
      </p:sp>
      <p:grpSp>
        <p:nvGrpSpPr>
          <p:cNvPr id="14" name="Group 13" descr="An image of a table that shows a smart phone that is measured to weigh 194 grams. This is then shown to be represented by a square of 10 by 10, 100 base 10 blocks to represent one hundred, 9 lines of 10 base 10 blocks to represent 9 tens, and four single blocks to represent 4 ones. ">
            <a:extLst>
              <a:ext uri="{FF2B5EF4-FFF2-40B4-BE49-F238E27FC236}">
                <a16:creationId xmlns:a16="http://schemas.microsoft.com/office/drawing/2014/main" id="{2DBAA7A1-D719-B3C4-22F7-1892B97FF754}"/>
              </a:ext>
            </a:extLst>
          </p:cNvPr>
          <p:cNvGrpSpPr/>
          <p:nvPr/>
        </p:nvGrpSpPr>
        <p:grpSpPr>
          <a:xfrm>
            <a:off x="348000" y="1430693"/>
            <a:ext cx="11496000" cy="4743274"/>
            <a:chOff x="506792" y="1449354"/>
            <a:chExt cx="11496000" cy="4743274"/>
          </a:xfrm>
        </p:grpSpPr>
        <p:pic>
          <p:nvPicPr>
            <p:cNvPr id="8" name="Picture 7">
              <a:extLst>
                <a:ext uri="{FF2B5EF4-FFF2-40B4-BE49-F238E27FC236}">
                  <a16:creationId xmlns:a16="http://schemas.microsoft.com/office/drawing/2014/main" id="{30E5D15B-1884-E659-BC65-A551962728F8}"/>
                </a:ext>
              </a:extLst>
            </p:cNvPr>
            <p:cNvPicPr>
              <a:picLocks noChangeAspect="1"/>
            </p:cNvPicPr>
            <p:nvPr/>
          </p:nvPicPr>
          <p:blipFill rotWithShape="1">
            <a:blip r:embed="rId3"/>
            <a:srcRect l="4459" t="2133" r="4342" b="1472"/>
            <a:stretch/>
          </p:blipFill>
          <p:spPr>
            <a:xfrm>
              <a:off x="506792" y="1449354"/>
              <a:ext cx="2972615" cy="4690187"/>
            </a:xfrm>
            <a:prstGeom prst="rect">
              <a:avLst/>
            </a:prstGeom>
          </p:spPr>
        </p:pic>
        <p:pic>
          <p:nvPicPr>
            <p:cNvPr id="12" name="Picture 11">
              <a:extLst>
                <a:ext uri="{FF2B5EF4-FFF2-40B4-BE49-F238E27FC236}">
                  <a16:creationId xmlns:a16="http://schemas.microsoft.com/office/drawing/2014/main" id="{B8788208-07EA-67A1-1D33-1B38E3F88270}"/>
                </a:ext>
              </a:extLst>
            </p:cNvPr>
            <p:cNvPicPr>
              <a:picLocks noChangeAspect="1"/>
            </p:cNvPicPr>
            <p:nvPr/>
          </p:nvPicPr>
          <p:blipFill>
            <a:blip r:embed="rId4"/>
            <a:stretch>
              <a:fillRect/>
            </a:stretch>
          </p:blipFill>
          <p:spPr>
            <a:xfrm>
              <a:off x="3785658" y="1449354"/>
              <a:ext cx="8217134" cy="4743274"/>
            </a:xfrm>
            <a:prstGeom prst="rect">
              <a:avLst/>
            </a:prstGeom>
          </p:spPr>
        </p:pic>
      </p:grpSp>
      <p:sp>
        <p:nvSpPr>
          <p:cNvPr id="2" name="Slide Number Placeholder 1">
            <a:extLst>
              <a:ext uri="{FF2B5EF4-FFF2-40B4-BE49-F238E27FC236}">
                <a16:creationId xmlns:a16="http://schemas.microsoft.com/office/drawing/2014/main" id="{20180889-75CA-4363-FCB1-FB8E54B0B50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90262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E91D-E8F6-AAB0-8968-F4896992471B}"/>
              </a:ext>
            </a:extLst>
          </p:cNvPr>
          <p:cNvSpPr>
            <a:spLocks noGrp="1"/>
          </p:cNvSpPr>
          <p:nvPr>
            <p:ph type="title"/>
          </p:nvPr>
        </p:nvSpPr>
        <p:spPr/>
        <p:txBody>
          <a:bodyPr/>
          <a:lstStyle/>
          <a:p>
            <a:r>
              <a:rPr lang="en-AU" dirty="0"/>
              <a:t>Representing thousands</a:t>
            </a:r>
          </a:p>
        </p:txBody>
      </p:sp>
      <p:pic>
        <p:nvPicPr>
          <p:cNvPr id="26" name="Picture 25" descr="An image of a table that shows a textbook that is measured to weigh 3 182 grams. This is then shown to be represented by 3 large cubes of 1000 base ten blocks, a square of 10 by 10, 100 base 10 blocks to represent one hundred, 8 lines of 10 base 10 blocks to represent 8 tens, and 2 single blocks to represent 2 ones. ">
            <a:extLst>
              <a:ext uri="{FF2B5EF4-FFF2-40B4-BE49-F238E27FC236}">
                <a16:creationId xmlns:a16="http://schemas.microsoft.com/office/drawing/2014/main" id="{456ECBFC-211B-145F-0B0B-522E08092588}"/>
              </a:ext>
            </a:extLst>
          </p:cNvPr>
          <p:cNvPicPr>
            <a:picLocks noChangeAspect="1"/>
          </p:cNvPicPr>
          <p:nvPr/>
        </p:nvPicPr>
        <p:blipFill>
          <a:blip r:embed="rId2"/>
          <a:stretch>
            <a:fillRect/>
          </a:stretch>
        </p:blipFill>
        <p:spPr>
          <a:xfrm>
            <a:off x="360000" y="1417784"/>
            <a:ext cx="11402704" cy="4708344"/>
          </a:xfrm>
          <a:prstGeom prst="rect">
            <a:avLst/>
          </a:prstGeom>
        </p:spPr>
      </p:pic>
      <p:sp>
        <p:nvSpPr>
          <p:cNvPr id="4" name="Slide Number Placeholder 3">
            <a:extLst>
              <a:ext uri="{FF2B5EF4-FFF2-40B4-BE49-F238E27FC236}">
                <a16:creationId xmlns:a16="http://schemas.microsoft.com/office/drawing/2014/main" id="{767274BB-ECF1-96F3-57A9-10DFC712392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99394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9AF458-4078-4684-0453-D1A70EE0A029}"/>
              </a:ext>
            </a:extLst>
          </p:cNvPr>
          <p:cNvSpPr>
            <a:spLocks noGrp="1"/>
          </p:cNvSpPr>
          <p:nvPr>
            <p:ph type="title"/>
          </p:nvPr>
        </p:nvSpPr>
        <p:spPr/>
        <p:txBody>
          <a:bodyPr/>
          <a:lstStyle/>
          <a:p>
            <a:r>
              <a:rPr lang="en-AU" dirty="0"/>
              <a:t>Comparing chip packets</a:t>
            </a:r>
          </a:p>
        </p:txBody>
      </p:sp>
      <p:pic>
        <p:nvPicPr>
          <p:cNvPr id="15" name="Picture 14" descr="This is an image of a bag of chips, with the weight of 24 grams shown on the label. &#10;There is then a table beneath it, showing the actual measured weight of eight bags of this brand reading 24.1 grams, 24.12 grams, 24.2 grams, 24.036 grams, 24.3 grams, 24.24 grams, 24.31 grams and 24.127 grams. ">
            <a:extLst>
              <a:ext uri="{FF2B5EF4-FFF2-40B4-BE49-F238E27FC236}">
                <a16:creationId xmlns:a16="http://schemas.microsoft.com/office/drawing/2014/main" id="{2787862F-FB6D-EE30-11D6-3251AAE62C98}"/>
              </a:ext>
            </a:extLst>
          </p:cNvPr>
          <p:cNvPicPr>
            <a:picLocks noChangeAspect="1"/>
          </p:cNvPicPr>
          <p:nvPr/>
        </p:nvPicPr>
        <p:blipFill rotWithShape="1">
          <a:blip r:embed="rId3"/>
          <a:srcRect r="70929" b="26728"/>
          <a:stretch/>
        </p:blipFill>
        <p:spPr>
          <a:xfrm>
            <a:off x="2914439" y="1785291"/>
            <a:ext cx="2629042" cy="3287418"/>
          </a:xfrm>
          <a:prstGeom prst="rect">
            <a:avLst/>
          </a:prstGeom>
        </p:spPr>
      </p:pic>
      <p:sp>
        <p:nvSpPr>
          <p:cNvPr id="16" name="Speech Bubble: Oval 15">
            <a:extLst>
              <a:ext uri="{FF2B5EF4-FFF2-40B4-BE49-F238E27FC236}">
                <a16:creationId xmlns:a16="http://schemas.microsoft.com/office/drawing/2014/main" id="{BCDC96B9-5764-C0BA-B3B4-F2B9566A258B}"/>
              </a:ext>
            </a:extLst>
          </p:cNvPr>
          <p:cNvSpPr/>
          <p:nvPr/>
        </p:nvSpPr>
        <p:spPr>
          <a:xfrm>
            <a:off x="6553200" y="1785291"/>
            <a:ext cx="2904699" cy="2513390"/>
          </a:xfrm>
          <a:prstGeom prst="wedgeEllipseCallout">
            <a:avLst>
              <a:gd name="adj1" fmla="val -47613"/>
              <a:gd name="adj2" fmla="val 7517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7800"/>
            <a:r>
              <a:rPr lang="en-AU" dirty="0"/>
              <a:t>Which bag would you most like to have? Why?</a:t>
            </a:r>
          </a:p>
        </p:txBody>
      </p:sp>
      <p:graphicFrame>
        <p:nvGraphicFramePr>
          <p:cNvPr id="17" name="Table 5">
            <a:extLst>
              <a:ext uri="{FF2B5EF4-FFF2-40B4-BE49-F238E27FC236}">
                <a16:creationId xmlns:a16="http://schemas.microsoft.com/office/drawing/2014/main" id="{4EBC3E25-3B82-4378-4054-0F1BFBBB8602}"/>
              </a:ext>
            </a:extLst>
          </p:cNvPr>
          <p:cNvGraphicFramePr>
            <a:graphicFrameLocks noGrp="1"/>
          </p:cNvGraphicFramePr>
          <p:nvPr>
            <p:extLst>
              <p:ext uri="{D42A27DB-BD31-4B8C-83A1-F6EECF244321}">
                <p14:modId xmlns:p14="http://schemas.microsoft.com/office/powerpoint/2010/main" val="544416898"/>
              </p:ext>
            </p:extLst>
          </p:nvPr>
        </p:nvGraphicFramePr>
        <p:xfrm>
          <a:off x="1707488" y="5156953"/>
          <a:ext cx="8777024" cy="741680"/>
        </p:xfrm>
        <a:graphic>
          <a:graphicData uri="http://schemas.openxmlformats.org/drawingml/2006/table">
            <a:tbl>
              <a:tblPr firstRow="1" bandRow="1">
                <a:tableStyleId>{5A111915-BE36-4E01-A7E5-04B1672EAD32}</a:tableStyleId>
              </a:tblPr>
              <a:tblGrid>
                <a:gridCol w="1097128">
                  <a:extLst>
                    <a:ext uri="{9D8B030D-6E8A-4147-A177-3AD203B41FA5}">
                      <a16:colId xmlns:a16="http://schemas.microsoft.com/office/drawing/2014/main" val="3053361108"/>
                    </a:ext>
                  </a:extLst>
                </a:gridCol>
                <a:gridCol w="1097128">
                  <a:extLst>
                    <a:ext uri="{9D8B030D-6E8A-4147-A177-3AD203B41FA5}">
                      <a16:colId xmlns:a16="http://schemas.microsoft.com/office/drawing/2014/main" val="4097130030"/>
                    </a:ext>
                  </a:extLst>
                </a:gridCol>
                <a:gridCol w="1097128">
                  <a:extLst>
                    <a:ext uri="{9D8B030D-6E8A-4147-A177-3AD203B41FA5}">
                      <a16:colId xmlns:a16="http://schemas.microsoft.com/office/drawing/2014/main" val="1279465219"/>
                    </a:ext>
                  </a:extLst>
                </a:gridCol>
                <a:gridCol w="1097128">
                  <a:extLst>
                    <a:ext uri="{9D8B030D-6E8A-4147-A177-3AD203B41FA5}">
                      <a16:colId xmlns:a16="http://schemas.microsoft.com/office/drawing/2014/main" val="3845074166"/>
                    </a:ext>
                  </a:extLst>
                </a:gridCol>
                <a:gridCol w="1097128">
                  <a:extLst>
                    <a:ext uri="{9D8B030D-6E8A-4147-A177-3AD203B41FA5}">
                      <a16:colId xmlns:a16="http://schemas.microsoft.com/office/drawing/2014/main" val="282095129"/>
                    </a:ext>
                  </a:extLst>
                </a:gridCol>
                <a:gridCol w="1097128">
                  <a:extLst>
                    <a:ext uri="{9D8B030D-6E8A-4147-A177-3AD203B41FA5}">
                      <a16:colId xmlns:a16="http://schemas.microsoft.com/office/drawing/2014/main" val="3151125172"/>
                    </a:ext>
                  </a:extLst>
                </a:gridCol>
                <a:gridCol w="1097128">
                  <a:extLst>
                    <a:ext uri="{9D8B030D-6E8A-4147-A177-3AD203B41FA5}">
                      <a16:colId xmlns:a16="http://schemas.microsoft.com/office/drawing/2014/main" val="4032644330"/>
                    </a:ext>
                  </a:extLst>
                </a:gridCol>
                <a:gridCol w="1097128">
                  <a:extLst>
                    <a:ext uri="{9D8B030D-6E8A-4147-A177-3AD203B41FA5}">
                      <a16:colId xmlns:a16="http://schemas.microsoft.com/office/drawing/2014/main" val="3711082194"/>
                    </a:ext>
                  </a:extLst>
                </a:gridCol>
              </a:tblGrid>
              <a:tr h="370840">
                <a:tc>
                  <a:txBody>
                    <a:bodyPr/>
                    <a:lstStyle/>
                    <a:p>
                      <a:r>
                        <a:rPr lang="en-AU" dirty="0">
                          <a:solidFill>
                            <a:schemeClr val="tx1"/>
                          </a:solidFill>
                        </a:rPr>
                        <a:t>Bag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solidFill>
                        </a:rPr>
                        <a:t>Bag 2</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solidFill>
                        </a:rPr>
                        <a:t>Bag 3</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solidFill>
                        </a:rPr>
                        <a:t>Bag 4</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solidFill>
                        </a:rPr>
                        <a:t>Bag 5</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solidFill>
                        </a:rPr>
                        <a:t>Bag 6</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solidFill>
                        </a:rPr>
                        <a:t>Bag 7</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solidFill>
                            <a:schemeClr val="tx1"/>
                          </a:solidFill>
                        </a:rPr>
                        <a:t>Bag 8</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607931"/>
                  </a:ext>
                </a:extLst>
              </a:tr>
              <a:tr h="370840">
                <a:tc>
                  <a:txBody>
                    <a:bodyPr/>
                    <a:lstStyle/>
                    <a:p>
                      <a:r>
                        <a:rPr lang="en-AU" dirty="0"/>
                        <a:t>24.1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24.12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24.2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24.036g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24.3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24.24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24.31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24.127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2833425"/>
                  </a:ext>
                </a:extLst>
              </a:tr>
            </a:tbl>
          </a:graphicData>
        </a:graphic>
      </p:graphicFrame>
      <p:sp>
        <p:nvSpPr>
          <p:cNvPr id="18" name="Slide Number Placeholder 3">
            <a:extLst>
              <a:ext uri="{FF2B5EF4-FFF2-40B4-BE49-F238E27FC236}">
                <a16:creationId xmlns:a16="http://schemas.microsoft.com/office/drawing/2014/main" id="{5F9076DA-4C2C-D638-6A87-98C5D832E4E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12149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Changing representations</a:t>
            </a:r>
          </a:p>
        </p:txBody>
      </p:sp>
      <p:pic>
        <p:nvPicPr>
          <p:cNvPr id="8" name="Picture 7" descr="An image of base ten blocks from Polypad, where the large 10 by 10 by 10 cube has been labelled as &quot;ones&quot;. The 10 x 10 square block, the line of 10 cubes and the single cube have all been labelled with question marks. ">
            <a:extLst>
              <a:ext uri="{FF2B5EF4-FFF2-40B4-BE49-F238E27FC236}">
                <a16:creationId xmlns:a16="http://schemas.microsoft.com/office/drawing/2014/main" id="{DEA2F4F1-AFD4-F11A-CBB2-7C513174057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6257" y="1369454"/>
            <a:ext cx="7862776" cy="5000957"/>
          </a:xfrm>
          <a:prstGeom prst="rect">
            <a:avLst/>
          </a:prstGeom>
        </p:spPr>
      </p:pic>
      <p:sp>
        <p:nvSpPr>
          <p:cNvPr id="4" name="Speech Bubble: Oval 3">
            <a:extLst>
              <a:ext uri="{FF2B5EF4-FFF2-40B4-BE49-F238E27FC236}">
                <a16:creationId xmlns:a16="http://schemas.microsoft.com/office/drawing/2014/main" id="{BEAE7528-7182-B2D5-A011-8917FB9ED204}"/>
              </a:ext>
            </a:extLst>
          </p:cNvPr>
          <p:cNvSpPr/>
          <p:nvPr/>
        </p:nvSpPr>
        <p:spPr>
          <a:xfrm>
            <a:off x="8639033" y="3057181"/>
            <a:ext cx="2838734" cy="2109115"/>
          </a:xfrm>
          <a:prstGeom prst="wedgeEllipseCallout">
            <a:avLst>
              <a:gd name="adj1" fmla="val -58053"/>
              <a:gd name="adj2" fmla="val 725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8900"/>
            <a:r>
              <a:rPr lang="en-AU" sz="2000" dirty="0"/>
              <a:t>What would each of these smaller blocks represent?</a:t>
            </a:r>
          </a:p>
        </p:txBody>
      </p:sp>
      <p:sp>
        <p:nvSpPr>
          <p:cNvPr id="2" name="Slide Number Placeholder 1">
            <a:extLst>
              <a:ext uri="{FF2B5EF4-FFF2-40B4-BE49-F238E27FC236}">
                <a16:creationId xmlns:a16="http://schemas.microsoft.com/office/drawing/2014/main" id="{D7AA3D43-E294-EE5D-4727-A3643509CB6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92936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7C85AF-A162-BDA5-9141-9922CDABB26F}"/>
              </a:ext>
            </a:extLst>
          </p:cNvPr>
          <p:cNvSpPr>
            <a:spLocks noGrp="1"/>
          </p:cNvSpPr>
          <p:nvPr>
            <p:ph type="title"/>
          </p:nvPr>
        </p:nvSpPr>
        <p:spPr/>
        <p:txBody>
          <a:bodyPr/>
          <a:lstStyle/>
          <a:p>
            <a:r>
              <a:rPr lang="en-AU" dirty="0"/>
              <a:t>Representing thousandths</a:t>
            </a:r>
          </a:p>
        </p:txBody>
      </p:sp>
      <p:pic>
        <p:nvPicPr>
          <p:cNvPr id="26" name="Picture 25" descr="An image of base ten blocks from Polypad, where the large 10 by 10 by 10 cube has been labelled as &quot;ones&quot;. The 10 x 10 square block is now labelled as tenths, the line of 10 cubes is now labelled as hundredths and the single cube is labelled as thousandths.">
            <a:extLst>
              <a:ext uri="{FF2B5EF4-FFF2-40B4-BE49-F238E27FC236}">
                <a16:creationId xmlns:a16="http://schemas.microsoft.com/office/drawing/2014/main" id="{A06ED296-6361-38B7-0387-157C439CD2F6}"/>
              </a:ext>
            </a:extLst>
          </p:cNvPr>
          <p:cNvPicPr>
            <a:picLocks noChangeAspect="1"/>
          </p:cNvPicPr>
          <p:nvPr/>
        </p:nvPicPr>
        <p:blipFill>
          <a:blip r:embed="rId3"/>
          <a:stretch>
            <a:fillRect/>
          </a:stretch>
        </p:blipFill>
        <p:spPr>
          <a:xfrm>
            <a:off x="689212" y="1610690"/>
            <a:ext cx="10590663" cy="4541701"/>
          </a:xfrm>
          <a:prstGeom prst="rect">
            <a:avLst/>
          </a:prstGeom>
        </p:spPr>
      </p:pic>
      <p:sp>
        <p:nvSpPr>
          <p:cNvPr id="27" name="Slide Number Placeholder 1">
            <a:extLst>
              <a:ext uri="{FF2B5EF4-FFF2-40B4-BE49-F238E27FC236}">
                <a16:creationId xmlns:a16="http://schemas.microsoft.com/office/drawing/2014/main" id="{171661B1-F44D-C93E-806E-C3453F7FD7F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7808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Placing decimals on a number line – worked example</a:t>
            </a:r>
          </a:p>
        </p:txBody>
      </p:sp>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620000"/>
            <a:ext cx="5358412" cy="444060"/>
          </a:xfrm>
        </p:spPr>
        <p:txBody>
          <a:bodyPr/>
          <a:lstStyle/>
          <a:p>
            <a:r>
              <a:rPr lang="en-AU" sz="1800" dirty="0"/>
              <a:t>Place the number 5.41 on a number line.</a:t>
            </a:r>
          </a:p>
          <a:p>
            <a:pPr marL="457200" indent="-457200">
              <a:buAutoNum type="arabicPeriod"/>
            </a:pPr>
            <a:endParaRPr lang="en-AU" sz="1800" dirty="0"/>
          </a:p>
          <a:p>
            <a:pPr marL="457200" indent="-457200">
              <a:buAutoNum type="arabicPeriod"/>
            </a:pPr>
            <a:endParaRPr lang="en-AU" sz="1800" dirty="0"/>
          </a:p>
          <a:p>
            <a:pPr marL="457200" indent="-457200">
              <a:buAutoNum type="arabicPeriod"/>
            </a:pPr>
            <a:endParaRPr lang="en-AU" sz="1800" dirty="0"/>
          </a:p>
        </p:txBody>
      </p:sp>
      <p:pic>
        <p:nvPicPr>
          <p:cNvPr id="8" name="Picture 7" descr="A number line representing decimal places between 5 and 6.">
            <a:extLst>
              <a:ext uri="{FF2B5EF4-FFF2-40B4-BE49-F238E27FC236}">
                <a16:creationId xmlns:a16="http://schemas.microsoft.com/office/drawing/2014/main" id="{762C9EA1-02E2-F1C2-7659-6784DCDBAFEE}"/>
              </a:ext>
            </a:extLst>
          </p:cNvPr>
          <p:cNvPicPr>
            <a:picLocks noChangeAspect="1"/>
          </p:cNvPicPr>
          <p:nvPr/>
        </p:nvPicPr>
        <p:blipFill>
          <a:blip r:embed="rId3"/>
          <a:stretch>
            <a:fillRect/>
          </a:stretch>
        </p:blipFill>
        <p:spPr>
          <a:xfrm>
            <a:off x="323850" y="2947939"/>
            <a:ext cx="11544300" cy="1552575"/>
          </a:xfrm>
          <a:prstGeom prst="rect">
            <a:avLst/>
          </a:prstGeom>
        </p:spPr>
      </p:pic>
      <p:sp>
        <p:nvSpPr>
          <p:cNvPr id="2" name="Slide Number Placeholder 1">
            <a:extLst>
              <a:ext uri="{FF2B5EF4-FFF2-40B4-BE49-F238E27FC236}">
                <a16:creationId xmlns:a16="http://schemas.microsoft.com/office/drawing/2014/main" id="{AC8F5E17-1F24-3B5F-8D6E-97A2E8608B7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77902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Placing decimals on a number line – prompts</a:t>
            </a:r>
          </a:p>
        </p:txBody>
      </p:sp>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360000" y="1620000"/>
            <a:ext cx="5358412" cy="444060"/>
          </a:xfrm>
        </p:spPr>
        <p:txBody>
          <a:bodyPr/>
          <a:lstStyle/>
          <a:p>
            <a:r>
              <a:rPr lang="en-AU" dirty="0"/>
              <a:t>Place the number 5.41 on a number line.</a:t>
            </a:r>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p:pic>
        <p:nvPicPr>
          <p:cNvPr id="8" name="Picture 7" descr="A number line representing decimal places between 5 and 6.">
            <a:extLst>
              <a:ext uri="{FF2B5EF4-FFF2-40B4-BE49-F238E27FC236}">
                <a16:creationId xmlns:a16="http://schemas.microsoft.com/office/drawing/2014/main" id="{762C9EA1-02E2-F1C2-7659-6784DCDBAFEE}"/>
              </a:ext>
            </a:extLst>
          </p:cNvPr>
          <p:cNvPicPr>
            <a:picLocks noChangeAspect="1"/>
          </p:cNvPicPr>
          <p:nvPr/>
        </p:nvPicPr>
        <p:blipFill>
          <a:blip r:embed="rId2"/>
          <a:stretch>
            <a:fillRect/>
          </a:stretch>
        </p:blipFill>
        <p:spPr>
          <a:xfrm>
            <a:off x="287700" y="2572162"/>
            <a:ext cx="11544300" cy="1552575"/>
          </a:xfrm>
          <a:prstGeom prst="rect">
            <a:avLst/>
          </a:prstGeom>
        </p:spPr>
      </p:pic>
      <p:sp>
        <p:nvSpPr>
          <p:cNvPr id="10" name="Speech Bubble: Oval 9">
            <a:extLst>
              <a:ext uri="{FF2B5EF4-FFF2-40B4-BE49-F238E27FC236}">
                <a16:creationId xmlns:a16="http://schemas.microsoft.com/office/drawing/2014/main" id="{ECEC4B75-4E74-A1F0-4E08-427AAAF9F62A}"/>
              </a:ext>
            </a:extLst>
          </p:cNvPr>
          <p:cNvSpPr/>
          <p:nvPr/>
        </p:nvSpPr>
        <p:spPr>
          <a:xfrm>
            <a:off x="624849" y="4096053"/>
            <a:ext cx="3842762" cy="1779427"/>
          </a:xfrm>
          <a:prstGeom prst="wedgeEllipseCallout">
            <a:avLst>
              <a:gd name="adj1" fmla="val -23321"/>
              <a:gd name="adj2" fmla="val -5725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8900"/>
            <a:r>
              <a:rPr lang="en-AU" sz="1800" dirty="0"/>
              <a:t>How many dashes do you draw between the whole numbers? What about between tenths?</a:t>
            </a:r>
          </a:p>
        </p:txBody>
      </p:sp>
      <p:sp>
        <p:nvSpPr>
          <p:cNvPr id="14" name="Speech Bubble: Oval 13">
            <a:extLst>
              <a:ext uri="{FF2B5EF4-FFF2-40B4-BE49-F238E27FC236}">
                <a16:creationId xmlns:a16="http://schemas.microsoft.com/office/drawing/2014/main" id="{1443A369-2DEA-7273-FD50-77C22C2723D5}"/>
              </a:ext>
            </a:extLst>
          </p:cNvPr>
          <p:cNvSpPr/>
          <p:nvPr/>
        </p:nvSpPr>
        <p:spPr>
          <a:xfrm>
            <a:off x="5233737" y="4096052"/>
            <a:ext cx="3535688" cy="1779427"/>
          </a:xfrm>
          <a:prstGeom prst="wedgeEllipseCallout">
            <a:avLst>
              <a:gd name="adj1" fmla="val -40789"/>
              <a:gd name="adj2" fmla="val -6708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Why are there always 10 gaps between integers and between tenths?</a:t>
            </a:r>
          </a:p>
        </p:txBody>
      </p:sp>
      <p:sp>
        <p:nvSpPr>
          <p:cNvPr id="9" name="Speech Bubble: Oval 8">
            <a:extLst>
              <a:ext uri="{FF2B5EF4-FFF2-40B4-BE49-F238E27FC236}">
                <a16:creationId xmlns:a16="http://schemas.microsoft.com/office/drawing/2014/main" id="{465A93FA-CCA1-E837-73CC-ED3054A3C440}"/>
              </a:ext>
            </a:extLst>
          </p:cNvPr>
          <p:cNvSpPr/>
          <p:nvPr/>
        </p:nvSpPr>
        <p:spPr>
          <a:xfrm>
            <a:off x="8500526" y="1569022"/>
            <a:ext cx="2088106" cy="1779427"/>
          </a:xfrm>
          <a:prstGeom prst="wedgeEllipseCallout">
            <a:avLst>
              <a:gd name="adj1" fmla="val 40951"/>
              <a:gd name="adj2" fmla="val 4707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8900"/>
            <a:r>
              <a:rPr lang="en-AU" sz="1800" dirty="0"/>
              <a:t>How do we know the number is between 5 and 6?</a:t>
            </a:r>
          </a:p>
        </p:txBody>
      </p:sp>
      <p:sp>
        <p:nvSpPr>
          <p:cNvPr id="2" name="Slide Number Placeholder 1">
            <a:extLst>
              <a:ext uri="{FF2B5EF4-FFF2-40B4-BE49-F238E27FC236}">
                <a16:creationId xmlns:a16="http://schemas.microsoft.com/office/drawing/2014/main" id="{5D9A5EE8-ADD6-5D46-D3B3-E8065673E3E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4906691"/>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271</Words>
  <Application>Microsoft Office PowerPoint</Application>
  <PresentationFormat>Widescreen</PresentationFormat>
  <Paragraphs>65</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Public Sans Light</vt:lpstr>
      <vt:lpstr>Public Sans</vt:lpstr>
      <vt:lpstr>Times New Roman</vt:lpstr>
      <vt:lpstr>NSWG Corporate</vt:lpstr>
      <vt:lpstr>Comparing using place value</vt:lpstr>
      <vt:lpstr>Comparing weights</vt:lpstr>
      <vt:lpstr>Representing hundreds</vt:lpstr>
      <vt:lpstr>Representing thousands</vt:lpstr>
      <vt:lpstr>Comparing chip packets</vt:lpstr>
      <vt:lpstr>Changing representations</vt:lpstr>
      <vt:lpstr>Representing thousandths</vt:lpstr>
      <vt:lpstr>Placing decimals on a number line – worked example</vt:lpstr>
      <vt:lpstr>Placing decimals on a number line – prompts</vt:lpstr>
      <vt:lpstr>Your turn – placing decimals on a number line</vt:lpstr>
      <vt:lpstr>Your turn –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using place value</dc:title>
  <dc:creator>NSW Department of Education</dc:creator>
  <cp:revision>2</cp:revision>
  <dcterms:created xsi:type="dcterms:W3CDTF">2023-06-21T03:02:35Z</dcterms:created>
  <dcterms:modified xsi:type="dcterms:W3CDTF">2023-06-21T03:02:52Z</dcterms:modified>
</cp:coreProperties>
</file>