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6" r:id="rId3"/>
    <p:sldId id="294" r:id="rId4"/>
    <p:sldId id="295" r:id="rId5"/>
    <p:sldId id="296" r:id="rId6"/>
    <p:sldId id="293" r:id="rId7"/>
    <p:sldId id="292" r:id="rId8"/>
    <p:sldId id="278" r:id="rId9"/>
    <p:sldId id="281" r:id="rId10"/>
    <p:sldId id="284" r:id="rId11"/>
    <p:sldId id="285" r:id="rId12"/>
    <p:sldId id="297" r:id="rId13"/>
    <p:sldId id="298" r:id="rId14"/>
  </p:sldIdLst>
  <p:sldSz cx="12192000" cy="6858000"/>
  <p:notesSz cx="6858000" cy="9144000"/>
  <p:embeddedFontLst>
    <p:embeddedFont>
      <p:font typeface="Cambria Math" panose="02040503050406030204" pitchFamily="18" charset="0"/>
      <p:regular r:id="rId17"/>
    </p:embeddedFont>
    <p:embeddedFont>
      <p:font typeface="Public Sans" panose="020B0604020202020204" charset="0"/>
      <p:regular r:id="rId18"/>
      <p:bold r:id="rId19"/>
      <p:italic r:id="rId20"/>
      <p:boldItalic r:id="rId21"/>
    </p:embeddedFont>
    <p:embeddedFont>
      <p:font typeface="Public Sans Light" panose="020B0604020202020204" charset="0"/>
      <p:regular r:id="rId22"/>
      <p:italic r:id="rId23"/>
    </p:embeddedFont>
    <p:embeddedFont>
      <p:font typeface="Quattrocento" panose="02020502030000000404" pitchFamily="18" charset="0"/>
      <p:regular r:id="rId24"/>
    </p:embeddedFont>
  </p:embeddedFontLst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CFD"/>
    <a:srgbClr val="F6ACB6"/>
    <a:srgbClr val="0070C0"/>
    <a:srgbClr val="CBEDFD"/>
    <a:srgbClr val="00296C"/>
    <a:srgbClr val="002664"/>
    <a:srgbClr val="0046B8"/>
    <a:srgbClr val="FFFFFF"/>
    <a:srgbClr val="630019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A111915-BE36-4E01-A7E5-04B1672EAD3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 autoAdjust="0"/>
    <p:restoredTop sz="85211" autoAdjust="0"/>
  </p:normalViewPr>
  <p:slideViewPr>
    <p:cSldViewPr snapToGrid="0">
      <p:cViewPr varScale="1">
        <p:scale>
          <a:sx n="86" d="100"/>
          <a:sy n="86" d="100"/>
        </p:scale>
        <p:origin x="1506" y="96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-300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3F5A19-4E20-4EDB-9EC8-DF02AC748E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B4FC2-E151-470D-9291-01D2A5A6D3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F4B7B-ADA4-42BE-A113-1D67CA67812F}" type="datetimeFigureOut">
              <a:rPr lang="en-AU" smtClean="0">
                <a:latin typeface="Public Sans" pitchFamily="2" charset="0"/>
              </a:rPr>
              <a:t>21/06/2023</a:t>
            </a:fld>
            <a:endParaRPr lang="en-AU" dirty="0">
              <a:latin typeface="Public Sans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7DE46-ED0B-49F3-8199-C129451A46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A6684-5527-4DB9-88B5-C4F66FB5F7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F8501-5769-46EC-B8B9-363B75FA9999}" type="slidenum">
              <a:rPr lang="en-AU" smtClean="0">
                <a:latin typeface="Public Sans" pitchFamily="2" charset="0"/>
              </a:rPr>
              <a:t>‹#›</a:t>
            </a:fld>
            <a:endParaRPr lang="en-AU" dirty="0"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9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EC6F825C-382E-4C1A-82AB-BCE4AFD21ABE}" type="datetimeFigureOut">
              <a:rPr lang="en-AU" smtClean="0"/>
              <a:pPr/>
              <a:t>21/06/2023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B07158C4-A119-4B78-9DE8-A50001BC31D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10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6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4384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324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6517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179446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057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04076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97119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83723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23972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97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999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10867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934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6466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3919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1318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knowledgement of Countr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2292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92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37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 dirty="0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7055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969581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2768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1862383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87899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735954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250978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8738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512198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321364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636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86268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125962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659563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668512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970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795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3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941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944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8287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2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8AFF8C-6EAC-4301-9800-49DD3EDD3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-2622931" y="14626"/>
            <a:ext cx="2544960" cy="5539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OPEN IN DESKTOP APP</a:t>
            </a:r>
          </a:p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will enable full functionality of the template.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A SLIDE STYLE FROM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 tab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Slide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layout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layout goes awry, select Reset</a:t>
            </a: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5 levels of formatted text available.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move between text  levels using the increase/decrease button on the menu above.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SLIDE BACKGROUND/COLOUR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Background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colour from palette 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or Texture Fill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image 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 IMAGE IN SHAPE OR ON PAGE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Picture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your image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icon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new image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REPOSITION IMAGE WITHIN SHAPE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Format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Crop button dropdown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fit the whole image inside select FIT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use only a portion select FILL then crop, move or resize image to show properly within shape.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ADD/CHANGE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Menu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 &amp;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Tick to activate/Untick to remove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text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497C0B-0C24-4334-9150-A2D01FE29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622931" y="1682950"/>
            <a:ext cx="632972" cy="21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3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3" r:id="rId2"/>
    <p:sldLayoutId id="2147483702" r:id="rId3"/>
    <p:sldLayoutId id="2147483688" r:id="rId4"/>
    <p:sldLayoutId id="2147483705" r:id="rId5"/>
    <p:sldLayoutId id="2147483668" r:id="rId6"/>
    <p:sldLayoutId id="2147483671" r:id="rId7"/>
    <p:sldLayoutId id="2147483706" r:id="rId8"/>
    <p:sldLayoutId id="2147483673" r:id="rId9"/>
    <p:sldLayoutId id="2147483674" r:id="rId10"/>
    <p:sldLayoutId id="2147483707" r:id="rId11"/>
    <p:sldLayoutId id="2147483711" r:id="rId12"/>
    <p:sldLayoutId id="2147483675" r:id="rId13"/>
    <p:sldLayoutId id="2147483712" r:id="rId14"/>
    <p:sldLayoutId id="2147483676" r:id="rId15"/>
    <p:sldLayoutId id="2147483662" r:id="rId16"/>
    <p:sldLayoutId id="2147483690" r:id="rId17"/>
    <p:sldLayoutId id="2147483672" r:id="rId18"/>
    <p:sldLayoutId id="2147483691" r:id="rId19"/>
    <p:sldLayoutId id="2147483677" r:id="rId20"/>
    <p:sldLayoutId id="2147483692" r:id="rId21"/>
    <p:sldLayoutId id="2147483678" r:id="rId22"/>
    <p:sldLayoutId id="2147483710" r:id="rId23"/>
    <p:sldLayoutId id="2147483698" r:id="rId24"/>
    <p:sldLayoutId id="2147483699" r:id="rId25"/>
    <p:sldLayoutId id="2147483689" r:id="rId26"/>
    <p:sldLayoutId id="2147483713" r:id="rId27"/>
    <p:sldLayoutId id="2147483714" r:id="rId28"/>
    <p:sldLayoutId id="2147483664" r:id="rId29"/>
    <p:sldLayoutId id="2147483693" r:id="rId30"/>
    <p:sldLayoutId id="2147483684" r:id="rId31"/>
    <p:sldLayoutId id="2147483694" r:id="rId32"/>
    <p:sldLayoutId id="2147483687" r:id="rId33"/>
    <p:sldLayoutId id="2147483696" r:id="rId34"/>
    <p:sldLayoutId id="2147483680" r:id="rId35"/>
    <p:sldLayoutId id="2147483681" r:id="rId36"/>
    <p:sldLayoutId id="2147483697" r:id="rId37"/>
    <p:sldLayoutId id="2147483709" r:id="rId38"/>
    <p:sldLayoutId id="2147483685" r:id="rId39"/>
    <p:sldLayoutId id="2147483686" r:id="rId40"/>
    <p:sldLayoutId id="2147483665" r:id="rId41"/>
    <p:sldLayoutId id="2147483666" r:id="rId42"/>
    <p:sldLayoutId id="2147483667" r:id="rId43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BA3B2A6-BFB1-7E9F-3A9E-A94F7B3F2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999" y="2835000"/>
            <a:ext cx="11484001" cy="594000"/>
          </a:xfrm>
        </p:spPr>
        <p:txBody>
          <a:bodyPr/>
          <a:lstStyle/>
          <a:p>
            <a:r>
              <a:rPr lang="en-AU" dirty="0"/>
              <a:t>Subtraction of integers using vectors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80F012C-82F8-CD73-FF8D-288DD5771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Explicit teaching</a:t>
            </a:r>
          </a:p>
        </p:txBody>
      </p:sp>
      <p:sp>
        <p:nvSpPr>
          <p:cNvPr id="2" name="Footer Placeholder 6">
            <a:extLst>
              <a:ext uri="{FF2B5EF4-FFF2-40B4-BE49-F238E27FC236}">
                <a16:creationId xmlns:a16="http://schemas.microsoft.com/office/drawing/2014/main" id="{B8C990E3-9B37-F464-2340-EB8391700F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</p:spPr>
        <p:txBody>
          <a:bodyPr/>
          <a:lstStyle/>
          <a:p>
            <a:r>
              <a:rPr lang="en-US" dirty="0">
                <a:latin typeface="+mn-lt"/>
              </a:rPr>
              <a:t>NSW Department of Education</a:t>
            </a:r>
            <a:endParaRPr lang="en-A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8889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Undoing adding integers (9)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8130857" cy="517558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r>
                  <a:rPr lang="en-AU" sz="1800" dirty="0"/>
                  <a:t>Draw vectors to represent the sum of </a:t>
                </a:r>
                <a14:m>
                  <m:oMath xmlns:m="http://schemas.openxmlformats.org/officeDocument/2006/math">
                    <m:r>
                      <a:rPr lang="en-AU" sz="1800" i="0" dirty="0" smtClean="0">
                        <a:latin typeface="Cambria Math" panose="02040503050406030204" pitchFamily="18" charset="0"/>
                      </a:rPr>
                      <m:t>−3 – (−7) </m:t>
                    </m:r>
                  </m:oMath>
                </a14:m>
                <a:endParaRPr lang="en-AU" sz="1800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8130857" cy="517558"/>
              </a:xfrm>
              <a:blipFill>
                <a:blip r:embed="rId2"/>
                <a:stretch>
                  <a:fillRect l="-1724" t="-941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7BD6BE-2FDF-DE3C-578C-EF765730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7595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Subtracting negative integers (10)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Self-explanation prompts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8130857" cy="517558"/>
              </a:xfrm>
            </p:spPr>
            <p:txBody>
              <a:bodyPr/>
              <a:lstStyle/>
              <a:p>
                <a:r>
                  <a:rPr lang="en-AU" sz="1800" dirty="0"/>
                  <a:t>Draw vectors to represent the sum of </a:t>
                </a:r>
                <a14:m>
                  <m:oMath xmlns:m="http://schemas.openxmlformats.org/officeDocument/2006/math">
                    <m:r>
                      <a:rPr lang="en-AU" sz="1800" i="0" dirty="0" smtClean="0">
                        <a:latin typeface="Cambria Math" panose="02040503050406030204" pitchFamily="18" charset="0"/>
                      </a:rPr>
                      <m:t>−3 – (−7) </m:t>
                    </m:r>
                  </m:oMath>
                </a14:m>
                <a:endParaRPr lang="en-AU" sz="1800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8130857" cy="517558"/>
              </a:xfrm>
              <a:blipFill>
                <a:blip r:embed="rId2"/>
                <a:stretch>
                  <a:fillRect l="-1724" t="-15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 descr="A number line from -6 to 4 with 2 red arrows above it. The first red arrow points left. It starts at 4 and finishes at -3. The 2nd red arrow also points left. It starts at 0 and finishes at -3.">
            <a:extLst>
              <a:ext uri="{FF2B5EF4-FFF2-40B4-BE49-F238E27FC236}">
                <a16:creationId xmlns:a16="http://schemas.microsoft.com/office/drawing/2014/main" id="{0E7E3E71-1A58-D164-0950-720CCE795C72}"/>
              </a:ext>
            </a:extLst>
          </p:cNvPr>
          <p:cNvGrpSpPr/>
          <p:nvPr/>
        </p:nvGrpSpPr>
        <p:grpSpPr>
          <a:xfrm>
            <a:off x="1833562" y="3027232"/>
            <a:ext cx="8524875" cy="1833156"/>
            <a:chOff x="1438660" y="4044165"/>
            <a:chExt cx="8524875" cy="1833156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3B47ADDC-CED9-14A4-E128-78D51A35E5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40433" y="4044165"/>
              <a:ext cx="4931276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AA4DDEF4-8BDE-512D-1358-82D1CE55FD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40433" y="4605879"/>
              <a:ext cx="2111424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 descr="number line from -6 to 4">
              <a:extLst>
                <a:ext uri="{FF2B5EF4-FFF2-40B4-BE49-F238E27FC236}">
                  <a16:creationId xmlns:a16="http://schemas.microsoft.com/office/drawing/2014/main" id="{D9D73AC6-F3CA-20A6-0FA7-B8A3330B59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38660" y="4791471"/>
              <a:ext cx="8524875" cy="1085850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F6F56C6-BE71-631D-1F4C-0A43A34B3223}"/>
                  </a:ext>
                </a:extLst>
              </p:cNvPr>
              <p:cNvSpPr txBox="1"/>
              <p:nvPr/>
            </p:nvSpPr>
            <p:spPr>
              <a:xfrm>
                <a:off x="1915125" y="5475427"/>
                <a:ext cx="7439890" cy="4031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800" i="0" dirty="0" smtClean="0">
                          <a:latin typeface="Cambria Math" panose="02040503050406030204" pitchFamily="18" charset="0"/>
                        </a:rPr>
                        <m:t>−3 – (−7) = 4 </m:t>
                      </m:r>
                    </m:oMath>
                  </m:oMathPara>
                </a14:m>
                <a:endParaRPr lang="en-AU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F6F56C6-BE71-631D-1F4C-0A43A34B3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125" y="5475427"/>
                <a:ext cx="7439890" cy="403124"/>
              </a:xfrm>
              <a:prstGeom prst="rect">
                <a:avLst/>
              </a:prstGeom>
              <a:blipFill>
                <a:blip r:embed="rId4"/>
                <a:stretch>
                  <a:fillRect b="-227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C4C83F45-739B-626A-1B03-BDD08AA6029E}"/>
              </a:ext>
            </a:extLst>
          </p:cNvPr>
          <p:cNvSpPr/>
          <p:nvPr/>
        </p:nvSpPr>
        <p:spPr>
          <a:xfrm>
            <a:off x="8704543" y="1272450"/>
            <a:ext cx="3139457" cy="1355271"/>
          </a:xfrm>
          <a:prstGeom prst="wedgeEllipseCallout">
            <a:avLst>
              <a:gd name="adj1" fmla="val -27569"/>
              <a:gd name="adj2" fmla="val 71088"/>
            </a:avLst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AU" sz="1800" dirty="0"/>
              <a:t>Why do both arrows point in the same direction?</a:t>
            </a:r>
          </a:p>
        </p:txBody>
      </p:sp>
      <p:sp>
        <p:nvSpPr>
          <p:cNvPr id="15" name="Speech Bubble: Oval 13">
            <a:extLst>
              <a:ext uri="{FF2B5EF4-FFF2-40B4-BE49-F238E27FC236}">
                <a16:creationId xmlns:a16="http://schemas.microsoft.com/office/drawing/2014/main" id="{961AEA37-A587-270A-6F2E-F6E12AEC635C}"/>
              </a:ext>
            </a:extLst>
          </p:cNvPr>
          <p:cNvSpPr/>
          <p:nvPr/>
        </p:nvSpPr>
        <p:spPr>
          <a:xfrm>
            <a:off x="7889087" y="4939127"/>
            <a:ext cx="3355047" cy="1475723"/>
          </a:xfrm>
          <a:prstGeom prst="wedgeEllipseCallout">
            <a:avLst>
              <a:gd name="adj1" fmla="val -37152"/>
              <a:gd name="adj2" fmla="val 10625"/>
            </a:avLst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AU" sz="1800" dirty="0"/>
              <a:t>Could you write this question in a different way?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5D0931-7566-CB88-76AA-0DA1C1CE6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34308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Subtracting negative integers (11)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8130857" cy="517558"/>
              </a:xfrm>
            </p:spPr>
            <p:txBody>
              <a:bodyPr/>
              <a:lstStyle/>
              <a:p>
                <a:r>
                  <a:rPr lang="en-AU" sz="1800" dirty="0"/>
                  <a:t>Draw vectors to represent the sum of </a:t>
                </a:r>
                <a14:m>
                  <m:oMath xmlns:m="http://schemas.openxmlformats.org/officeDocument/2006/math">
                    <m:r>
                      <a:rPr lang="en-AU" sz="1800" i="0" dirty="0" smtClean="0">
                        <a:latin typeface="Cambria Math" panose="02040503050406030204" pitchFamily="18" charset="0"/>
                      </a:rPr>
                      <m:t>−3 – (−5)</m:t>
                    </m:r>
                  </m:oMath>
                </a14:m>
                <a:endParaRPr lang="en-AU" sz="1800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8130857" cy="517558"/>
              </a:xfrm>
              <a:blipFill>
                <a:blip r:embed="rId2"/>
                <a:stretch>
                  <a:fillRect l="-1724" t="-15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D84217-0851-F010-6471-15B985BF5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99932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Subtracting negative integers (12)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Self-explanation prompts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8130857" cy="517558"/>
              </a:xfrm>
            </p:spPr>
            <p:txBody>
              <a:bodyPr/>
              <a:lstStyle/>
              <a:p>
                <a:r>
                  <a:rPr lang="en-AU" sz="1800" dirty="0"/>
                  <a:t>Draw vectors to represent the sum of </a:t>
                </a:r>
                <a14:m>
                  <m:oMath xmlns:m="http://schemas.openxmlformats.org/officeDocument/2006/math">
                    <m:r>
                      <a:rPr lang="en-AU" sz="1800" i="0" dirty="0" smtClean="0">
                        <a:latin typeface="Cambria Math" panose="02040503050406030204" pitchFamily="18" charset="0"/>
                      </a:rPr>
                      <m:t>−3 – (−5)</m:t>
                    </m:r>
                  </m:oMath>
                </a14:m>
                <a:endParaRPr lang="en-AU" sz="1800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8130857" cy="517558"/>
              </a:xfrm>
              <a:blipFill>
                <a:blip r:embed="rId2"/>
                <a:stretch>
                  <a:fillRect l="-1724" t="-15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 descr="A number line from -6 to 4 with 2 red arrows above it. The 1st red arrow points left. It starts at 2 and finishes at -3. The 2nd red arrow also points left. It starts at 0 and finishes at -3.">
            <a:extLst>
              <a:ext uri="{FF2B5EF4-FFF2-40B4-BE49-F238E27FC236}">
                <a16:creationId xmlns:a16="http://schemas.microsoft.com/office/drawing/2014/main" id="{66B95341-7923-4B00-611B-3E8AEB71B93C}"/>
              </a:ext>
            </a:extLst>
          </p:cNvPr>
          <p:cNvGrpSpPr/>
          <p:nvPr/>
        </p:nvGrpSpPr>
        <p:grpSpPr>
          <a:xfrm>
            <a:off x="1833562" y="3429000"/>
            <a:ext cx="8524875" cy="1833156"/>
            <a:chOff x="637091" y="2874486"/>
            <a:chExt cx="8524875" cy="1833156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3B47ADDC-CED9-14A4-E128-78D51A35E5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38864" y="2874486"/>
              <a:ext cx="3543827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prstDash val="sysDot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AA4DDEF4-8BDE-512D-1358-82D1CE55FD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38864" y="3436200"/>
              <a:ext cx="2111424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 descr="number line from -6 to 4">
              <a:extLst>
                <a:ext uri="{FF2B5EF4-FFF2-40B4-BE49-F238E27FC236}">
                  <a16:creationId xmlns:a16="http://schemas.microsoft.com/office/drawing/2014/main" id="{D9D73AC6-F3CA-20A6-0FA7-B8A3330B59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7091" y="3621792"/>
              <a:ext cx="8524875" cy="1085850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F6F56C6-BE71-631D-1F4C-0A43A34B3223}"/>
                  </a:ext>
                </a:extLst>
              </p:cNvPr>
              <p:cNvSpPr txBox="1"/>
              <p:nvPr/>
            </p:nvSpPr>
            <p:spPr>
              <a:xfrm>
                <a:off x="1833562" y="5467749"/>
                <a:ext cx="7439890" cy="4031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800" i="0" dirty="0" smtClean="0">
                          <a:latin typeface="Cambria Math" panose="02040503050406030204" pitchFamily="18" charset="0"/>
                        </a:rPr>
                        <m:t>−3 – (−5) = 2 </m:t>
                      </m:r>
                    </m:oMath>
                  </m:oMathPara>
                </a14:m>
                <a:endParaRPr lang="en-AU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F6F56C6-BE71-631D-1F4C-0A43A34B3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562" y="5467749"/>
                <a:ext cx="7439890" cy="403124"/>
              </a:xfrm>
              <a:prstGeom prst="rect">
                <a:avLst/>
              </a:prstGeom>
              <a:blipFill>
                <a:blip r:embed="rId4"/>
                <a:stretch>
                  <a:fillRect t="-1515" b="-227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6B028C-7E89-FE65-95A5-5C587D014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1270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Subtracting negative integers (1)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060FD325-5497-ED51-0B54-284A0F383E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4000" y="1632357"/>
                <a:ext cx="11484000" cy="419467"/>
              </a:xfrm>
            </p:spPr>
            <p:txBody>
              <a:bodyPr/>
              <a:lstStyle/>
              <a:p>
                <a:r>
                  <a:rPr lang="en-AU" sz="1800" dirty="0"/>
                  <a:t>Example </a:t>
                </a:r>
                <a14:m>
                  <m:oMath xmlns:m="http://schemas.openxmlformats.org/officeDocument/2006/math">
                    <m:r>
                      <a:rPr lang="en-AU" sz="1800" i="0" dirty="0" smtClean="0">
                        <a:latin typeface="Cambria Math" panose="02040503050406030204" pitchFamily="18" charset="0"/>
                      </a:rPr>
                      <m:t>4 – 3 = 4 + (−3)</m:t>
                    </m:r>
                  </m:oMath>
                </a14:m>
                <a:endParaRPr lang="en-AU" sz="1800" dirty="0"/>
              </a:p>
            </p:txBody>
          </p:sp>
        </mc:Choice>
        <mc:Fallback xmlns="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060FD325-5497-ED51-0B54-284A0F383E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000" y="1632357"/>
                <a:ext cx="11484000" cy="419467"/>
              </a:xfrm>
              <a:blipFill>
                <a:blip r:embed="rId2"/>
                <a:stretch>
                  <a:fillRect l="-1221" t="-188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 descr="A number line from -2 to 8. There is a red and a blue arrow above the number line. The red arrow points left. It starts at 4 and finishes at 1. The blue arrow points right. It starts at 0 and finishes at 4. ">
            <a:extLst>
              <a:ext uri="{FF2B5EF4-FFF2-40B4-BE49-F238E27FC236}">
                <a16:creationId xmlns:a16="http://schemas.microsoft.com/office/drawing/2014/main" id="{C2A61A51-FC73-0745-279F-9BD1844E3BC7}"/>
              </a:ext>
            </a:extLst>
          </p:cNvPr>
          <p:cNvGrpSpPr/>
          <p:nvPr/>
        </p:nvGrpSpPr>
        <p:grpSpPr>
          <a:xfrm>
            <a:off x="1581150" y="3187021"/>
            <a:ext cx="9029700" cy="1449531"/>
            <a:chOff x="1186248" y="3163707"/>
            <a:chExt cx="9029700" cy="1449531"/>
          </a:xfrm>
        </p:grpSpPr>
        <p:pic>
          <p:nvPicPr>
            <p:cNvPr id="15" name="Picture 14" descr="Number line from -2 to 8">
              <a:extLst>
                <a:ext uri="{FF2B5EF4-FFF2-40B4-BE49-F238E27FC236}">
                  <a16:creationId xmlns:a16="http://schemas.microsoft.com/office/drawing/2014/main" id="{B83673F9-A7D6-2848-6D6C-0924FD52A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6248" y="3413088"/>
              <a:ext cx="9029700" cy="1200150"/>
            </a:xfrm>
            <a:prstGeom prst="rect">
              <a:avLst/>
            </a:prstGeom>
          </p:spPr>
        </p:pic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46DB7653-EDF9-886E-4669-E1C6055F74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05125" y="3617527"/>
              <a:ext cx="3077377" cy="0"/>
            </a:xfrm>
            <a:prstGeom prst="straightConnector1">
              <a:avLst/>
            </a:prstGeom>
            <a:ln w="57150">
              <a:solidFill>
                <a:schemeClr val="accent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6B0E17F-87DC-E84F-3CED-66C8B9804695}"/>
                </a:ext>
              </a:extLst>
            </p:cNvPr>
            <p:cNvCxnSpPr>
              <a:cxnSpLocks/>
            </p:cNvCxnSpPr>
            <p:nvPr/>
          </p:nvCxnSpPr>
          <p:spPr>
            <a:xfrm>
              <a:off x="4144183" y="3163707"/>
              <a:ext cx="2255189" cy="0"/>
            </a:xfrm>
            <a:prstGeom prst="straightConnector1">
              <a:avLst/>
            </a:prstGeom>
            <a:ln w="57150">
              <a:solidFill>
                <a:schemeClr val="tx2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A00177A-E01D-8C47-DC25-E4CE8AC55340}"/>
                  </a:ext>
                </a:extLst>
              </p:cNvPr>
              <p:cNvSpPr txBox="1"/>
              <p:nvPr/>
            </p:nvSpPr>
            <p:spPr>
              <a:xfrm>
                <a:off x="1581150" y="5506148"/>
                <a:ext cx="496218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800" i="1" dirty="0" smtClean="0">
                          <a:latin typeface="Cambria Math" panose="02040503050406030204" pitchFamily="18" charset="0"/>
                        </a:rPr>
                        <m:t>4 – 3 = 4 + (−3) = 1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A00177A-E01D-8C47-DC25-E4CE8AC55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150" y="5506148"/>
                <a:ext cx="4962187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413483-18CE-7C23-8B19-B851EE2D8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0069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Subtracting negative integers (2)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Self-explanation prompts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060FD325-5497-ED51-0B54-284A0F383E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4000" y="1632357"/>
                <a:ext cx="11484000" cy="541204"/>
              </a:xfrm>
            </p:spPr>
            <p:txBody>
              <a:bodyPr/>
              <a:lstStyle/>
              <a:p>
                <a:r>
                  <a:rPr lang="en-AU" sz="1800" dirty="0"/>
                  <a:t>Example </a:t>
                </a:r>
                <a14:m>
                  <m:oMath xmlns:m="http://schemas.openxmlformats.org/officeDocument/2006/math">
                    <m:r>
                      <a:rPr lang="en-AU" sz="1800" i="0" dirty="0" smtClean="0">
                        <a:latin typeface="Cambria Math" panose="02040503050406030204" pitchFamily="18" charset="0"/>
                      </a:rPr>
                      <m:t>4 – 3 = 4 + (−3)</m:t>
                    </m:r>
                  </m:oMath>
                </a14:m>
                <a:endParaRPr lang="en-AU" sz="1800" dirty="0"/>
              </a:p>
            </p:txBody>
          </p:sp>
        </mc:Choice>
        <mc:Fallback xmlns="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060FD325-5497-ED51-0B54-284A0F383E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000" y="1632357"/>
                <a:ext cx="11484000" cy="541204"/>
              </a:xfrm>
              <a:blipFill>
                <a:blip r:embed="rId2"/>
                <a:stretch>
                  <a:fillRect l="-1221" t="-1460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 descr="A number line from -2 to 8. There is a red and a blue arrow above the number line. The red arrow points left. It starts at 4 and finishes at 1. The blue arrow points right. It starts at 0 and finishes at 4. ">
            <a:extLst>
              <a:ext uri="{FF2B5EF4-FFF2-40B4-BE49-F238E27FC236}">
                <a16:creationId xmlns:a16="http://schemas.microsoft.com/office/drawing/2014/main" id="{A64249EE-5914-E89F-01F9-BF48A5F81395}"/>
              </a:ext>
            </a:extLst>
          </p:cNvPr>
          <p:cNvGrpSpPr/>
          <p:nvPr/>
        </p:nvGrpSpPr>
        <p:grpSpPr>
          <a:xfrm>
            <a:off x="1581150" y="3175591"/>
            <a:ext cx="9029700" cy="1449531"/>
            <a:chOff x="1186248" y="3163707"/>
            <a:chExt cx="9029700" cy="1449531"/>
          </a:xfrm>
        </p:grpSpPr>
        <p:pic>
          <p:nvPicPr>
            <p:cNvPr id="15" name="Picture 14" descr="Number line from -2 to 8">
              <a:extLst>
                <a:ext uri="{FF2B5EF4-FFF2-40B4-BE49-F238E27FC236}">
                  <a16:creationId xmlns:a16="http://schemas.microsoft.com/office/drawing/2014/main" id="{B83673F9-A7D6-2848-6D6C-0924FD52A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6248" y="3413088"/>
              <a:ext cx="9029700" cy="1200150"/>
            </a:xfrm>
            <a:prstGeom prst="rect">
              <a:avLst/>
            </a:prstGeom>
          </p:spPr>
        </p:pic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46DB7653-EDF9-886E-4669-E1C6055F74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05125" y="3617527"/>
              <a:ext cx="3077377" cy="0"/>
            </a:xfrm>
            <a:prstGeom prst="straightConnector1">
              <a:avLst/>
            </a:prstGeom>
            <a:ln w="57150">
              <a:solidFill>
                <a:schemeClr val="accent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6B0E17F-87DC-E84F-3CED-66C8B9804695}"/>
                </a:ext>
              </a:extLst>
            </p:cNvPr>
            <p:cNvCxnSpPr>
              <a:cxnSpLocks/>
            </p:cNvCxnSpPr>
            <p:nvPr/>
          </p:nvCxnSpPr>
          <p:spPr>
            <a:xfrm>
              <a:off x="4144183" y="3163707"/>
              <a:ext cx="2255189" cy="0"/>
            </a:xfrm>
            <a:prstGeom prst="straightConnector1">
              <a:avLst/>
            </a:prstGeom>
            <a:ln w="57150">
              <a:solidFill>
                <a:schemeClr val="tx2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A00177A-E01D-8C47-DC25-E4CE8AC55340}"/>
                  </a:ext>
                </a:extLst>
              </p:cNvPr>
              <p:cNvSpPr txBox="1"/>
              <p:nvPr/>
            </p:nvSpPr>
            <p:spPr>
              <a:xfrm>
                <a:off x="1581150" y="5506148"/>
                <a:ext cx="577406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800" i="0" dirty="0" smtClean="0">
                          <a:latin typeface="Cambria Math" panose="02040503050406030204" pitchFamily="18" charset="0"/>
                        </a:rPr>
                        <m:t>4 – 3 = 4 + (−3) = 1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A00177A-E01D-8C47-DC25-E4CE8AC55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150" y="5506148"/>
                <a:ext cx="5774064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peech Bubble: Oval 4">
            <a:extLst>
              <a:ext uri="{FF2B5EF4-FFF2-40B4-BE49-F238E27FC236}">
                <a16:creationId xmlns:a16="http://schemas.microsoft.com/office/drawing/2014/main" id="{7CD7E0A3-F2A7-7568-55A4-B85B4491B54E}"/>
              </a:ext>
            </a:extLst>
          </p:cNvPr>
          <p:cNvSpPr/>
          <p:nvPr/>
        </p:nvSpPr>
        <p:spPr>
          <a:xfrm>
            <a:off x="7541568" y="1992996"/>
            <a:ext cx="3344202" cy="1398448"/>
          </a:xfrm>
          <a:prstGeom prst="wedgeEllipseCallout">
            <a:avLst>
              <a:gd name="adj1" fmla="val -67447"/>
              <a:gd name="adj2" fmla="val 34061"/>
            </a:avLst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AU" sz="1800" dirty="0"/>
              <a:t>Why does the red arrow face the opposite way?</a:t>
            </a:r>
          </a:p>
        </p:txBody>
      </p:sp>
      <p:sp>
        <p:nvSpPr>
          <p:cNvPr id="3" name="Speech Bubble: Oval 4">
            <a:extLst>
              <a:ext uri="{FF2B5EF4-FFF2-40B4-BE49-F238E27FC236}">
                <a16:creationId xmlns:a16="http://schemas.microsoft.com/office/drawing/2014/main" id="{B1446686-3941-E135-2AB1-84CF7AC5E26F}"/>
              </a:ext>
            </a:extLst>
          </p:cNvPr>
          <p:cNvSpPr/>
          <p:nvPr/>
        </p:nvSpPr>
        <p:spPr>
          <a:xfrm>
            <a:off x="7355214" y="4874502"/>
            <a:ext cx="3344202" cy="1398448"/>
          </a:xfrm>
          <a:prstGeom prst="wedgeEllipseCallout">
            <a:avLst>
              <a:gd name="adj1" fmla="val -32740"/>
              <a:gd name="adj2" fmla="val -70780"/>
            </a:avLst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AU" sz="1800" dirty="0"/>
              <a:t>What story could you tell about this question?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C0654F-5876-1FD1-3A24-320E38FAA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5913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Subtracting negative integers (3)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060FD325-5497-ED51-0B54-284A0F383E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4000" y="1632357"/>
                <a:ext cx="11484000" cy="4536000"/>
              </a:xfrm>
            </p:spPr>
            <p:txBody>
              <a:bodyPr/>
              <a:lstStyle/>
              <a:p>
                <a:r>
                  <a:rPr lang="en-AU" sz="1800" dirty="0"/>
                  <a:t>Example </a:t>
                </a:r>
                <a14:m>
                  <m:oMath xmlns:m="http://schemas.openxmlformats.org/officeDocument/2006/math">
                    <m:r>
                      <a:rPr lang="en-AU" sz="1800" i="0" dirty="0" smtClean="0">
                        <a:latin typeface="Cambria Math" panose="02040503050406030204" pitchFamily="18" charset="0"/>
                      </a:rPr>
                      <m:t>1 – 3</m:t>
                    </m:r>
                  </m:oMath>
                </a14:m>
                <a:endParaRPr lang="en-AU" sz="1800" dirty="0"/>
              </a:p>
            </p:txBody>
          </p:sp>
        </mc:Choice>
        <mc:Fallback xmlns="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060FD325-5497-ED51-0B54-284A0F383E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000" y="1632357"/>
                <a:ext cx="11484000" cy="4536000"/>
              </a:xfrm>
              <a:blipFill>
                <a:blip r:embed="rId2"/>
                <a:stretch>
                  <a:fillRect l="-1221" t="-17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E79C87-EB05-F4E2-27B0-5D3C1F791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5259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Subtracting negative integers (4)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1 –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060FD325-5497-ED51-0B54-284A0F383E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4000" y="1632357"/>
                <a:ext cx="11484000" cy="745083"/>
              </a:xfrm>
            </p:spPr>
            <p:txBody>
              <a:bodyPr/>
              <a:lstStyle/>
              <a:p>
                <a:r>
                  <a:rPr lang="en-AU" sz="1800" dirty="0"/>
                  <a:t>Example </a:t>
                </a:r>
                <a14:m>
                  <m:oMath xmlns:m="http://schemas.openxmlformats.org/officeDocument/2006/math">
                    <m:r>
                      <a:rPr lang="en-AU" sz="1800" i="1" dirty="0" smtClean="0">
                        <a:latin typeface="Cambria Math" panose="02040503050406030204" pitchFamily="18" charset="0"/>
                      </a:rPr>
                      <m:t>1 – 3 = 1 + (−3) </m:t>
                    </m:r>
                  </m:oMath>
                </a14:m>
                <a:endParaRPr lang="en-AU" sz="1800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060FD325-5497-ED51-0B54-284A0F383E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000" y="1632357"/>
                <a:ext cx="11484000" cy="745083"/>
              </a:xfrm>
              <a:blipFill>
                <a:blip r:embed="rId2"/>
                <a:stretch>
                  <a:fillRect l="-1221" t="-106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 descr="A number line from -2 to 8. There is a red and a blue arrow above the number line. The red arrow points left. It starts at 1 and finishes at -2. The blue arrow points right. It starts at 0 and finishes at 1. ">
            <a:extLst>
              <a:ext uri="{FF2B5EF4-FFF2-40B4-BE49-F238E27FC236}">
                <a16:creationId xmlns:a16="http://schemas.microsoft.com/office/drawing/2014/main" id="{359BF1BA-EAC9-A6F1-EFE9-A2646D241E96}"/>
              </a:ext>
            </a:extLst>
          </p:cNvPr>
          <p:cNvGrpSpPr/>
          <p:nvPr/>
        </p:nvGrpSpPr>
        <p:grpSpPr>
          <a:xfrm>
            <a:off x="1581150" y="3203301"/>
            <a:ext cx="9029700" cy="1394112"/>
            <a:chOff x="1186248" y="3219126"/>
            <a:chExt cx="9029700" cy="1394112"/>
          </a:xfrm>
        </p:grpSpPr>
        <p:pic>
          <p:nvPicPr>
            <p:cNvPr id="15" name="Picture 14" descr="Number line from -2 to 8">
              <a:extLst>
                <a:ext uri="{FF2B5EF4-FFF2-40B4-BE49-F238E27FC236}">
                  <a16:creationId xmlns:a16="http://schemas.microsoft.com/office/drawing/2014/main" id="{B83673F9-A7D6-2848-6D6C-0924FD52A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6248" y="3413088"/>
              <a:ext cx="9029700" cy="1200150"/>
            </a:xfrm>
            <a:prstGeom prst="rect">
              <a:avLst/>
            </a:prstGeom>
          </p:spPr>
        </p:pic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46DB7653-EDF9-886E-4669-E1C6055F74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05125" y="3617527"/>
              <a:ext cx="889784" cy="0"/>
            </a:xfrm>
            <a:prstGeom prst="straightConnector1">
              <a:avLst/>
            </a:prstGeom>
            <a:ln w="57150">
              <a:solidFill>
                <a:schemeClr val="accent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6B0E17F-87DC-E84F-3CED-66C8B9804695}"/>
                </a:ext>
              </a:extLst>
            </p:cNvPr>
            <p:cNvCxnSpPr>
              <a:cxnSpLocks/>
            </p:cNvCxnSpPr>
            <p:nvPr/>
          </p:nvCxnSpPr>
          <p:spPr>
            <a:xfrm>
              <a:off x="1927455" y="3219126"/>
              <a:ext cx="2255189" cy="0"/>
            </a:xfrm>
            <a:prstGeom prst="straightConnector1">
              <a:avLst/>
            </a:prstGeom>
            <a:ln w="57150">
              <a:solidFill>
                <a:schemeClr val="tx2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A00177A-E01D-8C47-DC25-E4CE8AC55340}"/>
                  </a:ext>
                </a:extLst>
              </p:cNvPr>
              <p:cNvSpPr txBox="1"/>
              <p:nvPr/>
            </p:nvSpPr>
            <p:spPr>
              <a:xfrm>
                <a:off x="1581150" y="5506148"/>
                <a:ext cx="496218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800" i="1" dirty="0" smtClean="0">
                          <a:latin typeface="Cambria Math" panose="02040503050406030204" pitchFamily="18" charset="0"/>
                        </a:rPr>
                        <m:t>1 – 3 = 1 + (−3) = (−2)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A00177A-E01D-8C47-DC25-E4CE8AC55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150" y="5506148"/>
                <a:ext cx="4962187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2635F1-CCC8-83A3-36BE-CEFEBF97DE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634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Subtracting negative integers (5)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060FD325-5497-ED51-0B54-284A0F383E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4000" y="1632357"/>
                <a:ext cx="11484000" cy="672215"/>
              </a:xfrm>
            </p:spPr>
            <p:txBody>
              <a:bodyPr/>
              <a:lstStyle/>
              <a:p>
                <a:r>
                  <a:rPr lang="en-AU" sz="1800" dirty="0"/>
                  <a:t>Example </a:t>
                </a:r>
                <a14:m>
                  <m:oMath xmlns:m="http://schemas.openxmlformats.org/officeDocument/2006/math">
                    <m:r>
                      <a:rPr lang="en-AU" sz="1800" i="0" dirty="0" smtClean="0">
                        <a:latin typeface="Cambria Math" panose="02040503050406030204" pitchFamily="18" charset="0"/>
                      </a:rPr>
                      <m:t>4 – (−3) </m:t>
                    </m:r>
                  </m:oMath>
                </a14:m>
                <a:endParaRPr lang="en-AU" sz="1800" dirty="0"/>
              </a:p>
            </p:txBody>
          </p:sp>
        </mc:Choice>
        <mc:Fallback xmlns="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060FD325-5497-ED51-0B54-284A0F383E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000" y="1632357"/>
                <a:ext cx="11484000" cy="672215"/>
              </a:xfrm>
              <a:blipFill>
                <a:blip r:embed="rId2"/>
                <a:stretch>
                  <a:fillRect l="-1221" t="-118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 descr="A number line from -2 to 8. There is a blue and a red arrow above the number line. The blue arrow points right. It starts at 0 and finishes at 4. The red arrow points left. It starts at 7 and finishes at 4.">
            <a:extLst>
              <a:ext uri="{FF2B5EF4-FFF2-40B4-BE49-F238E27FC236}">
                <a16:creationId xmlns:a16="http://schemas.microsoft.com/office/drawing/2014/main" id="{8BDC7997-A569-38E5-8D81-E63A93E54AB8}"/>
              </a:ext>
            </a:extLst>
          </p:cNvPr>
          <p:cNvGrpSpPr/>
          <p:nvPr/>
        </p:nvGrpSpPr>
        <p:grpSpPr>
          <a:xfrm>
            <a:off x="1581150" y="3300282"/>
            <a:ext cx="9029700" cy="1200150"/>
            <a:chOff x="1186248" y="3413088"/>
            <a:chExt cx="9029700" cy="1200150"/>
          </a:xfrm>
        </p:grpSpPr>
        <p:pic>
          <p:nvPicPr>
            <p:cNvPr id="15" name="Picture 14" descr="Number line from -2 to 8">
              <a:extLst>
                <a:ext uri="{FF2B5EF4-FFF2-40B4-BE49-F238E27FC236}">
                  <a16:creationId xmlns:a16="http://schemas.microsoft.com/office/drawing/2014/main" id="{B83673F9-A7D6-2848-6D6C-0924FD52A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6248" y="3413088"/>
              <a:ext cx="9029700" cy="1200150"/>
            </a:xfrm>
            <a:prstGeom prst="rect">
              <a:avLst/>
            </a:prstGeom>
          </p:spPr>
        </p:pic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46DB7653-EDF9-886E-4669-E1C6055F74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05125" y="3617527"/>
              <a:ext cx="3077377" cy="0"/>
            </a:xfrm>
            <a:prstGeom prst="straightConnector1">
              <a:avLst/>
            </a:prstGeom>
            <a:ln w="57150">
              <a:solidFill>
                <a:schemeClr val="accent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6B0E17F-87DC-E84F-3CED-66C8B9804695}"/>
                </a:ext>
              </a:extLst>
            </p:cNvPr>
            <p:cNvCxnSpPr>
              <a:cxnSpLocks/>
            </p:cNvCxnSpPr>
            <p:nvPr/>
          </p:nvCxnSpPr>
          <p:spPr>
            <a:xfrm>
              <a:off x="6482502" y="3617527"/>
              <a:ext cx="2255189" cy="0"/>
            </a:xfrm>
            <a:prstGeom prst="straightConnector1">
              <a:avLst/>
            </a:prstGeom>
            <a:ln w="57150">
              <a:solidFill>
                <a:schemeClr val="tx2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A00177A-E01D-8C47-DC25-E4CE8AC55340}"/>
                  </a:ext>
                </a:extLst>
              </p:cNvPr>
              <p:cNvSpPr txBox="1"/>
              <p:nvPr/>
            </p:nvSpPr>
            <p:spPr>
              <a:xfrm>
                <a:off x="1581150" y="5506148"/>
                <a:ext cx="42256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800" i="0" dirty="0" smtClean="0">
                          <a:latin typeface="Cambria Math" panose="02040503050406030204" pitchFamily="18" charset="0"/>
                        </a:rPr>
                        <m:t>4 – (−3) = 7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A00177A-E01D-8C47-DC25-E4CE8AC55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150" y="5506148"/>
                <a:ext cx="4225636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C6F8D3-7E2C-07D7-02EB-683D479A1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3455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Subtracting negative integers (6)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Self-explanation prompts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060FD325-5497-ED51-0B54-284A0F383E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4000" y="1632357"/>
                <a:ext cx="11484000" cy="624947"/>
              </a:xfrm>
            </p:spPr>
            <p:txBody>
              <a:bodyPr/>
              <a:lstStyle/>
              <a:p>
                <a:r>
                  <a:rPr lang="en-AU" sz="1800" dirty="0"/>
                  <a:t>Example </a:t>
                </a:r>
                <a14:m>
                  <m:oMath xmlns:m="http://schemas.openxmlformats.org/officeDocument/2006/math">
                    <m:r>
                      <a:rPr lang="en-AU" sz="1800" i="1" dirty="0" smtClean="0">
                        <a:latin typeface="Cambria Math" panose="02040503050406030204" pitchFamily="18" charset="0"/>
                      </a:rPr>
                      <m:t>4 – (−3) </m:t>
                    </m:r>
                  </m:oMath>
                </a14:m>
                <a:endParaRPr lang="en-AU" sz="1800" dirty="0"/>
              </a:p>
              <a:p>
                <a:endParaRPr lang="en-AU" sz="1800" dirty="0"/>
              </a:p>
            </p:txBody>
          </p:sp>
        </mc:Choice>
        <mc:Fallback xmlns="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060FD325-5497-ED51-0B54-284A0F383E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4000" y="1632357"/>
                <a:ext cx="11484000" cy="624947"/>
              </a:xfrm>
              <a:blipFill>
                <a:blip r:embed="rId2"/>
                <a:stretch>
                  <a:fillRect l="-1221" t="-127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 descr="A number line from -2 to 8. There is a blue and a red arrow above the number line. The blue arrow points right. It starts at 0 and finishes at 4. The red arrow points left. It starts at 7 and finishes at 4.">
            <a:extLst>
              <a:ext uri="{FF2B5EF4-FFF2-40B4-BE49-F238E27FC236}">
                <a16:creationId xmlns:a16="http://schemas.microsoft.com/office/drawing/2014/main" id="{534D2B6A-F512-50C9-6E64-A8F379BC691B}"/>
              </a:ext>
            </a:extLst>
          </p:cNvPr>
          <p:cNvGrpSpPr/>
          <p:nvPr/>
        </p:nvGrpSpPr>
        <p:grpSpPr>
          <a:xfrm>
            <a:off x="1581150" y="3429000"/>
            <a:ext cx="9029700" cy="1200150"/>
            <a:chOff x="718177" y="3530572"/>
            <a:chExt cx="9029700" cy="1200150"/>
          </a:xfrm>
        </p:grpSpPr>
        <p:pic>
          <p:nvPicPr>
            <p:cNvPr id="15" name="Picture 14" descr="Number line from -2 to 8">
              <a:extLst>
                <a:ext uri="{FF2B5EF4-FFF2-40B4-BE49-F238E27FC236}">
                  <a16:creationId xmlns:a16="http://schemas.microsoft.com/office/drawing/2014/main" id="{B83673F9-A7D6-2848-6D6C-0924FD52A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8177" y="3530572"/>
              <a:ext cx="9029700" cy="1200150"/>
            </a:xfrm>
            <a:prstGeom prst="rect">
              <a:avLst/>
            </a:prstGeom>
          </p:spPr>
        </p:pic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46DB7653-EDF9-886E-4669-E1C6055F74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37054" y="3735011"/>
              <a:ext cx="3077377" cy="0"/>
            </a:xfrm>
            <a:prstGeom prst="straightConnector1">
              <a:avLst/>
            </a:prstGeom>
            <a:ln w="57150">
              <a:solidFill>
                <a:schemeClr val="accent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6B0E17F-87DC-E84F-3CED-66C8B9804695}"/>
                </a:ext>
              </a:extLst>
            </p:cNvPr>
            <p:cNvCxnSpPr>
              <a:cxnSpLocks/>
            </p:cNvCxnSpPr>
            <p:nvPr/>
          </p:nvCxnSpPr>
          <p:spPr>
            <a:xfrm>
              <a:off x="6014431" y="3735011"/>
              <a:ext cx="2255189" cy="0"/>
            </a:xfrm>
            <a:prstGeom prst="straightConnector1">
              <a:avLst/>
            </a:prstGeom>
            <a:ln w="57150">
              <a:solidFill>
                <a:schemeClr val="tx2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9551F37-517E-3B21-119B-E5BBF60A33DD}"/>
                  </a:ext>
                </a:extLst>
              </p:cNvPr>
              <p:cNvSpPr txBox="1"/>
              <p:nvPr/>
            </p:nvSpPr>
            <p:spPr>
              <a:xfrm>
                <a:off x="1581150" y="5506148"/>
                <a:ext cx="422563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800" i="0" dirty="0" smtClean="0">
                          <a:latin typeface="Cambria Math" panose="02040503050406030204" pitchFamily="18" charset="0"/>
                        </a:rPr>
                        <m:t>4 – (−3) = 7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9551F37-517E-3B21-119B-E5BBF60A3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150" y="5506148"/>
                <a:ext cx="4225636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6939F2F4-8A80-EED7-44EE-55BE46649A7E}"/>
              </a:ext>
            </a:extLst>
          </p:cNvPr>
          <p:cNvSpPr/>
          <p:nvPr/>
        </p:nvSpPr>
        <p:spPr>
          <a:xfrm>
            <a:off x="6397759" y="4598209"/>
            <a:ext cx="2226546" cy="1212717"/>
          </a:xfrm>
          <a:prstGeom prst="wedgeEllipseCallout">
            <a:avLst>
              <a:gd name="adj1" fmla="val -18227"/>
              <a:gd name="adj2" fmla="val -117025"/>
            </a:avLst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82563"/>
            <a:r>
              <a:rPr lang="en-AU" sz="1800" dirty="0"/>
              <a:t>What is the red arrow showing?</a:t>
            </a:r>
          </a:p>
        </p:txBody>
      </p:sp>
      <p:sp>
        <p:nvSpPr>
          <p:cNvPr id="6" name="Speech Bubble: Oval 4">
            <a:extLst>
              <a:ext uri="{FF2B5EF4-FFF2-40B4-BE49-F238E27FC236}">
                <a16:creationId xmlns:a16="http://schemas.microsoft.com/office/drawing/2014/main" id="{3766163E-E148-6412-291F-A902A6A889CE}"/>
              </a:ext>
            </a:extLst>
          </p:cNvPr>
          <p:cNvSpPr/>
          <p:nvPr/>
        </p:nvSpPr>
        <p:spPr>
          <a:xfrm>
            <a:off x="8845210" y="4635408"/>
            <a:ext cx="2628613" cy="1679724"/>
          </a:xfrm>
          <a:prstGeom prst="wedgeEllipseCallout">
            <a:avLst>
              <a:gd name="adj1" fmla="val -24704"/>
              <a:gd name="adj2" fmla="val 33132"/>
            </a:avLst>
          </a:prstGeom>
          <a:solidFill>
            <a:schemeClr val="accent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AU" sz="1800" dirty="0"/>
              <a:t>What story can you tell about this question?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79EB13-F999-CA7D-3D69-137C81C13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01287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Subtracting negative integers (7)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8130857" cy="517558"/>
              </a:xfrm>
            </p:spPr>
            <p:txBody>
              <a:bodyPr/>
              <a:lstStyle/>
              <a:p>
                <a:r>
                  <a:rPr lang="en-AU" sz="1800" dirty="0"/>
                  <a:t>Draw vectors to represent the sum of </a:t>
                </a:r>
                <a14:m>
                  <m:oMath xmlns:m="http://schemas.openxmlformats.org/officeDocument/2006/math">
                    <m:r>
                      <a:rPr lang="en-AU" sz="1800" i="1" dirty="0" smtClean="0">
                        <a:latin typeface="Cambria Math" panose="02040503050406030204" pitchFamily="18" charset="0"/>
                      </a:rPr>
                      <m:t>10 – (− 4)</m:t>
                    </m:r>
                  </m:oMath>
                </a14:m>
                <a:endParaRPr lang="en-AU" sz="1800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8130857" cy="517558"/>
              </a:xfrm>
              <a:blipFill>
                <a:blip r:embed="rId2"/>
                <a:stretch>
                  <a:fillRect l="-1724" t="-15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E6909C-8BF2-9E1F-E046-C1837A1D1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52797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Subtracting negative integers (8)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DE650AD-37AE-8CDD-A25A-9246A4E23D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Your turn 2 –</a:t>
            </a:r>
            <a:r>
              <a:rPr lang="en-AU" dirty="0">
                <a:latin typeface="Quattrocento" panose="02020502030000000404" pitchFamily="18" charset="0"/>
              </a:rPr>
              <a:t> </a:t>
            </a:r>
            <a:r>
              <a:rPr lang="en-AU" dirty="0"/>
              <a:t>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0000" y="1620000"/>
                <a:ext cx="6333014" cy="517558"/>
              </a:xfrm>
            </p:spPr>
            <p:txBody>
              <a:bodyPr/>
              <a:lstStyle/>
              <a:p>
                <a:r>
                  <a:rPr lang="en-AU" sz="1800" dirty="0"/>
                  <a:t>Draw vectors to represent the sum of </a:t>
                </a:r>
                <a14:m>
                  <m:oMath xmlns:m="http://schemas.openxmlformats.org/officeDocument/2006/math">
                    <m:r>
                      <a:rPr lang="en-AU" sz="1800" i="0" dirty="0" smtClean="0">
                        <a:latin typeface="Cambria Math" panose="02040503050406030204" pitchFamily="18" charset="0"/>
                      </a:rPr>
                      <m:t>10 – (− 4)</m:t>
                    </m:r>
                  </m:oMath>
                </a14:m>
                <a:endParaRPr lang="en-AU" sz="1800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3A4CB30-AFF0-0900-A40B-3AAD967AE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0000" y="1620000"/>
                <a:ext cx="6333014" cy="517558"/>
              </a:xfrm>
              <a:blipFill>
                <a:blip r:embed="rId2"/>
                <a:stretch>
                  <a:fillRect l="-2214" t="-152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 descr="A number line from -2 to 20 . There is a blue and a red arrow above the number line. The blue arrow points right. It starts at 0 and finishes at 10. The red arrow points left. It starts at  14 and finishes at 10.">
            <a:extLst>
              <a:ext uri="{FF2B5EF4-FFF2-40B4-BE49-F238E27FC236}">
                <a16:creationId xmlns:a16="http://schemas.microsoft.com/office/drawing/2014/main" id="{ADB8C5CC-5F48-AF0A-4BB9-B4D0B9431A8A}"/>
              </a:ext>
            </a:extLst>
          </p:cNvPr>
          <p:cNvGrpSpPr/>
          <p:nvPr/>
        </p:nvGrpSpPr>
        <p:grpSpPr>
          <a:xfrm>
            <a:off x="1419225" y="3429000"/>
            <a:ext cx="9353550" cy="1269793"/>
            <a:chOff x="723225" y="3450650"/>
            <a:chExt cx="9353550" cy="1269793"/>
          </a:xfrm>
        </p:grpSpPr>
        <p:pic>
          <p:nvPicPr>
            <p:cNvPr id="3" name="Picture 2" descr="number line from -2 to 20 ">
              <a:extLst>
                <a:ext uri="{FF2B5EF4-FFF2-40B4-BE49-F238E27FC236}">
                  <a16:creationId xmlns:a16="http://schemas.microsoft.com/office/drawing/2014/main" id="{6F0F41FD-69AD-F555-2260-A309484CD3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3225" y="3586968"/>
              <a:ext cx="9353550" cy="1133475"/>
            </a:xfrm>
            <a:prstGeom prst="rect">
              <a:avLst/>
            </a:prstGeom>
          </p:spPr>
        </p:pic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DBCF27CD-1E12-1179-FCCE-7F9AB63D1271}"/>
                </a:ext>
              </a:extLst>
            </p:cNvPr>
            <p:cNvCxnSpPr>
              <a:cxnSpLocks/>
            </p:cNvCxnSpPr>
            <p:nvPr/>
          </p:nvCxnSpPr>
          <p:spPr>
            <a:xfrm>
              <a:off x="2121341" y="3456203"/>
              <a:ext cx="3632887" cy="0"/>
            </a:xfrm>
            <a:prstGeom prst="straightConnector1">
              <a:avLst/>
            </a:prstGeom>
            <a:ln w="57150">
              <a:solidFill>
                <a:schemeClr val="accent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16725E18-75F6-8F56-E29A-5FC42DBE4303}"/>
                </a:ext>
              </a:extLst>
            </p:cNvPr>
            <p:cNvCxnSpPr>
              <a:cxnSpLocks/>
            </p:cNvCxnSpPr>
            <p:nvPr/>
          </p:nvCxnSpPr>
          <p:spPr>
            <a:xfrm>
              <a:off x="5754228" y="3450650"/>
              <a:ext cx="1408670" cy="4097"/>
            </a:xfrm>
            <a:prstGeom prst="straightConnector1">
              <a:avLst/>
            </a:prstGeom>
            <a:ln w="57150">
              <a:solidFill>
                <a:schemeClr val="tx2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5C8CC58-2BFA-0CDA-D260-D0F8FDE321CC}"/>
                  </a:ext>
                </a:extLst>
              </p:cNvPr>
              <p:cNvSpPr txBox="1"/>
              <p:nvPr/>
            </p:nvSpPr>
            <p:spPr>
              <a:xfrm>
                <a:off x="1419225" y="4868668"/>
                <a:ext cx="261850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1800" i="0" dirty="0" smtClean="0">
                          <a:latin typeface="Cambria Math" panose="02040503050406030204" pitchFamily="18" charset="0"/>
                        </a:rPr>
                        <m:t>10 – (− 4) = 14</m:t>
                      </m:r>
                    </m:oMath>
                  </m:oMathPara>
                </a14:m>
                <a:endParaRPr lang="en-AU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5C8CC58-2BFA-0CDA-D260-D0F8FDE32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225" y="4868668"/>
                <a:ext cx="2618508" cy="369332"/>
              </a:xfrm>
              <a:prstGeom prst="rect">
                <a:avLst/>
              </a:prstGeom>
              <a:blipFill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F1C92C-47C9-EDFB-70B1-A050A2F48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28274"/>
      </p:ext>
    </p:extLst>
  </p:cSld>
  <p:clrMapOvr>
    <a:masterClrMapping/>
  </p:clrMapOvr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urriculum-reform-7-10-syllabus-sws-december-2022.potx  -  Read-Only" id="{4B7518B7-7928-4400-889E-427E9DE28E01}" vid="{F7238460-63C4-40E6-AE58-06ED0ED9CA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397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Cambria Math</vt:lpstr>
      <vt:lpstr>Public Sans Light</vt:lpstr>
      <vt:lpstr>Quattrocento</vt:lpstr>
      <vt:lpstr>Public Sans</vt:lpstr>
      <vt:lpstr>Times New Roman</vt:lpstr>
      <vt:lpstr>NSWG Corporate</vt:lpstr>
      <vt:lpstr>Subtraction of integers using vectors</vt:lpstr>
      <vt:lpstr>Subtracting negative integers (1)</vt:lpstr>
      <vt:lpstr>Subtracting negative integers (2)</vt:lpstr>
      <vt:lpstr>Subtracting negative integers (3)</vt:lpstr>
      <vt:lpstr>Subtracting negative integers (4)</vt:lpstr>
      <vt:lpstr>Subtracting negative integers (5)</vt:lpstr>
      <vt:lpstr>Subtracting negative integers (6)</vt:lpstr>
      <vt:lpstr>Subtracting negative integers (7)</vt:lpstr>
      <vt:lpstr>Subtracting negative integers (8)</vt:lpstr>
      <vt:lpstr>Undoing adding integers (9)</vt:lpstr>
      <vt:lpstr>Subtracting negative integers (10)</vt:lpstr>
      <vt:lpstr>Subtracting negative integers (11)</vt:lpstr>
      <vt:lpstr>Subtracting negative integers (12)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Subtraction of integers using vectors</dc:title>
  <dc:creator>NSW Department of Education</dc:creator>
  <cp:revision>3</cp:revision>
  <dcterms:created xsi:type="dcterms:W3CDTF">2023-06-20T04:55:57Z</dcterms:created>
  <dcterms:modified xsi:type="dcterms:W3CDTF">2023-06-21T02:50:10Z</dcterms:modified>
</cp:coreProperties>
</file>