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338" r:id="rId3"/>
    <p:sldId id="336" r:id="rId4"/>
    <p:sldId id="321" r:id="rId5"/>
    <p:sldId id="312" r:id="rId6"/>
    <p:sldId id="323" r:id="rId7"/>
    <p:sldId id="324" r:id="rId8"/>
    <p:sldId id="325" r:id="rId9"/>
    <p:sldId id="337" r:id="rId10"/>
    <p:sldId id="331" r:id="rId11"/>
    <p:sldId id="334" r:id="rId12"/>
    <p:sldId id="332" r:id="rId13"/>
    <p:sldId id="333" r:id="rId14"/>
    <p:sldId id="335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Public Sans" panose="020B0604020202020204" charset="0"/>
      <p:regular r:id="rId19"/>
      <p:bold r:id="rId20"/>
      <p:italic r:id="rId21"/>
      <p:boldItalic r:id="rId22"/>
    </p:embeddedFont>
    <p:embeddedFont>
      <p:font typeface="Public Sans Light" panose="020B0604020202020204" charset="0"/>
      <p:regular r:id="rId23"/>
      <p:italic r:id="rId24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" id="{9102D73B-8542-41AF-8673-BCEF68A5FE73}">
          <p14:sldIdLst>
            <p14:sldId id="257"/>
            <p14:sldId id="338"/>
            <p14:sldId id="336"/>
            <p14:sldId id="321"/>
            <p14:sldId id="312"/>
            <p14:sldId id="323"/>
            <p14:sldId id="324"/>
            <p14:sldId id="325"/>
            <p14:sldId id="337"/>
            <p14:sldId id="331"/>
            <p14:sldId id="334"/>
            <p14:sldId id="332"/>
            <p14:sldId id="333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0070C0"/>
    <a:srgbClr val="CBEDFD"/>
    <a:srgbClr val="00296C"/>
    <a:srgbClr val="002664"/>
    <a:srgbClr val="0046B8"/>
    <a:srgbClr val="FFFFFF"/>
    <a:srgbClr val="F6ACB6"/>
    <a:srgbClr val="63001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718" autoAdjust="0"/>
  </p:normalViewPr>
  <p:slideViewPr>
    <p:cSldViewPr snapToGrid="0">
      <p:cViewPr varScale="1">
        <p:scale>
          <a:sx n="61" d="100"/>
          <a:sy n="61" d="100"/>
        </p:scale>
        <p:origin x="175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22/06/2023</a:t>
            </a:fld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385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Ask students if 3/8 could be written any other way.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26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Ask students if 3/8 could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9154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Ask students if 3/6 could be written any other way. Can be simplified to 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256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Explain that if you rolled a 2 and a 3, the common multiples would be 6, 12, 18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58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Ask students if 3/8 has any equivalent fractions. Could it be written as quarters or halves?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938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Ask students if 3/8 has any equivalent fractions. Could it be written as quarters or halves?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587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is</a:t>
            </a:r>
            <a:r>
              <a:rPr lang="en-AU" baseline="0" dirty="0"/>
              <a:t> ¼+1/8 shown in a quarters model and an eighths model.</a:t>
            </a:r>
          </a:p>
          <a:p>
            <a:r>
              <a:rPr lang="en-AU" baseline="0" dirty="0"/>
              <a:t>Students should see that just like the number line, these fractions can only be added by making a common denominator of 8.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522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9283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are lots of potential discussions to have with students. For example:</a:t>
            </a:r>
          </a:p>
          <a:p>
            <a:r>
              <a:rPr lang="en-AU" dirty="0"/>
              <a:t>How did you divide your number line?</a:t>
            </a:r>
          </a:p>
          <a:p>
            <a:r>
              <a:rPr lang="en-AU" dirty="0"/>
              <a:t>Did you choose to write 2/4 or ½ and why?</a:t>
            </a:r>
          </a:p>
          <a:p>
            <a:r>
              <a:rPr lang="en-AU" dirty="0"/>
              <a:t>Does the answer ¾ make sense to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51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Students should see that just like the number line, these fractions can only be added by making a common denominator of 4.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1752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Ask students if 3/8 could be written any other way.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896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0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2744118"/>
            <a:ext cx="11484001" cy="684882"/>
          </a:xfrm>
        </p:spPr>
        <p:txBody>
          <a:bodyPr/>
          <a:lstStyle/>
          <a:p>
            <a:r>
              <a:rPr lang="en-AU" dirty="0"/>
              <a:t>Seeing double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Explicit teaching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52552D-EFFA-5A9C-656E-67E0E798C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NSW Department of Education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8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6112B-DC11-80C3-D4EA-3ABA32E0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Summarise – self-explanation prompts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CA03E-0E30-8CEA-196B-EF5DA4349A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1800" dirty="0"/>
                  <a:t>If we only presented the expression, how would you evaluate this expression?   </a:t>
                </a:r>
                <a:endParaRPr lang="en-AU" sz="1800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AU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1" t="-17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5F0CC754-D152-0904-72F1-3066FE395E24}"/>
                  </a:ext>
                </a:extLst>
              </p:cNvPr>
              <p:cNvSpPr/>
              <p:nvPr/>
            </p:nvSpPr>
            <p:spPr>
              <a:xfrm>
                <a:off x="1753154" y="2682025"/>
                <a:ext cx="4468970" cy="1493949"/>
              </a:xfrm>
              <a:prstGeom prst="wedgeEllipseCallout">
                <a:avLst>
                  <a:gd name="adj1" fmla="val -55419"/>
                  <a:gd name="adj2" fmla="val -115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3038"/>
                <a:r>
                  <a:rPr lang="en-AU" sz="2000" dirty="0"/>
                  <a:t>Why does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sz="2000" dirty="0"/>
                  <a:t> become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AU" sz="2000" dirty="0"/>
                  <a:t> ?</a:t>
                </a:r>
              </a:p>
            </p:txBody>
          </p:sp>
        </mc:Choice>
        <mc:Fallback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5F0CC754-D152-0904-72F1-3066FE395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154" y="2682025"/>
                <a:ext cx="4468970" cy="1493949"/>
              </a:xfrm>
              <a:prstGeom prst="wedgeEllipseCallout">
                <a:avLst>
                  <a:gd name="adj1" fmla="val -55419"/>
                  <a:gd name="adj2" fmla="val -115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6FBA127-332C-3AA3-BD53-EA02C73D57E4}"/>
              </a:ext>
            </a:extLst>
          </p:cNvPr>
          <p:cNvSpPr/>
          <p:nvPr/>
        </p:nvSpPr>
        <p:spPr>
          <a:xfrm>
            <a:off x="5201584" y="4275025"/>
            <a:ext cx="4468970" cy="1493949"/>
          </a:xfrm>
          <a:prstGeom prst="wedgeEllipseCallout">
            <a:avLst>
              <a:gd name="adj1" fmla="val -29038"/>
              <a:gd name="adj2" fmla="val -70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en-AU" sz="2000" dirty="0"/>
              <a:t>How would you know which denominator to change?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9561-2352-29F1-779E-62FAF9D6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04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6C2B5-7B85-8684-A3F7-C903C012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Summarise – example 2 – </a:t>
            </a:r>
            <a:r>
              <a:rPr lang="en-US" sz="3200" dirty="0"/>
              <a:t>alternate representation</a:t>
            </a:r>
            <a:endParaRPr lang="en-AU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94CC6-F1A6-BDC2-605A-B1D50F25D9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p:pic>
        <p:nvPicPr>
          <p:cNvPr id="7" name="Picture 6" descr="Bar model showing one quarter + one eighth in a quarters model.">
            <a:extLst>
              <a:ext uri="{FF2B5EF4-FFF2-40B4-BE49-F238E27FC236}">
                <a16:creationId xmlns:a16="http://schemas.microsoft.com/office/drawing/2014/main" id="{F0516CBE-7E43-EB9C-0F48-DEAAC33F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" y="1539626"/>
            <a:ext cx="5953126" cy="4815367"/>
          </a:xfrm>
          <a:prstGeom prst="rect">
            <a:avLst/>
          </a:prstGeom>
        </p:spPr>
      </p:pic>
      <p:pic>
        <p:nvPicPr>
          <p:cNvPr id="9" name="Picture 8" descr="Bar model showing one quarter + one eighth in an eighths model.">
            <a:extLst>
              <a:ext uri="{FF2B5EF4-FFF2-40B4-BE49-F238E27FC236}">
                <a16:creationId xmlns:a16="http://schemas.microsoft.com/office/drawing/2014/main" id="{8EBF2A26-C338-12E7-84A2-020E2D770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357" y="1527648"/>
            <a:ext cx="6118166" cy="49130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40833-7585-C94B-2B72-ADDAC701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572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6112B-DC11-80C3-D4EA-3ABA32E0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Summarise – your turn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CA03E-0E30-8CEA-196B-EF5DA4349A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AU" sz="1800" dirty="0"/>
                  <a:t>Without drawing a number line, how could you evaluate this expression?   </a:t>
                </a:r>
                <a:endParaRPr lang="en-AU" sz="1800" i="1" dirty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9561-2352-29F1-779E-62FAF9D6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328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6112B-DC11-80C3-D4EA-3ABA32E0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Summarise – your turn 2 – 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CA03E-0E30-8CEA-196B-EF5DA4349A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sz="1800" dirty="0"/>
                  <a:t>Without drawing a number line, how could you evaluate this expression?   </a:t>
                </a:r>
                <a:endParaRPr lang="en-AU" sz="1800" b="0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9561-2352-29F1-779E-62FAF9D6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111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54665-BB01-4CBD-6A62-69CB4685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Summarise – </a:t>
            </a:r>
            <a:r>
              <a:rPr lang="en-US" sz="3200" dirty="0"/>
              <a:t>your turn 2 </a:t>
            </a:r>
            <a:r>
              <a:rPr lang="en-AU" sz="3200" dirty="0"/>
              <a:t>– </a:t>
            </a:r>
            <a:r>
              <a:rPr lang="en-US" sz="3200" dirty="0"/>
              <a:t>alternate representation</a:t>
            </a:r>
            <a:endParaRPr lang="en-AU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68109-4336-94AB-B88B-99A3CB7F77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p:pic>
        <p:nvPicPr>
          <p:cNvPr id="7" name="Picture 6" descr="Bar model showing one sixth + one third in a sixths model.">
            <a:extLst>
              <a:ext uri="{FF2B5EF4-FFF2-40B4-BE49-F238E27FC236}">
                <a16:creationId xmlns:a16="http://schemas.microsoft.com/office/drawing/2014/main" id="{9B0D9493-8DF8-4C3D-0361-134D1031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" y="1620000"/>
            <a:ext cx="6034437" cy="4808065"/>
          </a:xfrm>
          <a:prstGeom prst="rect">
            <a:avLst/>
          </a:prstGeom>
        </p:spPr>
      </p:pic>
      <p:pic>
        <p:nvPicPr>
          <p:cNvPr id="9" name="Picture 8" descr="Bar model showing one sixth + one third in a thirds model.">
            <a:extLst>
              <a:ext uri="{FF2B5EF4-FFF2-40B4-BE49-F238E27FC236}">
                <a16:creationId xmlns:a16="http://schemas.microsoft.com/office/drawing/2014/main" id="{D9E73F1E-C6EE-F1A4-3CB4-41C035979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6834"/>
            <a:ext cx="5736000" cy="46743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34045-DA81-90D5-477C-6DDFD0D1F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550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E74F67-CC8C-4F1E-12DE-278EF4D4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 anchor="t">
            <a:normAutofit/>
          </a:bodyPr>
          <a:lstStyle/>
          <a:p>
            <a:r>
              <a:rPr lang="en-AU" dirty="0"/>
              <a:t>Warm 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3C59C-27E4-F14A-0373-B73EBE6F16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82520"/>
            <a:ext cx="10080000" cy="310015"/>
          </a:xfrm>
        </p:spPr>
        <p:txBody>
          <a:bodyPr anchor="b">
            <a:normAutofit/>
          </a:bodyPr>
          <a:lstStyle/>
          <a:p>
            <a:r>
              <a:rPr lang="en-AU" dirty="0"/>
              <a:t>Instructions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B9A5AC-D0B2-9D61-72B5-72655C5C8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Throw both dice.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Look for the numbers that are common multiples of the numbers rolled.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Place counters on the common multiples on your game board.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Swap turns.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Game ends after 5 rounds – player with the most numbers covered, wins.</a:t>
            </a:r>
          </a:p>
        </p:txBody>
      </p:sp>
      <p:pic>
        <p:nvPicPr>
          <p:cNvPr id="12" name="Picture 11" descr="An image of different coloured dice.">
            <a:extLst>
              <a:ext uri="{FF2B5EF4-FFF2-40B4-BE49-F238E27FC236}">
                <a16:creationId xmlns:a16="http://schemas.microsoft.com/office/drawing/2014/main" id="{7C15CBF5-B677-AED0-607F-50C44EEAD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16" y="1803509"/>
            <a:ext cx="4870384" cy="3250981"/>
          </a:xfrm>
          <a:prstGeom prst="rect">
            <a:avLst/>
          </a:prstGeom>
          <a:noFill/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71B37C4A-9326-8189-D389-ADDFF960A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33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6112B-DC11-80C3-D4EA-3ABA32E0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Explore – example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CA03E-0E30-8CEA-196B-EF5DA4349A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67190"/>
                <a:ext cx="11484000" cy="2418161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AU" sz="1800" dirty="0"/>
                  <a:t>Using vectors, draw the expression on the number line.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AU" sz="1800" dirty="0"/>
                  <a:t>State the sum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AU" dirty="0"/>
                  <a:t>.</a:t>
                </a:r>
                <a:endParaRPr lang="en-AU" sz="18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67190"/>
                <a:ext cx="11484000" cy="2418161"/>
              </a:xfrm>
              <a:blipFill>
                <a:blip r:embed="rId3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 descr="Number line from 0 to 1 with marks at each eighth. 2 blue arrows sit above the line. The 1st arrow extends right from 0 to two eighths. The 2nd arrow extends right from two eighths to three eighths. ">
            <a:extLst>
              <a:ext uri="{FF2B5EF4-FFF2-40B4-BE49-F238E27FC236}">
                <a16:creationId xmlns:a16="http://schemas.microsoft.com/office/drawing/2014/main" id="{1F2A75E1-5DFC-2E1F-1AFF-C254C181A66C}"/>
              </a:ext>
            </a:extLst>
          </p:cNvPr>
          <p:cNvGrpSpPr/>
          <p:nvPr/>
        </p:nvGrpSpPr>
        <p:grpSpPr>
          <a:xfrm>
            <a:off x="25758" y="4660006"/>
            <a:ext cx="12166242" cy="1675994"/>
            <a:chOff x="25758" y="4660006"/>
            <a:chExt cx="12166242" cy="1675994"/>
          </a:xfrm>
        </p:grpSpPr>
        <p:pic>
          <p:nvPicPr>
            <p:cNvPr id="6" name="Picture 5" descr="Number line from 0 to 1 with marks at each eighth.">
              <a:extLst>
                <a:ext uri="{FF2B5EF4-FFF2-40B4-BE49-F238E27FC236}">
                  <a16:creationId xmlns:a16="http://schemas.microsoft.com/office/drawing/2014/main" id="{1226DE22-10B9-F7C0-C6E3-97C79AE4C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2"/>
            <a:stretch/>
          </p:blipFill>
          <p:spPr>
            <a:xfrm>
              <a:off x="25758" y="4801979"/>
              <a:ext cx="12166242" cy="870315"/>
            </a:xfrm>
            <a:prstGeom prst="rect">
              <a:avLst/>
            </a:prstGeom>
          </p:spPr>
        </p:pic>
        <p:grpSp>
          <p:nvGrpSpPr>
            <p:cNvPr id="21" name="Group 20" descr="Eighth marks">
              <a:extLst>
                <a:ext uri="{FF2B5EF4-FFF2-40B4-BE49-F238E27FC236}">
                  <a16:creationId xmlns:a16="http://schemas.microsoft.com/office/drawing/2014/main" id="{7AF59476-1067-4B5D-08ED-EF8922266DC7}"/>
                </a:ext>
              </a:extLst>
            </p:cNvPr>
            <p:cNvGrpSpPr/>
            <p:nvPr/>
          </p:nvGrpSpPr>
          <p:grpSpPr>
            <a:xfrm>
              <a:off x="2026277" y="5074277"/>
              <a:ext cx="8203841" cy="373487"/>
              <a:chOff x="2026277" y="5074277"/>
              <a:chExt cx="8203841" cy="37348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FCD0A40-21FE-1224-ADCE-8EBCB5EDA803}"/>
                  </a:ext>
                </a:extLst>
              </p:cNvPr>
              <p:cNvCxnSpPr/>
              <p:nvPr/>
            </p:nvCxnSpPr>
            <p:spPr>
              <a:xfrm>
                <a:off x="6138930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0B76FF6-1083-4477-349F-21B87ADF5F59}"/>
                  </a:ext>
                </a:extLst>
              </p:cNvPr>
              <p:cNvCxnSpPr/>
              <p:nvPr/>
            </p:nvCxnSpPr>
            <p:spPr>
              <a:xfrm>
                <a:off x="3342068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C5E0B3B-A088-2D85-2B7E-B03836230B48}"/>
                  </a:ext>
                </a:extLst>
              </p:cNvPr>
              <p:cNvCxnSpPr/>
              <p:nvPr/>
            </p:nvCxnSpPr>
            <p:spPr>
              <a:xfrm>
                <a:off x="8867105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AB36DAD-DDED-64D7-6376-0A68EC7C30D0}"/>
                  </a:ext>
                </a:extLst>
              </p:cNvPr>
              <p:cNvCxnSpPr/>
              <p:nvPr/>
            </p:nvCxnSpPr>
            <p:spPr>
              <a:xfrm>
                <a:off x="2026277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8985E7E-BB77-9AE9-1CA8-ABD81638019B}"/>
                  </a:ext>
                </a:extLst>
              </p:cNvPr>
              <p:cNvCxnSpPr/>
              <p:nvPr/>
            </p:nvCxnSpPr>
            <p:spPr>
              <a:xfrm>
                <a:off x="4795234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6F900F2-1FA1-9EDA-4292-90F4815A2F57}"/>
                  </a:ext>
                </a:extLst>
              </p:cNvPr>
              <p:cNvCxnSpPr/>
              <p:nvPr/>
            </p:nvCxnSpPr>
            <p:spPr>
              <a:xfrm>
                <a:off x="7486918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9EBD1FE-95D2-8C76-8BC4-259D253D1E35}"/>
                  </a:ext>
                </a:extLst>
              </p:cNvPr>
              <p:cNvCxnSpPr/>
              <p:nvPr/>
            </p:nvCxnSpPr>
            <p:spPr>
              <a:xfrm>
                <a:off x="10230118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1BD4B36-ED9A-2360-3DD2-B2280C604D09}"/>
                    </a:ext>
                  </a:extLst>
                </p:cNvPr>
                <p:cNvSpPr txBox="1"/>
                <p:nvPr/>
              </p:nvSpPr>
              <p:spPr>
                <a:xfrm>
                  <a:off x="5651679" y="5569495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1BD4B36-ED9A-2360-3DD2-B2280C604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1679" y="5569495"/>
                  <a:ext cx="953037" cy="7501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46BD0F1-F385-19F8-8FD6-8089BBE2B1DB}"/>
                    </a:ext>
                  </a:extLst>
                </p:cNvPr>
                <p:cNvSpPr txBox="1"/>
                <p:nvPr/>
              </p:nvSpPr>
              <p:spPr>
                <a:xfrm>
                  <a:off x="2917065" y="5539050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46BD0F1-F385-19F8-8FD6-8089BBE2B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065" y="5539050"/>
                  <a:ext cx="953037" cy="7501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7CD8AAC-8020-AD8A-E5A1-E44563E93918}"/>
                    </a:ext>
                  </a:extLst>
                </p:cNvPr>
                <p:cNvSpPr txBox="1"/>
                <p:nvPr/>
              </p:nvSpPr>
              <p:spPr>
                <a:xfrm>
                  <a:off x="8386293" y="5585806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7CD8AAC-8020-AD8A-E5A1-E44563E939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6293" y="5585806"/>
                  <a:ext cx="953037" cy="7501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5CCA99D-E371-3352-C8CE-E8113AE5E786}"/>
                    </a:ext>
                  </a:extLst>
                </p:cNvPr>
                <p:cNvSpPr txBox="1"/>
                <p:nvPr/>
              </p:nvSpPr>
              <p:spPr>
                <a:xfrm>
                  <a:off x="1549758" y="5572209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5CCA99D-E371-3352-C8CE-E8113AE5E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758" y="5572209"/>
                  <a:ext cx="953037" cy="750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67E58C2-018D-554A-9791-D2DCF352E69A}"/>
                    </a:ext>
                  </a:extLst>
                </p:cNvPr>
                <p:cNvSpPr txBox="1"/>
                <p:nvPr/>
              </p:nvSpPr>
              <p:spPr>
                <a:xfrm>
                  <a:off x="4284372" y="5569495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67E58C2-018D-554A-9791-D2DCF352E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372" y="5569495"/>
                  <a:ext cx="953037" cy="7501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3B10C3E-BD47-CC82-C25F-3FC2F075C3C6}"/>
                    </a:ext>
                  </a:extLst>
                </p:cNvPr>
                <p:cNvSpPr txBox="1"/>
                <p:nvPr/>
              </p:nvSpPr>
              <p:spPr>
                <a:xfrm>
                  <a:off x="7018986" y="5585806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3B10C3E-BD47-CC82-C25F-3FC2F075C3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8986" y="5585806"/>
                  <a:ext cx="953037" cy="75019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84FF5A-D6F3-5AE7-D617-452BD2280202}"/>
                    </a:ext>
                  </a:extLst>
                </p:cNvPr>
                <p:cNvSpPr txBox="1"/>
                <p:nvPr/>
              </p:nvSpPr>
              <p:spPr>
                <a:xfrm>
                  <a:off x="9753599" y="5569495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84FF5A-D6F3-5AE7-D617-452BD22802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599" y="5569495"/>
                  <a:ext cx="953037" cy="7501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 descr="blue arrow pointing left to right">
              <a:extLst>
                <a:ext uri="{FF2B5EF4-FFF2-40B4-BE49-F238E27FC236}">
                  <a16:creationId xmlns:a16="http://schemas.microsoft.com/office/drawing/2014/main" id="{EB2EED53-3F51-7198-60C2-F27F2763E68A}"/>
                </a:ext>
              </a:extLst>
            </p:cNvPr>
            <p:cNvCxnSpPr/>
            <p:nvPr/>
          </p:nvCxnSpPr>
          <p:spPr>
            <a:xfrm>
              <a:off x="708338" y="4662152"/>
              <a:ext cx="263373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 descr="blue arrow pointing left to right">
              <a:extLst>
                <a:ext uri="{FF2B5EF4-FFF2-40B4-BE49-F238E27FC236}">
                  <a16:creationId xmlns:a16="http://schemas.microsoft.com/office/drawing/2014/main" id="{16138104-B695-DB33-D901-5F61332DA666}"/>
                </a:ext>
              </a:extLst>
            </p:cNvPr>
            <p:cNvCxnSpPr>
              <a:cxnSpLocks/>
            </p:cNvCxnSpPr>
            <p:nvPr/>
          </p:nvCxnSpPr>
          <p:spPr>
            <a:xfrm>
              <a:off x="3316310" y="4660006"/>
              <a:ext cx="14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9561-2352-29F1-779E-62FAF9D6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038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6112B-DC11-80C3-D4EA-3ABA32E0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Explore – self-explanation prompts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CA03E-0E30-8CEA-196B-EF5DA4349A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89723"/>
                <a:ext cx="11484000" cy="2373095"/>
              </a:xfrm>
            </p:spPr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AU" sz="1800" dirty="0"/>
                  <a:t>Using vectors, draw the expression on the number line.</a:t>
                </a:r>
                <a:endParaRPr lang="en-AU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AU" sz="1800" dirty="0"/>
                  <a:t>State the sum of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AU" sz="1800" dirty="0"/>
                  <a:t>.</a:t>
                </a:r>
                <a:endParaRPr lang="en-AU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89723"/>
                <a:ext cx="11484000" cy="2373095"/>
              </a:xfrm>
              <a:blipFill>
                <a:blip r:embed="rId3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Speech Bubble: Oval 28">
                <a:extLst>
                  <a:ext uri="{FF2B5EF4-FFF2-40B4-BE49-F238E27FC236}">
                    <a16:creationId xmlns:a16="http://schemas.microsoft.com/office/drawing/2014/main" id="{0D74B510-13CD-B844-239F-69D8CDE156A0}"/>
                  </a:ext>
                </a:extLst>
              </p:cNvPr>
              <p:cNvSpPr/>
              <p:nvPr/>
            </p:nvSpPr>
            <p:spPr>
              <a:xfrm>
                <a:off x="3734726" y="2392026"/>
                <a:ext cx="3330548" cy="1168487"/>
              </a:xfrm>
              <a:prstGeom prst="wedgeEllipseCallout">
                <a:avLst>
                  <a:gd name="adj1" fmla="val -58599"/>
                  <a:gd name="adj2" fmla="val -151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AU" sz="1800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sz="1800" dirty="0"/>
                  <a:t> equivalent to?</a:t>
                </a:r>
              </a:p>
            </p:txBody>
          </p:sp>
        </mc:Choice>
        <mc:Fallback>
          <p:sp>
            <p:nvSpPr>
              <p:cNvPr id="29" name="Speech Bubble: Oval 28">
                <a:extLst>
                  <a:ext uri="{FF2B5EF4-FFF2-40B4-BE49-F238E27FC236}">
                    <a16:creationId xmlns:a16="http://schemas.microsoft.com/office/drawing/2014/main" id="{0D74B510-13CD-B844-239F-69D8CDE15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726" y="2392026"/>
                <a:ext cx="3330548" cy="1168487"/>
              </a:xfrm>
              <a:prstGeom prst="wedgeEllipseCallout">
                <a:avLst>
                  <a:gd name="adj1" fmla="val -58599"/>
                  <a:gd name="adj2" fmla="val -1519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D455717C-A5EF-7E48-68C0-D6903E416823}"/>
              </a:ext>
            </a:extLst>
          </p:cNvPr>
          <p:cNvSpPr/>
          <p:nvPr/>
        </p:nvSpPr>
        <p:spPr>
          <a:xfrm>
            <a:off x="7977389" y="3132748"/>
            <a:ext cx="3756217" cy="1203587"/>
          </a:xfrm>
          <a:prstGeom prst="wedgeEllipseCallout">
            <a:avLst>
              <a:gd name="adj1" fmla="val 7554"/>
              <a:gd name="adj2" fmla="val 71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/>
              <a:t>Why is the number line labelled as eighths?</a:t>
            </a:r>
          </a:p>
        </p:txBody>
      </p:sp>
      <p:grpSp>
        <p:nvGrpSpPr>
          <p:cNvPr id="26" name="Group 25" descr="Number line from 0 to 1 with marks at each eighth. 2 blue arrows sit above the line. The 1st arrow extends right from 0 to two eighths. The 2nd arrow extends right from two eighths to three eighths. ">
            <a:extLst>
              <a:ext uri="{FF2B5EF4-FFF2-40B4-BE49-F238E27FC236}">
                <a16:creationId xmlns:a16="http://schemas.microsoft.com/office/drawing/2014/main" id="{98DECB32-8E85-EAD8-8707-4491C81C7447}"/>
              </a:ext>
            </a:extLst>
          </p:cNvPr>
          <p:cNvGrpSpPr/>
          <p:nvPr/>
        </p:nvGrpSpPr>
        <p:grpSpPr>
          <a:xfrm>
            <a:off x="25758" y="4660006"/>
            <a:ext cx="12166242" cy="1675994"/>
            <a:chOff x="25758" y="4660006"/>
            <a:chExt cx="12166242" cy="1675994"/>
          </a:xfrm>
        </p:grpSpPr>
        <p:pic>
          <p:nvPicPr>
            <p:cNvPr id="6" name="Picture 5" descr="Number line from 0 to 1 with marks at each eighth.">
              <a:extLst>
                <a:ext uri="{FF2B5EF4-FFF2-40B4-BE49-F238E27FC236}">
                  <a16:creationId xmlns:a16="http://schemas.microsoft.com/office/drawing/2014/main" id="{1226DE22-10B9-F7C0-C6E3-97C79AE4C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r="212" b="-4001"/>
            <a:stretch/>
          </p:blipFill>
          <p:spPr>
            <a:xfrm>
              <a:off x="25758" y="4801979"/>
              <a:ext cx="12166242" cy="905137"/>
            </a:xfrm>
            <a:prstGeom prst="rect">
              <a:avLst/>
            </a:prstGeom>
          </p:spPr>
        </p:pic>
        <p:grpSp>
          <p:nvGrpSpPr>
            <p:cNvPr id="22" name="Group 21" descr="Eighth marks">
              <a:extLst>
                <a:ext uri="{FF2B5EF4-FFF2-40B4-BE49-F238E27FC236}">
                  <a16:creationId xmlns:a16="http://schemas.microsoft.com/office/drawing/2014/main" id="{D1C23475-444E-6920-2FC1-19F1DED77011}"/>
                </a:ext>
              </a:extLst>
            </p:cNvPr>
            <p:cNvGrpSpPr/>
            <p:nvPr/>
          </p:nvGrpSpPr>
          <p:grpSpPr>
            <a:xfrm>
              <a:off x="2026277" y="5074277"/>
              <a:ext cx="8203841" cy="373487"/>
              <a:chOff x="2026277" y="5074277"/>
              <a:chExt cx="8203841" cy="37348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FCD0A40-21FE-1224-ADCE-8EBCB5EDA803}"/>
                  </a:ext>
                </a:extLst>
              </p:cNvPr>
              <p:cNvCxnSpPr/>
              <p:nvPr/>
            </p:nvCxnSpPr>
            <p:spPr>
              <a:xfrm>
                <a:off x="6138930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0B76FF6-1083-4477-349F-21B87ADF5F59}"/>
                  </a:ext>
                </a:extLst>
              </p:cNvPr>
              <p:cNvCxnSpPr/>
              <p:nvPr/>
            </p:nvCxnSpPr>
            <p:spPr>
              <a:xfrm>
                <a:off x="3342068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C5E0B3B-A088-2D85-2B7E-B03836230B48}"/>
                  </a:ext>
                </a:extLst>
              </p:cNvPr>
              <p:cNvCxnSpPr/>
              <p:nvPr/>
            </p:nvCxnSpPr>
            <p:spPr>
              <a:xfrm>
                <a:off x="8867105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AB36DAD-DDED-64D7-6376-0A68EC7C30D0}"/>
                  </a:ext>
                </a:extLst>
              </p:cNvPr>
              <p:cNvCxnSpPr/>
              <p:nvPr/>
            </p:nvCxnSpPr>
            <p:spPr>
              <a:xfrm>
                <a:off x="2026277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8985E7E-BB77-9AE9-1CA8-ABD81638019B}"/>
                  </a:ext>
                </a:extLst>
              </p:cNvPr>
              <p:cNvCxnSpPr/>
              <p:nvPr/>
            </p:nvCxnSpPr>
            <p:spPr>
              <a:xfrm>
                <a:off x="4795234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6F900F2-1FA1-9EDA-4292-90F4815A2F57}"/>
                  </a:ext>
                </a:extLst>
              </p:cNvPr>
              <p:cNvCxnSpPr/>
              <p:nvPr/>
            </p:nvCxnSpPr>
            <p:spPr>
              <a:xfrm>
                <a:off x="7486918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9EBD1FE-95D2-8C76-8BC4-259D253D1E35}"/>
                  </a:ext>
                </a:extLst>
              </p:cNvPr>
              <p:cNvCxnSpPr/>
              <p:nvPr/>
            </p:nvCxnSpPr>
            <p:spPr>
              <a:xfrm>
                <a:off x="10230118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1BD4B36-ED9A-2360-3DD2-B2280C604D09}"/>
                    </a:ext>
                  </a:extLst>
                </p:cNvPr>
                <p:cNvSpPr txBox="1"/>
                <p:nvPr/>
              </p:nvSpPr>
              <p:spPr>
                <a:xfrm>
                  <a:off x="5658118" y="5569495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1BD4B36-ED9A-2360-3DD2-B2280C604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118" y="5569495"/>
                  <a:ext cx="953037" cy="7501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46BD0F1-F385-19F8-8FD6-8089BBE2B1DB}"/>
                    </a:ext>
                  </a:extLst>
                </p:cNvPr>
                <p:cNvSpPr txBox="1"/>
                <p:nvPr/>
              </p:nvSpPr>
              <p:spPr>
                <a:xfrm>
                  <a:off x="2865549" y="5539050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46BD0F1-F385-19F8-8FD6-8089BBE2B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549" y="5539050"/>
                  <a:ext cx="953037" cy="7501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7CD8AAC-8020-AD8A-E5A1-E44563E93918}"/>
                    </a:ext>
                  </a:extLst>
                </p:cNvPr>
                <p:cNvSpPr txBox="1"/>
                <p:nvPr/>
              </p:nvSpPr>
              <p:spPr>
                <a:xfrm>
                  <a:off x="8390586" y="5585806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7CD8AAC-8020-AD8A-E5A1-E44563E939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0586" y="5585806"/>
                  <a:ext cx="953037" cy="750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5CCA99D-E371-3352-C8CE-E8113AE5E786}"/>
                    </a:ext>
                  </a:extLst>
                </p:cNvPr>
                <p:cNvSpPr txBox="1"/>
                <p:nvPr/>
              </p:nvSpPr>
              <p:spPr>
                <a:xfrm>
                  <a:off x="1549758" y="5572209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5CCA99D-E371-3352-C8CE-E8113AE5E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758" y="5572209"/>
                  <a:ext cx="953037" cy="7501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67E58C2-018D-554A-9791-D2DCF352E69A}"/>
                    </a:ext>
                  </a:extLst>
                </p:cNvPr>
                <p:cNvSpPr txBox="1"/>
                <p:nvPr/>
              </p:nvSpPr>
              <p:spPr>
                <a:xfrm>
                  <a:off x="4318715" y="5569495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67E58C2-018D-554A-9791-D2DCF352E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8715" y="5569495"/>
                  <a:ext cx="953037" cy="75019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3B10C3E-BD47-CC82-C25F-3FC2F075C3C6}"/>
                    </a:ext>
                  </a:extLst>
                </p:cNvPr>
                <p:cNvSpPr txBox="1"/>
                <p:nvPr/>
              </p:nvSpPr>
              <p:spPr>
                <a:xfrm>
                  <a:off x="7024352" y="5585806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3B10C3E-BD47-CC82-C25F-3FC2F075C3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352" y="5585806"/>
                  <a:ext cx="953037" cy="7501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84FF5A-D6F3-5AE7-D617-452BD2280202}"/>
                    </a:ext>
                  </a:extLst>
                </p:cNvPr>
                <p:cNvSpPr txBox="1"/>
                <p:nvPr/>
              </p:nvSpPr>
              <p:spPr>
                <a:xfrm>
                  <a:off x="9753599" y="5569495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84FF5A-D6F3-5AE7-D617-452BD22802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599" y="5569495"/>
                  <a:ext cx="953037" cy="75019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 descr="blue arrow pointing left to right">
              <a:extLst>
                <a:ext uri="{FF2B5EF4-FFF2-40B4-BE49-F238E27FC236}">
                  <a16:creationId xmlns:a16="http://schemas.microsoft.com/office/drawing/2014/main" id="{EB2EED53-3F51-7198-60C2-F27F2763E68A}"/>
                </a:ext>
              </a:extLst>
            </p:cNvPr>
            <p:cNvCxnSpPr/>
            <p:nvPr/>
          </p:nvCxnSpPr>
          <p:spPr>
            <a:xfrm>
              <a:off x="708338" y="4662152"/>
              <a:ext cx="263373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 descr="blue arrow pointing left to right">
              <a:extLst>
                <a:ext uri="{FF2B5EF4-FFF2-40B4-BE49-F238E27FC236}">
                  <a16:creationId xmlns:a16="http://schemas.microsoft.com/office/drawing/2014/main" id="{16138104-B695-DB33-D901-5F61332DA666}"/>
                </a:ext>
              </a:extLst>
            </p:cNvPr>
            <p:cNvCxnSpPr>
              <a:cxnSpLocks/>
            </p:cNvCxnSpPr>
            <p:nvPr/>
          </p:nvCxnSpPr>
          <p:spPr>
            <a:xfrm>
              <a:off x="3316310" y="4660006"/>
              <a:ext cx="14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9561-2352-29F1-779E-62FAF9D6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305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408B8A0D-8540-772C-725D-A71F0D76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/>
          <a:p>
            <a:r>
              <a:rPr lang="en-US" dirty="0"/>
              <a:t>Explore – alternate representation 1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5B70303-8F70-B3D0-5DA7-F91E3BDB38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82520"/>
            <a:ext cx="10080000" cy="310015"/>
          </a:xfrm>
        </p:spPr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p:pic>
        <p:nvPicPr>
          <p:cNvPr id="7" name="Picture 6" descr="Bar model showing one quarter + one eighth in a quarters model">
            <a:extLst>
              <a:ext uri="{FF2B5EF4-FFF2-40B4-BE49-F238E27FC236}">
                <a16:creationId xmlns:a16="http://schemas.microsoft.com/office/drawing/2014/main" id="{7004346B-82BD-29F6-3AF8-163B071B0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3140"/>
          <a:stretch/>
        </p:blipFill>
        <p:spPr>
          <a:xfrm>
            <a:off x="360000" y="1809750"/>
            <a:ext cx="5616000" cy="4706250"/>
          </a:xfrm>
          <a:prstGeom prst="rect">
            <a:avLst/>
          </a:prstGeom>
          <a:noFill/>
        </p:spPr>
      </p:pic>
      <p:pic>
        <p:nvPicPr>
          <p:cNvPr id="9" name="Picture 8" descr="Bar model showing one quarter + one eighth in an eighths model">
            <a:extLst>
              <a:ext uri="{FF2B5EF4-FFF2-40B4-BE49-F238E27FC236}">
                <a16:creationId xmlns:a16="http://schemas.microsoft.com/office/drawing/2014/main" id="{43C02585-53C5-947C-8A5F-8F3A991D5C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" b="-800"/>
          <a:stretch/>
        </p:blipFill>
        <p:spPr>
          <a:xfrm>
            <a:off x="6228000" y="1716984"/>
            <a:ext cx="5727122" cy="4781015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83F0BB-9A60-2385-C728-74C7B7C4E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248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6112B-DC11-80C3-D4EA-3ABA32E0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Explore – your turn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CA03E-0E30-8CEA-196B-EF5DA4349A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84092"/>
                <a:ext cx="11484000" cy="2526331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AU" sz="1800" dirty="0"/>
                  <a:t>Using vectors, draw the expression on the number line.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AU" sz="1800" dirty="0"/>
                  <a:t>State the sum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sz="1800" dirty="0"/>
                  <a:t>.</a:t>
                </a:r>
                <a:endParaRPr lang="en-AU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84092"/>
                <a:ext cx="11484000" cy="2526331"/>
              </a:xfrm>
              <a:blipFill>
                <a:blip r:embed="rId3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Number line from 0 to 1">
            <a:extLst>
              <a:ext uri="{FF2B5EF4-FFF2-40B4-BE49-F238E27FC236}">
                <a16:creationId xmlns:a16="http://schemas.microsoft.com/office/drawing/2014/main" id="{1226DE22-10B9-F7C0-C6E3-97C79AE4C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8" y="4801979"/>
            <a:ext cx="12192000" cy="8703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9561-2352-29F1-779E-62FAF9D6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577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6112B-DC11-80C3-D4EA-3ABA32E0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Explore – your turn 1 – 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CA03E-0E30-8CEA-196B-EF5DA4349A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88121"/>
                <a:ext cx="11484000" cy="2378446"/>
              </a:xfrm>
            </p:spPr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AU" dirty="0"/>
                  <a:t>Using vectors, draw the expression on the number line.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AU" dirty="0"/>
                  <a:t>State the sum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dirty="0"/>
                  <a:t>.</a:t>
                </a:r>
                <a:endParaRPr lang="en-AU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88121"/>
                <a:ext cx="11484000" cy="2378446"/>
              </a:xfrm>
              <a:blipFill>
                <a:blip r:embed="rId3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 descr="Number line from 0 to 1 with marks at each quarter. 2 blue arrows sit above the line. The 1st arrow extends right from 0 to two quarters. The 2nd arrow extends right from two quarters to three quarters.">
            <a:extLst>
              <a:ext uri="{FF2B5EF4-FFF2-40B4-BE49-F238E27FC236}">
                <a16:creationId xmlns:a16="http://schemas.microsoft.com/office/drawing/2014/main" id="{FDA15CB0-F9B3-37DB-732A-827CACF43913}"/>
              </a:ext>
            </a:extLst>
          </p:cNvPr>
          <p:cNvGrpSpPr/>
          <p:nvPr/>
        </p:nvGrpSpPr>
        <p:grpSpPr>
          <a:xfrm>
            <a:off x="25758" y="4662152"/>
            <a:ext cx="12166242" cy="1673848"/>
            <a:chOff x="25758" y="4662152"/>
            <a:chExt cx="12166242" cy="1673848"/>
          </a:xfrm>
        </p:grpSpPr>
        <p:pic>
          <p:nvPicPr>
            <p:cNvPr id="6" name="Picture 5" descr="Number line from 0 to 1 with marks at each quarter">
              <a:extLst>
                <a:ext uri="{FF2B5EF4-FFF2-40B4-BE49-F238E27FC236}">
                  <a16:creationId xmlns:a16="http://schemas.microsoft.com/office/drawing/2014/main" id="{1226DE22-10B9-F7C0-C6E3-97C79AE4C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2"/>
            <a:stretch/>
          </p:blipFill>
          <p:spPr>
            <a:xfrm>
              <a:off x="25758" y="4801979"/>
              <a:ext cx="12166242" cy="8703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45839CE-9464-AF17-24FB-A52EC51A434E}"/>
                    </a:ext>
                  </a:extLst>
                </p:cNvPr>
                <p:cNvSpPr txBox="1"/>
                <p:nvPr/>
              </p:nvSpPr>
              <p:spPr>
                <a:xfrm>
                  <a:off x="5658118" y="5556616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45839CE-9464-AF17-24FB-A52EC51A4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118" y="5556616"/>
                  <a:ext cx="953037" cy="7501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F19580-66C5-7874-8EE2-853B38AEDAAC}"/>
                    </a:ext>
                  </a:extLst>
                </p:cNvPr>
                <p:cNvSpPr txBox="1"/>
                <p:nvPr/>
              </p:nvSpPr>
              <p:spPr>
                <a:xfrm>
                  <a:off x="2865549" y="5539050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F19580-66C5-7874-8EE2-853B38AED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549" y="5539050"/>
                  <a:ext cx="953037" cy="7501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2E7B44-7B50-0000-3EBD-73AE8CF9350E}"/>
                    </a:ext>
                  </a:extLst>
                </p:cNvPr>
                <p:cNvSpPr txBox="1"/>
                <p:nvPr/>
              </p:nvSpPr>
              <p:spPr>
                <a:xfrm>
                  <a:off x="8390586" y="5585806"/>
                  <a:ext cx="953037" cy="750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sz="1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2E7B44-7B50-0000-3EBD-73AE8CF93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0586" y="5585806"/>
                  <a:ext cx="953037" cy="7501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 descr="Quarter marks">
              <a:extLst>
                <a:ext uri="{FF2B5EF4-FFF2-40B4-BE49-F238E27FC236}">
                  <a16:creationId xmlns:a16="http://schemas.microsoft.com/office/drawing/2014/main" id="{FF6A668D-AB18-B7E0-04BF-71A52F4B0720}"/>
                </a:ext>
              </a:extLst>
            </p:cNvPr>
            <p:cNvGrpSpPr/>
            <p:nvPr/>
          </p:nvGrpSpPr>
          <p:grpSpPr>
            <a:xfrm>
              <a:off x="3342068" y="5074277"/>
              <a:ext cx="5525037" cy="373487"/>
              <a:chOff x="3342068" y="5074277"/>
              <a:chExt cx="5525037" cy="37348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81AFB3B-2729-2E1D-0362-54B84FAB1D3F}"/>
                  </a:ext>
                </a:extLst>
              </p:cNvPr>
              <p:cNvCxnSpPr/>
              <p:nvPr/>
            </p:nvCxnSpPr>
            <p:spPr>
              <a:xfrm>
                <a:off x="6138930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1A3AE2C-FC50-30D2-98D5-C7030799B980}"/>
                  </a:ext>
                </a:extLst>
              </p:cNvPr>
              <p:cNvCxnSpPr/>
              <p:nvPr/>
            </p:nvCxnSpPr>
            <p:spPr>
              <a:xfrm>
                <a:off x="3342068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3B14C15-2DBF-5C6B-8C2A-73A795465C1F}"/>
                  </a:ext>
                </a:extLst>
              </p:cNvPr>
              <p:cNvCxnSpPr/>
              <p:nvPr/>
            </p:nvCxnSpPr>
            <p:spPr>
              <a:xfrm>
                <a:off x="8867105" y="5074277"/>
                <a:ext cx="0" cy="373487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 descr="blue arrow pointing left to right">
              <a:extLst>
                <a:ext uri="{FF2B5EF4-FFF2-40B4-BE49-F238E27FC236}">
                  <a16:creationId xmlns:a16="http://schemas.microsoft.com/office/drawing/2014/main" id="{A98354E1-875B-E5C8-9C82-E62EB7571D1F}"/>
                </a:ext>
              </a:extLst>
            </p:cNvPr>
            <p:cNvCxnSpPr>
              <a:cxnSpLocks/>
            </p:cNvCxnSpPr>
            <p:nvPr/>
          </p:nvCxnSpPr>
          <p:spPr>
            <a:xfrm>
              <a:off x="708338" y="4662152"/>
              <a:ext cx="54305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 descr="blue arrow pointing left to right">
              <a:extLst>
                <a:ext uri="{FF2B5EF4-FFF2-40B4-BE49-F238E27FC236}">
                  <a16:creationId xmlns:a16="http://schemas.microsoft.com/office/drawing/2014/main" id="{8996B211-2195-7971-BAA2-B376F3694E2A}"/>
                </a:ext>
              </a:extLst>
            </p:cNvPr>
            <p:cNvCxnSpPr>
              <a:cxnSpLocks/>
            </p:cNvCxnSpPr>
            <p:nvPr/>
          </p:nvCxnSpPr>
          <p:spPr>
            <a:xfrm>
              <a:off x="6113172" y="4662152"/>
              <a:ext cx="27539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9561-2352-29F1-779E-62FAF9D6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300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04E85528-CA09-EDEB-A8BF-7FF56D4B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/>
          <a:p>
            <a:r>
              <a:rPr lang="en-US" dirty="0"/>
              <a:t>Explore – your turn 1 – alternate representation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E04A936-C7C9-27C8-7819-32504574B8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82520"/>
            <a:ext cx="10080000" cy="310015"/>
          </a:xfrm>
        </p:spPr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p:pic>
        <p:nvPicPr>
          <p:cNvPr id="9" name="Picture 8" descr="Bar model showing one half + one quarter in a quarters model.">
            <a:extLst>
              <a:ext uri="{FF2B5EF4-FFF2-40B4-BE49-F238E27FC236}">
                <a16:creationId xmlns:a16="http://schemas.microsoft.com/office/drawing/2014/main" id="{88875304-1730-E0A5-A280-80689C9AD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844" b="-1"/>
          <a:stretch/>
        </p:blipFill>
        <p:spPr>
          <a:xfrm>
            <a:off x="347120" y="1343696"/>
            <a:ext cx="5735469" cy="4851604"/>
          </a:xfrm>
          <a:prstGeom prst="rect">
            <a:avLst/>
          </a:prstGeom>
          <a:noFill/>
        </p:spPr>
      </p:pic>
      <p:pic>
        <p:nvPicPr>
          <p:cNvPr id="7" name="Picture 6" descr="Bar model showing one half + one quarter in a halves  model.">
            <a:extLst>
              <a:ext uri="{FF2B5EF4-FFF2-40B4-BE49-F238E27FC236}">
                <a16:creationId xmlns:a16="http://schemas.microsoft.com/office/drawing/2014/main" id="{FFFAE91D-8AA0-1627-4AEC-C00490E388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58" b="-1"/>
          <a:stretch/>
        </p:blipFill>
        <p:spPr>
          <a:xfrm>
            <a:off x="6096532" y="1482743"/>
            <a:ext cx="5616000" cy="4635757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378E5-853A-4C72-E19F-5DB29E9D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57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6112B-DC11-80C3-D4EA-3ABA32E0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Summarise – example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CA03E-0E30-8CEA-196B-EF5DA4349A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Representing addition and subtraction of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sz="1800" dirty="0"/>
                  <a:t>If we only presented the expression, how would you evaluate this expression?   </a:t>
                </a:r>
                <a:endParaRPr lang="en-AU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AU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1B3116-994C-8964-9E1D-C245DBA96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9561-2352-29F1-779E-62FAF9D6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9282267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rriculum-reform-7-10-syllabus-sws-december-2022.potx  -  Read-Only" id="{4B7518B7-7928-4400-889E-427E9DE28E01}" vid="{F7238460-63C4-40E6-AE58-06ED0ED9C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655</Words>
  <Application>Microsoft Office PowerPoint</Application>
  <PresentationFormat>Widescreen</PresentationFormat>
  <Paragraphs>120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Public Sans</vt:lpstr>
      <vt:lpstr>Public Sans Light</vt:lpstr>
      <vt:lpstr>Arial</vt:lpstr>
      <vt:lpstr>Cambria Math</vt:lpstr>
      <vt:lpstr>NSWG Corporate</vt:lpstr>
      <vt:lpstr>Seeing double</vt:lpstr>
      <vt:lpstr>Warm up</vt:lpstr>
      <vt:lpstr>Explore – example 1</vt:lpstr>
      <vt:lpstr>Explore – self-explanation prompts 1</vt:lpstr>
      <vt:lpstr>Explore – alternate representation 1</vt:lpstr>
      <vt:lpstr>Explore – your turn 1</vt:lpstr>
      <vt:lpstr>Explore – your turn 1 – solution</vt:lpstr>
      <vt:lpstr>Explore – your turn 1 – alternate representation</vt:lpstr>
      <vt:lpstr>Summarise – example 2</vt:lpstr>
      <vt:lpstr>Summarise – self-explanation prompts 2</vt:lpstr>
      <vt:lpstr>Summarise – example 2 – alternate representation</vt:lpstr>
      <vt:lpstr>Summarise – your turn 2</vt:lpstr>
      <vt:lpstr>Summarise – your turn 2 – solution</vt:lpstr>
      <vt:lpstr>Summarise – your turn 2 – alternate representation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double</dc:title>
  <dc:creator>NSW Department of Education</dc:creator>
  <cp:revision>2</cp:revision>
  <dcterms:created xsi:type="dcterms:W3CDTF">2023-06-21T23:21:23Z</dcterms:created>
  <dcterms:modified xsi:type="dcterms:W3CDTF">2023-06-21T23:21:40Z</dcterms:modified>
</cp:coreProperties>
</file>