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5"/>
  </p:notesMasterIdLst>
  <p:handoutMasterIdLst>
    <p:handoutMasterId r:id="rId26"/>
  </p:handoutMasterIdLst>
  <p:sldIdLst>
    <p:sldId id="257" r:id="rId2"/>
    <p:sldId id="258" r:id="rId3"/>
    <p:sldId id="261" r:id="rId4"/>
    <p:sldId id="260" r:id="rId5"/>
    <p:sldId id="262" r:id="rId6"/>
    <p:sldId id="263" r:id="rId7"/>
    <p:sldId id="264" r:id="rId8"/>
    <p:sldId id="266" r:id="rId9"/>
    <p:sldId id="259" r:id="rId10"/>
    <p:sldId id="267" r:id="rId11"/>
    <p:sldId id="268" r:id="rId12"/>
    <p:sldId id="269" r:id="rId13"/>
    <p:sldId id="280" r:id="rId14"/>
    <p:sldId id="270" r:id="rId15"/>
    <p:sldId id="281" r:id="rId16"/>
    <p:sldId id="271" r:id="rId17"/>
    <p:sldId id="274" r:id="rId18"/>
    <p:sldId id="275" r:id="rId19"/>
    <p:sldId id="282" r:id="rId20"/>
    <p:sldId id="276" r:id="rId21"/>
    <p:sldId id="277" r:id="rId22"/>
    <p:sldId id="278" r:id="rId23"/>
    <p:sldId id="279" r:id="rId24"/>
  </p:sldIdLst>
  <p:sldSz cx="12192000" cy="6858000"/>
  <p:notesSz cx="6858000" cy="9144000"/>
  <p:embeddedFontLst>
    <p:embeddedFont>
      <p:font typeface="Cambria Math" panose="02040503050406030204" pitchFamily="18" charset="0"/>
      <p:regular r:id="rId27"/>
    </p:embeddedFont>
    <p:embeddedFont>
      <p:font typeface="Public Sans" panose="020B0604020202020204" charset="0"/>
      <p:regular r:id="rId28"/>
      <p:bold r:id="rId29"/>
      <p:italic r:id="rId30"/>
      <p:boldItalic r:id="rId31"/>
    </p:embeddedFont>
    <p:embeddedFont>
      <p:font typeface="Public Sans Light" panose="020B0604020202020204" charset="0"/>
      <p:regular r:id="rId32"/>
      <p: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7541F5C-94CE-019A-0D68-C84DD6ADB9FA}" name="Matt Scott" initials="MS" userId="S::matthew.scott7@det.nsw.edu.au::c1e07d0a-9392-484c-b897-7e5da2cb30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BEDFD"/>
    <a:srgbClr val="00296C"/>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062" autoAdjust="0"/>
  </p:normalViewPr>
  <p:slideViewPr>
    <p:cSldViewPr snapToGrid="0">
      <p:cViewPr varScale="1">
        <p:scale>
          <a:sx n="60" d="100"/>
          <a:sy n="60" d="100"/>
        </p:scale>
        <p:origin x="1374" y="3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22/06/2023</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22/06/2023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t.ly/VNPSstrateg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it.ly/notesstrateg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00"/>
              </a:spcBef>
            </a:pPr>
            <a:r>
              <a:rPr lang="en-AU" sz="1800" dirty="0">
                <a:effectLst/>
                <a:latin typeface="Arial" panose="020B0604020202020204" pitchFamily="34" charset="0"/>
                <a:ea typeface="Calibri" panose="020F0502020204030204" pitchFamily="34" charset="0"/>
              </a:rPr>
              <a:t>Johnny’s mother recorded his height as 30cm + 30cm +30cm + 30cm + 30cm. </a:t>
            </a:r>
          </a:p>
          <a:p>
            <a:pPr>
              <a:lnSpc>
                <a:spcPct val="150000"/>
              </a:lnSpc>
              <a:spcBef>
                <a:spcPts val="1200"/>
              </a:spcBef>
            </a:pPr>
            <a:r>
              <a:rPr lang="en-AU" sz="1800" dirty="0">
                <a:effectLst/>
                <a:latin typeface="Arial" panose="020B0604020202020204" pitchFamily="34" charset="0"/>
                <a:ea typeface="Calibri" panose="020F0502020204030204" pitchFamily="34" charset="0"/>
              </a:rPr>
              <a:t>Johnny told his mum </a:t>
            </a:r>
            <a:r>
              <a:rPr lang="en-AU" sz="1800" i="1" dirty="0">
                <a:effectLst/>
                <a:latin typeface="Arial" panose="020B0604020202020204" pitchFamily="34" charset="0"/>
                <a:ea typeface="Calibri" panose="020F0502020204030204" pitchFamily="34" charset="0"/>
              </a:rPr>
              <a:t>“</a:t>
            </a:r>
            <a:r>
              <a:rPr lang="en-AU" sz="1800" dirty="0">
                <a:effectLst/>
                <a:latin typeface="Arial" panose="020B0604020202020204" pitchFamily="34" charset="0"/>
                <a:ea typeface="Calibri" panose="020F0502020204030204" pitchFamily="34" charset="0"/>
              </a:rPr>
              <a:t>It would have been easier to record it as 5 x 30cm</a:t>
            </a:r>
            <a:r>
              <a:rPr lang="en-AU" sz="1800" i="1" dirty="0">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a:p>
            <a:endParaRPr lang="en-AU" dirty="0"/>
          </a:p>
          <a:p>
            <a:pPr marL="342900" lvl="0" indent="-342900">
              <a:lnSpc>
                <a:spcPct val="150000"/>
              </a:lnSpc>
              <a:spcBef>
                <a:spcPts val="1200"/>
              </a:spcBef>
              <a:buFont typeface="+mj-lt"/>
              <a:buAutoNum type="arabicPeriod"/>
            </a:pPr>
            <a:r>
              <a:rPr lang="en-AU" sz="1800" dirty="0">
                <a:effectLst/>
                <a:latin typeface="Arial" panose="020B0604020202020204" pitchFamily="34" charset="0"/>
                <a:ea typeface="Calibri" panose="020F0502020204030204" pitchFamily="34" charset="0"/>
              </a:rPr>
              <a:t>Ask students to discuss in pairs:</a:t>
            </a:r>
          </a:p>
          <a:p>
            <a:pPr marL="342900" lvl="0" indent="-342900">
              <a:lnSpc>
                <a:spcPct val="150000"/>
              </a:lnSpc>
              <a:spcBef>
                <a:spcPts val="1200"/>
              </a:spcBef>
              <a:buFont typeface="Courier New" panose="02070309020205020404" pitchFamily="49" charset="0"/>
              <a:buChar char="o"/>
            </a:pPr>
            <a:r>
              <a:rPr lang="en-AU" sz="1800" dirty="0">
                <a:effectLst/>
                <a:latin typeface="Arial" panose="020B0604020202020204" pitchFamily="34" charset="0"/>
                <a:ea typeface="Calibri" panose="020F0502020204030204" pitchFamily="34" charset="0"/>
                <a:cs typeface="Times New Roman" panose="02020603050405020304" pitchFamily="18" charset="0"/>
              </a:rPr>
              <a:t>Who is right?</a:t>
            </a:r>
          </a:p>
          <a:p>
            <a:pPr marL="342900" lvl="0" indent="-342900">
              <a:lnSpc>
                <a:spcPct val="150000"/>
              </a:lnSpc>
              <a:buFont typeface="Courier New" panose="02070309020205020404" pitchFamily="49" charset="0"/>
              <a:buChar char="o"/>
            </a:pPr>
            <a:r>
              <a:rPr lang="en-AU" sz="1800" dirty="0">
                <a:effectLst/>
                <a:latin typeface="Arial" panose="020B0604020202020204" pitchFamily="34" charset="0"/>
                <a:ea typeface="Calibri" panose="020F0502020204030204" pitchFamily="34" charset="0"/>
                <a:cs typeface="Times New Roman" panose="02020603050405020304" pitchFamily="18" charset="0"/>
              </a:rPr>
              <a:t>Could Johnny’s height also have been written in other ways?</a:t>
            </a:r>
          </a:p>
          <a:p>
            <a:pPr marL="342900" lvl="0" indent="-342900">
              <a:lnSpc>
                <a:spcPct val="150000"/>
              </a:lnSpc>
              <a:buFont typeface="Courier New" panose="02070309020205020404" pitchFamily="49" charset="0"/>
              <a:buChar char="o"/>
            </a:pPr>
            <a:r>
              <a:rPr lang="en-AU" sz="1800" dirty="0">
                <a:effectLst/>
                <a:latin typeface="Arial" panose="020B0604020202020204" pitchFamily="34" charset="0"/>
                <a:ea typeface="Calibri" panose="020F0502020204030204" pitchFamily="34" charset="0"/>
                <a:cs typeface="Times New Roman" panose="02020603050405020304" pitchFamily="18" charset="0"/>
              </a:rPr>
              <a:t>Can you draw a diagram to show who is right?</a:t>
            </a:r>
          </a:p>
          <a:p>
            <a:pPr>
              <a:lnSpc>
                <a:spcPct val="150000"/>
              </a:lnSpc>
              <a:spcBef>
                <a:spcPts val="600"/>
              </a:spcBef>
              <a:spcAft>
                <a:spcPts val="600"/>
              </a:spcAft>
            </a:pPr>
            <a:r>
              <a:rPr lang="en-AU" sz="1800" dirty="0">
                <a:effectLst/>
                <a:latin typeface="Arial" panose="020B0604020202020204" pitchFamily="34" charset="0"/>
                <a:ea typeface="Calibri" panose="020F0502020204030204" pitchFamily="34" charset="0"/>
              </a:rPr>
              <a:t>This is a chance to revisit the commutative property of multiplication that says </a:t>
            </a:r>
            <a:br>
              <a:rPr lang="en-AU" sz="1800" dirty="0">
                <a:effectLst/>
                <a:latin typeface="Arial" panose="020B0604020202020204" pitchFamily="34" charset="0"/>
                <a:ea typeface="Calibri" panose="020F0502020204030204" pitchFamily="34" charset="0"/>
              </a:rPr>
            </a:br>
            <a:r>
              <a:rPr lang="en-AU" sz="1800" dirty="0">
                <a:effectLst/>
                <a:latin typeface="Arial" panose="020B0604020202020204" pitchFamily="34" charset="0"/>
                <a:ea typeface="Calibri" panose="020F0502020204030204" pitchFamily="34" charset="0"/>
              </a:rPr>
              <a:t>5 x 30 = 30 x 5.</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2145584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+ 3 is an expression because it involves addition (or subtraction). Students might mistake -4 as having an operation. Its important to address -4 means negative 4 which is a number or a term.</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3690493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should write a definition in their notes to their future selves.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688817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Have students define simplify, for example: do all the operations that you can. Combine any like terms.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290649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(Optional)</a:t>
            </a:r>
          </a:p>
          <a:p>
            <a:r>
              <a:rPr lang="en-AU" dirty="0"/>
              <a:t>You could show this YouTube video: https://youtu.be/US95J1g6iY4</a:t>
            </a:r>
            <a:br>
              <a:rPr lang="en-AU" dirty="0"/>
            </a:br>
            <a:r>
              <a:rPr lang="en-AU" dirty="0"/>
              <a:t>And challenge students to keep track of the first order the customer says.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4000423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(Optional)</a:t>
            </a:r>
          </a:p>
          <a:p>
            <a:r>
              <a:rPr lang="en-AU" dirty="0"/>
              <a:t>You could show this YouTube video: https://youtu.be/US95J1g6iY4</a:t>
            </a:r>
            <a:br>
              <a:rPr lang="en-AU" dirty="0"/>
            </a:br>
            <a:r>
              <a:rPr lang="en-AU" dirty="0"/>
              <a:t>And challenge students to keep track of the first order the customer says.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446424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812104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575139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(Optional)</a:t>
            </a:r>
          </a:p>
          <a:p>
            <a:r>
              <a:rPr lang="en-AU" dirty="0"/>
              <a:t>You could show this YouTube video: https://youtu.be/US95J1g6iY4</a:t>
            </a:r>
            <a:br>
              <a:rPr lang="en-AU" dirty="0"/>
            </a:br>
            <a:r>
              <a:rPr lang="en-AU" dirty="0"/>
              <a:t>And challenge students to keep track of the first order the customer says.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539906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(Optional)</a:t>
            </a:r>
          </a:p>
          <a:p>
            <a:r>
              <a:rPr lang="en-AU" dirty="0"/>
              <a:t>You could show this YouTube video: https://youtu.be/US95J1g6iY4</a:t>
            </a:r>
            <a:br>
              <a:rPr lang="en-AU" dirty="0"/>
            </a:br>
            <a:r>
              <a:rPr lang="en-AU" dirty="0"/>
              <a:t>And challenge students to keep track of the first order the customer says.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856160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267666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Ask students to discuss in their pairs, “</a:t>
            </a:r>
            <a:r>
              <a:rPr lang="en-AU" sz="1800" i="1" dirty="0">
                <a:effectLst/>
                <a:latin typeface="Arial" panose="020B0604020202020204" pitchFamily="34" charset="0"/>
                <a:ea typeface="Calibri" panose="020F0502020204030204" pitchFamily="34" charset="0"/>
              </a:rPr>
              <a:t>How could we record Johnny’s height now?</a:t>
            </a:r>
            <a:r>
              <a:rPr lang="en-AU" sz="1800" dirty="0">
                <a:effectLst/>
                <a:latin typeface="Arial" panose="020B0604020202020204" pitchFamily="34" charset="0"/>
                <a:ea typeface="Calibri" panose="020F0502020204030204" pitchFamily="34" charset="0"/>
              </a:rPr>
              <a:t>”.</a:t>
            </a:r>
          </a:p>
          <a:p>
            <a:pPr marL="0" marR="0" lvl="0" indent="0" algn="l" defTabSz="1219170" rtl="0" eaLnBrk="1" fontAlgn="auto" latinLnBrk="0" hangingPunct="1">
              <a:lnSpc>
                <a:spcPct val="100000"/>
              </a:lnSpc>
              <a:spcBef>
                <a:spcPts val="0"/>
              </a:spcBef>
              <a:spcAft>
                <a:spcPts val="0"/>
              </a:spcAft>
              <a:buClrTx/>
              <a:buSzTx/>
              <a:buFontTx/>
              <a:buNone/>
              <a:tabLst/>
              <a:defRPr/>
            </a:pPr>
            <a:br>
              <a:rPr lang="en-AU" dirty="0"/>
            </a:br>
            <a:r>
              <a:rPr lang="en-AU" sz="1800" dirty="0">
                <a:effectLst/>
                <a:latin typeface="Arial" panose="020B0604020202020204" pitchFamily="34" charset="0"/>
                <a:ea typeface="Calibri" panose="020F0502020204030204" pitchFamily="34" charset="0"/>
              </a:rPr>
              <a:t>Call on random pairs to explain their strategy.</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Highlight strategies that record the height using pronumerals to represent the length of the ruler. For instance, 5 x ruler or 5 x r</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729615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333372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50000"/>
              </a:lnSpc>
              <a:spcBef>
                <a:spcPts val="1200"/>
              </a:spcBef>
              <a:buFont typeface="+mj-lt"/>
              <a:buNone/>
            </a:pPr>
            <a:r>
              <a:rPr lang="en-AU" sz="1800" dirty="0">
                <a:effectLst/>
                <a:latin typeface="Arial" panose="020B0604020202020204" pitchFamily="34" charset="0"/>
                <a:ea typeface="Calibri" panose="020F0502020204030204" pitchFamily="34" charset="0"/>
              </a:rPr>
              <a:t>Ask students to discuss in pairs, “</a:t>
            </a:r>
            <a:r>
              <a:rPr lang="en-AU" sz="1800" i="1" dirty="0">
                <a:effectLst/>
                <a:latin typeface="Arial" panose="020B0604020202020204" pitchFamily="34" charset="0"/>
                <a:ea typeface="Calibri" panose="020F0502020204030204" pitchFamily="34" charset="0"/>
              </a:rPr>
              <a:t>How could we record Johnny’s height now</a:t>
            </a:r>
            <a:r>
              <a:rPr lang="en-AU" sz="1800" dirty="0">
                <a:effectLst/>
                <a:latin typeface="Arial" panose="020B0604020202020204" pitchFamily="34" charset="0"/>
                <a:ea typeface="Calibri" panose="020F0502020204030204" pitchFamily="34" charset="0"/>
              </a:rPr>
              <a:t>?” They could also consider whether it would have mattered if Johnny’s mum had used the smaller object first and then finished measuring with the ruler?</a:t>
            </a:r>
          </a:p>
          <a:p>
            <a:pPr marL="342900" lvl="0" indent="-342900">
              <a:lnSpc>
                <a:spcPct val="150000"/>
              </a:lnSpc>
              <a:spcBef>
                <a:spcPts val="1200"/>
              </a:spcBef>
              <a:buFont typeface="+mj-lt"/>
              <a:buAutoNum type="arabicPeriod"/>
            </a:pPr>
            <a:endParaRPr lang="en-AU" sz="1800" dirty="0">
              <a:effectLst/>
              <a:latin typeface="Arial" panose="020B0604020202020204" pitchFamily="34" charset="0"/>
              <a:ea typeface="Calibri" panose="020F0502020204030204" pitchFamily="34" charset="0"/>
            </a:endParaRPr>
          </a:p>
          <a:p>
            <a:pPr>
              <a:lnSpc>
                <a:spcPct val="150000"/>
              </a:lnSpc>
              <a:spcBef>
                <a:spcPts val="600"/>
              </a:spcBef>
              <a:spcAft>
                <a:spcPts val="600"/>
              </a:spcAft>
            </a:pPr>
            <a:r>
              <a:rPr lang="en-AU" sz="1800" dirty="0">
                <a:effectLst/>
                <a:latin typeface="Arial" panose="020B0604020202020204" pitchFamily="34" charset="0"/>
                <a:ea typeface="Calibri" panose="020F0502020204030204" pitchFamily="34" charset="0"/>
              </a:rPr>
              <a:t>We want students to understand the that 5 x r + 2 x p = 2 x p + 5 x r</a:t>
            </a:r>
          </a:p>
          <a:p>
            <a:endParaRPr lang="en-AU" dirty="0"/>
          </a:p>
          <a:p>
            <a:pPr marL="0" lvl="0" indent="0">
              <a:lnSpc>
                <a:spcPct val="150000"/>
              </a:lnSpc>
              <a:spcBef>
                <a:spcPts val="1200"/>
              </a:spcBef>
              <a:buFont typeface="+mj-lt"/>
              <a:buNone/>
            </a:pPr>
            <a:r>
              <a:rPr lang="en-AU" sz="1800" dirty="0">
                <a:effectLst/>
                <a:latin typeface="Arial" panose="020B0604020202020204" pitchFamily="34" charset="0"/>
                <a:ea typeface="Calibri" panose="020F0502020204030204" pitchFamily="34" charset="0"/>
              </a:rPr>
              <a:t>Johnny and his mum finally find an intact ruler and measure the original ruler as being 28 cm long, and the smaller object that they used as 8 cm long. </a:t>
            </a:r>
          </a:p>
          <a:p>
            <a:pPr marL="0" lvl="0" indent="0">
              <a:lnSpc>
                <a:spcPct val="150000"/>
              </a:lnSpc>
              <a:spcBef>
                <a:spcPts val="1200"/>
              </a:spcBef>
              <a:buFont typeface="+mj-lt"/>
              <a:buNone/>
            </a:pPr>
            <a:endParaRPr lang="en-AU" sz="1800" dirty="0">
              <a:effectLst/>
              <a:latin typeface="Arial" panose="020B0604020202020204" pitchFamily="34" charset="0"/>
              <a:ea typeface="Calibri" panose="020F0502020204030204" pitchFamily="34" charset="0"/>
            </a:endParaRPr>
          </a:p>
          <a:p>
            <a:pPr marL="0" lvl="0" indent="0">
              <a:lnSpc>
                <a:spcPct val="150000"/>
              </a:lnSpc>
              <a:spcBef>
                <a:spcPts val="1200"/>
              </a:spcBef>
              <a:buFont typeface="+mj-lt"/>
              <a:buNone/>
            </a:pPr>
            <a:r>
              <a:rPr lang="en-AU" sz="1800" dirty="0">
                <a:effectLst/>
                <a:latin typeface="Arial" panose="020B0604020202020204" pitchFamily="34" charset="0"/>
                <a:ea typeface="Calibri" panose="020F0502020204030204" pitchFamily="34" charset="0"/>
              </a:rPr>
              <a:t>Ask students to discuss in their pairs “</a:t>
            </a:r>
            <a:r>
              <a:rPr lang="en-AU" sz="1800" i="1" dirty="0">
                <a:effectLst/>
                <a:latin typeface="Arial" panose="020B0604020202020204" pitchFamily="34" charset="0"/>
                <a:ea typeface="Calibri" panose="020F0502020204030204" pitchFamily="34" charset="0"/>
              </a:rPr>
              <a:t>How tall is Johnny</a:t>
            </a:r>
            <a:r>
              <a:rPr lang="en-AU" sz="1800" dirty="0">
                <a:effectLst/>
                <a:latin typeface="Arial" panose="020B0604020202020204" pitchFamily="34" charset="0"/>
                <a:ea typeface="Calibri" panose="020F0502020204030204" pitchFamily="34" charset="0"/>
              </a:rPr>
              <a:t>?”.</a:t>
            </a:r>
          </a:p>
          <a:p>
            <a:pPr marL="0" lvl="0" indent="0">
              <a:lnSpc>
                <a:spcPct val="150000"/>
              </a:lnSpc>
              <a:spcBef>
                <a:spcPts val="1200"/>
              </a:spcBef>
              <a:buFont typeface="+mj-lt"/>
              <a:buNone/>
            </a:pPr>
            <a:endParaRPr lang="en-AU" sz="1800" dirty="0">
              <a:effectLst/>
              <a:latin typeface="Arial" panose="020B0604020202020204" pitchFamily="34" charset="0"/>
              <a:ea typeface="Calibri" panose="020F0502020204030204" pitchFamily="34" charset="0"/>
            </a:endParaRPr>
          </a:p>
          <a:p>
            <a:pPr marL="0" lvl="0" indent="0">
              <a:lnSpc>
                <a:spcPct val="150000"/>
              </a:lnSpc>
              <a:spcBef>
                <a:spcPts val="1200"/>
              </a:spcBef>
              <a:buFont typeface="+mj-lt"/>
              <a:buNone/>
            </a:pPr>
            <a:r>
              <a:rPr lang="en-AU" sz="1800" dirty="0">
                <a:effectLst/>
                <a:latin typeface="Arial" panose="020B0604020202020204" pitchFamily="34" charset="0"/>
                <a:ea typeface="Calibri" panose="020F0502020204030204" pitchFamily="34" charset="0"/>
              </a:rPr>
              <a:t>Ask random pairs to share their strategy for calculating Johnny’s height.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4285762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As a group of 3, students should determine how to record the total perimeter. For example, 125 paces.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406382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50000"/>
              </a:lnSpc>
              <a:spcBef>
                <a:spcPts val="1200"/>
              </a:spcBef>
              <a:buFont typeface="+mj-lt"/>
              <a:buNone/>
            </a:pPr>
            <a:r>
              <a:rPr lang="en-AU" sz="1800" dirty="0">
                <a:effectLst/>
                <a:latin typeface="Arial" panose="020B0604020202020204" pitchFamily="34" charset="0"/>
                <a:ea typeface="Calibri" panose="020F0502020204030204" pitchFamily="34" charset="0"/>
              </a:rPr>
              <a:t>Students will need to determine how to record the number of paces for each side and the total paces in the perimeter, given each student will have different pace lengths.</a:t>
            </a:r>
          </a:p>
          <a:p>
            <a:pPr marL="342900" lvl="0" indent="-342900">
              <a:lnSpc>
                <a:spcPct val="150000"/>
              </a:lnSpc>
              <a:spcBef>
                <a:spcPts val="1200"/>
              </a:spcBef>
              <a:buFont typeface="+mj-lt"/>
              <a:buAutoNum type="arabicPeriod"/>
            </a:pPr>
            <a:endParaRPr lang="en-AU" sz="18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50000"/>
              </a:lnSpc>
              <a:spcBef>
                <a:spcPts val="1200"/>
              </a:spcBef>
              <a:spcAft>
                <a:spcPts val="0"/>
              </a:spcAft>
              <a:buClrTx/>
              <a:buSzTx/>
              <a:buFont typeface="+mj-lt"/>
              <a:buNone/>
              <a:tabLst/>
              <a:defRPr/>
            </a:pPr>
            <a:r>
              <a:rPr lang="en-AU" sz="1800" dirty="0">
                <a:effectLst/>
                <a:latin typeface="Arial" panose="020B0604020202020204" pitchFamily="34" charset="0"/>
                <a:ea typeface="Calibri" panose="020F0502020204030204" pitchFamily="34" charset="0"/>
              </a:rPr>
              <a:t>This will be the first-time students consider adding like terms. Students should identify that they cannot add Jack and Mary’s paces together as they are different lengths, but they can find the total number of paces that Mary walked and the total number of paces that Jack walked. For instance, 8 x J + 30 x M + 37 x J + 40 x M + 20 x J = 55 x J + 70 x M.</a:t>
            </a:r>
          </a:p>
          <a:p>
            <a:pPr marL="342900" lvl="0" indent="-342900">
              <a:lnSpc>
                <a:spcPct val="150000"/>
              </a:lnSpc>
              <a:spcBef>
                <a:spcPts val="1200"/>
              </a:spcBef>
              <a:buFont typeface="+mj-lt"/>
              <a:buAutoNum type="arabicPeriod"/>
            </a:pPr>
            <a:endParaRPr lang="en-AU"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90072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50000"/>
              </a:lnSpc>
              <a:spcBef>
                <a:spcPts val="1200"/>
              </a:spcBef>
              <a:spcAft>
                <a:spcPts val="0"/>
              </a:spcAft>
              <a:buClrTx/>
              <a:buSzTx/>
              <a:buFont typeface="+mj-lt"/>
              <a:buNone/>
              <a:tabLst/>
              <a:defRPr/>
            </a:pPr>
            <a:r>
              <a:rPr lang="en-AU" sz="1800" dirty="0">
                <a:effectLst/>
                <a:latin typeface="Arial" panose="020B0604020202020204" pitchFamily="34" charset="0"/>
                <a:ea typeface="Calibri" panose="020F0502020204030204" pitchFamily="34" charset="0"/>
              </a:rPr>
              <a:t>How will they record each length and the total perimeter now?</a:t>
            </a:r>
          </a:p>
          <a:p>
            <a:pPr marL="0" lvl="0" indent="0">
              <a:lnSpc>
                <a:spcPct val="150000"/>
              </a:lnSpc>
              <a:spcBef>
                <a:spcPts val="1200"/>
              </a:spcBef>
              <a:buFont typeface="+mj-lt"/>
              <a:buNone/>
            </a:pPr>
            <a:endParaRPr lang="en-AU" sz="18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50000"/>
              </a:lnSpc>
              <a:spcBef>
                <a:spcPts val="1200"/>
              </a:spcBef>
              <a:spcAft>
                <a:spcPts val="0"/>
              </a:spcAft>
              <a:buClrTx/>
              <a:buSzTx/>
              <a:buFont typeface="+mj-lt"/>
              <a:buNone/>
              <a:tabLst/>
              <a:defRPr/>
            </a:pPr>
            <a:r>
              <a:rPr lang="en-AU" sz="1800" dirty="0">
                <a:effectLst/>
                <a:latin typeface="Arial" panose="020B0604020202020204" pitchFamily="34" charset="0"/>
                <a:ea typeface="Calibri" panose="020F0502020204030204" pitchFamily="34" charset="0"/>
              </a:rPr>
              <a:t>Challenge students to consider the order in which they added their side lengths. For instance, would it matter if we re-arranged 3 x J + 20 x M + 22 x M + 25 x B + 17 x J to 25 x B + 22 x M + 20 x M + 3 x J + 17 x J?</a:t>
            </a:r>
          </a:p>
          <a:p>
            <a:pPr marL="0" marR="0" lvl="0" indent="0" algn="l" defTabSz="1219170" rtl="0" eaLnBrk="1" fontAlgn="auto" latinLnBrk="0" hangingPunct="1">
              <a:lnSpc>
                <a:spcPct val="150000"/>
              </a:lnSpc>
              <a:spcBef>
                <a:spcPts val="1200"/>
              </a:spcBef>
              <a:spcAft>
                <a:spcPts val="0"/>
              </a:spcAft>
              <a:buClrTx/>
              <a:buSzTx/>
              <a:buFont typeface="+mj-lt"/>
              <a:buNone/>
              <a:tabLst/>
              <a:defRPr/>
            </a:pPr>
            <a:endParaRPr lang="en-AU" sz="18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50000"/>
              </a:lnSpc>
              <a:spcBef>
                <a:spcPts val="1200"/>
              </a:spcBef>
              <a:spcAft>
                <a:spcPts val="0"/>
              </a:spcAft>
              <a:buClrTx/>
              <a:buSzTx/>
              <a:buFont typeface="+mj-lt"/>
              <a:buNone/>
              <a:tabLst/>
              <a:defRPr/>
            </a:pPr>
            <a:r>
              <a:rPr lang="en-AU" sz="1800" dirty="0">
                <a:effectLst/>
                <a:latin typeface="Arial" panose="020B0604020202020204" pitchFamily="34" charset="0"/>
                <a:ea typeface="Calibri" panose="020F0502020204030204" pitchFamily="34" charset="0"/>
              </a:rPr>
              <a:t>Ask students to draw a diagram to justify their answer.</a:t>
            </a:r>
          </a:p>
          <a:p>
            <a:pPr marL="0" lvl="0" indent="0">
              <a:lnSpc>
                <a:spcPct val="150000"/>
              </a:lnSpc>
              <a:spcBef>
                <a:spcPts val="1200"/>
              </a:spcBef>
              <a:buFont typeface="+mj-lt"/>
              <a:buNone/>
            </a:pPr>
            <a:endParaRPr lang="en-AU"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61209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50000"/>
              </a:lnSpc>
              <a:spcBef>
                <a:spcPts val="1200"/>
              </a:spcBef>
              <a:spcAft>
                <a:spcPts val="0"/>
              </a:spcAft>
              <a:buClrTx/>
              <a:buSzTx/>
              <a:buFont typeface="+mj-lt"/>
              <a:buNone/>
              <a:tabLst/>
              <a:defRPr/>
            </a:pPr>
            <a:r>
              <a:rPr lang="en-AU" sz="1800" dirty="0">
                <a:effectLst/>
                <a:latin typeface="Arial" panose="020B0604020202020204" pitchFamily="34" charset="0"/>
                <a:ea typeface="Calibri" panose="020F0502020204030204" pitchFamily="34" charset="0"/>
              </a:rPr>
              <a:t>With their individual pace lengths determined, students use this data to calculate the actual perimeter (in a standard unit like meters or centimetres) of the areas they previously measured using paces. This should be done by students at vertical non-permanent surfaces (</a:t>
            </a:r>
            <a:r>
              <a:rPr lang="en-AU" sz="1800" dirty="0">
                <a:solidFill>
                  <a:srgbClr val="2F5496"/>
                </a:solidFill>
                <a:effectLst/>
                <a:latin typeface="Arial" panose="020B0604020202020204" pitchFamily="34" charset="0"/>
                <a:ea typeface="Calibri" panose="020F0502020204030204" pitchFamily="34" charset="0"/>
                <a:hlinkClick r:id="rId3"/>
              </a:rPr>
              <a:t>bit.ly/VNPSstrategy</a:t>
            </a:r>
            <a:r>
              <a:rPr lang="en-AU" sz="1800" dirty="0">
                <a:effectLst/>
                <a:latin typeface="Arial" panose="020B0604020202020204" pitchFamily="34" charset="0"/>
                <a:ea typeface="Calibri" panose="020F0502020204030204" pitchFamily="34" charset="0"/>
                <a:hlinkClick r:id="rId3"/>
              </a:rPr>
              <a:t>) </a:t>
            </a:r>
            <a:r>
              <a:rPr lang="en-AU" sz="1800" dirty="0">
                <a:effectLst/>
                <a:latin typeface="Arial" panose="020B0604020202020204" pitchFamily="34" charset="0"/>
                <a:ea typeface="Calibri" panose="020F0502020204030204" pitchFamily="34" charset="0"/>
              </a:rPr>
              <a:t>in the classroom and is not on the perimeter recording sheet. </a:t>
            </a:r>
          </a:p>
          <a:p>
            <a:pPr marL="0" lvl="0" indent="0">
              <a:lnSpc>
                <a:spcPct val="150000"/>
              </a:lnSpc>
              <a:spcBef>
                <a:spcPts val="1200"/>
              </a:spcBef>
              <a:buFont typeface="+mj-lt"/>
              <a:buNone/>
            </a:pPr>
            <a:endParaRPr lang="en-AU" sz="1800" dirty="0">
              <a:effectLst/>
              <a:latin typeface="Arial" panose="020B0604020202020204" pitchFamily="34" charset="0"/>
              <a:ea typeface="Calibri" panose="020F0502020204030204" pitchFamily="34" charset="0"/>
              <a:hlinkClick r:id="rId3"/>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022832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73616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5, -2, a, 3a are all called terms. </a:t>
            </a:r>
          </a:p>
          <a:p>
            <a:r>
              <a:rPr lang="en-AU" dirty="0"/>
              <a:t>Students should write a definition in their notes as a reminder to their future selves (</a:t>
            </a:r>
            <a:r>
              <a:rPr lang="en-AU" sz="1800" b="0" i="0" u="sng" strike="noStrike" dirty="0">
                <a:solidFill>
                  <a:srgbClr val="2F5496"/>
                </a:solidFill>
                <a:effectLst/>
                <a:latin typeface="Arial" panose="020B0604020202020204" pitchFamily="34" charset="0"/>
                <a:hlinkClick r:id="rId3"/>
              </a:rPr>
              <a:t>bit.ly/notesstrategy</a:t>
            </a:r>
            <a:r>
              <a:rPr lang="en-AU" dirty="0"/>
              <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821460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023240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dirty="0"/>
              <a:t>Click icon to add picture</a:t>
            </a:r>
            <a:endParaRPr lang="en-AU" dirty="0"/>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dirty="0"/>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dirty="0"/>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dirty="0"/>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dirty="0"/>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65172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dirty="0"/>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dirty="0"/>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dirty="0"/>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dirty="0"/>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79446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dirty="0"/>
              <a:t>Click icon to add table</a:t>
            </a:r>
            <a:endParaRPr lang="en-AU"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dirty="0"/>
              <a:t>Click icon to add table</a:t>
            </a:r>
            <a:endParaRPr lang="en-AU"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defRPr>
                <a:latin typeface="+mn-lt"/>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dirty="0"/>
              <a:t>Edit Master text styles</a:t>
            </a:r>
          </a:p>
          <a:p>
            <a:pPr lvl="1"/>
            <a:r>
              <a:rPr lang="en-US" dirty="0"/>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674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dirty="0"/>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41318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212292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dirty="0"/>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dirty="0"/>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dirty="0"/>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dirty="0"/>
              <a:t>Click icon to add picture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618738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dirty="0"/>
              <a:t>Click icon to add picture</a:t>
            </a:r>
            <a:endParaRPr lang="en-AU"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dirty="0"/>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dirty="0"/>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dirty="0"/>
              <a:t>Click icon to add chart</a:t>
            </a:r>
            <a:endParaRPr lang="en-AU"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dirty="0"/>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5"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hyperlink" Target="https://creativecommons.org/licenses/by-nc/3.0/" TargetMode="External"/><Relationship Id="rId4" Type="http://schemas.openxmlformats.org/officeDocument/2006/relationships/hyperlink" Target="https://freepngimg.com/png/29755-footprints-h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a:xfrm>
            <a:off x="360000" y="2756602"/>
            <a:ext cx="11484001" cy="684882"/>
          </a:xfrm>
        </p:spPr>
        <p:txBody>
          <a:bodyPr/>
          <a:lstStyle/>
          <a:p>
            <a:r>
              <a:rPr lang="en-AU" dirty="0"/>
              <a:t>Stepping through unknowns</a:t>
            </a:r>
          </a:p>
        </p:txBody>
      </p:sp>
      <p:sp>
        <p:nvSpPr>
          <p:cNvPr id="14" name="Text Placeholder 13">
            <a:extLst>
              <a:ext uri="{FF2B5EF4-FFF2-40B4-BE49-F238E27FC236}">
                <a16:creationId xmlns:a16="http://schemas.microsoft.com/office/drawing/2014/main" id="{280F012C-82F8-CD73-FF8D-288DD577190D}"/>
              </a:ext>
            </a:extLst>
          </p:cNvPr>
          <p:cNvSpPr>
            <a:spLocks noGrp="1"/>
          </p:cNvSpPr>
          <p:nvPr>
            <p:ph type="body" sz="quarter" idx="10"/>
          </p:nvPr>
        </p:nvSpPr>
        <p:spPr/>
        <p:txBody>
          <a:bodyPr/>
          <a:lstStyle/>
          <a:p>
            <a:r>
              <a:rPr lang="en-AU" dirty="0"/>
              <a:t>Explicit teaching</a:t>
            </a:r>
          </a:p>
        </p:txBody>
      </p:sp>
    </p:spTree>
    <p:extLst>
      <p:ext uri="{BB962C8B-B14F-4D97-AF65-F5344CB8AC3E}">
        <p14:creationId xmlns:p14="http://schemas.microsoft.com/office/powerpoint/2010/main" val="1658889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27DE5-AF37-B5C3-7B05-1FE1D9FCD8CB}"/>
              </a:ext>
            </a:extLst>
          </p:cNvPr>
          <p:cNvSpPr>
            <a:spLocks noGrp="1"/>
          </p:cNvSpPr>
          <p:nvPr>
            <p:ph type="title"/>
          </p:nvPr>
        </p:nvSpPr>
        <p:spPr/>
        <p:txBody>
          <a:bodyPr/>
          <a:lstStyle/>
          <a:p>
            <a:r>
              <a:rPr lang="en-AU" dirty="0"/>
              <a:t>Definitions – examples</a:t>
            </a:r>
          </a:p>
        </p:txBody>
      </p:sp>
      <p:sp>
        <p:nvSpPr>
          <p:cNvPr id="5" name="Text Placeholder 4">
            <a:extLst>
              <a:ext uri="{FF2B5EF4-FFF2-40B4-BE49-F238E27FC236}">
                <a16:creationId xmlns:a16="http://schemas.microsoft.com/office/drawing/2014/main" id="{2DC32FC1-F834-1B1A-9B5F-DDBC7D6C7145}"/>
              </a:ext>
            </a:extLst>
          </p:cNvPr>
          <p:cNvSpPr>
            <a:spLocks noGrp="1"/>
          </p:cNvSpPr>
          <p:nvPr>
            <p:ph type="body" sz="quarter" idx="18"/>
          </p:nvPr>
        </p:nvSpPr>
        <p:spPr/>
        <p:txBody>
          <a:bodyPr/>
          <a:lstStyle/>
          <a:p>
            <a:r>
              <a:rPr lang="en-AU" dirty="0"/>
              <a:t>Terms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6367A64-D696-19CB-3BAF-9954C67535E2}"/>
                  </a:ext>
                </a:extLst>
              </p:cNvPr>
              <p:cNvSpPr>
                <a:spLocks noGrp="1"/>
              </p:cNvSpPr>
              <p:nvPr>
                <p:ph idx="1"/>
              </p:nvPr>
            </p:nvSpPr>
            <p:spPr>
              <a:xfrm>
                <a:off x="360000" y="1620000"/>
                <a:ext cx="11484000" cy="2391561"/>
              </a:xfrm>
            </p:spPr>
            <p:txBody>
              <a:bodyPr/>
              <a:lstStyle/>
              <a:p>
                <a:r>
                  <a:rPr lang="en-AU" dirty="0"/>
                  <a:t>These are each examples of a ‘term’: </a:t>
                </a:r>
              </a:p>
              <a:p>
                <a:pPr marL="857250" indent="-857250">
                  <a:buFont typeface="Arial" panose="020B0604020202020204" pitchFamily="34" charset="0"/>
                  <a:buChar char="•"/>
                </a:pPr>
                <a:r>
                  <a:rPr lang="en-AU" dirty="0"/>
                  <a:t>5</a:t>
                </a:r>
              </a:p>
              <a:p>
                <a:pPr marL="857250" indent="-857250">
                  <a:buFont typeface="Arial" panose="020B0604020202020204" pitchFamily="34" charset="0"/>
                  <a:buChar char="•"/>
                </a:pPr>
                <a:r>
                  <a:rPr lang="en-AU" dirty="0"/>
                  <a:t>-2</a:t>
                </a:r>
                <a:endParaRPr lang="en-AU" b="0" dirty="0"/>
              </a:p>
              <a:p>
                <a:pPr marL="857250" indent="-857250">
                  <a:buFont typeface="Arial" panose="020B0604020202020204" pitchFamily="34" charset="0"/>
                  <a:buChar char="•"/>
                </a:pPr>
                <a14:m>
                  <m:oMath xmlns:m="http://schemas.openxmlformats.org/officeDocument/2006/math">
                    <m:r>
                      <a:rPr lang="en-AU" b="0" i="1" smtClean="0">
                        <a:latin typeface="Cambria Math" panose="02040503050406030204" pitchFamily="18" charset="0"/>
                      </a:rPr>
                      <m:t>𝑎</m:t>
                    </m:r>
                  </m:oMath>
                </a14:m>
                <a:endParaRPr lang="en-AU" b="0" dirty="0"/>
              </a:p>
              <a:p>
                <a:pPr marL="857250" indent="-857250">
                  <a:buFont typeface="Arial" panose="020B0604020202020204" pitchFamily="34" charset="0"/>
                  <a:buChar char="•"/>
                </a:pPr>
                <a14:m>
                  <m:oMath xmlns:m="http://schemas.openxmlformats.org/officeDocument/2006/math">
                    <m:r>
                      <a:rPr lang="en-AU" b="0" i="1" smtClean="0">
                        <a:latin typeface="Cambria Math" panose="02040503050406030204" pitchFamily="18" charset="0"/>
                      </a:rPr>
                      <m:t>3</m:t>
                    </m:r>
                  </m:oMath>
                </a14:m>
                <a:endParaRPr lang="en-AU" b="0" dirty="0"/>
              </a:p>
            </p:txBody>
          </p:sp>
        </mc:Choice>
        <mc:Fallback xmlns="">
          <p:sp>
            <p:nvSpPr>
              <p:cNvPr id="2" name="Content Placeholder 1">
                <a:extLst>
                  <a:ext uri="{FF2B5EF4-FFF2-40B4-BE49-F238E27FC236}">
                    <a16:creationId xmlns:a16="http://schemas.microsoft.com/office/drawing/2014/main" id="{76367A64-D696-19CB-3BAF-9954C67535E2}"/>
                  </a:ext>
                </a:extLst>
              </p:cNvPr>
              <p:cNvSpPr>
                <a:spLocks noGrp="1" noRot="1" noChangeAspect="1" noMove="1" noResize="1" noEditPoints="1" noAdjustHandles="1" noChangeArrowheads="1" noChangeShapeType="1" noTextEdit="1"/>
              </p:cNvSpPr>
              <p:nvPr>
                <p:ph idx="1"/>
              </p:nvPr>
            </p:nvSpPr>
            <p:spPr>
              <a:xfrm>
                <a:off x="360000" y="1620000"/>
                <a:ext cx="11484000" cy="2391561"/>
              </a:xfrm>
              <a:blipFill>
                <a:blip r:embed="rId3"/>
                <a:stretch>
                  <a:fillRect l="-1327" t="-3571"/>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1475A72C-1E0E-B0A8-FEF7-CF73125D5E8A}"/>
              </a:ext>
            </a:extLst>
          </p:cNvPr>
          <p:cNvSpPr/>
          <p:nvPr/>
        </p:nvSpPr>
        <p:spPr>
          <a:xfrm>
            <a:off x="3023707" y="2361015"/>
            <a:ext cx="4271750" cy="909530"/>
          </a:xfrm>
          <a:prstGeom prst="wedgeRoundRectCallout">
            <a:avLst>
              <a:gd name="adj1" fmla="val -21597"/>
              <a:gd name="adj2" fmla="val -752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AU" sz="2000" dirty="0"/>
              <a:t>How would you define a ‘</a:t>
            </a:r>
            <a:r>
              <a:rPr lang="en-AU" sz="2000" b="1" dirty="0"/>
              <a:t>term</a:t>
            </a:r>
            <a:r>
              <a:rPr lang="en-AU" sz="2000" dirty="0"/>
              <a:t>’?</a:t>
            </a:r>
          </a:p>
        </p:txBody>
      </p:sp>
      <p:sp>
        <p:nvSpPr>
          <p:cNvPr id="3" name="Slide Number Placeholder 2">
            <a:extLst>
              <a:ext uri="{FF2B5EF4-FFF2-40B4-BE49-F238E27FC236}">
                <a16:creationId xmlns:a16="http://schemas.microsoft.com/office/drawing/2014/main" id="{6E32C3FC-491C-C429-5251-974117E2A29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088751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27DE5-AF37-B5C3-7B05-1FE1D9FCD8CB}"/>
              </a:ext>
            </a:extLst>
          </p:cNvPr>
          <p:cNvSpPr>
            <a:spLocks noGrp="1"/>
          </p:cNvSpPr>
          <p:nvPr>
            <p:ph type="title"/>
          </p:nvPr>
        </p:nvSpPr>
        <p:spPr/>
        <p:txBody>
          <a:bodyPr/>
          <a:lstStyle/>
          <a:p>
            <a:r>
              <a:rPr lang="en-AU" dirty="0"/>
              <a:t>Definitions – non-examples</a:t>
            </a:r>
          </a:p>
        </p:txBody>
      </p:sp>
      <p:sp>
        <p:nvSpPr>
          <p:cNvPr id="5" name="Text Placeholder 4">
            <a:extLst>
              <a:ext uri="{FF2B5EF4-FFF2-40B4-BE49-F238E27FC236}">
                <a16:creationId xmlns:a16="http://schemas.microsoft.com/office/drawing/2014/main" id="{2DC32FC1-F834-1B1A-9B5F-DDBC7D6C7145}"/>
              </a:ext>
            </a:extLst>
          </p:cNvPr>
          <p:cNvSpPr>
            <a:spLocks noGrp="1"/>
          </p:cNvSpPr>
          <p:nvPr>
            <p:ph type="body" sz="quarter" idx="18"/>
          </p:nvPr>
        </p:nvSpPr>
        <p:spPr/>
        <p:txBody>
          <a:bodyPr/>
          <a:lstStyle/>
          <a:p>
            <a:r>
              <a:rPr lang="en-AU" dirty="0"/>
              <a:t>Terms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6367A64-D696-19CB-3BAF-9954C67535E2}"/>
                  </a:ext>
                </a:extLst>
              </p:cNvPr>
              <p:cNvSpPr>
                <a:spLocks noGrp="1"/>
              </p:cNvSpPr>
              <p:nvPr>
                <p:ph idx="1"/>
              </p:nvPr>
            </p:nvSpPr>
            <p:spPr>
              <a:xfrm>
                <a:off x="360000" y="1620000"/>
                <a:ext cx="11484000" cy="5238000"/>
              </a:xfrm>
            </p:spPr>
            <p:txBody>
              <a:bodyPr/>
              <a:lstStyle/>
              <a:p>
                <a:r>
                  <a:rPr lang="en-AU" dirty="0"/>
                  <a:t>Which of these is not a term?</a:t>
                </a:r>
              </a:p>
              <a:p>
                <a:pPr marL="857250" indent="-857250">
                  <a:buFont typeface="Arial" panose="020B0604020202020204" pitchFamily="34" charset="0"/>
                  <a:buChar char="•"/>
                </a:pPr>
                <a:r>
                  <a:rPr lang="en-AU" dirty="0"/>
                  <a:t>-4</a:t>
                </a:r>
              </a:p>
              <a:p>
                <a:pPr marL="857250" indent="-857250">
                  <a:buFont typeface="Arial" panose="020B0604020202020204" pitchFamily="34" charset="0"/>
                  <a:buChar char="•"/>
                </a:pPr>
                <a14:m>
                  <m:oMath xmlns:m="http://schemas.openxmlformats.org/officeDocument/2006/math">
                    <m:r>
                      <a:rPr lang="en-AU" b="0" i="1" smtClean="0">
                        <a:latin typeface="Cambria Math" panose="02040503050406030204" pitchFamily="18" charset="0"/>
                      </a:rPr>
                      <m:t>𝑦</m:t>
                    </m:r>
                  </m:oMath>
                </a14:m>
                <a:endParaRPr lang="en-AU" b="0" dirty="0"/>
              </a:p>
              <a:p>
                <a:pPr marL="857250" indent="-857250">
                  <a:buFont typeface="Arial" panose="020B0604020202020204" pitchFamily="34" charset="0"/>
                  <a:buChar char="•"/>
                </a:pPr>
                <a14:m>
                  <m:oMath xmlns:m="http://schemas.openxmlformats.org/officeDocument/2006/math">
                    <m:r>
                      <a:rPr lang="en-AU" b="0" i="1" smtClean="0">
                        <a:latin typeface="Cambria Math" panose="02040503050406030204" pitchFamily="18" charset="0"/>
                      </a:rPr>
                      <m:t>𝑎</m:t>
                    </m:r>
                    <m:r>
                      <a:rPr lang="en-AU" b="0" i="1" smtClean="0">
                        <a:latin typeface="Cambria Math" panose="02040503050406030204" pitchFamily="18" charset="0"/>
                      </a:rPr>
                      <m:t>+3</m:t>
                    </m:r>
                  </m:oMath>
                </a14:m>
                <a:endParaRPr lang="en-AU" b="0" dirty="0"/>
              </a:p>
              <a:p>
                <a:pPr marL="857250" indent="-857250">
                  <a:buFont typeface="Arial" panose="020B0604020202020204" pitchFamily="34" charset="0"/>
                  <a:buChar char="•"/>
                </a:pPr>
                <a14:m>
                  <m:oMath xmlns:m="http://schemas.openxmlformats.org/officeDocument/2006/math">
                    <m:r>
                      <a:rPr lang="en-AU" b="0" i="1" smtClean="0">
                        <a:latin typeface="Cambria Math" panose="02040503050406030204" pitchFamily="18" charset="0"/>
                      </a:rPr>
                      <m:t>7</m:t>
                    </m:r>
                    <m:r>
                      <a:rPr lang="en-AU" b="0" i="1" smtClean="0">
                        <a:latin typeface="Cambria Math" panose="02040503050406030204" pitchFamily="18" charset="0"/>
                      </a:rPr>
                      <m:t>𝑦</m:t>
                    </m:r>
                  </m:oMath>
                </a14:m>
                <a:endParaRPr lang="en-AU" b="0" dirty="0"/>
              </a:p>
              <a:p>
                <a:endParaRPr lang="en-AU" sz="4000" dirty="0"/>
              </a:p>
            </p:txBody>
          </p:sp>
        </mc:Choice>
        <mc:Fallback xmlns="">
          <p:sp>
            <p:nvSpPr>
              <p:cNvPr id="2" name="Content Placeholder 1">
                <a:extLst>
                  <a:ext uri="{FF2B5EF4-FFF2-40B4-BE49-F238E27FC236}">
                    <a16:creationId xmlns:a16="http://schemas.microsoft.com/office/drawing/2014/main" id="{76367A64-D696-19CB-3BAF-9954C67535E2}"/>
                  </a:ext>
                </a:extLst>
              </p:cNvPr>
              <p:cNvSpPr>
                <a:spLocks noGrp="1" noRot="1" noChangeAspect="1" noMove="1" noResize="1" noEditPoints="1" noAdjustHandles="1" noChangeArrowheads="1" noChangeShapeType="1" noTextEdit="1"/>
              </p:cNvSpPr>
              <p:nvPr>
                <p:ph idx="1"/>
              </p:nvPr>
            </p:nvSpPr>
            <p:spPr>
              <a:xfrm>
                <a:off x="360000" y="1620000"/>
                <a:ext cx="11484000" cy="5238000"/>
              </a:xfrm>
              <a:blipFill>
                <a:blip r:embed="rId3"/>
                <a:stretch>
                  <a:fillRect l="-1327" t="-1630"/>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BB2A7E5E-527F-1C6D-467F-626085BBB391}"/>
              </a:ext>
            </a:extLst>
          </p:cNvPr>
          <p:cNvSpPr/>
          <p:nvPr/>
        </p:nvSpPr>
        <p:spPr>
          <a:xfrm>
            <a:off x="2486727" y="3036261"/>
            <a:ext cx="4271750" cy="785478"/>
          </a:xfrm>
          <a:prstGeom prst="wedgeRoundRectCallout">
            <a:avLst>
              <a:gd name="adj1" fmla="val -44905"/>
              <a:gd name="adj2" fmla="val -192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dirty="0"/>
              <a:t>Which two terms are ‘</a:t>
            </a:r>
            <a:r>
              <a:rPr lang="en-AU" sz="2000" b="1" dirty="0"/>
              <a:t>like terms’</a:t>
            </a:r>
            <a:r>
              <a:rPr lang="en-AU" sz="2000" dirty="0"/>
              <a:t>?</a:t>
            </a:r>
          </a:p>
        </p:txBody>
      </p:sp>
      <p:sp>
        <p:nvSpPr>
          <p:cNvPr id="3" name="Slide Number Placeholder 2">
            <a:extLst>
              <a:ext uri="{FF2B5EF4-FFF2-40B4-BE49-F238E27FC236}">
                <a16:creationId xmlns:a16="http://schemas.microsoft.com/office/drawing/2014/main" id="{6E32C3FC-491C-C429-5251-974117E2A29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38710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C719A4-6F37-6EB8-98C0-0FF3ECEEA9FC}"/>
              </a:ext>
            </a:extLst>
          </p:cNvPr>
          <p:cNvSpPr>
            <a:spLocks noGrp="1"/>
          </p:cNvSpPr>
          <p:nvPr>
            <p:ph type="title"/>
          </p:nvPr>
        </p:nvSpPr>
        <p:spPr/>
        <p:txBody>
          <a:bodyPr/>
          <a:lstStyle/>
          <a:p>
            <a:r>
              <a:rPr lang="en-AU" dirty="0"/>
              <a:t>More definitions</a:t>
            </a:r>
          </a:p>
        </p:txBody>
      </p:sp>
      <p:sp>
        <p:nvSpPr>
          <p:cNvPr id="5" name="Text Placeholder 4">
            <a:extLst>
              <a:ext uri="{FF2B5EF4-FFF2-40B4-BE49-F238E27FC236}">
                <a16:creationId xmlns:a16="http://schemas.microsoft.com/office/drawing/2014/main" id="{1C169CCE-C871-0AF5-D815-9EE79FD2789A}"/>
              </a:ext>
            </a:extLst>
          </p:cNvPr>
          <p:cNvSpPr>
            <a:spLocks noGrp="1"/>
          </p:cNvSpPr>
          <p:nvPr>
            <p:ph type="body" sz="quarter" idx="18"/>
          </p:nvPr>
        </p:nvSpPr>
        <p:spPr/>
        <p:txBody>
          <a:bodyPr/>
          <a:lstStyle/>
          <a:p>
            <a:r>
              <a:rPr lang="en-AU" dirty="0"/>
              <a:t>Coefficients and pronumerals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D36E703-69FF-F3C0-7F70-DEB25C4C5196}"/>
                  </a:ext>
                </a:extLst>
              </p:cNvPr>
              <p:cNvSpPr>
                <a:spLocks noGrp="1"/>
              </p:cNvSpPr>
              <p:nvPr>
                <p:ph idx="1"/>
              </p:nvPr>
            </p:nvSpPr>
            <p:spPr>
              <a:xfrm>
                <a:off x="360000" y="1620000"/>
                <a:ext cx="11484000" cy="3187974"/>
              </a:xfrm>
            </p:spPr>
            <p:txBody>
              <a:bodyPr/>
              <a:lstStyle/>
              <a:p>
                <a:pPr>
                  <a:lnSpc>
                    <a:spcPct val="150000"/>
                  </a:lnSpc>
                </a:pPr>
                <a:r>
                  <a:rPr lang="en-AU" b="0" dirty="0"/>
                  <a:t>In the term </a:t>
                </a:r>
                <a14:m>
                  <m:oMath xmlns:m="http://schemas.openxmlformats.org/officeDocument/2006/math">
                    <m:r>
                      <a:rPr lang="en-AU" b="0" i="1" smtClean="0">
                        <a:latin typeface="Cambria Math" panose="02040503050406030204" pitchFamily="18" charset="0"/>
                      </a:rPr>
                      <m:t>7</m:t>
                    </m:r>
                    <m:r>
                      <a:rPr lang="en-AU" b="0" i="1" smtClean="0">
                        <a:latin typeface="Cambria Math" panose="02040503050406030204" pitchFamily="18" charset="0"/>
                      </a:rPr>
                      <m:t>𝑦</m:t>
                    </m:r>
                  </m:oMath>
                </a14:m>
                <a:r>
                  <a:rPr lang="en-AU" dirty="0"/>
                  <a:t> </a:t>
                </a:r>
                <a:br>
                  <a:rPr lang="en-AU" dirty="0"/>
                </a:br>
                <a14:m>
                  <m:oMath xmlns:m="http://schemas.openxmlformats.org/officeDocument/2006/math">
                    <m:r>
                      <a:rPr lang="en-AU" b="0" i="1" smtClean="0">
                        <a:latin typeface="Cambria Math" panose="02040503050406030204" pitchFamily="18" charset="0"/>
                      </a:rPr>
                      <m:t>7</m:t>
                    </m:r>
                  </m:oMath>
                </a14:m>
                <a:r>
                  <a:rPr lang="en-AU" dirty="0"/>
                  <a:t> is the </a:t>
                </a:r>
                <a:r>
                  <a:rPr lang="en-AU" b="1" dirty="0">
                    <a:solidFill>
                      <a:schemeClr val="accent2"/>
                    </a:solidFill>
                  </a:rPr>
                  <a:t>coefficient</a:t>
                </a:r>
                <a:r>
                  <a:rPr lang="en-AU" dirty="0"/>
                  <a:t> and </a:t>
                </a:r>
                <a14:m>
                  <m:oMath xmlns:m="http://schemas.openxmlformats.org/officeDocument/2006/math">
                    <m:r>
                      <a:rPr lang="en-AU" b="0" i="1" smtClean="0">
                        <a:latin typeface="Cambria Math" panose="02040503050406030204" pitchFamily="18" charset="0"/>
                      </a:rPr>
                      <m:t>𝑦</m:t>
                    </m:r>
                  </m:oMath>
                </a14:m>
                <a:r>
                  <a:rPr lang="en-AU" dirty="0"/>
                  <a:t> is the </a:t>
                </a:r>
                <a:r>
                  <a:rPr lang="en-AU" b="1" dirty="0">
                    <a:solidFill>
                      <a:schemeClr val="accent2"/>
                    </a:solidFill>
                  </a:rPr>
                  <a:t>pronumeral</a:t>
                </a:r>
                <a:r>
                  <a:rPr lang="en-AU" dirty="0"/>
                  <a:t>.</a:t>
                </a:r>
              </a:p>
              <a:p>
                <a:pPr>
                  <a:lnSpc>
                    <a:spcPct val="150000"/>
                  </a:lnSpc>
                </a:pPr>
                <a:r>
                  <a:rPr lang="en-AU" dirty="0"/>
                  <a:t>In the term </a:t>
                </a:r>
                <a14:m>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𝑦𝑧</m:t>
                    </m:r>
                  </m:oMath>
                </a14:m>
                <a:br>
                  <a:rPr lang="en-AU" dirty="0"/>
                </a:br>
                <a14:m>
                  <m:oMath xmlns:m="http://schemas.openxmlformats.org/officeDocument/2006/math">
                    <m:r>
                      <a:rPr lang="en-AU" b="0" i="1" smtClean="0">
                        <a:latin typeface="Cambria Math" panose="02040503050406030204" pitchFamily="18" charset="0"/>
                      </a:rPr>
                      <m:t>−4</m:t>
                    </m:r>
                  </m:oMath>
                </a14:m>
                <a:r>
                  <a:rPr lang="en-AU" dirty="0"/>
                  <a:t> is the </a:t>
                </a:r>
                <a:r>
                  <a:rPr lang="en-AU" b="1" dirty="0">
                    <a:solidFill>
                      <a:schemeClr val="accent2"/>
                    </a:solidFill>
                  </a:rPr>
                  <a:t>coefficient</a:t>
                </a:r>
                <a:r>
                  <a:rPr lang="en-AU" dirty="0"/>
                  <a:t> and </a:t>
                </a:r>
                <a14:m>
                  <m:oMath xmlns:m="http://schemas.openxmlformats.org/officeDocument/2006/math">
                    <m:r>
                      <a:rPr lang="en-AU" b="0" i="1" smtClean="0">
                        <a:latin typeface="Cambria Math" panose="02040503050406030204" pitchFamily="18" charset="0"/>
                      </a:rPr>
                      <m:t>𝑦</m:t>
                    </m:r>
                  </m:oMath>
                </a14:m>
                <a:r>
                  <a:rPr lang="en-AU" dirty="0"/>
                  <a:t> and </a:t>
                </a:r>
                <a14:m>
                  <m:oMath xmlns:m="http://schemas.openxmlformats.org/officeDocument/2006/math">
                    <m:r>
                      <a:rPr lang="en-AU" b="0" i="1" smtClean="0">
                        <a:latin typeface="Cambria Math" panose="02040503050406030204" pitchFamily="18" charset="0"/>
                      </a:rPr>
                      <m:t>𝑧</m:t>
                    </m:r>
                  </m:oMath>
                </a14:m>
                <a:r>
                  <a:rPr lang="en-AU" dirty="0"/>
                  <a:t> are the </a:t>
                </a:r>
                <a:r>
                  <a:rPr lang="en-AU" b="1" dirty="0">
                    <a:solidFill>
                      <a:schemeClr val="accent2"/>
                    </a:solidFill>
                  </a:rPr>
                  <a:t>pronumerals</a:t>
                </a:r>
                <a:r>
                  <a:rPr lang="en-AU" dirty="0"/>
                  <a:t>.</a:t>
                </a:r>
              </a:p>
              <a:p>
                <a:pPr>
                  <a:lnSpc>
                    <a:spcPct val="150000"/>
                  </a:lnSpc>
                </a:pPr>
                <a:r>
                  <a:rPr lang="en-AU" dirty="0"/>
                  <a:t>In the term </a:t>
                </a:r>
                <a14:m>
                  <m:oMath xmlns:m="http://schemas.openxmlformats.org/officeDocument/2006/math">
                    <m:r>
                      <a:rPr lang="en-AU" b="0" i="1" smtClean="0">
                        <a:latin typeface="Cambria Math" panose="02040503050406030204" pitchFamily="18" charset="0"/>
                      </a:rPr>
                      <m:t>𝑎</m:t>
                    </m:r>
                  </m:oMath>
                </a14:m>
                <a:br>
                  <a:rPr lang="en-AU" dirty="0"/>
                </a:br>
                <a14:m>
                  <m:oMath xmlns:m="http://schemas.openxmlformats.org/officeDocument/2006/math">
                    <m:r>
                      <a:rPr lang="en-AU" b="0" i="1" smtClean="0">
                        <a:latin typeface="Cambria Math" panose="02040503050406030204" pitchFamily="18" charset="0"/>
                      </a:rPr>
                      <m:t>1</m:t>
                    </m:r>
                  </m:oMath>
                </a14:m>
                <a:r>
                  <a:rPr lang="en-AU" dirty="0"/>
                  <a:t> is the </a:t>
                </a:r>
                <a:r>
                  <a:rPr lang="en-AU" b="1" dirty="0">
                    <a:solidFill>
                      <a:schemeClr val="accent2"/>
                    </a:solidFill>
                  </a:rPr>
                  <a:t>coefficient</a:t>
                </a:r>
                <a:r>
                  <a:rPr lang="en-AU" dirty="0"/>
                  <a:t> and </a:t>
                </a:r>
                <a14:m>
                  <m:oMath xmlns:m="http://schemas.openxmlformats.org/officeDocument/2006/math">
                    <m:r>
                      <a:rPr lang="en-AU" b="0" i="1" smtClean="0">
                        <a:latin typeface="Cambria Math" panose="02040503050406030204" pitchFamily="18" charset="0"/>
                      </a:rPr>
                      <m:t>𝑎</m:t>
                    </m:r>
                  </m:oMath>
                </a14:m>
                <a:r>
                  <a:rPr lang="en-AU" dirty="0"/>
                  <a:t> is the </a:t>
                </a:r>
                <a:r>
                  <a:rPr lang="en-AU" b="1" dirty="0">
                    <a:solidFill>
                      <a:schemeClr val="accent2"/>
                    </a:solidFill>
                  </a:rPr>
                  <a:t>pronumeral</a:t>
                </a:r>
                <a:r>
                  <a:rPr lang="en-AU" dirty="0"/>
                  <a:t>.</a:t>
                </a:r>
              </a:p>
            </p:txBody>
          </p:sp>
        </mc:Choice>
        <mc:Fallback xmlns="">
          <p:sp>
            <p:nvSpPr>
              <p:cNvPr id="2" name="Content Placeholder 1">
                <a:extLst>
                  <a:ext uri="{FF2B5EF4-FFF2-40B4-BE49-F238E27FC236}">
                    <a16:creationId xmlns:a16="http://schemas.microsoft.com/office/drawing/2014/main" id="{ED36E703-69FF-F3C0-7F70-DEB25C4C5196}"/>
                  </a:ext>
                </a:extLst>
              </p:cNvPr>
              <p:cNvSpPr>
                <a:spLocks noGrp="1" noRot="1" noChangeAspect="1" noMove="1" noResize="1" noEditPoints="1" noAdjustHandles="1" noChangeArrowheads="1" noChangeShapeType="1" noTextEdit="1"/>
              </p:cNvSpPr>
              <p:nvPr>
                <p:ph idx="1"/>
              </p:nvPr>
            </p:nvSpPr>
            <p:spPr>
              <a:xfrm>
                <a:off x="360000" y="1620000"/>
                <a:ext cx="11484000" cy="3187974"/>
              </a:xfrm>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DCAB80FF-6817-F165-6303-8B2B74709C4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31461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E0BE3F-8133-397F-CA8F-5662A7A7E241}"/>
              </a:ext>
            </a:extLst>
          </p:cNvPr>
          <p:cNvSpPr>
            <a:spLocks noGrp="1"/>
          </p:cNvSpPr>
          <p:nvPr>
            <p:ph type="title"/>
          </p:nvPr>
        </p:nvSpPr>
        <p:spPr/>
        <p:txBody>
          <a:bodyPr/>
          <a:lstStyle/>
          <a:p>
            <a:r>
              <a:rPr lang="en-AU" dirty="0"/>
              <a:t>Adding like terms</a:t>
            </a:r>
          </a:p>
        </p:txBody>
      </p:sp>
      <p:sp>
        <p:nvSpPr>
          <p:cNvPr id="10" name="Text Placeholder 9">
            <a:extLst>
              <a:ext uri="{FF2B5EF4-FFF2-40B4-BE49-F238E27FC236}">
                <a16:creationId xmlns:a16="http://schemas.microsoft.com/office/drawing/2014/main" id="{40063604-33D1-D168-F505-F2B80DCBBBAA}"/>
              </a:ext>
            </a:extLst>
          </p:cNvPr>
          <p:cNvSpPr>
            <a:spLocks noGrp="1"/>
          </p:cNvSpPr>
          <p:nvPr>
            <p:ph type="body" sz="quarter" idx="18"/>
          </p:nvPr>
        </p:nvSpPr>
        <p:spPr/>
        <p:txBody>
          <a:bodyPr/>
          <a:lstStyle/>
          <a:p>
            <a:r>
              <a:rPr lang="en-AU"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506D43-FBBC-B24E-71F6-45E61004F9D9}"/>
                  </a:ext>
                </a:extLst>
              </p:cNvPr>
              <p:cNvSpPr>
                <a:spLocks noGrp="1"/>
              </p:cNvSpPr>
              <p:nvPr>
                <p:ph idx="1"/>
              </p:nvPr>
            </p:nvSpPr>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𝑎</m:t>
                      </m:r>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=2</m:t>
                      </m:r>
                      <m:r>
                        <a:rPr lang="en-AU" b="0" i="1" smtClean="0">
                          <a:latin typeface="Cambria Math" panose="02040503050406030204" pitchFamily="18" charset="0"/>
                        </a:rPr>
                        <m:t>𝑎</m:t>
                      </m:r>
                    </m:oMath>
                  </m:oMathPara>
                </a14:m>
                <a:endParaRPr lang="en-AU" b="0"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𝑏</m:t>
                      </m:r>
                      <m:r>
                        <a:rPr lang="en-AU" b="0" i="1" smtClean="0">
                          <a:latin typeface="Cambria Math" panose="02040503050406030204" pitchFamily="18" charset="0"/>
                        </a:rPr>
                        <m:t>=2</m:t>
                      </m:r>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𝑏</m:t>
                      </m:r>
                    </m:oMath>
                  </m:oMathPara>
                </a14:m>
                <a:endParaRPr lang="en-AU" b="0" dirty="0"/>
              </a:p>
            </p:txBody>
          </p:sp>
        </mc:Choice>
        <mc:Fallback xmlns="">
          <p:sp>
            <p:nvSpPr>
              <p:cNvPr id="3" name="Content Placeholder 2">
                <a:extLst>
                  <a:ext uri="{FF2B5EF4-FFF2-40B4-BE49-F238E27FC236}">
                    <a16:creationId xmlns:a16="http://schemas.microsoft.com/office/drawing/2014/main" id="{AE506D43-FBBC-B24E-71F6-45E61004F9D9}"/>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Speech Bubble: Rectangle with Corners Rounded 3">
                <a:extLst>
                  <a:ext uri="{FF2B5EF4-FFF2-40B4-BE49-F238E27FC236}">
                    <a16:creationId xmlns:a16="http://schemas.microsoft.com/office/drawing/2014/main" id="{C2B8461D-D17E-212D-F011-5952719CCAE8}"/>
                  </a:ext>
                </a:extLst>
              </p:cNvPr>
              <p:cNvSpPr/>
              <p:nvPr/>
            </p:nvSpPr>
            <p:spPr>
              <a:xfrm>
                <a:off x="2744276" y="2418735"/>
                <a:ext cx="3351724" cy="898467"/>
              </a:xfrm>
              <a:prstGeom prst="wedgeRoundRectCallout">
                <a:avLst>
                  <a:gd name="adj1" fmla="val -54901"/>
                  <a:gd name="adj2" fmla="val -220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2913"/>
                <a:r>
                  <a:rPr lang="en-AU" sz="2000" dirty="0"/>
                  <a:t>Why is this not </a:t>
                </a:r>
                <a14:m>
                  <m:oMath xmlns:m="http://schemas.openxmlformats.org/officeDocument/2006/math">
                    <m:r>
                      <a:rPr lang="en-AU" sz="2000" b="0" i="1" smtClean="0">
                        <a:latin typeface="Cambria Math" panose="02040503050406030204" pitchFamily="18" charset="0"/>
                      </a:rPr>
                      <m:t>3</m:t>
                    </m:r>
                    <m:r>
                      <a:rPr lang="en-AU" sz="2000" b="0" i="1" smtClean="0">
                        <a:latin typeface="Cambria Math" panose="02040503050406030204" pitchFamily="18" charset="0"/>
                      </a:rPr>
                      <m:t>𝑎</m:t>
                    </m:r>
                    <m:r>
                      <a:rPr lang="en-AU" sz="2000" b="0" i="1" smtClean="0">
                        <a:latin typeface="Cambria Math" panose="02040503050406030204" pitchFamily="18" charset="0"/>
                      </a:rPr>
                      <m:t>?</m:t>
                    </m:r>
                  </m:oMath>
                </a14:m>
                <a:endParaRPr lang="en-AU" sz="2000" dirty="0"/>
              </a:p>
            </p:txBody>
          </p:sp>
        </mc:Choice>
        <mc:Fallback xmlns="">
          <p:sp>
            <p:nvSpPr>
              <p:cNvPr id="4" name="Speech Bubble: Rectangle with Corners Rounded 3">
                <a:extLst>
                  <a:ext uri="{FF2B5EF4-FFF2-40B4-BE49-F238E27FC236}">
                    <a16:creationId xmlns:a16="http://schemas.microsoft.com/office/drawing/2014/main" id="{C2B8461D-D17E-212D-F011-5952719CCAE8}"/>
                  </a:ext>
                </a:extLst>
              </p:cNvPr>
              <p:cNvSpPr>
                <a:spLocks noRot="1" noChangeAspect="1" noMove="1" noResize="1" noEditPoints="1" noAdjustHandles="1" noChangeArrowheads="1" noChangeShapeType="1" noTextEdit="1"/>
              </p:cNvSpPr>
              <p:nvPr/>
            </p:nvSpPr>
            <p:spPr>
              <a:xfrm>
                <a:off x="2744276" y="2418735"/>
                <a:ext cx="3351724" cy="898467"/>
              </a:xfrm>
              <a:prstGeom prst="wedgeRoundRectCallout">
                <a:avLst>
                  <a:gd name="adj1" fmla="val -54901"/>
                  <a:gd name="adj2" fmla="val -22031"/>
                  <a:gd name="adj3" fmla="val 16667"/>
                </a:avLst>
              </a:prstGeom>
              <a:blipFill>
                <a:blip r:embed="rId4"/>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9BAD4D4E-0AF3-63D8-31A6-47E1CC5425A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376438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BE74E7-0DAD-1E1F-0B4B-3F2482D87204}"/>
              </a:ext>
            </a:extLst>
          </p:cNvPr>
          <p:cNvSpPr>
            <a:spLocks noGrp="1"/>
          </p:cNvSpPr>
          <p:nvPr>
            <p:ph type="title"/>
          </p:nvPr>
        </p:nvSpPr>
        <p:spPr/>
        <p:txBody>
          <a:bodyPr/>
          <a:lstStyle/>
          <a:p>
            <a:r>
              <a:rPr lang="en-AU" dirty="0"/>
              <a:t>Example 1</a:t>
            </a:r>
          </a:p>
        </p:txBody>
      </p:sp>
      <p:sp>
        <p:nvSpPr>
          <p:cNvPr id="5" name="Text Placeholder 4">
            <a:extLst>
              <a:ext uri="{FF2B5EF4-FFF2-40B4-BE49-F238E27FC236}">
                <a16:creationId xmlns:a16="http://schemas.microsoft.com/office/drawing/2014/main" id="{83C611A2-A2B9-EC49-9ACA-85AF0AEECFC4}"/>
              </a:ext>
            </a:extLst>
          </p:cNvPr>
          <p:cNvSpPr>
            <a:spLocks noGrp="1"/>
          </p:cNvSpPr>
          <p:nvPr>
            <p:ph type="body" sz="quarter" idx="18"/>
          </p:nvPr>
        </p:nvSpPr>
        <p:spPr/>
        <p:txBody>
          <a:bodyPr/>
          <a:lstStyle/>
          <a:p>
            <a:r>
              <a:rPr lang="en-AU" dirty="0"/>
              <a:t>Adding like terms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2FE6974-75D1-E5DF-F776-1F44703EC799}"/>
                  </a:ext>
                </a:extLst>
              </p:cNvPr>
              <p:cNvSpPr>
                <a:spLocks noGrp="1"/>
              </p:cNvSpPr>
              <p:nvPr>
                <p:ph idx="1"/>
              </p:nvPr>
            </p:nvSpPr>
            <p:spPr/>
            <p:txBody>
              <a:bodyPr/>
              <a:lstStyle/>
              <a:p>
                <a:r>
                  <a:rPr lang="en-AU" dirty="0"/>
                  <a:t>Simplify</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𝑐</m:t>
                      </m:r>
                      <m:r>
                        <a:rPr lang="en-AU" b="0" i="1" smtClean="0">
                          <a:latin typeface="Cambria Math" panose="02040503050406030204" pitchFamily="18" charset="0"/>
                        </a:rPr>
                        <m:t>+3</m:t>
                      </m:r>
                      <m:r>
                        <a:rPr lang="en-AU" b="0" i="1" smtClean="0">
                          <a:latin typeface="Cambria Math" panose="02040503050406030204" pitchFamily="18" charset="0"/>
                        </a:rPr>
                        <m:t>𝑝</m:t>
                      </m:r>
                      <m:r>
                        <a:rPr lang="en-AU" b="0" i="1" smtClean="0">
                          <a:latin typeface="Cambria Math" panose="02040503050406030204" pitchFamily="18" charset="0"/>
                        </a:rPr>
                        <m:t>+</m:t>
                      </m:r>
                      <m:r>
                        <a:rPr lang="en-AU" b="0" i="1" smtClean="0">
                          <a:latin typeface="Cambria Math" panose="02040503050406030204" pitchFamily="18" charset="0"/>
                        </a:rPr>
                        <m:t>𝑝</m:t>
                      </m:r>
                      <m:r>
                        <a:rPr lang="en-AU" b="0" i="1" smtClean="0">
                          <a:latin typeface="Cambria Math" panose="02040503050406030204" pitchFamily="18" charset="0"/>
                        </a:rPr>
                        <m:t>+</m:t>
                      </m:r>
                      <m:r>
                        <a:rPr lang="en-AU" b="0" i="1" smtClean="0">
                          <a:latin typeface="Cambria Math" panose="02040503050406030204" pitchFamily="18" charset="0"/>
                        </a:rPr>
                        <m:t>𝑑</m:t>
                      </m:r>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𝑐</m:t>
                      </m:r>
                      <m:r>
                        <a:rPr lang="en-AU" b="0" i="1" smtClean="0">
                          <a:latin typeface="Cambria Math" panose="02040503050406030204" pitchFamily="18" charset="0"/>
                        </a:rPr>
                        <m:t>+</m:t>
                      </m:r>
                      <m:r>
                        <a:rPr lang="en-AU" b="0" i="1" smtClean="0">
                          <a:latin typeface="Cambria Math" panose="02040503050406030204" pitchFamily="18" charset="0"/>
                        </a:rPr>
                        <m:t>𝑑</m:t>
                      </m:r>
                      <m:r>
                        <a:rPr lang="en-AU" b="0" i="1" smtClean="0">
                          <a:latin typeface="Cambria Math" panose="02040503050406030204" pitchFamily="18" charset="0"/>
                        </a:rPr>
                        <m:t>+4</m:t>
                      </m:r>
                      <m:r>
                        <a:rPr lang="en-AU" b="0" i="1" smtClean="0">
                          <a:latin typeface="Cambria Math" panose="02040503050406030204" pitchFamily="18" charset="0"/>
                        </a:rPr>
                        <m:t>𝑝</m:t>
                      </m:r>
                    </m:oMath>
                  </m:oMathPara>
                </a14:m>
                <a:endParaRPr lang="en-AU" dirty="0"/>
              </a:p>
              <a:p>
                <a:endParaRPr lang="en-AU" dirty="0"/>
              </a:p>
              <a:p>
                <a:endParaRPr lang="en-AU" dirty="0"/>
              </a:p>
              <a:p>
                <a:endParaRPr lang="en-AU" dirty="0"/>
              </a:p>
              <a:p>
                <a:endParaRPr lang="en-AU" dirty="0"/>
              </a:p>
            </p:txBody>
          </p:sp>
        </mc:Choice>
        <mc:Fallback xmlns="">
          <p:sp>
            <p:nvSpPr>
              <p:cNvPr id="2" name="Content Placeholder 1">
                <a:extLst>
                  <a:ext uri="{FF2B5EF4-FFF2-40B4-BE49-F238E27FC236}">
                    <a16:creationId xmlns:a16="http://schemas.microsoft.com/office/drawing/2014/main" id="{72FE6974-75D1-E5DF-F776-1F44703EC799}"/>
                  </a:ext>
                </a:extLst>
              </p:cNvPr>
              <p:cNvSpPr>
                <a:spLocks noGrp="1" noRot="1" noChangeAspect="1" noMove="1" noResize="1" noEditPoints="1" noAdjustHandles="1" noChangeArrowheads="1" noChangeShapeType="1" noTextEdit="1"/>
              </p:cNvSpPr>
              <p:nvPr>
                <p:ph idx="1"/>
              </p:nvPr>
            </p:nvSpPr>
            <p:spPr>
              <a:blipFill>
                <a:blip r:embed="rId3"/>
                <a:stretch>
                  <a:fillRect l="-1327" t="-1882"/>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44BE79DB-A608-BA36-9C8A-BF3BD0728CE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3356504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BE74E7-0DAD-1E1F-0B4B-3F2482D87204}"/>
              </a:ext>
            </a:extLst>
          </p:cNvPr>
          <p:cNvSpPr>
            <a:spLocks noGrp="1"/>
          </p:cNvSpPr>
          <p:nvPr>
            <p:ph type="title"/>
          </p:nvPr>
        </p:nvSpPr>
        <p:spPr/>
        <p:txBody>
          <a:bodyPr/>
          <a:lstStyle/>
          <a:p>
            <a:r>
              <a:rPr lang="en-AU" dirty="0"/>
              <a:t>Example 1 – self-explanation prompts</a:t>
            </a:r>
          </a:p>
        </p:txBody>
      </p:sp>
      <p:sp>
        <p:nvSpPr>
          <p:cNvPr id="5" name="Text Placeholder 4">
            <a:extLst>
              <a:ext uri="{FF2B5EF4-FFF2-40B4-BE49-F238E27FC236}">
                <a16:creationId xmlns:a16="http://schemas.microsoft.com/office/drawing/2014/main" id="{83C611A2-A2B9-EC49-9ACA-85AF0AEECFC4}"/>
              </a:ext>
            </a:extLst>
          </p:cNvPr>
          <p:cNvSpPr>
            <a:spLocks noGrp="1"/>
          </p:cNvSpPr>
          <p:nvPr>
            <p:ph type="body" sz="quarter" idx="18"/>
          </p:nvPr>
        </p:nvSpPr>
        <p:spPr/>
        <p:txBody>
          <a:bodyPr/>
          <a:lstStyle/>
          <a:p>
            <a:r>
              <a:rPr lang="en-AU" dirty="0"/>
              <a:t>Adding like terms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2FE6974-75D1-E5DF-F776-1F44703EC799}"/>
                  </a:ext>
                </a:extLst>
              </p:cNvPr>
              <p:cNvSpPr>
                <a:spLocks noGrp="1"/>
              </p:cNvSpPr>
              <p:nvPr>
                <p:ph idx="1"/>
              </p:nvPr>
            </p:nvSpPr>
            <p:spPr/>
            <p:txBody>
              <a:bodyPr/>
              <a:lstStyle/>
              <a:p>
                <a:endParaRPr lang="en-AU" dirty="0"/>
              </a:p>
              <a:p>
                <a:r>
                  <a:rPr lang="en-AU" dirty="0"/>
                  <a:t>Simplify</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𝑐</m:t>
                      </m:r>
                      <m:r>
                        <a:rPr lang="en-AU" b="0" i="1" smtClean="0">
                          <a:latin typeface="Cambria Math" panose="02040503050406030204" pitchFamily="18" charset="0"/>
                        </a:rPr>
                        <m:t>+3</m:t>
                      </m:r>
                      <m:r>
                        <a:rPr lang="en-AU" b="0" i="1" smtClean="0">
                          <a:latin typeface="Cambria Math" panose="02040503050406030204" pitchFamily="18" charset="0"/>
                        </a:rPr>
                        <m:t>𝑝</m:t>
                      </m:r>
                      <m:r>
                        <a:rPr lang="en-AU" b="0" i="1" smtClean="0">
                          <a:latin typeface="Cambria Math" panose="02040503050406030204" pitchFamily="18" charset="0"/>
                        </a:rPr>
                        <m:t>+</m:t>
                      </m:r>
                      <m:r>
                        <a:rPr lang="en-AU" b="0" i="1" smtClean="0">
                          <a:latin typeface="Cambria Math" panose="02040503050406030204" pitchFamily="18" charset="0"/>
                        </a:rPr>
                        <m:t>𝑝</m:t>
                      </m:r>
                      <m:r>
                        <a:rPr lang="en-AU" b="0" i="1" smtClean="0">
                          <a:latin typeface="Cambria Math" panose="02040503050406030204" pitchFamily="18" charset="0"/>
                        </a:rPr>
                        <m:t>+</m:t>
                      </m:r>
                      <m:r>
                        <a:rPr lang="en-AU" b="0" i="1" smtClean="0">
                          <a:latin typeface="Cambria Math" panose="02040503050406030204" pitchFamily="18" charset="0"/>
                        </a:rPr>
                        <m:t>𝑑</m:t>
                      </m:r>
                    </m:oMath>
                  </m:oMathPara>
                </a14:m>
                <a:endParaRPr lang="en-AU" dirty="0"/>
              </a:p>
              <a:p>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𝑐</m:t>
                      </m:r>
                      <m:r>
                        <a:rPr lang="en-AU" b="0" i="1" smtClean="0">
                          <a:latin typeface="Cambria Math" panose="02040503050406030204" pitchFamily="18" charset="0"/>
                        </a:rPr>
                        <m:t>+</m:t>
                      </m:r>
                      <m:r>
                        <a:rPr lang="en-AU" b="0" i="1" smtClean="0">
                          <a:latin typeface="Cambria Math" panose="02040503050406030204" pitchFamily="18" charset="0"/>
                        </a:rPr>
                        <m:t>𝑑</m:t>
                      </m:r>
                      <m:r>
                        <a:rPr lang="en-AU" b="0" i="1" smtClean="0">
                          <a:latin typeface="Cambria Math" panose="02040503050406030204" pitchFamily="18" charset="0"/>
                        </a:rPr>
                        <m:t>+4</m:t>
                      </m:r>
                      <m:r>
                        <a:rPr lang="en-AU" b="0" i="1" smtClean="0">
                          <a:latin typeface="Cambria Math" panose="02040503050406030204" pitchFamily="18" charset="0"/>
                        </a:rPr>
                        <m:t>𝑝</m:t>
                      </m:r>
                    </m:oMath>
                  </m:oMathPara>
                </a14:m>
                <a:endParaRPr lang="en-AU" dirty="0"/>
              </a:p>
              <a:p>
                <a:endParaRPr lang="en-AU" dirty="0"/>
              </a:p>
              <a:p>
                <a:endParaRPr lang="en-AU" dirty="0"/>
              </a:p>
              <a:p>
                <a:endParaRPr lang="en-AU" dirty="0"/>
              </a:p>
              <a:p>
                <a:endParaRPr lang="en-AU" dirty="0"/>
              </a:p>
            </p:txBody>
          </p:sp>
        </mc:Choice>
        <mc:Fallback xmlns="">
          <p:sp>
            <p:nvSpPr>
              <p:cNvPr id="2" name="Content Placeholder 1">
                <a:extLst>
                  <a:ext uri="{FF2B5EF4-FFF2-40B4-BE49-F238E27FC236}">
                    <a16:creationId xmlns:a16="http://schemas.microsoft.com/office/drawing/2014/main" id="{72FE6974-75D1-E5DF-F776-1F44703EC799}"/>
                  </a:ext>
                </a:extLst>
              </p:cNvPr>
              <p:cNvSpPr>
                <a:spLocks noGrp="1" noRot="1" noChangeAspect="1" noMove="1" noResize="1" noEditPoints="1" noAdjustHandles="1" noChangeArrowheads="1" noChangeShapeType="1" noTextEdit="1"/>
              </p:cNvSpPr>
              <p:nvPr>
                <p:ph idx="1"/>
              </p:nvPr>
            </p:nvSpPr>
            <p:spPr>
              <a:blipFill>
                <a:blip r:embed="rId3"/>
                <a:stretch>
                  <a:fillRect l="-1327"/>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20AD3781-855A-F759-0F8B-569F7B9EE818}"/>
              </a:ext>
            </a:extLst>
          </p:cNvPr>
          <p:cNvSpPr/>
          <p:nvPr/>
        </p:nvSpPr>
        <p:spPr>
          <a:xfrm>
            <a:off x="3482220" y="1816229"/>
            <a:ext cx="3835559" cy="1250361"/>
          </a:xfrm>
          <a:prstGeom prst="wedgeRoundRectCallout">
            <a:avLst>
              <a:gd name="adj1" fmla="val -77918"/>
              <a:gd name="adj2" fmla="val 201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76213" algn="l"/>
              </a:tabLst>
            </a:pPr>
            <a:r>
              <a:rPr lang="en-AU" sz="2000" dirty="0"/>
              <a:t>What could each pronumeral represent?</a:t>
            </a:r>
          </a:p>
        </p:txBody>
      </p:sp>
      <p:sp>
        <p:nvSpPr>
          <p:cNvPr id="7" name="Speech Bubble: Rectangle with Corners Rounded 6">
            <a:extLst>
              <a:ext uri="{FF2B5EF4-FFF2-40B4-BE49-F238E27FC236}">
                <a16:creationId xmlns:a16="http://schemas.microsoft.com/office/drawing/2014/main" id="{6104B641-6D9E-BF8D-5CC2-4D261B588531}"/>
              </a:ext>
            </a:extLst>
          </p:cNvPr>
          <p:cNvSpPr/>
          <p:nvPr/>
        </p:nvSpPr>
        <p:spPr>
          <a:xfrm>
            <a:off x="2260441" y="3262819"/>
            <a:ext cx="3835559" cy="1250361"/>
          </a:xfrm>
          <a:prstGeom prst="wedgeRoundRectCallout">
            <a:avLst>
              <a:gd name="adj1" fmla="val -57473"/>
              <a:gd name="adj2" fmla="val -224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88900"/>
            <a:r>
              <a:rPr lang="en-AU" sz="2000" dirty="0"/>
              <a:t>Why is this answer better?</a:t>
            </a:r>
          </a:p>
        </p:txBody>
      </p:sp>
      <p:sp>
        <p:nvSpPr>
          <p:cNvPr id="3" name="Slide Number Placeholder 2">
            <a:extLst>
              <a:ext uri="{FF2B5EF4-FFF2-40B4-BE49-F238E27FC236}">
                <a16:creationId xmlns:a16="http://schemas.microsoft.com/office/drawing/2014/main" id="{44BE79DB-A608-BA36-9C8A-BF3BD0728CE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2034873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23D4A3-23F8-0CEF-1B4E-CD50D7E60109}"/>
              </a:ext>
            </a:extLst>
          </p:cNvPr>
          <p:cNvSpPr>
            <a:spLocks noGrp="1"/>
          </p:cNvSpPr>
          <p:nvPr>
            <p:ph type="title"/>
          </p:nvPr>
        </p:nvSpPr>
        <p:spPr/>
        <p:txBody>
          <a:bodyPr/>
          <a:lstStyle/>
          <a:p>
            <a:r>
              <a:rPr lang="en-AU" dirty="0"/>
              <a:t>Your turn 1</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B4E867E-EE78-9999-23D0-4F2CA813E499}"/>
                  </a:ext>
                </a:extLst>
              </p:cNvPr>
              <p:cNvSpPr>
                <a:spLocks noGrp="1"/>
              </p:cNvSpPr>
              <p:nvPr>
                <p:ph idx="1"/>
              </p:nvPr>
            </p:nvSpPr>
            <p:spPr/>
            <p:txBody>
              <a:bodyPr/>
              <a:lstStyle/>
              <a:p>
                <a:r>
                  <a:rPr lang="en-AU" dirty="0"/>
                  <a:t>Simplify the following expression:</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𝑐</m:t>
                      </m:r>
                      <m:r>
                        <a:rPr lang="en-AU" b="0" i="1" smtClean="0">
                          <a:latin typeface="Cambria Math" panose="02040503050406030204" pitchFamily="18" charset="0"/>
                        </a:rPr>
                        <m:t>+</m:t>
                      </m:r>
                      <m:r>
                        <a:rPr lang="en-AU" b="0" i="1" smtClean="0">
                          <a:latin typeface="Cambria Math" panose="02040503050406030204" pitchFamily="18" charset="0"/>
                        </a:rPr>
                        <m:t>𝑐</m:t>
                      </m:r>
                      <m:r>
                        <a:rPr lang="en-AU" b="0" i="1" smtClean="0">
                          <a:latin typeface="Cambria Math" panose="02040503050406030204" pitchFamily="18" charset="0"/>
                        </a:rPr>
                        <m:t>+2</m:t>
                      </m:r>
                      <m:r>
                        <a:rPr lang="en-AU" b="0" i="1" smtClean="0">
                          <a:latin typeface="Cambria Math" panose="02040503050406030204" pitchFamily="18" charset="0"/>
                        </a:rPr>
                        <m:t>𝑑</m:t>
                      </m:r>
                      <m:r>
                        <a:rPr lang="en-AU" b="0" i="1" smtClean="0">
                          <a:latin typeface="Cambria Math" panose="02040503050406030204" pitchFamily="18" charset="0"/>
                        </a:rPr>
                        <m:t>+4</m:t>
                      </m:r>
                      <m:r>
                        <a:rPr lang="en-AU" b="0" i="1" smtClean="0">
                          <a:latin typeface="Cambria Math" panose="02040503050406030204" pitchFamily="18" charset="0"/>
                        </a:rPr>
                        <m:t>𝑝</m:t>
                      </m:r>
                      <m:r>
                        <a:rPr lang="en-AU" b="0" i="1" smtClean="0">
                          <a:latin typeface="Cambria Math" panose="02040503050406030204" pitchFamily="18" charset="0"/>
                        </a:rPr>
                        <m:t>+</m:t>
                      </m:r>
                      <m:r>
                        <a:rPr lang="en-AU" b="0" i="1" smtClean="0">
                          <a:latin typeface="Cambria Math" panose="02040503050406030204" pitchFamily="18" charset="0"/>
                        </a:rPr>
                        <m:t>𝑑</m:t>
                      </m:r>
                    </m:oMath>
                  </m:oMathPara>
                </a14:m>
                <a:endParaRPr lang="en-AU" dirty="0"/>
              </a:p>
            </p:txBody>
          </p:sp>
        </mc:Choice>
        <mc:Fallback xmlns="">
          <p:sp>
            <p:nvSpPr>
              <p:cNvPr id="2" name="Content Placeholder 1">
                <a:extLst>
                  <a:ext uri="{FF2B5EF4-FFF2-40B4-BE49-F238E27FC236}">
                    <a16:creationId xmlns:a16="http://schemas.microsoft.com/office/drawing/2014/main" id="{EB4E867E-EE78-9999-23D0-4F2CA813E499}"/>
                  </a:ext>
                </a:extLst>
              </p:cNvPr>
              <p:cNvSpPr>
                <a:spLocks noGrp="1" noRot="1" noChangeAspect="1" noMove="1" noResize="1" noEditPoints="1" noAdjustHandles="1" noChangeArrowheads="1" noChangeShapeType="1" noTextEdit="1"/>
              </p:cNvSpPr>
              <p:nvPr>
                <p:ph idx="1"/>
              </p:nvPr>
            </p:nvSpPr>
            <p:spPr>
              <a:blipFill>
                <a:blip r:embed="rId3"/>
                <a:stretch>
                  <a:fillRect l="-1327" t="-1882"/>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C7E3363C-1489-ECFE-F09B-B8F8DEF8CE3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993487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23D4A3-23F8-0CEF-1B4E-CD50D7E60109}"/>
              </a:ext>
            </a:extLst>
          </p:cNvPr>
          <p:cNvSpPr>
            <a:spLocks noGrp="1"/>
          </p:cNvSpPr>
          <p:nvPr>
            <p:ph type="title"/>
          </p:nvPr>
        </p:nvSpPr>
        <p:spPr/>
        <p:txBody>
          <a:bodyPr/>
          <a:lstStyle/>
          <a:p>
            <a:r>
              <a:rPr lang="en-AU" dirty="0"/>
              <a:t>Your turn 1 – solution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B4E867E-EE78-9999-23D0-4F2CA813E499}"/>
                  </a:ext>
                </a:extLst>
              </p:cNvPr>
              <p:cNvSpPr>
                <a:spLocks noGrp="1"/>
              </p:cNvSpPr>
              <p:nvPr>
                <p:ph idx="1"/>
              </p:nvPr>
            </p:nvSpPr>
            <p:spPr/>
            <p:txBody>
              <a:bodyPr/>
              <a:lstStyle/>
              <a:p>
                <a:pPr>
                  <a:lnSpc>
                    <a:spcPct val="200000"/>
                  </a:lnSpc>
                </a:pPr>
                <a:r>
                  <a:rPr lang="en-AU" dirty="0"/>
                  <a:t>Simplify the following expression:</a:t>
                </a: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𝑐</m:t>
                      </m:r>
                      <m:r>
                        <a:rPr lang="en-AU" b="0" i="1" smtClean="0">
                          <a:latin typeface="Cambria Math" panose="02040503050406030204" pitchFamily="18" charset="0"/>
                        </a:rPr>
                        <m:t>+</m:t>
                      </m:r>
                      <m:r>
                        <a:rPr lang="en-AU" b="0" i="1" smtClean="0">
                          <a:latin typeface="Cambria Math" panose="02040503050406030204" pitchFamily="18" charset="0"/>
                        </a:rPr>
                        <m:t>𝑐</m:t>
                      </m:r>
                      <m:r>
                        <a:rPr lang="en-AU" b="0" i="1" smtClean="0">
                          <a:latin typeface="Cambria Math" panose="02040503050406030204" pitchFamily="18" charset="0"/>
                        </a:rPr>
                        <m:t>+2</m:t>
                      </m:r>
                      <m:r>
                        <a:rPr lang="en-AU" b="0" i="1" smtClean="0">
                          <a:latin typeface="Cambria Math" panose="02040503050406030204" pitchFamily="18" charset="0"/>
                        </a:rPr>
                        <m:t>𝑑</m:t>
                      </m:r>
                      <m:r>
                        <a:rPr lang="en-AU" b="0" i="1" smtClean="0">
                          <a:latin typeface="Cambria Math" panose="02040503050406030204" pitchFamily="18" charset="0"/>
                        </a:rPr>
                        <m:t>+4</m:t>
                      </m:r>
                      <m:r>
                        <a:rPr lang="en-AU" b="0" i="1" smtClean="0">
                          <a:latin typeface="Cambria Math" panose="02040503050406030204" pitchFamily="18" charset="0"/>
                        </a:rPr>
                        <m:t>𝑝</m:t>
                      </m:r>
                      <m:r>
                        <a:rPr lang="en-AU" b="0" i="1" smtClean="0">
                          <a:latin typeface="Cambria Math" panose="02040503050406030204" pitchFamily="18" charset="0"/>
                        </a:rPr>
                        <m:t>+</m:t>
                      </m:r>
                      <m:r>
                        <a:rPr lang="en-AU" b="0" i="1" smtClean="0">
                          <a:latin typeface="Cambria Math" panose="02040503050406030204" pitchFamily="18" charset="0"/>
                        </a:rPr>
                        <m:t>𝑑</m:t>
                      </m:r>
                    </m:oMath>
                  </m:oMathPara>
                </a14:m>
                <a:endParaRPr lang="en-AU" dirty="0"/>
              </a:p>
              <a:p>
                <a:pPr>
                  <a:lnSpc>
                    <a:spcPct val="200000"/>
                  </a:lnSpc>
                </a:pPr>
                <a:r>
                  <a:rPr lang="en-AU" b="0" dirty="0"/>
                  <a:t>The expression simplifies to:</a:t>
                </a: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𝑐</m:t>
                      </m:r>
                      <m:r>
                        <a:rPr lang="en-AU" b="0" i="1" smtClean="0">
                          <a:latin typeface="Cambria Math" panose="02040503050406030204" pitchFamily="18" charset="0"/>
                        </a:rPr>
                        <m:t>+3</m:t>
                      </m:r>
                      <m:r>
                        <a:rPr lang="en-AU" b="0" i="1" smtClean="0">
                          <a:latin typeface="Cambria Math" panose="02040503050406030204" pitchFamily="18" charset="0"/>
                        </a:rPr>
                        <m:t>𝑑</m:t>
                      </m:r>
                      <m:r>
                        <a:rPr lang="en-AU" b="0" i="1" smtClean="0">
                          <a:latin typeface="Cambria Math" panose="02040503050406030204" pitchFamily="18" charset="0"/>
                        </a:rPr>
                        <m:t>+4</m:t>
                      </m:r>
                      <m:r>
                        <a:rPr lang="en-AU" b="0" i="1" smtClean="0">
                          <a:latin typeface="Cambria Math" panose="02040503050406030204" pitchFamily="18" charset="0"/>
                        </a:rPr>
                        <m:t>𝑝</m:t>
                      </m:r>
                    </m:oMath>
                  </m:oMathPara>
                </a14:m>
                <a:endParaRPr lang="en-AU" dirty="0"/>
              </a:p>
            </p:txBody>
          </p:sp>
        </mc:Choice>
        <mc:Fallback xmlns="">
          <p:sp>
            <p:nvSpPr>
              <p:cNvPr id="2" name="Content Placeholder 1">
                <a:extLst>
                  <a:ext uri="{FF2B5EF4-FFF2-40B4-BE49-F238E27FC236}">
                    <a16:creationId xmlns:a16="http://schemas.microsoft.com/office/drawing/2014/main" id="{EB4E867E-EE78-9999-23D0-4F2CA813E499}"/>
                  </a:ext>
                </a:extLst>
              </p:cNvPr>
              <p:cNvSpPr>
                <a:spLocks noGrp="1" noRot="1" noChangeAspect="1" noMove="1" noResize="1" noEditPoints="1" noAdjustHandles="1" noChangeArrowheads="1" noChangeShapeType="1" noTextEdit="1"/>
              </p:cNvSpPr>
              <p:nvPr>
                <p:ph idx="1"/>
              </p:nvPr>
            </p:nvSpPr>
            <p:spPr>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C7E3363C-1489-ECFE-F09B-B8F8DEF8CE3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2865150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BE74E7-0DAD-1E1F-0B4B-3F2482D87204}"/>
              </a:ext>
            </a:extLst>
          </p:cNvPr>
          <p:cNvSpPr>
            <a:spLocks noGrp="1"/>
          </p:cNvSpPr>
          <p:nvPr>
            <p:ph type="title"/>
          </p:nvPr>
        </p:nvSpPr>
        <p:spPr/>
        <p:txBody>
          <a:bodyPr/>
          <a:lstStyle/>
          <a:p>
            <a:r>
              <a:rPr lang="en-AU" dirty="0"/>
              <a:t>Example 2</a:t>
            </a:r>
          </a:p>
        </p:txBody>
      </p:sp>
      <p:sp>
        <p:nvSpPr>
          <p:cNvPr id="5" name="Text Placeholder 4">
            <a:extLst>
              <a:ext uri="{FF2B5EF4-FFF2-40B4-BE49-F238E27FC236}">
                <a16:creationId xmlns:a16="http://schemas.microsoft.com/office/drawing/2014/main" id="{83C611A2-A2B9-EC49-9ACA-85AF0AEECFC4}"/>
              </a:ext>
            </a:extLst>
          </p:cNvPr>
          <p:cNvSpPr>
            <a:spLocks noGrp="1"/>
          </p:cNvSpPr>
          <p:nvPr>
            <p:ph type="body" sz="quarter" idx="18"/>
          </p:nvPr>
        </p:nvSpPr>
        <p:spPr/>
        <p:txBody>
          <a:bodyPr/>
          <a:lstStyle/>
          <a:p>
            <a:r>
              <a:rPr lang="en-AU" dirty="0"/>
              <a:t>Adding like terms</a:t>
            </a:r>
          </a:p>
        </p:txBody>
      </p:sp>
      <mc:AlternateContent xmlns:mc="http://schemas.openxmlformats.org/markup-compatibility/2006" xmlns:a14="http://schemas.microsoft.com/office/drawing/2010/main">
        <mc:Choice Requires="a14">
          <p:sp>
            <p:nvSpPr>
              <p:cNvPr id="8" name="Content Placeholder 1">
                <a:extLst>
                  <a:ext uri="{FF2B5EF4-FFF2-40B4-BE49-F238E27FC236}">
                    <a16:creationId xmlns:a16="http://schemas.microsoft.com/office/drawing/2014/main" id="{8AA8519F-5BF5-9E43-A6EC-34BB18CB89A3}"/>
                  </a:ext>
                </a:extLst>
              </p:cNvPr>
              <p:cNvSpPr txBox="1">
                <a:spLocks/>
              </p:cNvSpPr>
              <p:nvPr/>
            </p:nvSpPr>
            <p:spPr>
              <a:xfrm>
                <a:off x="512400" y="1772400"/>
                <a:ext cx="11484000" cy="453600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AU" dirty="0"/>
                  <a:t>Simplify</a:t>
                </a: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𝑐</m:t>
                      </m:r>
                      <m:r>
                        <a:rPr lang="en-AU" b="0" i="1" smtClean="0">
                          <a:latin typeface="Cambria Math" panose="02040503050406030204" pitchFamily="18" charset="0"/>
                        </a:rPr>
                        <m:t>+4</m:t>
                      </m:r>
                      <m:r>
                        <a:rPr lang="en-AU" b="0" i="1" smtClean="0">
                          <a:latin typeface="Cambria Math" panose="02040503050406030204" pitchFamily="18" charset="0"/>
                        </a:rPr>
                        <m:t>𝑑</m:t>
                      </m:r>
                      <m:r>
                        <a:rPr lang="en-AU" b="0" i="1" smtClean="0">
                          <a:latin typeface="Cambria Math" panose="02040503050406030204" pitchFamily="18" charset="0"/>
                        </a:rPr>
                        <m:t>+4</m:t>
                      </m:r>
                      <m:r>
                        <a:rPr lang="en-AU" b="0" i="1" smtClean="0">
                          <a:latin typeface="Cambria Math" panose="02040503050406030204" pitchFamily="18" charset="0"/>
                        </a:rPr>
                        <m:t>𝑝</m:t>
                      </m:r>
                      <m:r>
                        <a:rPr lang="en-AU" b="0" i="1" smtClean="0">
                          <a:latin typeface="Cambria Math" panose="02040503050406030204" pitchFamily="18" charset="0"/>
                        </a:rPr>
                        <m:t>−2</m:t>
                      </m:r>
                      <m:r>
                        <a:rPr lang="en-AU" b="0" i="1" smtClean="0">
                          <a:latin typeface="Cambria Math" panose="02040503050406030204" pitchFamily="18" charset="0"/>
                        </a:rPr>
                        <m:t>𝑑</m:t>
                      </m:r>
                      <m:r>
                        <a:rPr lang="en-AU" b="0" i="1" smtClean="0">
                          <a:latin typeface="Cambria Math" panose="02040503050406030204" pitchFamily="18" charset="0"/>
                        </a:rPr>
                        <m:t>+</m:t>
                      </m:r>
                      <m:r>
                        <a:rPr lang="en-AU" b="0" i="1" smtClean="0">
                          <a:latin typeface="Cambria Math" panose="02040503050406030204" pitchFamily="18" charset="0"/>
                        </a:rPr>
                        <m:t>𝑝</m:t>
                      </m:r>
                      <m:r>
                        <a:rPr lang="en-AU" b="0" i="1" smtClean="0">
                          <a:latin typeface="Cambria Math" panose="02040503050406030204" pitchFamily="18" charset="0"/>
                        </a:rPr>
                        <m:t>+</m:t>
                      </m:r>
                      <m:r>
                        <a:rPr lang="en-AU" b="0" i="1" smtClean="0">
                          <a:latin typeface="Cambria Math" panose="02040503050406030204" pitchFamily="18" charset="0"/>
                        </a:rPr>
                        <m:t>𝑝</m:t>
                      </m:r>
                    </m:oMath>
                  </m:oMathPara>
                </a14:m>
                <a:endParaRPr lang="en-AU" dirty="0"/>
              </a:p>
              <a:p>
                <a:pPr>
                  <a:lnSpc>
                    <a:spcPct val="200000"/>
                  </a:lnSpc>
                </a:pPr>
                <a:r>
                  <a:rPr lang="en-AU" dirty="0"/>
                  <a:t>The expression simplifies to:</a:t>
                </a: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𝑐</m:t>
                      </m:r>
                      <m:r>
                        <a:rPr lang="en-AU" b="0" i="1" smtClean="0">
                          <a:latin typeface="Cambria Math" panose="02040503050406030204" pitchFamily="18" charset="0"/>
                        </a:rPr>
                        <m:t>+2</m:t>
                      </m:r>
                      <m:r>
                        <a:rPr lang="en-AU" b="0" i="1" smtClean="0">
                          <a:latin typeface="Cambria Math" panose="02040503050406030204" pitchFamily="18" charset="0"/>
                        </a:rPr>
                        <m:t>𝑑</m:t>
                      </m:r>
                      <m:r>
                        <a:rPr lang="en-AU" b="0" i="1" smtClean="0">
                          <a:latin typeface="Cambria Math" panose="02040503050406030204" pitchFamily="18" charset="0"/>
                        </a:rPr>
                        <m:t>+6</m:t>
                      </m:r>
                      <m:r>
                        <a:rPr lang="en-AU" b="0" i="1" smtClean="0">
                          <a:latin typeface="Cambria Math" panose="02040503050406030204" pitchFamily="18" charset="0"/>
                        </a:rPr>
                        <m:t>𝑝</m:t>
                      </m:r>
                    </m:oMath>
                  </m:oMathPara>
                </a14:m>
                <a:endParaRPr lang="en-AU" dirty="0"/>
              </a:p>
            </p:txBody>
          </p:sp>
        </mc:Choice>
        <mc:Fallback xmlns="">
          <p:sp>
            <p:nvSpPr>
              <p:cNvPr id="8" name="Content Placeholder 1">
                <a:extLst>
                  <a:ext uri="{FF2B5EF4-FFF2-40B4-BE49-F238E27FC236}">
                    <a16:creationId xmlns:a16="http://schemas.microsoft.com/office/drawing/2014/main" id="{8AA8519F-5BF5-9E43-A6EC-34BB18CB89A3}"/>
                  </a:ext>
                </a:extLst>
              </p:cNvPr>
              <p:cNvSpPr txBox="1">
                <a:spLocks noRot="1" noChangeAspect="1" noMove="1" noResize="1" noEditPoints="1" noAdjustHandles="1" noChangeArrowheads="1" noChangeShapeType="1" noTextEdit="1"/>
              </p:cNvSpPr>
              <p:nvPr/>
            </p:nvSpPr>
            <p:spPr>
              <a:xfrm>
                <a:off x="512400" y="1772400"/>
                <a:ext cx="11484000" cy="4536000"/>
              </a:xfrm>
              <a:prstGeom prst="rect">
                <a:avLst/>
              </a:prstGeom>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44BE79DB-A608-BA36-9C8A-BF3BD0728CEE}"/>
              </a:ext>
            </a:extLst>
          </p:cNvPr>
          <p:cNvSpPr>
            <a:spLocks noGrp="1"/>
          </p:cNvSpPr>
          <p:nvPr>
            <p:ph type="sldNum" sz="quarter" idx="10"/>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310688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BE74E7-0DAD-1E1F-0B4B-3F2482D87204}"/>
              </a:ext>
            </a:extLst>
          </p:cNvPr>
          <p:cNvSpPr>
            <a:spLocks noGrp="1"/>
          </p:cNvSpPr>
          <p:nvPr>
            <p:ph type="title"/>
          </p:nvPr>
        </p:nvSpPr>
        <p:spPr/>
        <p:txBody>
          <a:bodyPr/>
          <a:lstStyle/>
          <a:p>
            <a:r>
              <a:rPr lang="en-AU" dirty="0"/>
              <a:t>Example 2 – self-explanation prompt</a:t>
            </a:r>
          </a:p>
        </p:txBody>
      </p:sp>
      <p:sp>
        <p:nvSpPr>
          <p:cNvPr id="5" name="Text Placeholder 4">
            <a:extLst>
              <a:ext uri="{FF2B5EF4-FFF2-40B4-BE49-F238E27FC236}">
                <a16:creationId xmlns:a16="http://schemas.microsoft.com/office/drawing/2014/main" id="{83C611A2-A2B9-EC49-9ACA-85AF0AEECFC4}"/>
              </a:ext>
            </a:extLst>
          </p:cNvPr>
          <p:cNvSpPr>
            <a:spLocks noGrp="1"/>
          </p:cNvSpPr>
          <p:nvPr>
            <p:ph type="body" sz="quarter" idx="18"/>
          </p:nvPr>
        </p:nvSpPr>
        <p:spPr/>
        <p:txBody>
          <a:bodyPr/>
          <a:lstStyle/>
          <a:p>
            <a:r>
              <a:rPr lang="en-AU" dirty="0"/>
              <a:t>Adding like terms</a:t>
            </a:r>
          </a:p>
        </p:txBody>
      </p:sp>
      <mc:AlternateContent xmlns:mc="http://schemas.openxmlformats.org/markup-compatibility/2006" xmlns:a14="http://schemas.microsoft.com/office/drawing/2010/main">
        <mc:Choice Requires="a14">
          <p:sp>
            <p:nvSpPr>
              <p:cNvPr id="8" name="Content Placeholder 1">
                <a:extLst>
                  <a:ext uri="{FF2B5EF4-FFF2-40B4-BE49-F238E27FC236}">
                    <a16:creationId xmlns:a16="http://schemas.microsoft.com/office/drawing/2014/main" id="{8AA8519F-5BF5-9E43-A6EC-34BB18CB89A3}"/>
                  </a:ext>
                </a:extLst>
              </p:cNvPr>
              <p:cNvSpPr txBox="1">
                <a:spLocks/>
              </p:cNvSpPr>
              <p:nvPr/>
            </p:nvSpPr>
            <p:spPr>
              <a:xfrm>
                <a:off x="512400" y="1772400"/>
                <a:ext cx="11484000" cy="453600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AU" dirty="0"/>
                  <a:t>Simplify</a:t>
                </a: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𝑐</m:t>
                      </m:r>
                      <m:r>
                        <a:rPr lang="en-AU" b="0" i="1" smtClean="0">
                          <a:latin typeface="Cambria Math" panose="02040503050406030204" pitchFamily="18" charset="0"/>
                        </a:rPr>
                        <m:t>+4</m:t>
                      </m:r>
                      <m:r>
                        <a:rPr lang="en-AU" b="0" i="1" smtClean="0">
                          <a:latin typeface="Cambria Math" panose="02040503050406030204" pitchFamily="18" charset="0"/>
                        </a:rPr>
                        <m:t>𝑑</m:t>
                      </m:r>
                      <m:r>
                        <a:rPr lang="en-AU" b="0" i="1" smtClean="0">
                          <a:latin typeface="Cambria Math" panose="02040503050406030204" pitchFamily="18" charset="0"/>
                        </a:rPr>
                        <m:t>+4</m:t>
                      </m:r>
                      <m:r>
                        <a:rPr lang="en-AU" b="0" i="1" smtClean="0">
                          <a:latin typeface="Cambria Math" panose="02040503050406030204" pitchFamily="18" charset="0"/>
                        </a:rPr>
                        <m:t>𝑝</m:t>
                      </m:r>
                      <m:r>
                        <a:rPr lang="en-AU" b="0" i="1" smtClean="0">
                          <a:latin typeface="Cambria Math" panose="02040503050406030204" pitchFamily="18" charset="0"/>
                        </a:rPr>
                        <m:t>−2</m:t>
                      </m:r>
                      <m:r>
                        <a:rPr lang="en-AU" b="0" i="1" smtClean="0">
                          <a:latin typeface="Cambria Math" panose="02040503050406030204" pitchFamily="18" charset="0"/>
                        </a:rPr>
                        <m:t>𝑑</m:t>
                      </m:r>
                      <m:r>
                        <a:rPr lang="en-AU" b="0" i="1" smtClean="0">
                          <a:latin typeface="Cambria Math" panose="02040503050406030204" pitchFamily="18" charset="0"/>
                        </a:rPr>
                        <m:t>+</m:t>
                      </m:r>
                      <m:r>
                        <a:rPr lang="en-AU" b="0" i="1" smtClean="0">
                          <a:latin typeface="Cambria Math" panose="02040503050406030204" pitchFamily="18" charset="0"/>
                        </a:rPr>
                        <m:t>𝑝</m:t>
                      </m:r>
                      <m:r>
                        <a:rPr lang="en-AU" b="0" i="1" smtClean="0">
                          <a:latin typeface="Cambria Math" panose="02040503050406030204" pitchFamily="18" charset="0"/>
                        </a:rPr>
                        <m:t>+</m:t>
                      </m:r>
                      <m:r>
                        <a:rPr lang="en-AU" b="0" i="1" smtClean="0">
                          <a:latin typeface="Cambria Math" panose="02040503050406030204" pitchFamily="18" charset="0"/>
                        </a:rPr>
                        <m:t>𝑝</m:t>
                      </m:r>
                    </m:oMath>
                  </m:oMathPara>
                </a14:m>
                <a:endParaRPr lang="en-AU" dirty="0"/>
              </a:p>
              <a:p>
                <a:pPr>
                  <a:lnSpc>
                    <a:spcPct val="200000"/>
                  </a:lnSpc>
                </a:pPr>
                <a:r>
                  <a:rPr lang="en-AU" dirty="0"/>
                  <a:t>The expression simplifies to:</a:t>
                </a: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𝑐</m:t>
                      </m:r>
                      <m:r>
                        <a:rPr lang="en-AU" b="0" i="1" smtClean="0">
                          <a:latin typeface="Cambria Math" panose="02040503050406030204" pitchFamily="18" charset="0"/>
                        </a:rPr>
                        <m:t>+2</m:t>
                      </m:r>
                      <m:r>
                        <a:rPr lang="en-AU" b="0" i="1" smtClean="0">
                          <a:latin typeface="Cambria Math" panose="02040503050406030204" pitchFamily="18" charset="0"/>
                        </a:rPr>
                        <m:t>𝑑</m:t>
                      </m:r>
                      <m:r>
                        <a:rPr lang="en-AU" b="0" i="1" smtClean="0">
                          <a:latin typeface="Cambria Math" panose="02040503050406030204" pitchFamily="18" charset="0"/>
                        </a:rPr>
                        <m:t>+6</m:t>
                      </m:r>
                      <m:r>
                        <a:rPr lang="en-AU" b="0" i="1" smtClean="0">
                          <a:latin typeface="Cambria Math" panose="02040503050406030204" pitchFamily="18" charset="0"/>
                        </a:rPr>
                        <m:t>𝑝</m:t>
                      </m:r>
                    </m:oMath>
                  </m:oMathPara>
                </a14:m>
                <a:endParaRPr lang="en-AU" dirty="0"/>
              </a:p>
            </p:txBody>
          </p:sp>
        </mc:Choice>
        <mc:Fallback xmlns="">
          <p:sp>
            <p:nvSpPr>
              <p:cNvPr id="8" name="Content Placeholder 1">
                <a:extLst>
                  <a:ext uri="{FF2B5EF4-FFF2-40B4-BE49-F238E27FC236}">
                    <a16:creationId xmlns:a16="http://schemas.microsoft.com/office/drawing/2014/main" id="{8AA8519F-5BF5-9E43-A6EC-34BB18CB89A3}"/>
                  </a:ext>
                </a:extLst>
              </p:cNvPr>
              <p:cNvSpPr txBox="1">
                <a:spLocks noRot="1" noChangeAspect="1" noMove="1" noResize="1" noEditPoints="1" noAdjustHandles="1" noChangeArrowheads="1" noChangeShapeType="1" noTextEdit="1"/>
              </p:cNvSpPr>
              <p:nvPr/>
            </p:nvSpPr>
            <p:spPr>
              <a:xfrm>
                <a:off x="512400" y="1772400"/>
                <a:ext cx="11484000" cy="4536000"/>
              </a:xfrm>
              <a:prstGeom prst="rect">
                <a:avLst/>
              </a:prstGeom>
              <a:blipFill>
                <a:blip r:embed="rId3"/>
                <a:stretch>
                  <a:fillRect l="-1327"/>
                </a:stretch>
              </a:blipFill>
            </p:spPr>
            <p:txBody>
              <a:bodyPr/>
              <a:lstStyle/>
              <a:p>
                <a:r>
                  <a:rPr lang="en-AU">
                    <a:noFill/>
                  </a:rPr>
                  <a:t> </a:t>
                </a:r>
              </a:p>
            </p:txBody>
          </p:sp>
        </mc:Fallback>
      </mc:AlternateContent>
      <p:sp>
        <p:nvSpPr>
          <p:cNvPr id="9" name="Speech Bubble: Rectangle with Corners Rounded 8">
            <a:extLst>
              <a:ext uri="{FF2B5EF4-FFF2-40B4-BE49-F238E27FC236}">
                <a16:creationId xmlns:a16="http://schemas.microsoft.com/office/drawing/2014/main" id="{64A33B7D-B65E-D62D-B0EC-BCCFE1D3BE2A}"/>
              </a:ext>
            </a:extLst>
          </p:cNvPr>
          <p:cNvSpPr/>
          <p:nvPr/>
        </p:nvSpPr>
        <p:spPr>
          <a:xfrm>
            <a:off x="4497554" y="2595715"/>
            <a:ext cx="3835559" cy="1158891"/>
          </a:xfrm>
          <a:prstGeom prst="wedgeRoundRectCallout">
            <a:avLst>
              <a:gd name="adj1" fmla="val -75770"/>
              <a:gd name="adj2" fmla="val -243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3413"/>
            <a:r>
              <a:rPr lang="en-AU" sz="2000" dirty="0"/>
              <a:t>Which term is being subtracted?</a:t>
            </a:r>
          </a:p>
        </p:txBody>
      </p:sp>
      <p:sp>
        <p:nvSpPr>
          <p:cNvPr id="3" name="Slide Number Placeholder 2">
            <a:extLst>
              <a:ext uri="{FF2B5EF4-FFF2-40B4-BE49-F238E27FC236}">
                <a16:creationId xmlns:a16="http://schemas.microsoft.com/office/drawing/2014/main" id="{44BE79DB-A608-BA36-9C8A-BF3BD0728CE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251008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8507B96-DC5B-5CA7-E512-9914F16E7C32}"/>
              </a:ext>
            </a:extLst>
          </p:cNvPr>
          <p:cNvSpPr>
            <a:spLocks noGrp="1"/>
          </p:cNvSpPr>
          <p:nvPr>
            <p:ph type="title"/>
          </p:nvPr>
        </p:nvSpPr>
        <p:spPr>
          <a:xfrm>
            <a:off x="5269042" y="360000"/>
            <a:ext cx="5170957" cy="545601"/>
          </a:xfrm>
        </p:spPr>
        <p:txBody>
          <a:bodyPr/>
          <a:lstStyle/>
          <a:p>
            <a:r>
              <a:rPr lang="en-AU" dirty="0"/>
              <a:t>Launch</a:t>
            </a:r>
          </a:p>
        </p:txBody>
      </p:sp>
      <p:grpSp>
        <p:nvGrpSpPr>
          <p:cNvPr id="7" name="Group 6" descr="Boy standing next to arrows representing his height. There are 5 arrows measuring 30 centimetres each.">
            <a:extLst>
              <a:ext uri="{FF2B5EF4-FFF2-40B4-BE49-F238E27FC236}">
                <a16:creationId xmlns:a16="http://schemas.microsoft.com/office/drawing/2014/main" id="{C4A0502D-292D-17B0-1163-A150E389E321}"/>
              </a:ext>
            </a:extLst>
          </p:cNvPr>
          <p:cNvGrpSpPr/>
          <p:nvPr/>
        </p:nvGrpSpPr>
        <p:grpSpPr>
          <a:xfrm>
            <a:off x="900000" y="481008"/>
            <a:ext cx="3766905" cy="6016122"/>
            <a:chOff x="717447" y="589878"/>
            <a:chExt cx="3766905" cy="6016122"/>
          </a:xfrm>
        </p:grpSpPr>
        <p:grpSp>
          <p:nvGrpSpPr>
            <p:cNvPr id="30" name="Group 29">
              <a:extLst>
                <a:ext uri="{FF2B5EF4-FFF2-40B4-BE49-F238E27FC236}">
                  <a16:creationId xmlns:a16="http://schemas.microsoft.com/office/drawing/2014/main" id="{1FAC7A3F-A78B-6304-916D-4D9803FF08D3}"/>
                </a:ext>
                <a:ext uri="{C183D7F6-B498-43B3-948B-1728B52AA6E4}">
                  <adec:decorative xmlns:adec="http://schemas.microsoft.com/office/drawing/2017/decorative" val="1"/>
                </a:ext>
              </a:extLst>
            </p:cNvPr>
            <p:cNvGrpSpPr/>
            <p:nvPr/>
          </p:nvGrpSpPr>
          <p:grpSpPr>
            <a:xfrm>
              <a:off x="3075905" y="589878"/>
              <a:ext cx="1408447" cy="6016122"/>
              <a:chOff x="2454965" y="1629939"/>
              <a:chExt cx="1083366" cy="4685586"/>
            </a:xfrm>
          </p:grpSpPr>
          <p:sp>
            <p:nvSpPr>
              <p:cNvPr id="24" name="TextBox 23">
                <a:extLst>
                  <a:ext uri="{FF2B5EF4-FFF2-40B4-BE49-F238E27FC236}">
                    <a16:creationId xmlns:a16="http://schemas.microsoft.com/office/drawing/2014/main" id="{38BB81D4-CFEA-846C-6483-B86C3D89BF6D}"/>
                  </a:ext>
                </a:extLst>
              </p:cNvPr>
              <p:cNvSpPr txBox="1"/>
              <p:nvPr/>
            </p:nvSpPr>
            <p:spPr>
              <a:xfrm>
                <a:off x="2623931" y="5401125"/>
                <a:ext cx="914400" cy="914400"/>
              </a:xfrm>
              <a:prstGeom prst="rect">
                <a:avLst/>
              </a:prstGeom>
              <a:noFill/>
            </p:spPr>
            <p:txBody>
              <a:bodyPr wrap="none" lIns="0" tIns="0" rIns="0" bIns="0" rtlCol="0">
                <a:noAutofit/>
              </a:bodyPr>
              <a:lstStyle/>
              <a:p>
                <a:pPr algn="l"/>
                <a:r>
                  <a:rPr lang="en-AU" sz="1800" dirty="0"/>
                  <a:t>30 cm</a:t>
                </a:r>
              </a:p>
            </p:txBody>
          </p:sp>
          <p:grpSp>
            <p:nvGrpSpPr>
              <p:cNvPr id="29" name="Group 28">
                <a:extLst>
                  <a:ext uri="{FF2B5EF4-FFF2-40B4-BE49-F238E27FC236}">
                    <a16:creationId xmlns:a16="http://schemas.microsoft.com/office/drawing/2014/main" id="{BF5E3AC3-9350-DD49-341E-5AE9DFBEAD80}"/>
                  </a:ext>
                </a:extLst>
              </p:cNvPr>
              <p:cNvGrpSpPr/>
              <p:nvPr/>
            </p:nvGrpSpPr>
            <p:grpSpPr>
              <a:xfrm>
                <a:off x="2454965" y="1629939"/>
                <a:ext cx="1070114" cy="4317092"/>
                <a:chOff x="5943600" y="1620000"/>
                <a:chExt cx="1070114" cy="4317092"/>
              </a:xfrm>
            </p:grpSpPr>
            <p:cxnSp>
              <p:nvCxnSpPr>
                <p:cNvPr id="13" name="Straight Arrow Connector 12">
                  <a:extLst>
                    <a:ext uri="{FF2B5EF4-FFF2-40B4-BE49-F238E27FC236}">
                      <a16:creationId xmlns:a16="http://schemas.microsoft.com/office/drawing/2014/main" id="{D216A178-6930-3C05-C137-4697FFCEA14B}"/>
                    </a:ext>
                  </a:extLst>
                </p:cNvPr>
                <p:cNvCxnSpPr/>
                <p:nvPr/>
              </p:nvCxnSpPr>
              <p:spPr>
                <a:xfrm flipV="1">
                  <a:off x="5943600" y="1620000"/>
                  <a:ext cx="0" cy="864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9E6AC8E-4377-F334-FC54-D177264E5800}"/>
                    </a:ext>
                  </a:extLst>
                </p:cNvPr>
                <p:cNvCxnSpPr/>
                <p:nvPr/>
              </p:nvCxnSpPr>
              <p:spPr>
                <a:xfrm flipV="1">
                  <a:off x="5943600" y="2484000"/>
                  <a:ext cx="0" cy="864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A220604-F86B-3BBE-1924-28D4C936E9E7}"/>
                    </a:ext>
                  </a:extLst>
                </p:cNvPr>
                <p:cNvCxnSpPr/>
                <p:nvPr/>
              </p:nvCxnSpPr>
              <p:spPr>
                <a:xfrm flipV="1">
                  <a:off x="5943600" y="3345092"/>
                  <a:ext cx="0" cy="864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965622E-5FC4-9F2C-6F7B-F5E7F856AA37}"/>
                    </a:ext>
                  </a:extLst>
                </p:cNvPr>
                <p:cNvCxnSpPr/>
                <p:nvPr/>
              </p:nvCxnSpPr>
              <p:spPr>
                <a:xfrm flipV="1">
                  <a:off x="5943600" y="4209092"/>
                  <a:ext cx="0" cy="864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343E3C8-BD6E-BF65-8194-BC6D050D6474}"/>
                    </a:ext>
                  </a:extLst>
                </p:cNvPr>
                <p:cNvCxnSpPr/>
                <p:nvPr/>
              </p:nvCxnSpPr>
              <p:spPr>
                <a:xfrm flipV="1">
                  <a:off x="5946913" y="5073092"/>
                  <a:ext cx="0" cy="864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C80002A-6E27-900A-16CF-CC1F4064EB86}"/>
                    </a:ext>
                  </a:extLst>
                </p:cNvPr>
                <p:cNvSpPr txBox="1"/>
                <p:nvPr/>
              </p:nvSpPr>
              <p:spPr>
                <a:xfrm>
                  <a:off x="6089374" y="4503880"/>
                  <a:ext cx="914400" cy="914400"/>
                </a:xfrm>
                <a:prstGeom prst="rect">
                  <a:avLst/>
                </a:prstGeom>
                <a:noFill/>
              </p:spPr>
              <p:txBody>
                <a:bodyPr wrap="none" lIns="0" tIns="0" rIns="0" bIns="0" rtlCol="0">
                  <a:noAutofit/>
                </a:bodyPr>
                <a:lstStyle/>
                <a:p>
                  <a:pPr algn="l"/>
                  <a:r>
                    <a:rPr lang="en-AU" sz="1800" dirty="0"/>
                    <a:t>30 cm</a:t>
                  </a:r>
                </a:p>
              </p:txBody>
            </p:sp>
            <p:sp>
              <p:nvSpPr>
                <p:cNvPr id="26" name="TextBox 25">
                  <a:extLst>
                    <a:ext uri="{FF2B5EF4-FFF2-40B4-BE49-F238E27FC236}">
                      <a16:creationId xmlns:a16="http://schemas.microsoft.com/office/drawing/2014/main" id="{81DBA734-7A0E-4C3A-08FD-CD5FB78C4283}"/>
                    </a:ext>
                  </a:extLst>
                </p:cNvPr>
                <p:cNvSpPr txBox="1"/>
                <p:nvPr/>
              </p:nvSpPr>
              <p:spPr>
                <a:xfrm>
                  <a:off x="6082748" y="3696393"/>
                  <a:ext cx="914400" cy="914400"/>
                </a:xfrm>
                <a:prstGeom prst="rect">
                  <a:avLst/>
                </a:prstGeom>
                <a:noFill/>
              </p:spPr>
              <p:txBody>
                <a:bodyPr wrap="none" lIns="0" tIns="0" rIns="0" bIns="0" rtlCol="0">
                  <a:noAutofit/>
                </a:bodyPr>
                <a:lstStyle/>
                <a:p>
                  <a:pPr algn="l"/>
                  <a:r>
                    <a:rPr lang="en-AU" sz="1800" dirty="0"/>
                    <a:t>30 cm</a:t>
                  </a:r>
                </a:p>
              </p:txBody>
            </p:sp>
            <p:sp>
              <p:nvSpPr>
                <p:cNvPr id="27" name="TextBox 26">
                  <a:extLst>
                    <a:ext uri="{FF2B5EF4-FFF2-40B4-BE49-F238E27FC236}">
                      <a16:creationId xmlns:a16="http://schemas.microsoft.com/office/drawing/2014/main" id="{2C67082B-F889-C8FF-A164-59D9BA531CC1}"/>
                    </a:ext>
                  </a:extLst>
                </p:cNvPr>
                <p:cNvSpPr txBox="1"/>
                <p:nvPr/>
              </p:nvSpPr>
              <p:spPr>
                <a:xfrm>
                  <a:off x="6076122" y="2781993"/>
                  <a:ext cx="914400" cy="914400"/>
                </a:xfrm>
                <a:prstGeom prst="rect">
                  <a:avLst/>
                </a:prstGeom>
                <a:noFill/>
              </p:spPr>
              <p:txBody>
                <a:bodyPr wrap="none" lIns="0" tIns="0" rIns="0" bIns="0" rtlCol="0">
                  <a:noAutofit/>
                </a:bodyPr>
                <a:lstStyle/>
                <a:p>
                  <a:pPr algn="l"/>
                  <a:r>
                    <a:rPr lang="en-AU" sz="1800" dirty="0"/>
                    <a:t>30 cm</a:t>
                  </a:r>
                </a:p>
              </p:txBody>
            </p:sp>
            <p:sp>
              <p:nvSpPr>
                <p:cNvPr id="28" name="TextBox 27">
                  <a:extLst>
                    <a:ext uri="{FF2B5EF4-FFF2-40B4-BE49-F238E27FC236}">
                      <a16:creationId xmlns:a16="http://schemas.microsoft.com/office/drawing/2014/main" id="{AC816AD0-A12A-92A9-48E5-8973F7A3A2FE}"/>
                    </a:ext>
                  </a:extLst>
                </p:cNvPr>
                <p:cNvSpPr txBox="1"/>
                <p:nvPr/>
              </p:nvSpPr>
              <p:spPr>
                <a:xfrm>
                  <a:off x="6099314" y="2001600"/>
                  <a:ext cx="914400" cy="914400"/>
                </a:xfrm>
                <a:prstGeom prst="rect">
                  <a:avLst/>
                </a:prstGeom>
                <a:noFill/>
              </p:spPr>
              <p:txBody>
                <a:bodyPr wrap="none" lIns="0" tIns="0" rIns="0" bIns="0" rtlCol="0">
                  <a:noAutofit/>
                </a:bodyPr>
                <a:lstStyle/>
                <a:p>
                  <a:pPr algn="l"/>
                  <a:r>
                    <a:rPr lang="en-AU" sz="1800" dirty="0"/>
                    <a:t>30 cm</a:t>
                  </a:r>
                </a:p>
              </p:txBody>
            </p:sp>
          </p:grpSp>
        </p:grpSp>
        <p:pic>
          <p:nvPicPr>
            <p:cNvPr id="6" name="Picture 5" descr="Young boy arms crossed frowning">
              <a:extLst>
                <a:ext uri="{FF2B5EF4-FFF2-40B4-BE49-F238E27FC236}">
                  <a16:creationId xmlns:a16="http://schemas.microsoft.com/office/drawing/2014/main" id="{0B2CBF16-4E40-C542-4D99-87473641C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447" y="651923"/>
              <a:ext cx="1928641" cy="5554154"/>
            </a:xfrm>
            <a:prstGeom prst="rect">
              <a:avLst/>
            </a:prstGeom>
          </p:spPr>
        </p:pic>
      </p:grpSp>
      <p:sp>
        <p:nvSpPr>
          <p:cNvPr id="3" name="TextBox 2">
            <a:extLst>
              <a:ext uri="{FF2B5EF4-FFF2-40B4-BE49-F238E27FC236}">
                <a16:creationId xmlns:a16="http://schemas.microsoft.com/office/drawing/2014/main" id="{E4E4CDA9-75FC-5EC4-48AC-33B7D2708107}"/>
              </a:ext>
            </a:extLst>
          </p:cNvPr>
          <p:cNvSpPr txBox="1"/>
          <p:nvPr/>
        </p:nvSpPr>
        <p:spPr>
          <a:xfrm>
            <a:off x="5269043" y="1348525"/>
            <a:ext cx="6922957" cy="959173"/>
          </a:xfrm>
          <a:prstGeom prst="rect">
            <a:avLst/>
          </a:prstGeom>
          <a:noFill/>
        </p:spPr>
        <p:txBody>
          <a:bodyPr wrap="square">
            <a:spAutoFit/>
          </a:bodyPr>
          <a:lstStyle/>
          <a:p>
            <a:pPr>
              <a:lnSpc>
                <a:spcPct val="150000"/>
              </a:lnSpc>
              <a:spcBef>
                <a:spcPts val="1200"/>
              </a:spcBef>
            </a:pPr>
            <a:r>
              <a:rPr lang="en-AU" sz="2000" dirty="0">
                <a:effectLst/>
                <a:ea typeface="Calibri" panose="020F0502020204030204" pitchFamily="34" charset="0"/>
              </a:rPr>
              <a:t>Johnny and his mother were measuring his height, but they only had a </a:t>
            </a:r>
            <a:r>
              <a:rPr lang="en-AU" sz="2000" i="0" dirty="0">
                <a:effectLst/>
                <a:latin typeface="+mj-lt"/>
                <a:ea typeface="Calibri" panose="020F0502020204030204" pitchFamily="34" charset="0"/>
              </a:rPr>
              <a:t>30</a:t>
            </a:r>
            <a:r>
              <a:rPr lang="en-AU" sz="2000" dirty="0">
                <a:effectLst/>
                <a:ea typeface="Calibri" panose="020F0502020204030204" pitchFamily="34" charset="0"/>
              </a:rPr>
              <a:t> cm ruler. </a:t>
            </a:r>
          </a:p>
        </p:txBody>
      </p:sp>
      <p:sp>
        <p:nvSpPr>
          <p:cNvPr id="31" name="TextBox 30">
            <a:extLst>
              <a:ext uri="{FF2B5EF4-FFF2-40B4-BE49-F238E27FC236}">
                <a16:creationId xmlns:a16="http://schemas.microsoft.com/office/drawing/2014/main" id="{86D6C4E9-BB5C-B307-9BA2-6A5717532737}"/>
              </a:ext>
            </a:extLst>
          </p:cNvPr>
          <p:cNvSpPr txBox="1"/>
          <p:nvPr/>
        </p:nvSpPr>
        <p:spPr>
          <a:xfrm>
            <a:off x="5397475" y="3200427"/>
            <a:ext cx="6068673" cy="2020501"/>
          </a:xfrm>
          <a:prstGeom prst="rect">
            <a:avLst/>
          </a:prstGeom>
          <a:noFill/>
        </p:spPr>
        <p:txBody>
          <a:bodyPr wrap="none" lIns="0" tIns="0" rIns="0" bIns="0" rtlCol="0">
            <a:noAutofit/>
          </a:bodyPr>
          <a:lstStyle/>
          <a:p>
            <a:pPr algn="l"/>
            <a:r>
              <a:rPr lang="en-AU" sz="2000" dirty="0"/>
              <a:t>30 cm + 30 cm + 30 cm + 30 cm + 30 cm</a:t>
            </a:r>
          </a:p>
          <a:p>
            <a:pPr algn="l"/>
            <a:endParaRPr lang="en-AU" sz="2000" dirty="0"/>
          </a:p>
          <a:p>
            <a:pPr algn="l"/>
            <a:r>
              <a:rPr lang="en-AU" sz="2000" dirty="0"/>
              <a:t>OR</a:t>
            </a:r>
          </a:p>
          <a:p>
            <a:pPr algn="l"/>
            <a:endParaRPr lang="en-AU" sz="2000" dirty="0"/>
          </a:p>
          <a:p>
            <a:pPr algn="l"/>
            <a:r>
              <a:rPr lang="en-AU" sz="2000" dirty="0"/>
              <a:t>5 x 30 cm</a:t>
            </a:r>
          </a:p>
        </p:txBody>
      </p:sp>
      <p:sp>
        <p:nvSpPr>
          <p:cNvPr id="4" name="Slide Number Placeholder 3">
            <a:extLst>
              <a:ext uri="{FF2B5EF4-FFF2-40B4-BE49-F238E27FC236}">
                <a16:creationId xmlns:a16="http://schemas.microsoft.com/office/drawing/2014/main" id="{EAC0A06A-8467-7494-CD12-3FFFC781821C}"/>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2570681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23D4A3-23F8-0CEF-1B4E-CD50D7E60109}"/>
              </a:ext>
            </a:extLst>
          </p:cNvPr>
          <p:cNvSpPr>
            <a:spLocks noGrp="1"/>
          </p:cNvSpPr>
          <p:nvPr>
            <p:ph type="title"/>
          </p:nvPr>
        </p:nvSpPr>
        <p:spPr/>
        <p:txBody>
          <a:bodyPr/>
          <a:lstStyle/>
          <a:p>
            <a:r>
              <a:rPr lang="en-AU" dirty="0"/>
              <a:t>Your turn 2</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B4E867E-EE78-9999-23D0-4F2CA813E499}"/>
                  </a:ext>
                </a:extLst>
              </p:cNvPr>
              <p:cNvSpPr>
                <a:spLocks noGrp="1"/>
              </p:cNvSpPr>
              <p:nvPr>
                <p:ph idx="1"/>
              </p:nvPr>
            </p:nvSpPr>
            <p:spPr/>
            <p:txBody>
              <a:bodyPr/>
              <a:lstStyle/>
              <a:p>
                <a:pPr>
                  <a:lnSpc>
                    <a:spcPct val="150000"/>
                  </a:lnSpc>
                </a:pPr>
                <a:r>
                  <a:rPr lang="en-AU" dirty="0"/>
                  <a:t>Simplify the following expression:</a:t>
                </a:r>
              </a:p>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𝑐</m:t>
                      </m:r>
                      <m:r>
                        <a:rPr lang="en-AU" b="0" i="1" smtClean="0">
                          <a:latin typeface="Cambria Math" panose="02040503050406030204" pitchFamily="18" charset="0"/>
                        </a:rPr>
                        <m:t>+6</m:t>
                      </m:r>
                      <m:r>
                        <a:rPr lang="en-AU" b="0" i="1" smtClean="0">
                          <a:latin typeface="Cambria Math" panose="02040503050406030204" pitchFamily="18" charset="0"/>
                        </a:rPr>
                        <m:t>𝑝</m:t>
                      </m:r>
                      <m:r>
                        <a:rPr lang="en-AU" b="0" i="1" smtClean="0">
                          <a:latin typeface="Cambria Math" panose="02040503050406030204" pitchFamily="18" charset="0"/>
                        </a:rPr>
                        <m:t>−</m:t>
                      </m:r>
                      <m:r>
                        <a:rPr lang="en-AU" b="0" i="1" smtClean="0">
                          <a:latin typeface="Cambria Math" panose="02040503050406030204" pitchFamily="18" charset="0"/>
                        </a:rPr>
                        <m:t>𝑑</m:t>
                      </m:r>
                      <m:r>
                        <a:rPr lang="en-AU" b="0" i="1" smtClean="0">
                          <a:latin typeface="Cambria Math" panose="02040503050406030204" pitchFamily="18" charset="0"/>
                        </a:rPr>
                        <m:t>+2</m:t>
                      </m:r>
                      <m:r>
                        <a:rPr lang="en-AU" b="0" i="1" smtClean="0">
                          <a:latin typeface="Cambria Math" panose="02040503050406030204" pitchFamily="18" charset="0"/>
                        </a:rPr>
                        <m:t>𝑑</m:t>
                      </m:r>
                    </m:oMath>
                  </m:oMathPara>
                </a14:m>
                <a:endParaRPr lang="en-AU" dirty="0"/>
              </a:p>
            </p:txBody>
          </p:sp>
        </mc:Choice>
        <mc:Fallback xmlns="">
          <p:sp>
            <p:nvSpPr>
              <p:cNvPr id="2" name="Content Placeholder 1">
                <a:extLst>
                  <a:ext uri="{FF2B5EF4-FFF2-40B4-BE49-F238E27FC236}">
                    <a16:creationId xmlns:a16="http://schemas.microsoft.com/office/drawing/2014/main" id="{EB4E867E-EE78-9999-23D0-4F2CA813E499}"/>
                  </a:ext>
                </a:extLst>
              </p:cNvPr>
              <p:cNvSpPr>
                <a:spLocks noGrp="1" noRot="1" noChangeAspect="1" noMove="1" noResize="1" noEditPoints="1" noAdjustHandles="1" noChangeArrowheads="1" noChangeShapeType="1" noTextEdit="1"/>
              </p:cNvSpPr>
              <p:nvPr>
                <p:ph idx="1"/>
              </p:nvPr>
            </p:nvSpPr>
            <p:spPr>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C7E3363C-1489-ECFE-F09B-B8F8DEF8CE3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1357362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23D4A3-23F8-0CEF-1B4E-CD50D7E60109}"/>
              </a:ext>
            </a:extLst>
          </p:cNvPr>
          <p:cNvSpPr>
            <a:spLocks noGrp="1"/>
          </p:cNvSpPr>
          <p:nvPr>
            <p:ph type="title"/>
          </p:nvPr>
        </p:nvSpPr>
        <p:spPr/>
        <p:txBody>
          <a:bodyPr/>
          <a:lstStyle/>
          <a:p>
            <a:r>
              <a:rPr lang="en-AU" dirty="0"/>
              <a:t>Your turn 2 – solution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B4E867E-EE78-9999-23D0-4F2CA813E499}"/>
                  </a:ext>
                </a:extLst>
              </p:cNvPr>
              <p:cNvSpPr>
                <a:spLocks noGrp="1"/>
              </p:cNvSpPr>
              <p:nvPr>
                <p:ph idx="1"/>
              </p:nvPr>
            </p:nvSpPr>
            <p:spPr/>
            <p:txBody>
              <a:bodyPr/>
              <a:lstStyle/>
              <a:p>
                <a:pPr>
                  <a:lnSpc>
                    <a:spcPct val="200000"/>
                  </a:lnSpc>
                </a:pPr>
                <a:r>
                  <a:rPr lang="en-AU" dirty="0"/>
                  <a:t>Simplify the following expression:</a:t>
                </a:r>
              </a:p>
              <a:p>
                <a:pPr>
                  <a:lnSpc>
                    <a:spcPct val="2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𝑐</m:t>
                      </m:r>
                      <m:r>
                        <a:rPr lang="en-AU" i="1">
                          <a:latin typeface="Cambria Math" panose="02040503050406030204" pitchFamily="18" charset="0"/>
                        </a:rPr>
                        <m:t>+6</m:t>
                      </m:r>
                      <m:r>
                        <a:rPr lang="en-AU" i="1">
                          <a:latin typeface="Cambria Math" panose="02040503050406030204" pitchFamily="18" charset="0"/>
                        </a:rPr>
                        <m:t>𝑝</m:t>
                      </m:r>
                      <m:r>
                        <a:rPr lang="en-AU" i="1">
                          <a:latin typeface="Cambria Math" panose="02040503050406030204" pitchFamily="18" charset="0"/>
                        </a:rPr>
                        <m:t>−</m:t>
                      </m:r>
                      <m:r>
                        <a:rPr lang="en-AU" i="1">
                          <a:latin typeface="Cambria Math" panose="02040503050406030204" pitchFamily="18" charset="0"/>
                        </a:rPr>
                        <m:t>𝑑</m:t>
                      </m:r>
                      <m:r>
                        <a:rPr lang="en-AU" i="1">
                          <a:latin typeface="Cambria Math" panose="02040503050406030204" pitchFamily="18" charset="0"/>
                        </a:rPr>
                        <m:t>+2</m:t>
                      </m:r>
                      <m:r>
                        <a:rPr lang="en-AU" i="1">
                          <a:latin typeface="Cambria Math" panose="02040503050406030204" pitchFamily="18" charset="0"/>
                        </a:rPr>
                        <m:t>𝑑</m:t>
                      </m:r>
                    </m:oMath>
                  </m:oMathPara>
                </a14:m>
                <a:endParaRPr lang="en-AU" dirty="0"/>
              </a:p>
              <a:p>
                <a:pPr>
                  <a:lnSpc>
                    <a:spcPct val="200000"/>
                  </a:lnSpc>
                </a:pPr>
                <a:r>
                  <a:rPr lang="en-AU" dirty="0"/>
                  <a:t>The expression simplifies to:</a:t>
                </a: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𝑐</m:t>
                      </m:r>
                      <m:r>
                        <a:rPr lang="en-AU" b="0" i="1" smtClean="0">
                          <a:latin typeface="Cambria Math" panose="02040503050406030204" pitchFamily="18" charset="0"/>
                        </a:rPr>
                        <m:t>+</m:t>
                      </m:r>
                      <m:r>
                        <a:rPr lang="en-AU" b="0" i="1" smtClean="0">
                          <a:latin typeface="Cambria Math" panose="02040503050406030204" pitchFamily="18" charset="0"/>
                        </a:rPr>
                        <m:t>𝑑</m:t>
                      </m:r>
                      <m:r>
                        <a:rPr lang="en-AU" b="0" i="1" smtClean="0">
                          <a:latin typeface="Cambria Math" panose="02040503050406030204" pitchFamily="18" charset="0"/>
                        </a:rPr>
                        <m:t>+6</m:t>
                      </m:r>
                      <m:r>
                        <a:rPr lang="en-AU" b="0" i="1" smtClean="0">
                          <a:latin typeface="Cambria Math" panose="02040503050406030204" pitchFamily="18" charset="0"/>
                        </a:rPr>
                        <m:t>𝑝</m:t>
                      </m:r>
                    </m:oMath>
                  </m:oMathPara>
                </a14:m>
                <a:endParaRPr lang="en-AU" dirty="0"/>
              </a:p>
            </p:txBody>
          </p:sp>
        </mc:Choice>
        <mc:Fallback xmlns="">
          <p:sp>
            <p:nvSpPr>
              <p:cNvPr id="2" name="Content Placeholder 1">
                <a:extLst>
                  <a:ext uri="{FF2B5EF4-FFF2-40B4-BE49-F238E27FC236}">
                    <a16:creationId xmlns:a16="http://schemas.microsoft.com/office/drawing/2014/main" id="{EB4E867E-EE78-9999-23D0-4F2CA813E499}"/>
                  </a:ext>
                </a:extLst>
              </p:cNvPr>
              <p:cNvSpPr>
                <a:spLocks noGrp="1" noRot="1" noChangeAspect="1" noMove="1" noResize="1" noEditPoints="1" noAdjustHandles="1" noChangeArrowheads="1" noChangeShapeType="1" noTextEdit="1"/>
              </p:cNvSpPr>
              <p:nvPr>
                <p:ph idx="1"/>
              </p:nvPr>
            </p:nvSpPr>
            <p:spPr>
              <a:blipFill>
                <a:blip r:embed="rId3"/>
                <a:stretch>
                  <a:fillRect l="-1327"/>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92757C21-EA74-8E7A-20DE-DCEF02C71F55}"/>
              </a:ext>
            </a:extLst>
          </p:cNvPr>
          <p:cNvSpPr/>
          <p:nvPr/>
        </p:nvSpPr>
        <p:spPr>
          <a:xfrm>
            <a:off x="2507228" y="4035484"/>
            <a:ext cx="4018452" cy="1037961"/>
          </a:xfrm>
          <a:prstGeom prst="wedgeRoundRectCallout">
            <a:avLst>
              <a:gd name="adj1" fmla="val -68378"/>
              <a:gd name="adj2" fmla="val -230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dirty="0"/>
              <a:t>Do the pronumerals need to be written in alphabetic order?</a:t>
            </a:r>
          </a:p>
        </p:txBody>
      </p:sp>
      <p:sp>
        <p:nvSpPr>
          <p:cNvPr id="3" name="Slide Number Placeholder 2">
            <a:extLst>
              <a:ext uri="{FF2B5EF4-FFF2-40B4-BE49-F238E27FC236}">
                <a16:creationId xmlns:a16="http://schemas.microsoft.com/office/drawing/2014/main" id="{C7E3363C-1489-ECFE-F09B-B8F8DEF8CE3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dirty="0"/>
          </a:p>
        </p:txBody>
      </p:sp>
    </p:spTree>
    <p:extLst>
      <p:ext uri="{BB962C8B-B14F-4D97-AF65-F5344CB8AC3E}">
        <p14:creationId xmlns:p14="http://schemas.microsoft.com/office/powerpoint/2010/main" val="2883770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843992-972C-0A0B-6E66-6AC0C49336A0}"/>
              </a:ext>
            </a:extLst>
          </p:cNvPr>
          <p:cNvSpPr>
            <a:spLocks noGrp="1"/>
          </p:cNvSpPr>
          <p:nvPr>
            <p:ph type="title"/>
          </p:nvPr>
        </p:nvSpPr>
        <p:spPr/>
        <p:txBody>
          <a:bodyPr/>
          <a:lstStyle/>
          <a:p>
            <a:r>
              <a:rPr lang="en-AU" dirty="0"/>
              <a:t>Sorting terms 1</a:t>
            </a:r>
          </a:p>
        </p:txBody>
      </p:sp>
      <p:sp>
        <p:nvSpPr>
          <p:cNvPr id="5" name="Text Placeholder 4">
            <a:extLst>
              <a:ext uri="{FF2B5EF4-FFF2-40B4-BE49-F238E27FC236}">
                <a16:creationId xmlns:a16="http://schemas.microsoft.com/office/drawing/2014/main" id="{E5E10204-1749-0276-69FC-4A0AC032B5EC}"/>
              </a:ext>
            </a:extLst>
          </p:cNvPr>
          <p:cNvSpPr>
            <a:spLocks noGrp="1"/>
          </p:cNvSpPr>
          <p:nvPr>
            <p:ph type="body" sz="quarter" idx="18"/>
          </p:nvPr>
        </p:nvSpPr>
        <p:spPr/>
        <p:txBody>
          <a:bodyPr/>
          <a:lstStyle/>
          <a:p>
            <a:r>
              <a:rPr lang="en-AU" dirty="0"/>
              <a:t>Apply</a:t>
            </a:r>
          </a:p>
        </p:txBody>
      </p:sp>
      <p:sp>
        <p:nvSpPr>
          <p:cNvPr id="2" name="Content Placeholder 1">
            <a:extLst>
              <a:ext uri="{FF2B5EF4-FFF2-40B4-BE49-F238E27FC236}">
                <a16:creationId xmlns:a16="http://schemas.microsoft.com/office/drawing/2014/main" id="{A68EC39C-ED7E-ABEE-2FA4-8DBE4CC7453A}"/>
              </a:ext>
            </a:extLst>
          </p:cNvPr>
          <p:cNvSpPr>
            <a:spLocks noGrp="1"/>
          </p:cNvSpPr>
          <p:nvPr>
            <p:ph idx="1"/>
          </p:nvPr>
        </p:nvSpPr>
        <p:spPr>
          <a:xfrm>
            <a:off x="360000" y="1620000"/>
            <a:ext cx="4689672" cy="4536000"/>
          </a:xfrm>
        </p:spPr>
        <p:txBody>
          <a:bodyPr/>
          <a:lstStyle/>
          <a:p>
            <a:pPr marL="285750" lvl="0" indent="-285750">
              <a:lnSpc>
                <a:spcPct val="150000"/>
              </a:lnSpc>
              <a:spcBef>
                <a:spcPts val="1200"/>
              </a:spcBef>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What do cards 1 and 2 make?</a:t>
            </a:r>
          </a:p>
          <a:p>
            <a:pPr marL="285750" lvl="0" indent="-285750">
              <a:lnSpc>
                <a:spcPct val="150000"/>
              </a:lnSpc>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What do cards 3 and 4 make?</a:t>
            </a:r>
          </a:p>
          <a:p>
            <a:pPr marL="285750" lvl="0" indent="-285750">
              <a:lnSpc>
                <a:spcPct val="150000"/>
              </a:lnSpc>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What do cards 1, 2, 3 and 4 make?</a:t>
            </a:r>
          </a:p>
          <a:p>
            <a:pPr marL="285750" lvl="0" indent="-285750">
              <a:lnSpc>
                <a:spcPct val="150000"/>
              </a:lnSpc>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What do cards 1 and 8 make?</a:t>
            </a:r>
          </a:p>
          <a:p>
            <a:pPr marL="285750" lvl="0" indent="-285750">
              <a:lnSpc>
                <a:spcPct val="150000"/>
              </a:lnSpc>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What do cards 1, 2 and 8 make?</a:t>
            </a:r>
          </a:p>
          <a:p>
            <a:pPr marL="285750" lvl="0" indent="-285750">
              <a:lnSpc>
                <a:spcPct val="150000"/>
              </a:lnSpc>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What do cards 1, 3 and 8 make?</a:t>
            </a:r>
          </a:p>
        </p:txBody>
      </p:sp>
      <p:sp>
        <p:nvSpPr>
          <p:cNvPr id="6" name="Content Placeholder 1">
            <a:extLst>
              <a:ext uri="{FF2B5EF4-FFF2-40B4-BE49-F238E27FC236}">
                <a16:creationId xmlns:a16="http://schemas.microsoft.com/office/drawing/2014/main" id="{EAFA7765-3653-4A91-BCFC-2E567ADD8616}"/>
              </a:ext>
            </a:extLst>
          </p:cNvPr>
          <p:cNvSpPr txBox="1">
            <a:spLocks/>
          </p:cNvSpPr>
          <p:nvPr/>
        </p:nvSpPr>
        <p:spPr>
          <a:xfrm>
            <a:off x="5548424" y="1620000"/>
            <a:ext cx="4689672" cy="453600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lnSpc>
                <a:spcPct val="150000"/>
              </a:lnSpc>
              <a:spcBef>
                <a:spcPts val="1200"/>
              </a:spcBef>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What do cards 1, 4 and 9 make?</a:t>
            </a:r>
          </a:p>
          <a:p>
            <a:pPr marL="285750" lvl="0" indent="-285750">
              <a:lnSpc>
                <a:spcPct val="150000"/>
              </a:lnSpc>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What do cards 2, 4, 7 and 9 make?</a:t>
            </a:r>
          </a:p>
          <a:p>
            <a:pPr marL="285750" lvl="0" indent="-285750">
              <a:lnSpc>
                <a:spcPct val="150000"/>
              </a:lnSpc>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What do cards 1 and 7 make?</a:t>
            </a:r>
          </a:p>
          <a:p>
            <a:pPr marL="285750" lvl="0" indent="-285750">
              <a:lnSpc>
                <a:spcPct val="150000"/>
              </a:lnSpc>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What do cards 1, 2, 7 and 6 make?</a:t>
            </a:r>
          </a:p>
          <a:p>
            <a:pPr marL="285750" lvl="0" indent="-285750">
              <a:lnSpc>
                <a:spcPct val="150000"/>
              </a:lnSpc>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What do cards 3, 4, 5 and 6 make?</a:t>
            </a:r>
          </a:p>
          <a:p>
            <a:pPr marL="285750" lvl="0" indent="-285750">
              <a:lnSpc>
                <a:spcPct val="150000"/>
              </a:lnSpc>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What do cards 5, 6, 7, 8 and 9 make?</a:t>
            </a:r>
          </a:p>
        </p:txBody>
      </p:sp>
      <p:sp>
        <p:nvSpPr>
          <p:cNvPr id="3" name="Slide Number Placeholder 2">
            <a:extLst>
              <a:ext uri="{FF2B5EF4-FFF2-40B4-BE49-F238E27FC236}">
                <a16:creationId xmlns:a16="http://schemas.microsoft.com/office/drawing/2014/main" id="{7A993329-7542-E9D7-30B2-8675BDBB515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623592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843992-972C-0A0B-6E66-6AC0C49336A0}"/>
              </a:ext>
            </a:extLst>
          </p:cNvPr>
          <p:cNvSpPr>
            <a:spLocks noGrp="1"/>
          </p:cNvSpPr>
          <p:nvPr>
            <p:ph type="title"/>
          </p:nvPr>
        </p:nvSpPr>
        <p:spPr/>
        <p:txBody>
          <a:bodyPr/>
          <a:lstStyle/>
          <a:p>
            <a:r>
              <a:rPr lang="en-AU" dirty="0"/>
              <a:t>Sorting terms 2</a:t>
            </a:r>
          </a:p>
        </p:txBody>
      </p:sp>
      <p:sp>
        <p:nvSpPr>
          <p:cNvPr id="5" name="Text Placeholder 4">
            <a:extLst>
              <a:ext uri="{FF2B5EF4-FFF2-40B4-BE49-F238E27FC236}">
                <a16:creationId xmlns:a16="http://schemas.microsoft.com/office/drawing/2014/main" id="{E5E10204-1749-0276-69FC-4A0AC032B5EC}"/>
              </a:ext>
            </a:extLst>
          </p:cNvPr>
          <p:cNvSpPr>
            <a:spLocks noGrp="1"/>
          </p:cNvSpPr>
          <p:nvPr>
            <p:ph type="body" sz="quarter" idx="18"/>
          </p:nvPr>
        </p:nvSpPr>
        <p:spPr/>
        <p:txBody>
          <a:bodyPr/>
          <a:lstStyle/>
          <a:p>
            <a:r>
              <a:rPr lang="en-AU" dirty="0"/>
              <a:t>Apply</a:t>
            </a:r>
          </a:p>
        </p:txBody>
      </p:sp>
      <p:sp>
        <p:nvSpPr>
          <p:cNvPr id="2" name="Content Placeholder 1">
            <a:extLst>
              <a:ext uri="{FF2B5EF4-FFF2-40B4-BE49-F238E27FC236}">
                <a16:creationId xmlns:a16="http://schemas.microsoft.com/office/drawing/2014/main" id="{A68EC39C-ED7E-ABEE-2FA4-8DBE4CC7453A}"/>
              </a:ext>
            </a:extLst>
          </p:cNvPr>
          <p:cNvSpPr>
            <a:spLocks noGrp="1"/>
          </p:cNvSpPr>
          <p:nvPr>
            <p:ph idx="1"/>
          </p:nvPr>
        </p:nvSpPr>
        <p:spPr>
          <a:xfrm>
            <a:off x="359999" y="1620000"/>
            <a:ext cx="9302615" cy="4536000"/>
          </a:xfrm>
        </p:spPr>
        <p:txBody>
          <a:bodyPr/>
          <a:lstStyle/>
          <a:p>
            <a:pPr marL="285750" lvl="0" indent="-285750">
              <a:lnSpc>
                <a:spcPct val="150000"/>
              </a:lnSpc>
              <a:spcBef>
                <a:spcPts val="1200"/>
              </a:spcBef>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Which cards do I require to make x?</a:t>
            </a:r>
          </a:p>
          <a:p>
            <a:pPr marL="285750" lvl="0" indent="-285750">
              <a:lnSpc>
                <a:spcPct val="150000"/>
              </a:lnSpc>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Which cards do I require to make -2x?</a:t>
            </a:r>
          </a:p>
          <a:p>
            <a:pPr marL="285750" lvl="0" indent="-285750">
              <a:lnSpc>
                <a:spcPct val="150000"/>
              </a:lnSpc>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Which cards do I require to make 0?</a:t>
            </a:r>
          </a:p>
          <a:p>
            <a:pPr marL="285750" lvl="0" indent="-285750">
              <a:lnSpc>
                <a:spcPct val="150000"/>
              </a:lnSpc>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Which cards do I require to make 7x + 3y +4?</a:t>
            </a:r>
          </a:p>
          <a:p>
            <a:pPr marL="285750" lvl="0" indent="-285750">
              <a:lnSpc>
                <a:spcPct val="150000"/>
              </a:lnSpc>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Which cards do I require to make an expression with 3 negative terms?</a:t>
            </a:r>
          </a:p>
        </p:txBody>
      </p:sp>
      <p:sp>
        <p:nvSpPr>
          <p:cNvPr id="3" name="Slide Number Placeholder 2">
            <a:extLst>
              <a:ext uri="{FF2B5EF4-FFF2-40B4-BE49-F238E27FC236}">
                <a16:creationId xmlns:a16="http://schemas.microsoft.com/office/drawing/2014/main" id="{7A993329-7542-E9D7-30B2-8675BDBB515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dirty="0"/>
          </a:p>
        </p:txBody>
      </p:sp>
    </p:spTree>
    <p:extLst>
      <p:ext uri="{BB962C8B-B14F-4D97-AF65-F5344CB8AC3E}">
        <p14:creationId xmlns:p14="http://schemas.microsoft.com/office/powerpoint/2010/main" val="47328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a:extLst>
              <a:ext uri="{FF2B5EF4-FFF2-40B4-BE49-F238E27FC236}">
                <a16:creationId xmlns:a16="http://schemas.microsoft.com/office/drawing/2014/main" id="{1F98D867-7F9F-CFD6-D292-B0AF6558D58A}"/>
              </a:ext>
            </a:extLst>
          </p:cNvPr>
          <p:cNvSpPr>
            <a:spLocks noGrp="1"/>
          </p:cNvSpPr>
          <p:nvPr>
            <p:ph type="title"/>
          </p:nvPr>
        </p:nvSpPr>
        <p:spPr>
          <a:xfrm>
            <a:off x="5269042" y="360000"/>
            <a:ext cx="5170957" cy="545601"/>
          </a:xfrm>
        </p:spPr>
        <p:txBody>
          <a:bodyPr/>
          <a:lstStyle/>
          <a:p>
            <a:r>
              <a:rPr lang="en-AU" dirty="0"/>
              <a:t>Launch – broken ruler</a:t>
            </a:r>
          </a:p>
        </p:txBody>
      </p:sp>
      <p:grpSp>
        <p:nvGrpSpPr>
          <p:cNvPr id="2" name="Group 1" descr="Boy standing next to arrows representing his height. There are 5 arrows with an unknown height.">
            <a:extLst>
              <a:ext uri="{FF2B5EF4-FFF2-40B4-BE49-F238E27FC236}">
                <a16:creationId xmlns:a16="http://schemas.microsoft.com/office/drawing/2014/main" id="{8D75F228-C5F6-46DC-6B2E-9F315C6AD081}"/>
              </a:ext>
            </a:extLst>
          </p:cNvPr>
          <p:cNvGrpSpPr/>
          <p:nvPr/>
        </p:nvGrpSpPr>
        <p:grpSpPr>
          <a:xfrm>
            <a:off x="900000" y="540000"/>
            <a:ext cx="2411312" cy="5554154"/>
            <a:chOff x="4175713" y="1620000"/>
            <a:chExt cx="1708502" cy="4399280"/>
          </a:xfrm>
        </p:grpSpPr>
        <p:pic>
          <p:nvPicPr>
            <p:cNvPr id="4" name="Picture 3" descr="Young boy arms crossed frowning">
              <a:extLst>
                <a:ext uri="{FF2B5EF4-FFF2-40B4-BE49-F238E27FC236}">
                  <a16:creationId xmlns:a16="http://schemas.microsoft.com/office/drawing/2014/main" id="{F029A6CE-26B8-1B2F-8A68-EA251ABC3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713" y="1620000"/>
              <a:ext cx="1366520" cy="4399280"/>
            </a:xfrm>
            <a:prstGeom prst="rect">
              <a:avLst/>
            </a:prstGeom>
          </p:spPr>
        </p:pic>
        <p:cxnSp>
          <p:nvCxnSpPr>
            <p:cNvPr id="6" name="Straight Arrow Connector 5">
              <a:extLst>
                <a:ext uri="{FF2B5EF4-FFF2-40B4-BE49-F238E27FC236}">
                  <a16:creationId xmlns:a16="http://schemas.microsoft.com/office/drawing/2014/main" id="{EC376A0C-F330-94F5-A7AC-D09F10D20667}"/>
                </a:ext>
              </a:extLst>
            </p:cNvPr>
            <p:cNvCxnSpPr/>
            <p:nvPr/>
          </p:nvCxnSpPr>
          <p:spPr>
            <a:xfrm flipV="1">
              <a:off x="5880900" y="1639033"/>
              <a:ext cx="0" cy="864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DBB4880-45BA-2DF0-F5F7-4B637B979BEE}"/>
                </a:ext>
              </a:extLst>
            </p:cNvPr>
            <p:cNvCxnSpPr/>
            <p:nvPr/>
          </p:nvCxnSpPr>
          <p:spPr>
            <a:xfrm flipV="1">
              <a:off x="5880901" y="2503032"/>
              <a:ext cx="0" cy="864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6FBA09D-FE65-688C-0666-B450E75B8FC2}"/>
                </a:ext>
              </a:extLst>
            </p:cNvPr>
            <p:cNvCxnSpPr/>
            <p:nvPr/>
          </p:nvCxnSpPr>
          <p:spPr>
            <a:xfrm flipV="1">
              <a:off x="5880905" y="3364124"/>
              <a:ext cx="0" cy="864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1B11101-3138-5123-44AD-1D8C0542B7E5}"/>
                </a:ext>
              </a:extLst>
            </p:cNvPr>
            <p:cNvCxnSpPr/>
            <p:nvPr/>
          </p:nvCxnSpPr>
          <p:spPr>
            <a:xfrm flipV="1">
              <a:off x="5880904" y="4228125"/>
              <a:ext cx="0" cy="864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A0F30F9-622B-7264-B476-1805D5EAAA8A}"/>
                </a:ext>
              </a:extLst>
            </p:cNvPr>
            <p:cNvCxnSpPr/>
            <p:nvPr/>
          </p:nvCxnSpPr>
          <p:spPr>
            <a:xfrm flipV="1">
              <a:off x="5884215" y="5092125"/>
              <a:ext cx="0" cy="864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E4E4CDA9-75FC-5EC4-48AC-33B7D2708107}"/>
              </a:ext>
            </a:extLst>
          </p:cNvPr>
          <p:cNvSpPr txBox="1"/>
          <p:nvPr/>
        </p:nvSpPr>
        <p:spPr>
          <a:xfrm>
            <a:off x="5269043" y="1395614"/>
            <a:ext cx="6922957" cy="958660"/>
          </a:xfrm>
          <a:prstGeom prst="rect">
            <a:avLst/>
          </a:prstGeom>
          <a:noFill/>
        </p:spPr>
        <p:txBody>
          <a:bodyPr wrap="square">
            <a:spAutoFit/>
          </a:bodyPr>
          <a:lstStyle/>
          <a:p>
            <a:pPr>
              <a:lnSpc>
                <a:spcPct val="150000"/>
              </a:lnSpc>
              <a:spcBef>
                <a:spcPts val="1200"/>
              </a:spcBef>
            </a:pPr>
            <a:r>
              <a:rPr lang="en-AU" sz="2000" dirty="0">
                <a:effectLst/>
                <a:ea typeface="Calibri" panose="020F0502020204030204" pitchFamily="34" charset="0"/>
              </a:rPr>
              <a:t>Johnny realises the ruler is broken and they don’t know how long it is.</a:t>
            </a:r>
          </a:p>
        </p:txBody>
      </p:sp>
      <p:sp>
        <p:nvSpPr>
          <p:cNvPr id="5" name="Slide Number Placeholder 4">
            <a:extLst>
              <a:ext uri="{FF2B5EF4-FFF2-40B4-BE49-F238E27FC236}">
                <a16:creationId xmlns:a16="http://schemas.microsoft.com/office/drawing/2014/main" id="{CAED7653-6C9D-1DED-6B11-D139E769521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396134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A1860814-08FA-9109-A273-43F270812411}"/>
              </a:ext>
            </a:extLst>
          </p:cNvPr>
          <p:cNvSpPr>
            <a:spLocks noGrp="1"/>
          </p:cNvSpPr>
          <p:nvPr>
            <p:ph type="title"/>
          </p:nvPr>
        </p:nvSpPr>
        <p:spPr>
          <a:xfrm>
            <a:off x="5269042" y="360000"/>
            <a:ext cx="5170957" cy="545601"/>
          </a:xfrm>
        </p:spPr>
        <p:txBody>
          <a:bodyPr/>
          <a:lstStyle/>
          <a:p>
            <a:r>
              <a:rPr lang="en-AU" dirty="0"/>
              <a:t>Launch – </a:t>
            </a:r>
            <a:r>
              <a:rPr lang="en-AU" sz="3200" dirty="0"/>
              <a:t>a bit more than</a:t>
            </a:r>
            <a:endParaRPr lang="en-AU" dirty="0"/>
          </a:p>
        </p:txBody>
      </p:sp>
      <p:grpSp>
        <p:nvGrpSpPr>
          <p:cNvPr id="16" name="Group 15" descr="Boy standing next to arrows representing his height. There are 5 identical arrows plus 2 smaller arrows. The height of the arrows is unknown.">
            <a:extLst>
              <a:ext uri="{FF2B5EF4-FFF2-40B4-BE49-F238E27FC236}">
                <a16:creationId xmlns:a16="http://schemas.microsoft.com/office/drawing/2014/main" id="{C552BEA2-9BEB-FEAC-5BA1-C4975EDB90CB}"/>
              </a:ext>
            </a:extLst>
          </p:cNvPr>
          <p:cNvGrpSpPr/>
          <p:nvPr/>
        </p:nvGrpSpPr>
        <p:grpSpPr>
          <a:xfrm>
            <a:off x="900000" y="540000"/>
            <a:ext cx="2379239" cy="5554154"/>
            <a:chOff x="1244169" y="823393"/>
            <a:chExt cx="2379239" cy="5554154"/>
          </a:xfrm>
        </p:grpSpPr>
        <p:grpSp>
          <p:nvGrpSpPr>
            <p:cNvPr id="14" name="Group 13" descr="Boy standing with arrows representing his height as 5 x arrows plus two smaller arrows">
              <a:extLst>
                <a:ext uri="{FF2B5EF4-FFF2-40B4-BE49-F238E27FC236}">
                  <a16:creationId xmlns:a16="http://schemas.microsoft.com/office/drawing/2014/main" id="{98EA923E-DA55-D4A8-CFF9-E2A7528F84C1}"/>
                </a:ext>
              </a:extLst>
            </p:cNvPr>
            <p:cNvGrpSpPr/>
            <p:nvPr/>
          </p:nvGrpSpPr>
          <p:grpSpPr>
            <a:xfrm>
              <a:off x="3618514" y="829090"/>
              <a:ext cx="4894" cy="5548457"/>
              <a:chOff x="7185992" y="1207771"/>
              <a:chExt cx="3313" cy="5037092"/>
            </a:xfrm>
          </p:grpSpPr>
          <p:cxnSp>
            <p:nvCxnSpPr>
              <p:cNvPr id="13" name="Straight Arrow Connector 12">
                <a:extLst>
                  <a:ext uri="{FF2B5EF4-FFF2-40B4-BE49-F238E27FC236}">
                    <a16:creationId xmlns:a16="http://schemas.microsoft.com/office/drawing/2014/main" id="{D216A178-6930-3C05-C137-4697FFCEA14B}"/>
                  </a:ext>
                </a:extLst>
              </p:cNvPr>
              <p:cNvCxnSpPr>
                <a:cxnSpLocks/>
              </p:cNvCxnSpPr>
              <p:nvPr/>
            </p:nvCxnSpPr>
            <p:spPr>
              <a:xfrm flipV="1">
                <a:off x="7185992" y="1927771"/>
                <a:ext cx="0" cy="864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9E6AC8E-4377-F334-FC54-D177264E5800}"/>
                  </a:ext>
                </a:extLst>
              </p:cNvPr>
              <p:cNvCxnSpPr>
                <a:cxnSpLocks/>
              </p:cNvCxnSpPr>
              <p:nvPr/>
            </p:nvCxnSpPr>
            <p:spPr>
              <a:xfrm flipV="1">
                <a:off x="7185992" y="2791771"/>
                <a:ext cx="0" cy="864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A220604-F86B-3BBE-1924-28D4C936E9E7}"/>
                  </a:ext>
                </a:extLst>
              </p:cNvPr>
              <p:cNvCxnSpPr>
                <a:cxnSpLocks/>
              </p:cNvCxnSpPr>
              <p:nvPr/>
            </p:nvCxnSpPr>
            <p:spPr>
              <a:xfrm flipV="1">
                <a:off x="7185992" y="3652863"/>
                <a:ext cx="0" cy="864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965622E-5FC4-9F2C-6F7B-F5E7F856AA37}"/>
                  </a:ext>
                </a:extLst>
              </p:cNvPr>
              <p:cNvCxnSpPr>
                <a:cxnSpLocks/>
              </p:cNvCxnSpPr>
              <p:nvPr/>
            </p:nvCxnSpPr>
            <p:spPr>
              <a:xfrm flipV="1">
                <a:off x="7185992" y="4516863"/>
                <a:ext cx="0" cy="864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343E3C8-BD6E-BF65-8194-BC6D050D6474}"/>
                  </a:ext>
                </a:extLst>
              </p:cNvPr>
              <p:cNvCxnSpPr>
                <a:cxnSpLocks/>
              </p:cNvCxnSpPr>
              <p:nvPr/>
            </p:nvCxnSpPr>
            <p:spPr>
              <a:xfrm flipV="1">
                <a:off x="7189305" y="5380863"/>
                <a:ext cx="0" cy="864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A2C6D3E-13CD-42C7-FA3C-9E3EE65BB180}"/>
                  </a:ext>
                </a:extLst>
              </p:cNvPr>
              <p:cNvCxnSpPr>
                <a:cxnSpLocks/>
              </p:cNvCxnSpPr>
              <p:nvPr/>
            </p:nvCxnSpPr>
            <p:spPr>
              <a:xfrm flipV="1">
                <a:off x="7185992" y="1567771"/>
                <a:ext cx="0" cy="360000"/>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F4A608C-9BE6-6807-7576-A5959B7B8055}"/>
                  </a:ext>
                </a:extLst>
              </p:cNvPr>
              <p:cNvCxnSpPr>
                <a:cxnSpLocks/>
              </p:cNvCxnSpPr>
              <p:nvPr/>
            </p:nvCxnSpPr>
            <p:spPr>
              <a:xfrm flipV="1">
                <a:off x="7185992" y="1207771"/>
                <a:ext cx="0" cy="360000"/>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descr="Young boy arms crossed frowning">
              <a:extLst>
                <a:ext uri="{FF2B5EF4-FFF2-40B4-BE49-F238E27FC236}">
                  <a16:creationId xmlns:a16="http://schemas.microsoft.com/office/drawing/2014/main" id="{0B6F26CF-A8EE-BF51-4BFD-76D67EE04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169" y="823393"/>
              <a:ext cx="1928641" cy="5554154"/>
            </a:xfrm>
            <a:prstGeom prst="rect">
              <a:avLst/>
            </a:prstGeom>
          </p:spPr>
        </p:pic>
      </p:grpSp>
      <p:sp>
        <p:nvSpPr>
          <p:cNvPr id="4" name="Text Placeholder 3">
            <a:extLst>
              <a:ext uri="{FF2B5EF4-FFF2-40B4-BE49-F238E27FC236}">
                <a16:creationId xmlns:a16="http://schemas.microsoft.com/office/drawing/2014/main" id="{B455977C-1BBC-24F8-DE5E-8DB55DC1A989}"/>
              </a:ext>
            </a:extLst>
          </p:cNvPr>
          <p:cNvSpPr>
            <a:spLocks noGrp="1"/>
          </p:cNvSpPr>
          <p:nvPr>
            <p:ph type="body" sz="quarter" idx="17"/>
          </p:nvPr>
        </p:nvSpPr>
        <p:spPr>
          <a:xfrm>
            <a:off x="5269042" y="1423910"/>
            <a:ext cx="6407150" cy="4536000"/>
          </a:xfrm>
        </p:spPr>
        <p:txBody>
          <a:bodyPr/>
          <a:lstStyle/>
          <a:p>
            <a:pPr marL="342900" indent="-342900">
              <a:lnSpc>
                <a:spcPct val="150000"/>
              </a:lnSpc>
              <a:buFont typeface="Arial" panose="020B0604020202020204" pitchFamily="34" charset="0"/>
              <a:buChar char="•"/>
            </a:pPr>
            <a:r>
              <a:rPr lang="en-AU" dirty="0">
                <a:effectLst/>
                <a:ea typeface="Calibri" panose="020F0502020204030204" pitchFamily="34" charset="0"/>
              </a:rPr>
              <a:t>Johnny found out that his mum rounded off his height to the nearest ruler.</a:t>
            </a:r>
          </a:p>
          <a:p>
            <a:pPr marL="342900" indent="-342900">
              <a:lnSpc>
                <a:spcPct val="150000"/>
              </a:lnSpc>
              <a:buFont typeface="Arial" panose="020B0604020202020204" pitchFamily="34" charset="0"/>
              <a:buChar char="•"/>
            </a:pPr>
            <a:r>
              <a:rPr lang="en-AU" dirty="0">
                <a:effectLst/>
                <a:ea typeface="Calibri" panose="020F0502020204030204" pitchFamily="34" charset="0"/>
              </a:rPr>
              <a:t>He was a bit taller than 5 rulers.</a:t>
            </a:r>
          </a:p>
          <a:p>
            <a:pPr marL="342900" indent="-342900">
              <a:lnSpc>
                <a:spcPct val="150000"/>
              </a:lnSpc>
              <a:buFont typeface="Arial" panose="020B0604020202020204" pitchFamily="34" charset="0"/>
              <a:buChar char="•"/>
            </a:pPr>
            <a:r>
              <a:rPr lang="en-AU" dirty="0">
                <a:effectLst/>
                <a:ea typeface="Calibri" panose="020F0502020204030204" pitchFamily="34" charset="0"/>
              </a:rPr>
              <a:t>They find a smaller object and use it to measure the rest of his height.</a:t>
            </a:r>
          </a:p>
        </p:txBody>
      </p:sp>
      <p:sp>
        <p:nvSpPr>
          <p:cNvPr id="17" name="Slide Number Placeholder 16">
            <a:extLst>
              <a:ext uri="{FF2B5EF4-FFF2-40B4-BE49-F238E27FC236}">
                <a16:creationId xmlns:a16="http://schemas.microsoft.com/office/drawing/2014/main" id="{7D096B59-3162-51D3-7FF0-D9650AFC0AC6}"/>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76154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6853AC-D1FF-2A64-8165-8F6F68AF0535}"/>
              </a:ext>
            </a:extLst>
          </p:cNvPr>
          <p:cNvSpPr>
            <a:spLocks noGrp="1"/>
          </p:cNvSpPr>
          <p:nvPr>
            <p:ph type="title"/>
          </p:nvPr>
        </p:nvSpPr>
        <p:spPr/>
        <p:txBody>
          <a:bodyPr/>
          <a:lstStyle/>
          <a:p>
            <a:r>
              <a:rPr lang="en-AU" dirty="0"/>
              <a:t>Perimeter – example 1</a:t>
            </a:r>
          </a:p>
        </p:txBody>
      </p:sp>
      <p:sp>
        <p:nvSpPr>
          <p:cNvPr id="7" name="Content Placeholder 6">
            <a:extLst>
              <a:ext uri="{FF2B5EF4-FFF2-40B4-BE49-F238E27FC236}">
                <a16:creationId xmlns:a16="http://schemas.microsoft.com/office/drawing/2014/main" id="{D4CC9D42-E774-AC51-1ADF-CB2C68FD0B4F}"/>
              </a:ext>
            </a:extLst>
          </p:cNvPr>
          <p:cNvSpPr>
            <a:spLocks noGrp="1"/>
          </p:cNvSpPr>
          <p:nvPr>
            <p:ph idx="1"/>
          </p:nvPr>
        </p:nvSpPr>
        <p:spPr>
          <a:xfrm>
            <a:off x="360000" y="1620000"/>
            <a:ext cx="11484000" cy="545601"/>
          </a:xfrm>
        </p:spPr>
        <p:txBody>
          <a:bodyPr/>
          <a:lstStyle/>
          <a:p>
            <a:r>
              <a:rPr lang="en-AU" sz="1800" dirty="0">
                <a:effectLst/>
                <a:ea typeface="Calibri" panose="020F0502020204030204" pitchFamily="34" charset="0"/>
              </a:rPr>
              <a:t>Begin with one student pacing out the length of each side in the perimeter.</a:t>
            </a:r>
          </a:p>
        </p:txBody>
      </p:sp>
      <p:grpSp>
        <p:nvGrpSpPr>
          <p:cNvPr id="9" name="Group 8" descr="Shape with sides labelled with 25, 27, 35, 20 and 8 paces">
            <a:extLst>
              <a:ext uri="{FF2B5EF4-FFF2-40B4-BE49-F238E27FC236}">
                <a16:creationId xmlns:a16="http://schemas.microsoft.com/office/drawing/2014/main" id="{921FDEB9-8B9B-255E-4C6F-3A76190DBDD8}"/>
              </a:ext>
            </a:extLst>
          </p:cNvPr>
          <p:cNvGrpSpPr/>
          <p:nvPr/>
        </p:nvGrpSpPr>
        <p:grpSpPr>
          <a:xfrm>
            <a:off x="3848384" y="2798347"/>
            <a:ext cx="5250596" cy="3357653"/>
            <a:chOff x="64914" y="180364"/>
            <a:chExt cx="3567674" cy="1843528"/>
          </a:xfrm>
        </p:grpSpPr>
        <p:sp>
          <p:nvSpPr>
            <p:cNvPr id="10" name="Text Box 2">
              <a:extLst>
                <a:ext uri="{FF2B5EF4-FFF2-40B4-BE49-F238E27FC236}">
                  <a16:creationId xmlns:a16="http://schemas.microsoft.com/office/drawing/2014/main" id="{F648D670-F172-C1F4-175D-E412574D9967}"/>
                </a:ext>
              </a:extLst>
            </p:cNvPr>
            <p:cNvSpPr txBox="1">
              <a:spLocks noChangeArrowheads="1"/>
            </p:cNvSpPr>
            <p:nvPr/>
          </p:nvSpPr>
          <p:spPr bwMode="auto">
            <a:xfrm>
              <a:off x="64914" y="941003"/>
              <a:ext cx="859790" cy="498451"/>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1200"/>
                </a:spcBef>
              </a:pPr>
              <a:r>
                <a:rPr lang="en-AU" sz="1400" dirty="0">
                  <a:effectLst/>
                  <a:ea typeface="Calibri" panose="020F0502020204030204" pitchFamily="34" charset="0"/>
                </a:rPr>
                <a:t>20 paces</a:t>
              </a:r>
            </a:p>
          </p:txBody>
        </p:sp>
        <p:sp>
          <p:nvSpPr>
            <p:cNvPr id="11" name="Flowchart: Card 10">
              <a:extLst>
                <a:ext uri="{FF2B5EF4-FFF2-40B4-BE49-F238E27FC236}">
                  <a16:creationId xmlns:a16="http://schemas.microsoft.com/office/drawing/2014/main" id="{4082F748-22EF-400F-E005-AE8BEEBC4476}"/>
                </a:ext>
              </a:extLst>
            </p:cNvPr>
            <p:cNvSpPr/>
            <p:nvPr/>
          </p:nvSpPr>
          <p:spPr>
            <a:xfrm>
              <a:off x="777922" y="450376"/>
              <a:ext cx="1849272" cy="1084997"/>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2" name="Text Box 2">
              <a:extLst>
                <a:ext uri="{FF2B5EF4-FFF2-40B4-BE49-F238E27FC236}">
                  <a16:creationId xmlns:a16="http://schemas.microsoft.com/office/drawing/2014/main" id="{5A57737C-ED2C-494C-BA8E-930F901DD5DC}"/>
                </a:ext>
              </a:extLst>
            </p:cNvPr>
            <p:cNvSpPr txBox="1">
              <a:spLocks noChangeArrowheads="1"/>
            </p:cNvSpPr>
            <p:nvPr/>
          </p:nvSpPr>
          <p:spPr bwMode="auto">
            <a:xfrm>
              <a:off x="1432977" y="180364"/>
              <a:ext cx="859790" cy="514350"/>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1200"/>
                </a:spcBef>
              </a:pPr>
              <a:r>
                <a:rPr lang="en-AU" sz="1400" dirty="0">
                  <a:effectLst/>
                  <a:ea typeface="Calibri" panose="020F0502020204030204" pitchFamily="34" charset="0"/>
                </a:rPr>
                <a:t>25 paces</a:t>
              </a:r>
            </a:p>
          </p:txBody>
        </p:sp>
        <p:sp>
          <p:nvSpPr>
            <p:cNvPr id="13" name="Text Box 2">
              <a:extLst>
                <a:ext uri="{FF2B5EF4-FFF2-40B4-BE49-F238E27FC236}">
                  <a16:creationId xmlns:a16="http://schemas.microsoft.com/office/drawing/2014/main" id="{83731D86-5ED9-77E0-DDDE-E3A5BEA0182A}"/>
                </a:ext>
              </a:extLst>
            </p:cNvPr>
            <p:cNvSpPr txBox="1">
              <a:spLocks noChangeArrowheads="1"/>
            </p:cNvSpPr>
            <p:nvPr/>
          </p:nvSpPr>
          <p:spPr bwMode="auto">
            <a:xfrm>
              <a:off x="1432977" y="1561047"/>
              <a:ext cx="859790" cy="462845"/>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1200"/>
                </a:spcBef>
              </a:pPr>
              <a:r>
                <a:rPr lang="en-AU" sz="1400" dirty="0">
                  <a:effectLst/>
                  <a:ea typeface="Calibri" panose="020F0502020204030204" pitchFamily="34" charset="0"/>
                </a:rPr>
                <a:t>35 paces</a:t>
              </a:r>
            </a:p>
          </p:txBody>
        </p:sp>
        <p:sp>
          <p:nvSpPr>
            <p:cNvPr id="14" name="Text Box 2">
              <a:extLst>
                <a:ext uri="{FF2B5EF4-FFF2-40B4-BE49-F238E27FC236}">
                  <a16:creationId xmlns:a16="http://schemas.microsoft.com/office/drawing/2014/main" id="{676AE759-54AA-FCFA-DF71-9BB2708EC6BA}"/>
                </a:ext>
              </a:extLst>
            </p:cNvPr>
            <p:cNvSpPr txBox="1">
              <a:spLocks noChangeArrowheads="1"/>
            </p:cNvSpPr>
            <p:nvPr/>
          </p:nvSpPr>
          <p:spPr bwMode="auto">
            <a:xfrm>
              <a:off x="2772798" y="941003"/>
              <a:ext cx="859790" cy="490461"/>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1200"/>
                </a:spcBef>
              </a:pPr>
              <a:r>
                <a:rPr lang="en-AU" sz="1400" dirty="0">
                  <a:effectLst/>
                  <a:ea typeface="Calibri" panose="020F0502020204030204" pitchFamily="34" charset="0"/>
                </a:rPr>
                <a:t>37 paces</a:t>
              </a:r>
            </a:p>
          </p:txBody>
        </p:sp>
        <p:sp>
          <p:nvSpPr>
            <p:cNvPr id="15" name="Text Box 2">
              <a:extLst>
                <a:ext uri="{FF2B5EF4-FFF2-40B4-BE49-F238E27FC236}">
                  <a16:creationId xmlns:a16="http://schemas.microsoft.com/office/drawing/2014/main" id="{0CF433DA-4089-8AC8-E49E-6DC846086E75}"/>
                </a:ext>
              </a:extLst>
            </p:cNvPr>
            <p:cNvSpPr txBox="1">
              <a:spLocks noChangeArrowheads="1"/>
            </p:cNvSpPr>
            <p:nvPr/>
          </p:nvSpPr>
          <p:spPr bwMode="auto">
            <a:xfrm>
              <a:off x="344707" y="333857"/>
              <a:ext cx="859790" cy="478558"/>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1200"/>
                </a:spcBef>
              </a:pPr>
              <a:r>
                <a:rPr lang="en-AU" sz="1400" dirty="0">
                  <a:effectLst/>
                  <a:ea typeface="Calibri" panose="020F0502020204030204" pitchFamily="34" charset="0"/>
                </a:rPr>
                <a:t>8 paces</a:t>
              </a:r>
            </a:p>
          </p:txBody>
        </p:sp>
      </p:grpSp>
      <p:sp>
        <p:nvSpPr>
          <p:cNvPr id="4" name="Slide Number Placeholder 3">
            <a:extLst>
              <a:ext uri="{FF2B5EF4-FFF2-40B4-BE49-F238E27FC236}">
                <a16:creationId xmlns:a16="http://schemas.microsoft.com/office/drawing/2014/main" id="{A726F450-321B-CEB9-D8AC-15B62EFFC3F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187401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6853AC-D1FF-2A64-8165-8F6F68AF0535}"/>
              </a:ext>
            </a:extLst>
          </p:cNvPr>
          <p:cNvSpPr>
            <a:spLocks noGrp="1"/>
          </p:cNvSpPr>
          <p:nvPr>
            <p:ph type="title"/>
          </p:nvPr>
        </p:nvSpPr>
        <p:spPr/>
        <p:txBody>
          <a:bodyPr/>
          <a:lstStyle/>
          <a:p>
            <a:r>
              <a:rPr lang="en-AU" dirty="0"/>
              <a:t>Perimeter – example 2</a:t>
            </a:r>
          </a:p>
        </p:txBody>
      </p:sp>
      <p:sp>
        <p:nvSpPr>
          <p:cNvPr id="7" name="Content Placeholder 6">
            <a:extLst>
              <a:ext uri="{FF2B5EF4-FFF2-40B4-BE49-F238E27FC236}">
                <a16:creationId xmlns:a16="http://schemas.microsoft.com/office/drawing/2014/main" id="{D4CC9D42-E774-AC51-1ADF-CB2C68FD0B4F}"/>
              </a:ext>
            </a:extLst>
          </p:cNvPr>
          <p:cNvSpPr>
            <a:spLocks noGrp="1"/>
          </p:cNvSpPr>
          <p:nvPr>
            <p:ph idx="1"/>
          </p:nvPr>
        </p:nvSpPr>
        <p:spPr/>
        <p:txBody>
          <a:bodyPr/>
          <a:lstStyle/>
          <a:p>
            <a:r>
              <a:rPr lang="en-AU" sz="1800" dirty="0">
                <a:effectLst/>
                <a:ea typeface="Calibri" panose="020F0502020204030204" pitchFamily="34" charset="0"/>
              </a:rPr>
              <a:t>Using a different perimeter, assign two different students to pace out different lengths of the perimeter. </a:t>
            </a:r>
            <a:endParaRPr lang="en-AU" dirty="0"/>
          </a:p>
        </p:txBody>
      </p:sp>
      <p:grpSp>
        <p:nvGrpSpPr>
          <p:cNvPr id="10" name="Group 9" descr="Shape with sides marked as 30 and 40 of Mary's paces, and 8, 20 and 37 of Jack's paces">
            <a:extLst>
              <a:ext uri="{FF2B5EF4-FFF2-40B4-BE49-F238E27FC236}">
                <a16:creationId xmlns:a16="http://schemas.microsoft.com/office/drawing/2014/main" id="{15C1DD80-CA5D-A87E-FFF3-AF3419C068D1}"/>
              </a:ext>
            </a:extLst>
          </p:cNvPr>
          <p:cNvGrpSpPr/>
          <p:nvPr/>
        </p:nvGrpSpPr>
        <p:grpSpPr>
          <a:xfrm>
            <a:off x="3304597" y="2625603"/>
            <a:ext cx="6130859" cy="3628649"/>
            <a:chOff x="3304597" y="2625603"/>
            <a:chExt cx="6130859" cy="3628649"/>
          </a:xfrm>
        </p:grpSpPr>
        <p:grpSp>
          <p:nvGrpSpPr>
            <p:cNvPr id="2" name="Group 1" descr="Shape with sides marked as 30 and 40 of Mary's paces, and 8, 20 and 37 of Jack's paces">
              <a:extLst>
                <a:ext uri="{FF2B5EF4-FFF2-40B4-BE49-F238E27FC236}">
                  <a16:creationId xmlns:a16="http://schemas.microsoft.com/office/drawing/2014/main" id="{ACAAFA1F-1B49-841B-2B7A-0AED19291B81}"/>
                </a:ext>
              </a:extLst>
            </p:cNvPr>
            <p:cNvGrpSpPr/>
            <p:nvPr/>
          </p:nvGrpSpPr>
          <p:grpSpPr>
            <a:xfrm>
              <a:off x="3304597" y="2625603"/>
              <a:ext cx="6130859" cy="3628649"/>
              <a:chOff x="-246183" y="-21736"/>
              <a:chExt cx="4669864" cy="2082258"/>
            </a:xfrm>
          </p:grpSpPr>
          <p:sp>
            <p:nvSpPr>
              <p:cNvPr id="3" name="Text Box 2">
                <a:extLst>
                  <a:ext uri="{FF2B5EF4-FFF2-40B4-BE49-F238E27FC236}">
                    <a16:creationId xmlns:a16="http://schemas.microsoft.com/office/drawing/2014/main" id="{9AEF4CCA-5E3B-5376-429D-E73B3FF12E33}"/>
                  </a:ext>
                </a:extLst>
              </p:cNvPr>
              <p:cNvSpPr txBox="1">
                <a:spLocks noChangeArrowheads="1"/>
              </p:cNvSpPr>
              <p:nvPr/>
            </p:nvSpPr>
            <p:spPr bwMode="auto">
              <a:xfrm>
                <a:off x="-246183" y="947503"/>
                <a:ext cx="1213485" cy="546065"/>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1200"/>
                  </a:spcBef>
                </a:pPr>
                <a:r>
                  <a:rPr lang="en-AU" sz="1400" dirty="0">
                    <a:effectLst/>
                    <a:ea typeface="Calibri" panose="020F0502020204030204" pitchFamily="34" charset="0"/>
                  </a:rPr>
                  <a:t>20 Jack paces</a:t>
                </a:r>
              </a:p>
            </p:txBody>
          </p:sp>
          <p:sp>
            <p:nvSpPr>
              <p:cNvPr id="16" name="Text Box 2">
                <a:extLst>
                  <a:ext uri="{FF2B5EF4-FFF2-40B4-BE49-F238E27FC236}">
                    <a16:creationId xmlns:a16="http://schemas.microsoft.com/office/drawing/2014/main" id="{1ACE8DB5-859E-FFD3-EACB-78D26B33899C}"/>
                  </a:ext>
                </a:extLst>
              </p:cNvPr>
              <p:cNvSpPr txBox="1">
                <a:spLocks noChangeArrowheads="1"/>
              </p:cNvSpPr>
              <p:nvPr/>
            </p:nvSpPr>
            <p:spPr bwMode="auto">
              <a:xfrm>
                <a:off x="1484610" y="-21736"/>
                <a:ext cx="1241325" cy="466725"/>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1200"/>
                  </a:spcBef>
                </a:pPr>
                <a:r>
                  <a:rPr lang="en-AU" sz="1400" dirty="0">
                    <a:effectLst/>
                    <a:ea typeface="Calibri" panose="020F0502020204030204" pitchFamily="34" charset="0"/>
                  </a:rPr>
                  <a:t>30 Mary paces</a:t>
                </a:r>
              </a:p>
            </p:txBody>
          </p:sp>
          <p:sp>
            <p:nvSpPr>
              <p:cNvPr id="17" name="Text Box 2">
                <a:extLst>
                  <a:ext uri="{FF2B5EF4-FFF2-40B4-BE49-F238E27FC236}">
                    <a16:creationId xmlns:a16="http://schemas.microsoft.com/office/drawing/2014/main" id="{EB39ECF7-67A3-F048-F7F5-DDE9339219E0}"/>
                  </a:ext>
                </a:extLst>
              </p:cNvPr>
              <p:cNvSpPr txBox="1">
                <a:spLocks noChangeArrowheads="1"/>
              </p:cNvSpPr>
              <p:nvPr/>
            </p:nvSpPr>
            <p:spPr bwMode="auto">
              <a:xfrm>
                <a:off x="1484610" y="1588209"/>
                <a:ext cx="1227991" cy="472313"/>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1200"/>
                  </a:spcBef>
                </a:pPr>
                <a:r>
                  <a:rPr lang="en-AU" sz="1400" dirty="0">
                    <a:effectLst/>
                    <a:ea typeface="Calibri" panose="020F0502020204030204" pitchFamily="34" charset="0"/>
                  </a:rPr>
                  <a:t>40 Mary paces</a:t>
                </a:r>
              </a:p>
            </p:txBody>
          </p:sp>
          <p:sp>
            <p:nvSpPr>
              <p:cNvPr id="18" name="Text Box 2">
                <a:extLst>
                  <a:ext uri="{FF2B5EF4-FFF2-40B4-BE49-F238E27FC236}">
                    <a16:creationId xmlns:a16="http://schemas.microsoft.com/office/drawing/2014/main" id="{E9E9D5D0-83DF-6917-9E61-C3BB948BE153}"/>
                  </a:ext>
                </a:extLst>
              </p:cNvPr>
              <p:cNvSpPr txBox="1">
                <a:spLocks noChangeArrowheads="1"/>
              </p:cNvSpPr>
              <p:nvPr/>
            </p:nvSpPr>
            <p:spPr bwMode="auto">
              <a:xfrm>
                <a:off x="3195591" y="947503"/>
                <a:ext cx="1228090" cy="547732"/>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1200"/>
                  </a:spcBef>
                </a:pPr>
                <a:r>
                  <a:rPr lang="en-AU" sz="1400" dirty="0">
                    <a:effectLst/>
                    <a:ea typeface="Calibri" panose="020F0502020204030204" pitchFamily="34" charset="0"/>
                  </a:rPr>
                  <a:t>37 Jack paces</a:t>
                </a:r>
              </a:p>
            </p:txBody>
          </p:sp>
          <p:sp>
            <p:nvSpPr>
              <p:cNvPr id="19" name="Text Box 2">
                <a:extLst>
                  <a:ext uri="{FF2B5EF4-FFF2-40B4-BE49-F238E27FC236}">
                    <a16:creationId xmlns:a16="http://schemas.microsoft.com/office/drawing/2014/main" id="{CB1F1373-F50D-D866-4D72-6348CE71D720}"/>
                  </a:ext>
                </a:extLst>
              </p:cNvPr>
              <p:cNvSpPr txBox="1">
                <a:spLocks noChangeArrowheads="1"/>
              </p:cNvSpPr>
              <p:nvPr/>
            </p:nvSpPr>
            <p:spPr bwMode="auto">
              <a:xfrm>
                <a:off x="187691" y="274454"/>
                <a:ext cx="1261745" cy="526199"/>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1200"/>
                  </a:spcBef>
                </a:pPr>
                <a:r>
                  <a:rPr lang="en-AU" sz="1400" dirty="0">
                    <a:effectLst/>
                    <a:ea typeface="Calibri" panose="020F0502020204030204" pitchFamily="34" charset="0"/>
                  </a:rPr>
                  <a:t>8 Jack paces</a:t>
                </a:r>
              </a:p>
            </p:txBody>
          </p:sp>
        </p:grpSp>
        <p:sp>
          <p:nvSpPr>
            <p:cNvPr id="20" name="Flowchart: Card 19">
              <a:extLst>
                <a:ext uri="{FF2B5EF4-FFF2-40B4-BE49-F238E27FC236}">
                  <a16:creationId xmlns:a16="http://schemas.microsoft.com/office/drawing/2014/main" id="{1BE6A199-B7BB-8C9D-C548-80DE63683F47}"/>
                </a:ext>
                <a:ext uri="{C183D7F6-B498-43B3-948B-1728B52AA6E4}">
                  <adec:decorative xmlns:adec="http://schemas.microsoft.com/office/drawing/2017/decorative" val="1"/>
                </a:ext>
              </a:extLst>
            </p:cNvPr>
            <p:cNvSpPr/>
            <p:nvPr/>
          </p:nvSpPr>
          <p:spPr>
            <a:xfrm>
              <a:off x="4897728" y="3290124"/>
              <a:ext cx="2721600" cy="1976126"/>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sp>
        <p:nvSpPr>
          <p:cNvPr id="4" name="Slide Number Placeholder 3">
            <a:extLst>
              <a:ext uri="{FF2B5EF4-FFF2-40B4-BE49-F238E27FC236}">
                <a16:creationId xmlns:a16="http://schemas.microsoft.com/office/drawing/2014/main" id="{A726F450-321B-CEB9-D8AC-15B62EFFC3F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85548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6853AC-D1FF-2A64-8165-8F6F68AF0535}"/>
              </a:ext>
            </a:extLst>
          </p:cNvPr>
          <p:cNvSpPr>
            <a:spLocks noGrp="1"/>
          </p:cNvSpPr>
          <p:nvPr>
            <p:ph type="title"/>
          </p:nvPr>
        </p:nvSpPr>
        <p:spPr/>
        <p:txBody>
          <a:bodyPr/>
          <a:lstStyle/>
          <a:p>
            <a:r>
              <a:rPr lang="en-AU" dirty="0"/>
              <a:t>Perimeter – example 3</a:t>
            </a:r>
          </a:p>
        </p:txBody>
      </p:sp>
      <p:sp>
        <p:nvSpPr>
          <p:cNvPr id="7" name="Content Placeholder 6">
            <a:extLst>
              <a:ext uri="{FF2B5EF4-FFF2-40B4-BE49-F238E27FC236}">
                <a16:creationId xmlns:a16="http://schemas.microsoft.com/office/drawing/2014/main" id="{D4CC9D42-E774-AC51-1ADF-CB2C68FD0B4F}"/>
              </a:ext>
            </a:extLst>
          </p:cNvPr>
          <p:cNvSpPr>
            <a:spLocks noGrp="1"/>
          </p:cNvSpPr>
          <p:nvPr>
            <p:ph idx="1"/>
          </p:nvPr>
        </p:nvSpPr>
        <p:spPr/>
        <p:txBody>
          <a:bodyPr/>
          <a:lstStyle/>
          <a:p>
            <a:r>
              <a:rPr lang="en-AU" sz="1800" dirty="0">
                <a:effectLst/>
                <a:ea typeface="Calibri" panose="020F0502020204030204" pitchFamily="34" charset="0"/>
              </a:rPr>
              <a:t>Using a different perimeter, assign lengths to all 3 students in the group. </a:t>
            </a:r>
            <a:endParaRPr lang="en-AU" dirty="0"/>
          </a:p>
        </p:txBody>
      </p:sp>
      <p:grpSp>
        <p:nvGrpSpPr>
          <p:cNvPr id="11" name="Group 10" descr="Shape with sides marked as 20 and 22 of Mary's paces, 3 and 17 of Jack's paces, and, 25 of Bob's paces.">
            <a:extLst>
              <a:ext uri="{FF2B5EF4-FFF2-40B4-BE49-F238E27FC236}">
                <a16:creationId xmlns:a16="http://schemas.microsoft.com/office/drawing/2014/main" id="{21AD93DE-00AE-1BAB-7756-329FEFD2E9CE}"/>
              </a:ext>
            </a:extLst>
          </p:cNvPr>
          <p:cNvGrpSpPr/>
          <p:nvPr/>
        </p:nvGrpSpPr>
        <p:grpSpPr>
          <a:xfrm>
            <a:off x="3347383" y="2686380"/>
            <a:ext cx="6054949" cy="3490789"/>
            <a:chOff x="3347383" y="2686380"/>
            <a:chExt cx="6054949" cy="3490789"/>
          </a:xfrm>
        </p:grpSpPr>
        <p:grpSp>
          <p:nvGrpSpPr>
            <p:cNvPr id="9" name="Group 8">
              <a:extLst>
                <a:ext uri="{FF2B5EF4-FFF2-40B4-BE49-F238E27FC236}">
                  <a16:creationId xmlns:a16="http://schemas.microsoft.com/office/drawing/2014/main" id="{AD838281-8B64-CA42-1B99-80442788CE55}"/>
                </a:ext>
                <a:ext uri="{C183D7F6-B498-43B3-948B-1728B52AA6E4}">
                  <adec:decorative xmlns:adec="http://schemas.microsoft.com/office/drawing/2017/decorative" val="1"/>
                </a:ext>
              </a:extLst>
            </p:cNvPr>
            <p:cNvGrpSpPr/>
            <p:nvPr/>
          </p:nvGrpSpPr>
          <p:grpSpPr>
            <a:xfrm>
              <a:off x="3347383" y="2686380"/>
              <a:ext cx="6054949" cy="3490789"/>
              <a:chOff x="-229238" y="13140"/>
              <a:chExt cx="4819330" cy="2003149"/>
            </a:xfrm>
          </p:grpSpPr>
          <p:sp>
            <p:nvSpPr>
              <p:cNvPr id="10" name="Text Box 2">
                <a:extLst>
                  <a:ext uri="{FF2B5EF4-FFF2-40B4-BE49-F238E27FC236}">
                    <a16:creationId xmlns:a16="http://schemas.microsoft.com/office/drawing/2014/main" id="{30A59C50-5816-2CDE-AD7C-1DD2FFB6D32C}"/>
                  </a:ext>
                </a:extLst>
              </p:cNvPr>
              <p:cNvSpPr txBox="1">
                <a:spLocks noChangeArrowheads="1"/>
              </p:cNvSpPr>
              <p:nvPr/>
            </p:nvSpPr>
            <p:spPr bwMode="auto">
              <a:xfrm>
                <a:off x="-229238" y="909618"/>
                <a:ext cx="1213485" cy="546065"/>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1200"/>
                  </a:spcBef>
                </a:pPr>
                <a:r>
                  <a:rPr lang="en-AU" sz="1400" dirty="0">
                    <a:effectLst/>
                    <a:ea typeface="Calibri" panose="020F0502020204030204" pitchFamily="34" charset="0"/>
                  </a:rPr>
                  <a:t>17 Jack paces</a:t>
                </a:r>
              </a:p>
            </p:txBody>
          </p:sp>
          <p:sp>
            <p:nvSpPr>
              <p:cNvPr id="12" name="Text Box 2">
                <a:extLst>
                  <a:ext uri="{FF2B5EF4-FFF2-40B4-BE49-F238E27FC236}">
                    <a16:creationId xmlns:a16="http://schemas.microsoft.com/office/drawing/2014/main" id="{100513CA-5E2A-5C78-281C-232253EDCA87}"/>
                  </a:ext>
                </a:extLst>
              </p:cNvPr>
              <p:cNvSpPr txBox="1">
                <a:spLocks noChangeArrowheads="1"/>
              </p:cNvSpPr>
              <p:nvPr/>
            </p:nvSpPr>
            <p:spPr bwMode="auto">
              <a:xfrm>
                <a:off x="1634055" y="13140"/>
                <a:ext cx="1241325" cy="466725"/>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1200"/>
                  </a:spcBef>
                </a:pPr>
                <a:r>
                  <a:rPr lang="en-AU" sz="1400" dirty="0">
                    <a:effectLst/>
                    <a:ea typeface="Calibri" panose="020F0502020204030204" pitchFamily="34" charset="0"/>
                  </a:rPr>
                  <a:t>20 Mary paces</a:t>
                </a:r>
              </a:p>
            </p:txBody>
          </p:sp>
          <p:sp>
            <p:nvSpPr>
              <p:cNvPr id="13" name="Text Box 2">
                <a:extLst>
                  <a:ext uri="{FF2B5EF4-FFF2-40B4-BE49-F238E27FC236}">
                    <a16:creationId xmlns:a16="http://schemas.microsoft.com/office/drawing/2014/main" id="{D8C2A323-727B-90E4-F3D7-86F7968B57BC}"/>
                  </a:ext>
                </a:extLst>
              </p:cNvPr>
              <p:cNvSpPr txBox="1">
                <a:spLocks noChangeArrowheads="1"/>
              </p:cNvSpPr>
              <p:nvPr/>
            </p:nvSpPr>
            <p:spPr bwMode="auto">
              <a:xfrm>
                <a:off x="1634055" y="1543976"/>
                <a:ext cx="1227991" cy="472313"/>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1200"/>
                  </a:spcBef>
                </a:pPr>
                <a:r>
                  <a:rPr lang="en-AU" sz="1400" dirty="0">
                    <a:ea typeface="Calibri" panose="020F0502020204030204" pitchFamily="34" charset="0"/>
                  </a:rPr>
                  <a:t>25</a:t>
                </a:r>
                <a:r>
                  <a:rPr lang="en-AU" sz="1400" dirty="0">
                    <a:effectLst/>
                    <a:ea typeface="Calibri" panose="020F0502020204030204" pitchFamily="34" charset="0"/>
                  </a:rPr>
                  <a:t> Bob paces</a:t>
                </a:r>
              </a:p>
            </p:txBody>
          </p:sp>
          <p:sp>
            <p:nvSpPr>
              <p:cNvPr id="14" name="Text Box 2">
                <a:extLst>
                  <a:ext uri="{FF2B5EF4-FFF2-40B4-BE49-F238E27FC236}">
                    <a16:creationId xmlns:a16="http://schemas.microsoft.com/office/drawing/2014/main" id="{4327A6FE-8077-6A3B-F09F-06CA216B6F74}"/>
                  </a:ext>
                </a:extLst>
              </p:cNvPr>
              <p:cNvSpPr txBox="1">
                <a:spLocks noChangeArrowheads="1"/>
              </p:cNvSpPr>
              <p:nvPr/>
            </p:nvSpPr>
            <p:spPr bwMode="auto">
              <a:xfrm>
                <a:off x="3362002" y="909618"/>
                <a:ext cx="1228090" cy="547732"/>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1200"/>
                  </a:spcBef>
                </a:pPr>
                <a:r>
                  <a:rPr lang="en-AU" sz="1400" dirty="0">
                    <a:ea typeface="Calibri" panose="020F0502020204030204" pitchFamily="34" charset="0"/>
                  </a:rPr>
                  <a:t>22</a:t>
                </a:r>
                <a:r>
                  <a:rPr lang="en-AU" sz="1400" dirty="0">
                    <a:effectLst/>
                    <a:ea typeface="Calibri" panose="020F0502020204030204" pitchFamily="34" charset="0"/>
                  </a:rPr>
                  <a:t> Mary paces</a:t>
                </a:r>
              </a:p>
            </p:txBody>
          </p:sp>
          <p:sp>
            <p:nvSpPr>
              <p:cNvPr id="15" name="Text Box 2">
                <a:extLst>
                  <a:ext uri="{FF2B5EF4-FFF2-40B4-BE49-F238E27FC236}">
                    <a16:creationId xmlns:a16="http://schemas.microsoft.com/office/drawing/2014/main" id="{A67C3D63-E1D3-383A-D555-A8CE068DD931}"/>
                  </a:ext>
                </a:extLst>
              </p:cNvPr>
              <p:cNvSpPr txBox="1">
                <a:spLocks noChangeArrowheads="1"/>
              </p:cNvSpPr>
              <p:nvPr/>
            </p:nvSpPr>
            <p:spPr bwMode="auto">
              <a:xfrm>
                <a:off x="79425" y="246503"/>
                <a:ext cx="1261745" cy="526199"/>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1200"/>
                  </a:spcBef>
                </a:pPr>
                <a:r>
                  <a:rPr lang="en-AU" sz="1400" dirty="0">
                    <a:ea typeface="Calibri" panose="020F0502020204030204" pitchFamily="34" charset="0"/>
                  </a:rPr>
                  <a:t>3</a:t>
                </a:r>
                <a:r>
                  <a:rPr lang="en-AU" sz="1400" dirty="0">
                    <a:effectLst/>
                    <a:ea typeface="Calibri" panose="020F0502020204030204" pitchFamily="34" charset="0"/>
                  </a:rPr>
                  <a:t> Jack paces</a:t>
                </a:r>
              </a:p>
            </p:txBody>
          </p:sp>
        </p:grpSp>
        <p:sp>
          <p:nvSpPr>
            <p:cNvPr id="20" name="Flowchart: Card 19">
              <a:extLst>
                <a:ext uri="{FF2B5EF4-FFF2-40B4-BE49-F238E27FC236}">
                  <a16:creationId xmlns:a16="http://schemas.microsoft.com/office/drawing/2014/main" id="{0641A37B-B953-C042-D91F-44F4979F21E9}"/>
                </a:ext>
                <a:ext uri="{C183D7F6-B498-43B3-948B-1728B52AA6E4}">
                  <adec:decorative xmlns:adec="http://schemas.microsoft.com/office/drawing/2017/decorative" val="1"/>
                </a:ext>
              </a:extLst>
            </p:cNvPr>
            <p:cNvSpPr/>
            <p:nvPr/>
          </p:nvSpPr>
          <p:spPr>
            <a:xfrm>
              <a:off x="4897728" y="3290124"/>
              <a:ext cx="2721600" cy="1976126"/>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sp>
        <p:nvSpPr>
          <p:cNvPr id="4" name="Slide Number Placeholder 3">
            <a:extLst>
              <a:ext uri="{FF2B5EF4-FFF2-40B4-BE49-F238E27FC236}">
                <a16:creationId xmlns:a16="http://schemas.microsoft.com/office/drawing/2014/main" id="{A726F450-321B-CEB9-D8AC-15B62EFFC3F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639091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6853AC-D1FF-2A64-8165-8F6F68AF0535}"/>
              </a:ext>
            </a:extLst>
          </p:cNvPr>
          <p:cNvSpPr>
            <a:spLocks noGrp="1"/>
          </p:cNvSpPr>
          <p:nvPr>
            <p:ph type="title"/>
          </p:nvPr>
        </p:nvSpPr>
        <p:spPr/>
        <p:txBody>
          <a:bodyPr/>
          <a:lstStyle/>
          <a:p>
            <a:r>
              <a:rPr lang="en-AU" dirty="0"/>
              <a:t>Determining pace length</a:t>
            </a:r>
          </a:p>
        </p:txBody>
      </p:sp>
      <p:sp>
        <p:nvSpPr>
          <p:cNvPr id="8" name="Text Placeholder 7">
            <a:extLst>
              <a:ext uri="{FF2B5EF4-FFF2-40B4-BE49-F238E27FC236}">
                <a16:creationId xmlns:a16="http://schemas.microsoft.com/office/drawing/2014/main" id="{A8EFD467-3B47-9C43-F49C-B3B497169030}"/>
              </a:ext>
            </a:extLst>
          </p:cNvPr>
          <p:cNvSpPr>
            <a:spLocks noGrp="1"/>
          </p:cNvSpPr>
          <p:nvPr>
            <p:ph type="body" sz="quarter" idx="18"/>
          </p:nvPr>
        </p:nvSpPr>
        <p:spPr/>
        <p:txBody>
          <a:bodyPr/>
          <a:lstStyle/>
          <a:p>
            <a:r>
              <a:rPr lang="en-AU" dirty="0"/>
              <a:t>What is the actual perimeter?</a:t>
            </a:r>
          </a:p>
        </p:txBody>
      </p:sp>
      <p:sp>
        <p:nvSpPr>
          <p:cNvPr id="7" name="Content Placeholder 6">
            <a:extLst>
              <a:ext uri="{FF2B5EF4-FFF2-40B4-BE49-F238E27FC236}">
                <a16:creationId xmlns:a16="http://schemas.microsoft.com/office/drawing/2014/main" id="{D4CC9D42-E774-AC51-1ADF-CB2C68FD0B4F}"/>
              </a:ext>
            </a:extLst>
          </p:cNvPr>
          <p:cNvSpPr>
            <a:spLocks noGrp="1"/>
          </p:cNvSpPr>
          <p:nvPr>
            <p:ph idx="1"/>
          </p:nvPr>
        </p:nvSpPr>
        <p:spPr>
          <a:xfrm>
            <a:off x="360000" y="1620000"/>
            <a:ext cx="11484000" cy="1809000"/>
          </a:xfrm>
        </p:spPr>
        <p:txBody>
          <a:bodyPr/>
          <a:lstStyle/>
          <a:p>
            <a:pPr marL="285750" indent="-285750">
              <a:lnSpc>
                <a:spcPct val="150000"/>
              </a:lnSpc>
              <a:buFont typeface="Arial" panose="020B0604020202020204" pitchFamily="34" charset="0"/>
              <a:buChar char="•"/>
            </a:pPr>
            <a:r>
              <a:rPr lang="en-AU" sz="1800" dirty="0">
                <a:effectLst/>
                <a:ea typeface="Calibri" panose="020F0502020204030204" pitchFamily="34" charset="0"/>
              </a:rPr>
              <a:t>Each student walks a distance of 10 paces.</a:t>
            </a:r>
          </a:p>
          <a:p>
            <a:pPr marL="285750" indent="-285750">
              <a:lnSpc>
                <a:spcPct val="150000"/>
              </a:lnSpc>
              <a:buFont typeface="Arial" panose="020B0604020202020204" pitchFamily="34" charset="0"/>
              <a:buChar char="•"/>
            </a:pPr>
            <a:r>
              <a:rPr lang="en-AU" sz="1800" dirty="0">
                <a:ea typeface="Calibri" panose="020F0502020204030204" pitchFamily="34" charset="0"/>
              </a:rPr>
              <a:t>R</a:t>
            </a:r>
            <a:r>
              <a:rPr lang="en-AU" sz="1800" dirty="0">
                <a:effectLst/>
                <a:ea typeface="Calibri" panose="020F0502020204030204" pitchFamily="34" charset="0"/>
              </a:rPr>
              <a:t>ecords the overall distance.</a:t>
            </a:r>
          </a:p>
          <a:p>
            <a:pPr marL="285750" indent="-285750">
              <a:lnSpc>
                <a:spcPct val="150000"/>
              </a:lnSpc>
              <a:buFont typeface="Arial" panose="020B0604020202020204" pitchFamily="34" charset="0"/>
              <a:buChar char="•"/>
            </a:pPr>
            <a:r>
              <a:rPr lang="en-AU" sz="1800" dirty="0">
                <a:ea typeface="Calibri" panose="020F0502020204030204" pitchFamily="34" charset="0"/>
              </a:rPr>
              <a:t>T</a:t>
            </a:r>
            <a:r>
              <a:rPr lang="en-AU" sz="1800" dirty="0">
                <a:effectLst/>
                <a:ea typeface="Calibri" panose="020F0502020204030204" pitchFamily="34" charset="0"/>
              </a:rPr>
              <a:t>hen divides this total distance by 10 to determine their average pace length.</a:t>
            </a:r>
            <a:endParaRPr lang="en-AU" dirty="0"/>
          </a:p>
        </p:txBody>
      </p:sp>
      <p:grpSp>
        <p:nvGrpSpPr>
          <p:cNvPr id="2" name="Group 1" descr="Footprints moving from left to right.">
            <a:extLst>
              <a:ext uri="{FF2B5EF4-FFF2-40B4-BE49-F238E27FC236}">
                <a16:creationId xmlns:a16="http://schemas.microsoft.com/office/drawing/2014/main" id="{70E51EEA-D445-0715-9DA6-5C689EF2F9B8}"/>
              </a:ext>
            </a:extLst>
          </p:cNvPr>
          <p:cNvGrpSpPr/>
          <p:nvPr/>
        </p:nvGrpSpPr>
        <p:grpSpPr>
          <a:xfrm>
            <a:off x="360000" y="5260442"/>
            <a:ext cx="11254114" cy="617689"/>
            <a:chOff x="360000" y="5260442"/>
            <a:chExt cx="11254114" cy="617689"/>
          </a:xfrm>
        </p:grpSpPr>
        <p:pic>
          <p:nvPicPr>
            <p:cNvPr id="3" name="Picture 2" descr="A picture containing black, darkness&#10;&#10;Description automatically generated">
              <a:extLst>
                <a:ext uri="{FF2B5EF4-FFF2-40B4-BE49-F238E27FC236}">
                  <a16:creationId xmlns:a16="http://schemas.microsoft.com/office/drawing/2014/main" id="{850C42B5-E637-DD42-6D76-DCBA4438E8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550433" y="5077273"/>
              <a:ext cx="591933" cy="972800"/>
            </a:xfrm>
            <a:prstGeom prst="rect">
              <a:avLst/>
            </a:prstGeom>
          </p:spPr>
        </p:pic>
        <p:pic>
          <p:nvPicPr>
            <p:cNvPr id="16" name="Picture 15" descr="A picture containing black, darkness&#10;&#10;Description automatically generated">
              <a:extLst>
                <a:ext uri="{FF2B5EF4-FFF2-40B4-BE49-F238E27FC236}">
                  <a16:creationId xmlns:a16="http://schemas.microsoft.com/office/drawing/2014/main" id="{928A6AA6-D4BA-26FE-0D0F-4CDAD357D3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1698775" y="5093114"/>
              <a:ext cx="591933" cy="972800"/>
            </a:xfrm>
            <a:prstGeom prst="rect">
              <a:avLst/>
            </a:prstGeom>
          </p:spPr>
        </p:pic>
        <p:pic>
          <p:nvPicPr>
            <p:cNvPr id="18" name="Picture 17" descr="A picture containing black, darkness&#10;&#10;Description automatically generated">
              <a:extLst>
                <a:ext uri="{FF2B5EF4-FFF2-40B4-BE49-F238E27FC236}">
                  <a16:creationId xmlns:a16="http://schemas.microsoft.com/office/drawing/2014/main" id="{35D0DDE2-01E0-96E0-8673-450322DDFE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2843692" y="5077273"/>
              <a:ext cx="591933" cy="972800"/>
            </a:xfrm>
            <a:prstGeom prst="rect">
              <a:avLst/>
            </a:prstGeom>
          </p:spPr>
        </p:pic>
        <p:pic>
          <p:nvPicPr>
            <p:cNvPr id="19" name="Picture 18" descr="A picture containing black, darkness&#10;&#10;Description automatically generated">
              <a:extLst>
                <a:ext uri="{FF2B5EF4-FFF2-40B4-BE49-F238E27FC236}">
                  <a16:creationId xmlns:a16="http://schemas.microsoft.com/office/drawing/2014/main" id="{797C80F2-950A-6F30-C28B-FFCE2247EB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3992034" y="5093114"/>
              <a:ext cx="591933" cy="972800"/>
            </a:xfrm>
            <a:prstGeom prst="rect">
              <a:avLst/>
            </a:prstGeom>
          </p:spPr>
        </p:pic>
        <p:pic>
          <p:nvPicPr>
            <p:cNvPr id="22" name="Picture 21" descr="A picture containing black, darkness&#10;&#10;Description automatically generated">
              <a:extLst>
                <a:ext uri="{FF2B5EF4-FFF2-40B4-BE49-F238E27FC236}">
                  <a16:creationId xmlns:a16="http://schemas.microsoft.com/office/drawing/2014/main" id="{6DACEFFF-50F8-53D8-9743-D44740DF33A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5039120" y="5079924"/>
              <a:ext cx="591933" cy="972800"/>
            </a:xfrm>
            <a:prstGeom prst="rect">
              <a:avLst/>
            </a:prstGeom>
          </p:spPr>
        </p:pic>
        <p:pic>
          <p:nvPicPr>
            <p:cNvPr id="23" name="Picture 22" descr="A picture containing black, darkness&#10;&#10;Description automatically generated">
              <a:extLst>
                <a:ext uri="{FF2B5EF4-FFF2-40B4-BE49-F238E27FC236}">
                  <a16:creationId xmlns:a16="http://schemas.microsoft.com/office/drawing/2014/main" id="{153FDB2A-C5CD-A2C3-BFE9-5917B3D2089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6187462" y="5095765"/>
              <a:ext cx="591933" cy="972800"/>
            </a:xfrm>
            <a:prstGeom prst="rect">
              <a:avLst/>
            </a:prstGeom>
          </p:spPr>
        </p:pic>
        <p:pic>
          <p:nvPicPr>
            <p:cNvPr id="24" name="Picture 23" descr="A picture containing black, darkness&#10;&#10;Description automatically generated">
              <a:extLst>
                <a:ext uri="{FF2B5EF4-FFF2-40B4-BE49-F238E27FC236}">
                  <a16:creationId xmlns:a16="http://schemas.microsoft.com/office/drawing/2014/main" id="{D22A4F6B-D8A7-DD0F-7A53-A7CE7455A1C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7332379" y="5079924"/>
              <a:ext cx="591933" cy="972800"/>
            </a:xfrm>
            <a:prstGeom prst="rect">
              <a:avLst/>
            </a:prstGeom>
          </p:spPr>
        </p:pic>
        <p:pic>
          <p:nvPicPr>
            <p:cNvPr id="25" name="Picture 24" descr="A picture containing black, darkness&#10;&#10;Description automatically generated">
              <a:extLst>
                <a:ext uri="{FF2B5EF4-FFF2-40B4-BE49-F238E27FC236}">
                  <a16:creationId xmlns:a16="http://schemas.microsoft.com/office/drawing/2014/main" id="{D9EA150A-4631-D4F6-D546-1D74FBA0D83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8480721" y="5095765"/>
              <a:ext cx="591933" cy="972800"/>
            </a:xfrm>
            <a:prstGeom prst="rect">
              <a:avLst/>
            </a:prstGeom>
          </p:spPr>
        </p:pic>
        <p:pic>
          <p:nvPicPr>
            <p:cNvPr id="26" name="Picture 25" descr="A picture containing black, darkness&#10;&#10;Description automatically generated">
              <a:extLst>
                <a:ext uri="{FF2B5EF4-FFF2-40B4-BE49-F238E27FC236}">
                  <a16:creationId xmlns:a16="http://schemas.microsoft.com/office/drawing/2014/main" id="{2A03AF01-B44B-1696-0AE8-2F7D8346DC8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9617062" y="5070009"/>
              <a:ext cx="591933" cy="972800"/>
            </a:xfrm>
            <a:prstGeom prst="rect">
              <a:avLst/>
            </a:prstGeom>
          </p:spPr>
        </p:pic>
        <p:pic>
          <p:nvPicPr>
            <p:cNvPr id="27" name="Picture 26" descr="A picture containing black, darkness&#10;&#10;Description automatically generated">
              <a:extLst>
                <a:ext uri="{FF2B5EF4-FFF2-40B4-BE49-F238E27FC236}">
                  <a16:creationId xmlns:a16="http://schemas.microsoft.com/office/drawing/2014/main" id="{71DC72AF-DFB6-0058-8E06-C6E8C12818E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10831747" y="5093114"/>
              <a:ext cx="591933" cy="972800"/>
            </a:xfrm>
            <a:prstGeom prst="rect">
              <a:avLst/>
            </a:prstGeom>
          </p:spPr>
        </p:pic>
      </p:grpSp>
      <p:sp>
        <p:nvSpPr>
          <p:cNvPr id="17" name="TextBox 16">
            <a:extLst>
              <a:ext uri="{FF2B5EF4-FFF2-40B4-BE49-F238E27FC236}">
                <a16:creationId xmlns:a16="http://schemas.microsoft.com/office/drawing/2014/main" id="{6F1974A8-AD6F-3DAD-2986-64891D3A7BCC}"/>
              </a:ext>
              <a:ext uri="{C183D7F6-B498-43B3-948B-1728B52AA6E4}">
                <adec:decorative xmlns:adec="http://schemas.microsoft.com/office/drawing/2017/decorative" val="1"/>
              </a:ext>
            </a:extLst>
          </p:cNvPr>
          <p:cNvSpPr txBox="1"/>
          <p:nvPr/>
        </p:nvSpPr>
        <p:spPr>
          <a:xfrm>
            <a:off x="233769" y="6516000"/>
            <a:ext cx="3497943" cy="138499"/>
          </a:xfrm>
          <a:prstGeom prst="rect">
            <a:avLst/>
          </a:prstGeom>
          <a:noFill/>
        </p:spPr>
        <p:txBody>
          <a:bodyPr wrap="square" lIns="0" tIns="0" rIns="0" bIns="0" rtlCol="0">
            <a:spAutoFit/>
          </a:bodyPr>
          <a:lstStyle/>
          <a:p>
            <a:r>
              <a:rPr lang="en-AU" sz="900" dirty="0">
                <a:hlinkClick r:id="rId4" tooltip="https://freepngimg.com/png/29755-footprints-hd"/>
              </a:rPr>
              <a:t>This Photo</a:t>
            </a:r>
            <a:r>
              <a:rPr lang="en-AU" sz="900" dirty="0"/>
              <a:t> by Unknown Author is licensed under </a:t>
            </a:r>
            <a:r>
              <a:rPr lang="en-AU" sz="900" dirty="0">
                <a:hlinkClick r:id="rId5" tooltip="https://creativecommons.org/licenses/by-nc/3.0/"/>
              </a:rPr>
              <a:t>CC BY-NC</a:t>
            </a:r>
            <a:endParaRPr lang="en-AU" sz="900" dirty="0"/>
          </a:p>
        </p:txBody>
      </p:sp>
      <p:sp>
        <p:nvSpPr>
          <p:cNvPr id="4" name="Slide Number Placeholder 3">
            <a:extLst>
              <a:ext uri="{FF2B5EF4-FFF2-40B4-BE49-F238E27FC236}">
                <a16:creationId xmlns:a16="http://schemas.microsoft.com/office/drawing/2014/main" id="{A726F450-321B-CEB9-D8AC-15B62EFFC3F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68999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E0BE3F-8133-397F-CA8F-5662A7A7E241}"/>
              </a:ext>
            </a:extLst>
          </p:cNvPr>
          <p:cNvSpPr>
            <a:spLocks noGrp="1"/>
          </p:cNvSpPr>
          <p:nvPr>
            <p:ph type="title"/>
          </p:nvPr>
        </p:nvSpPr>
        <p:spPr/>
        <p:txBody>
          <a:bodyPr/>
          <a:lstStyle/>
          <a:p>
            <a:r>
              <a:rPr lang="en-AU" dirty="0"/>
              <a:t>Mathematical shortcuts</a:t>
            </a:r>
          </a:p>
        </p:txBody>
      </p:sp>
      <p:sp>
        <p:nvSpPr>
          <p:cNvPr id="10" name="Text Placeholder 9">
            <a:extLst>
              <a:ext uri="{FF2B5EF4-FFF2-40B4-BE49-F238E27FC236}">
                <a16:creationId xmlns:a16="http://schemas.microsoft.com/office/drawing/2014/main" id="{40063604-33D1-D168-F505-F2B80DCBBBAA}"/>
              </a:ext>
            </a:extLst>
          </p:cNvPr>
          <p:cNvSpPr>
            <a:spLocks noGrp="1"/>
          </p:cNvSpPr>
          <p:nvPr>
            <p:ph type="body" sz="quarter" idx="18"/>
          </p:nvPr>
        </p:nvSpPr>
        <p:spPr/>
        <p:txBody>
          <a:bodyPr/>
          <a:lstStyle/>
          <a:p>
            <a:r>
              <a:rPr lang="en-AU" dirty="0"/>
              <a:t>Summarise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506D43-FBBC-B24E-71F6-45E61004F9D9}"/>
                  </a:ext>
                </a:extLst>
              </p:cNvPr>
              <p:cNvSpPr>
                <a:spLocks noGrp="1"/>
              </p:cNvSpPr>
              <p:nvPr>
                <p:ph idx="1"/>
              </p:nvPr>
            </p:nvSpPr>
            <p:spPr/>
            <p:txBody>
              <a:bodyPr/>
              <a:lstStyle/>
              <a:p>
                <a:pPr/>
                <a14:m>
                  <m:oMathPara xmlns:m="http://schemas.openxmlformats.org/officeDocument/2006/math">
                    <m:oMathParaPr>
                      <m:jc m:val="left"/>
                    </m:oMathParaPr>
                    <m:oMath xmlns:m="http://schemas.openxmlformats.org/officeDocument/2006/math">
                      <m:r>
                        <a:rPr lang="en-AU" i="1" dirty="0" smtClean="0">
                          <a:latin typeface="Cambria Math" panose="02040503050406030204" pitchFamily="18" charset="0"/>
                        </a:rPr>
                        <m:t>1 </m:t>
                      </m:r>
                      <m:r>
                        <a:rPr lang="en-AU" i="1" dirty="0" smtClean="0">
                          <a:latin typeface="Cambria Math" panose="02040503050406030204" pitchFamily="18" charset="0"/>
                          <a:ea typeface="Cambria Math" panose="02040503050406030204" pitchFamily="18" charset="0"/>
                        </a:rPr>
                        <m:t>×</m:t>
                      </m:r>
                      <m:r>
                        <a:rPr lang="en-AU" i="1" dirty="0" smtClean="0">
                          <a:latin typeface="Cambria Math" panose="02040503050406030204" pitchFamily="18" charset="0"/>
                        </a:rPr>
                        <m:t> </m:t>
                      </m:r>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𝑎</m:t>
                      </m:r>
                    </m:oMath>
                  </m:oMathPara>
                </a14:m>
                <a:endParaRPr lang="en-AU" dirty="0"/>
              </a:p>
              <a:p>
                <a:pPr/>
                <a14:m>
                  <m:oMathPara xmlns:m="http://schemas.openxmlformats.org/officeDocument/2006/math">
                    <m:oMathParaPr>
                      <m:jc m:val="left"/>
                    </m:oMathParaPr>
                    <m:oMath xmlns:m="http://schemas.openxmlformats.org/officeDocument/2006/math">
                      <m:r>
                        <a:rPr lang="en-AU" i="1" dirty="0" smtClean="0">
                          <a:latin typeface="Cambria Math" panose="02040503050406030204" pitchFamily="18" charset="0"/>
                        </a:rPr>
                        <m:t>2</m:t>
                      </m:r>
                      <m:r>
                        <a:rPr lang="en-AU" i="1" dirty="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=2</m:t>
                      </m:r>
                      <m:r>
                        <a:rPr lang="en-AU" b="0" i="1" smtClean="0">
                          <a:latin typeface="Cambria Math" panose="02040503050406030204" pitchFamily="18" charset="0"/>
                        </a:rPr>
                        <m:t>𝑎</m:t>
                      </m:r>
                    </m:oMath>
                  </m:oMathPara>
                </a14:m>
                <a:endParaRPr lang="en-AU" b="0" dirty="0"/>
              </a:p>
              <a:p>
                <a:pPr/>
                <a14:m>
                  <m:oMathPara xmlns:m="http://schemas.openxmlformats.org/officeDocument/2006/math">
                    <m:oMathParaPr>
                      <m:jc m:val="left"/>
                    </m:oMathParaPr>
                    <m:oMath xmlns:m="http://schemas.openxmlformats.org/officeDocument/2006/math">
                      <m:r>
                        <a:rPr lang="en-AU" i="1" dirty="0" smtClean="0">
                          <a:latin typeface="Cambria Math" panose="02040503050406030204" pitchFamily="18" charset="0"/>
                        </a:rPr>
                        <m:t>3</m:t>
                      </m:r>
                      <m:r>
                        <a:rPr lang="en-AU" i="1" dirty="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=3</m:t>
                      </m:r>
                      <m:r>
                        <a:rPr lang="en-AU" b="0" i="1" smtClean="0">
                          <a:latin typeface="Cambria Math" panose="02040503050406030204" pitchFamily="18" charset="0"/>
                        </a:rPr>
                        <m:t>𝑎</m:t>
                      </m:r>
                    </m:oMath>
                  </m:oMathPara>
                </a14:m>
                <a:endParaRPr lang="en-AU" b="0" dirty="0"/>
              </a:p>
            </p:txBody>
          </p:sp>
        </mc:Choice>
        <mc:Fallback xmlns="">
          <p:sp>
            <p:nvSpPr>
              <p:cNvPr id="3" name="Content Placeholder 2">
                <a:extLst>
                  <a:ext uri="{FF2B5EF4-FFF2-40B4-BE49-F238E27FC236}">
                    <a16:creationId xmlns:a16="http://schemas.microsoft.com/office/drawing/2014/main" id="{AE506D43-FBBC-B24E-71F6-45E61004F9D9}"/>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6BCD36B0-28DC-3F09-BF9B-4F0B5587D3D3}"/>
                  </a:ext>
                </a:extLst>
              </p:cNvPr>
              <p:cNvSpPr/>
              <p:nvPr/>
            </p:nvSpPr>
            <p:spPr>
              <a:xfrm>
                <a:off x="2085588" y="2006934"/>
                <a:ext cx="4271750" cy="1000071"/>
              </a:xfrm>
              <a:prstGeom prst="wedgeRoundRectCallout">
                <a:avLst>
                  <a:gd name="adj1" fmla="val -55783"/>
                  <a:gd name="adj2" fmla="val 196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a:r>
                  <a:rPr lang="en-AU" sz="2000" dirty="0"/>
                  <a:t>Why would someone write </a:t>
                </a:r>
                <a14:m>
                  <m:oMath xmlns:m="http://schemas.openxmlformats.org/officeDocument/2006/math">
                    <m:r>
                      <a:rPr lang="en-AU" sz="2000" b="0" i="1" smtClean="0">
                        <a:latin typeface="Cambria Math" panose="02040503050406030204" pitchFamily="18" charset="0"/>
                      </a:rPr>
                      <m:t>3</m:t>
                    </m:r>
                    <m:r>
                      <a:rPr lang="en-AU" sz="2000" b="0" i="1" smtClean="0">
                        <a:latin typeface="Cambria Math" panose="02040503050406030204" pitchFamily="18" charset="0"/>
                      </a:rPr>
                      <m:t>𝑎</m:t>
                    </m:r>
                  </m:oMath>
                </a14:m>
                <a:r>
                  <a:rPr lang="en-AU" sz="2000" dirty="0"/>
                  <a:t> instead of </a:t>
                </a:r>
                <a14:m>
                  <m:oMath xmlns:m="http://schemas.openxmlformats.org/officeDocument/2006/math">
                    <m:r>
                      <a:rPr lang="en-AU" sz="2000" b="0" i="1" smtClean="0">
                        <a:latin typeface="Cambria Math" panose="02040503050406030204" pitchFamily="18" charset="0"/>
                      </a:rPr>
                      <m:t>3</m:t>
                    </m:r>
                  </m:oMath>
                </a14:m>
                <a:r>
                  <a:rPr lang="en-AU" sz="2000" dirty="0"/>
                  <a:t> x </a:t>
                </a:r>
                <a14:m>
                  <m:oMath xmlns:m="http://schemas.openxmlformats.org/officeDocument/2006/math">
                    <m:r>
                      <a:rPr lang="en-AU" sz="2000" b="0" i="1" smtClean="0">
                        <a:latin typeface="Cambria Math" panose="02040503050406030204" pitchFamily="18" charset="0"/>
                      </a:rPr>
                      <m:t>𝑎</m:t>
                    </m:r>
                  </m:oMath>
                </a14:m>
                <a:r>
                  <a:rPr lang="en-AU" sz="2000" dirty="0"/>
                  <a:t>?</a:t>
                </a:r>
              </a:p>
            </p:txBody>
          </p:sp>
        </mc:Choice>
        <mc:Fallback xmlns="">
          <p:sp>
            <p:nvSpPr>
              <p:cNvPr id="2" name="Speech Bubble: Rectangle with Corners Rounded 1">
                <a:extLst>
                  <a:ext uri="{FF2B5EF4-FFF2-40B4-BE49-F238E27FC236}">
                    <a16:creationId xmlns:a16="http://schemas.microsoft.com/office/drawing/2014/main" id="{6BCD36B0-28DC-3F09-BF9B-4F0B5587D3D3}"/>
                  </a:ext>
                </a:extLst>
              </p:cNvPr>
              <p:cNvSpPr>
                <a:spLocks noRot="1" noChangeAspect="1" noMove="1" noResize="1" noEditPoints="1" noAdjustHandles="1" noChangeArrowheads="1" noChangeShapeType="1" noTextEdit="1"/>
              </p:cNvSpPr>
              <p:nvPr/>
            </p:nvSpPr>
            <p:spPr>
              <a:xfrm>
                <a:off x="2085588" y="2006934"/>
                <a:ext cx="4271750" cy="1000071"/>
              </a:xfrm>
              <a:prstGeom prst="wedgeRoundRectCallout">
                <a:avLst>
                  <a:gd name="adj1" fmla="val -55783"/>
                  <a:gd name="adj2" fmla="val 19688"/>
                  <a:gd name="adj3" fmla="val 16667"/>
                </a:avLst>
              </a:prstGeom>
              <a:blipFill>
                <a:blip r:embed="rId4"/>
                <a:stretch>
                  <a:fillRect/>
                </a:stretch>
              </a:blipFill>
            </p:spPr>
            <p:txBody>
              <a:bodyPr/>
              <a:lstStyle/>
              <a:p>
                <a:r>
                  <a:rPr lang="en-AU">
                    <a:noFill/>
                  </a:rPr>
                  <a:t> </a:t>
                </a:r>
              </a:p>
            </p:txBody>
          </p:sp>
        </mc:Fallback>
      </mc:AlternateContent>
      <p:sp>
        <p:nvSpPr>
          <p:cNvPr id="4" name="Speech Bubble: Rectangle with Corners Rounded 3">
            <a:extLst>
              <a:ext uri="{FF2B5EF4-FFF2-40B4-BE49-F238E27FC236}">
                <a16:creationId xmlns:a16="http://schemas.microsoft.com/office/drawing/2014/main" id="{C2B8461D-D17E-212D-F011-5952719CCAE8}"/>
              </a:ext>
            </a:extLst>
          </p:cNvPr>
          <p:cNvSpPr/>
          <p:nvPr/>
        </p:nvSpPr>
        <p:spPr>
          <a:xfrm>
            <a:off x="4221463" y="3307296"/>
            <a:ext cx="4271750" cy="1146717"/>
          </a:xfrm>
          <a:prstGeom prst="wedgeRoundRectCallout">
            <a:avLst>
              <a:gd name="adj1" fmla="val -39900"/>
              <a:gd name="adj2" fmla="val 197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AU" sz="2000" dirty="0"/>
              <a:t>Which term would come next?</a:t>
            </a:r>
          </a:p>
        </p:txBody>
      </p:sp>
      <p:sp>
        <p:nvSpPr>
          <p:cNvPr id="5" name="Slide Number Placeholder 4">
            <a:extLst>
              <a:ext uri="{FF2B5EF4-FFF2-40B4-BE49-F238E27FC236}">
                <a16:creationId xmlns:a16="http://schemas.microsoft.com/office/drawing/2014/main" id="{E13E38C8-1CFF-087C-585C-5CC80067557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1532194326"/>
      </p:ext>
    </p:extLst>
  </p:cSld>
  <p:clrMapOvr>
    <a:masterClrMapping/>
  </p:clrMapOvr>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7-10-syllabus-sws-december-2022.potx  -  Read-Only" id="{4B7518B7-7928-4400-889E-427E9DE28E01}" vid="{F7238460-63C4-40E6-AE58-06ED0ED9C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1700</Words>
  <Application>Microsoft Office PowerPoint</Application>
  <PresentationFormat>Widescreen</PresentationFormat>
  <Paragraphs>236</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Cambria Math</vt:lpstr>
      <vt:lpstr>Public Sans Light</vt:lpstr>
      <vt:lpstr>Times New Roman</vt:lpstr>
      <vt:lpstr>Courier New</vt:lpstr>
      <vt:lpstr>Public Sans</vt:lpstr>
      <vt:lpstr>NSWG Corporate</vt:lpstr>
      <vt:lpstr>Stepping through unknowns</vt:lpstr>
      <vt:lpstr>Launch</vt:lpstr>
      <vt:lpstr>Launch – broken ruler</vt:lpstr>
      <vt:lpstr>Launch – a bit more than</vt:lpstr>
      <vt:lpstr>Perimeter – example 1</vt:lpstr>
      <vt:lpstr>Perimeter – example 2</vt:lpstr>
      <vt:lpstr>Perimeter – example 3</vt:lpstr>
      <vt:lpstr>Determining pace length</vt:lpstr>
      <vt:lpstr>Mathematical shortcuts</vt:lpstr>
      <vt:lpstr>Definitions – examples</vt:lpstr>
      <vt:lpstr>Definitions – non-examples</vt:lpstr>
      <vt:lpstr>More definitions</vt:lpstr>
      <vt:lpstr>Adding like terms</vt:lpstr>
      <vt:lpstr>Example 1</vt:lpstr>
      <vt:lpstr>Example 1 – self-explanation prompts</vt:lpstr>
      <vt:lpstr>Your turn 1</vt:lpstr>
      <vt:lpstr>Your turn 1 – solution</vt:lpstr>
      <vt:lpstr>Example 2</vt:lpstr>
      <vt:lpstr>Example 2 – self-explanation prompt</vt:lpstr>
      <vt:lpstr>Your turn 2</vt:lpstr>
      <vt:lpstr>Your turn 2 – solution</vt:lpstr>
      <vt:lpstr>Sorting terms 1</vt:lpstr>
      <vt:lpstr>Sorting terms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Stepping through unknowns</dc:title>
  <dc:creator>NSW Department of Education</dc:creator>
  <cp:revision>2</cp:revision>
  <dcterms:created xsi:type="dcterms:W3CDTF">2023-06-21T23:27:18Z</dcterms:created>
  <dcterms:modified xsi:type="dcterms:W3CDTF">2023-06-21T23:27:38Z</dcterms:modified>
</cp:coreProperties>
</file>