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2" r:id="rId4"/>
    <p:sldId id="263" r:id="rId5"/>
    <p:sldId id="261" r:id="rId6"/>
    <p:sldId id="267" r:id="rId7"/>
    <p:sldId id="272" r:id="rId8"/>
    <p:sldId id="266" r:id="rId9"/>
    <p:sldId id="264" r:id="rId10"/>
    <p:sldId id="269" r:id="rId11"/>
    <p:sldId id="273" r:id="rId12"/>
    <p:sldId id="274" r:id="rId13"/>
    <p:sldId id="275" r:id="rId14"/>
  </p:sldIdLst>
  <p:sldSz cx="12192000" cy="6858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mbria Math" panose="02040503050406030204" pitchFamily="18" charset="0"/>
      <p:regular r:id="rId19"/>
    </p:embeddedFont>
    <p:embeddedFont>
      <p:font typeface="Public Sans" panose="020B0604020202020204" charset="0"/>
      <p:regular r:id="rId20"/>
      <p:bold r:id="rId21"/>
      <p:italic r:id="rId22"/>
      <p:boldItalic r:id="rId23"/>
    </p:embeddedFont>
    <p:embeddedFont>
      <p:font typeface="Public Sans Light" panose="020B0604020202020204" charset="0"/>
      <p:regular r:id="rId24"/>
      <p:italic r:id="rId25"/>
    </p:embeddedFont>
  </p:embeddedFontLst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tes" id="{9102D73B-8542-41AF-8673-BCEF68A5FE73}">
          <p14:sldIdLst>
            <p14:sldId id="257"/>
            <p14:sldId id="258"/>
            <p14:sldId id="262"/>
            <p14:sldId id="263"/>
            <p14:sldId id="261"/>
            <p14:sldId id="267"/>
            <p14:sldId id="272"/>
            <p14:sldId id="266"/>
            <p14:sldId id="264"/>
            <p14:sldId id="269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CFD"/>
    <a:srgbClr val="0070C0"/>
    <a:srgbClr val="CBEDFD"/>
    <a:srgbClr val="00296C"/>
    <a:srgbClr val="002664"/>
    <a:srgbClr val="0046B8"/>
    <a:srgbClr val="FFFFFF"/>
    <a:srgbClr val="F6ACB6"/>
    <a:srgbClr val="630019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11" autoAdjust="0"/>
  </p:normalViewPr>
  <p:slideViewPr>
    <p:cSldViewPr snapToGrid="0">
      <p:cViewPr varScale="1">
        <p:scale>
          <a:sx n="85" d="100"/>
          <a:sy n="85" d="100"/>
        </p:scale>
        <p:origin x="1392" y="9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3F5A19-4E20-4EDB-9EC8-DF02AC748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B4FC2-E151-470D-9291-01D2A5A6D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4B7B-ADA4-42BE-A113-1D67CA67812F}" type="datetimeFigureOut">
              <a:rPr lang="en-AU" smtClean="0">
                <a:latin typeface="Public Sans" pitchFamily="2" charset="0"/>
              </a:rPr>
              <a:t>20/06/2023</a:t>
            </a:fld>
            <a:endParaRPr lang="en-AU" dirty="0">
              <a:latin typeface="Public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7DE46-ED0B-49F3-8199-C129451A46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Public Sans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A6684-5527-4DB9-88B5-C4F66FB5F7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F8501-5769-46EC-B8B9-363B75FA9999}" type="slidenum">
              <a:rPr lang="en-AU" smtClean="0">
                <a:latin typeface="Public Sans" pitchFamily="2" charset="0"/>
              </a:rPr>
              <a:t>‹#›</a:t>
            </a:fld>
            <a:endParaRPr lang="en-AU" dirty="0"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3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EC6F825C-382E-4C1A-82AB-BCE4AFD21ABE}" type="datetimeFigureOut">
              <a:rPr lang="en-AU" smtClean="0"/>
              <a:pPr/>
              <a:t>20/06/2023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ublic Sans" pitchFamily="2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ublic Sans" pitchFamily="2" charset="0"/>
              </a:defRPr>
            </a:lvl1pPr>
          </a:lstStyle>
          <a:p>
            <a:fld id="{B07158C4-A119-4B78-9DE8-A50001BC31D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092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Public Sans" pitchFamily="2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15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latin typeface="+mj-lt"/>
              </a:rPr>
              <a:t>5x+(-2x) can be simplified to 3x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166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0" i="0" dirty="0">
                <a:latin typeface="+mj-lt"/>
              </a:rPr>
              <a:t>5x+(-2x) can be simplified to 3x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474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5x can be shown using the horizontal or vertical x tiles.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6224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3x + 2x can be simplified to 5x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158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Students fill this in on Appendix C – “Algebra tiles practice”.</a:t>
            </a:r>
          </a:p>
          <a:p>
            <a:r>
              <a:rPr lang="en-AU" dirty="0"/>
              <a:t>5x + 2x can be simplified to 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2905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5x + 2x can be simplified to 7x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933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𝑠𝑖𝑚𝑝𝑙𝑖𝑓𝑖𝑒𝑑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−6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AU" b="0" i="0">
                    <a:latin typeface="Cambria Math" panose="02040503050406030204" pitchFamily="18" charset="0"/>
                  </a:rPr>
                  <a:t>(−4𝑥)+(−2𝑥)  𝑐𝑎𝑛 𝑏𝑒 𝑠𝑖𝑚𝑝𝑙𝑖𝑓𝑖𝑒𝑑 𝑡𝑜 −6𝑥</a:t>
                </a:r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0649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𝑐𝑎𝑛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𝑠𝑖𝑚𝑝𝑙𝑖𝑓𝑖𝑒𝑑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 −6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AU" b="0" i="0">
                    <a:latin typeface="Cambria Math" panose="02040503050406030204" pitchFamily="18" charset="0"/>
                  </a:rPr>
                  <a:t>(−4𝑥)+(−2𝑥)  𝑐𝑎𝑛 𝑏𝑒 𝑠𝑖𝑚𝑝𝑙𝑖𝑓𝑖𝑒𝑑 𝑡𝑜 −6𝑥</a:t>
                </a:r>
                <a:endParaRPr lang="en-AU" dirty="0"/>
              </a:p>
              <a:p>
                <a:endParaRPr lang="en-AU" dirty="0"/>
              </a:p>
              <a:p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455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3095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A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i="1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 can be simplified to</a:t>
                </a:r>
                <a:r>
                  <a:rPr lang="en-AU" baseline="0" dirty="0"/>
                  <a:t> </a:t>
                </a:r>
                <a14:m>
                  <m:oMath xmlns:m="http://schemas.openxmlformats.org/officeDocument/2006/math">
                    <m:r>
                      <a:rPr lang="en-AU" b="0" i="1" baseline="0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AU" b="0" i="1" baseline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i="0">
                    <a:latin typeface="Cambria Math" panose="02040503050406030204" pitchFamily="18" charset="0"/>
                  </a:rPr>
                  <a:t>(−3𝑥)+(−𝑥)</a:t>
                </a:r>
                <a:r>
                  <a:rPr lang="en-AU" dirty="0"/>
                  <a:t> can be simplified to</a:t>
                </a:r>
                <a:r>
                  <a:rPr lang="en-AU" baseline="0" dirty="0"/>
                  <a:t> </a:t>
                </a:r>
                <a:r>
                  <a:rPr lang="en-AU" b="0" i="0" baseline="0">
                    <a:latin typeface="Cambria Math" panose="02040503050406030204" pitchFamily="18" charset="0"/>
                  </a:rPr>
                  <a:t>−4𝑥</a:t>
                </a:r>
                <a:endParaRPr lang="en-AU" dirty="0"/>
              </a:p>
              <a:p>
                <a:endParaRPr lang="en-AU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0883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10080000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5760000"/>
            <a:ext cx="10079997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438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2_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2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3240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2_Image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261660-AF47-818D-7C30-D254D989C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4320000"/>
            <a:ext cx="6343602" cy="1224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1368311"/>
            <a:ext cx="2880000" cy="2880000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1" y="5760000"/>
            <a:ext cx="6343602" cy="72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D048189-D626-F31B-A3F0-9BF80BDFD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7EB2D-0002-4493-AE06-E07C29922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50" y="360000"/>
            <a:ext cx="678225" cy="7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4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879F4BE-E182-4B87-821C-1C8EF66674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56517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0080000" cy="54870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03A8E2-73B2-4BCE-A537-BD98BFA4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6" name="Table Placeholder 9">
            <a:extLst>
              <a:ext uri="{FF2B5EF4-FFF2-40B4-BE49-F238E27FC236}">
                <a16:creationId xmlns:a16="http://schemas.microsoft.com/office/drawing/2014/main" id="{41FBA3B0-0275-0235-9CEA-C5CEA00EBD48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360362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5" name="Table Placeholder 9">
            <a:extLst>
              <a:ext uri="{FF2B5EF4-FFF2-40B4-BE49-F238E27FC236}">
                <a16:creationId xmlns:a16="http://schemas.microsoft.com/office/drawing/2014/main" id="{3A833504-810D-E90D-EEAD-6FD03511C6AA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90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7" name="Table Placeholder 9">
            <a:extLst>
              <a:ext uri="{FF2B5EF4-FFF2-40B4-BE49-F238E27FC236}">
                <a16:creationId xmlns:a16="http://schemas.microsoft.com/office/drawing/2014/main" id="{45BE7F48-2F3F-5684-3640-86C10E7CF41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6228000" y="4248000"/>
            <a:ext cx="5616000" cy="216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77C0E-B1B9-7F5F-3A8D-575B8D4B5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2D0BD54-7D0B-4891-A21E-B22F9DA5CCA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7944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8D9268B-FAD5-4A3C-B190-A50230A1D12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360362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2" name="Table Placeholder 9">
            <a:extLst>
              <a:ext uri="{FF2B5EF4-FFF2-40B4-BE49-F238E27FC236}">
                <a16:creationId xmlns:a16="http://schemas.microsoft.com/office/drawing/2014/main" id="{92BD0FCE-0804-4AAE-615C-566A4F2FAFEF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6228000" y="1620000"/>
            <a:ext cx="5616000" cy="468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icon to add table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A8057-F61F-CB11-BD7F-686904EB0E6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8C0AB9A-5EB0-4C01-AB6A-268E21FF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7511D4D-B7CF-4565-A769-9BC0C0A0A2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057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257F9B-C715-D998-280B-B0490FAB9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36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620000"/>
            <a:ext cx="11484000" cy="45360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C68106-4483-643D-2F20-EDD5AEDB9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AACF727-AE7E-47EA-8835-DCF4CB035E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704076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B0793B-9A9E-76CD-2FEC-E2CDF54AF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7CB3A0F-511B-451A-8458-A90B8C25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454035-2B61-4AA5-B92D-AE7B4F8DA6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97119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DA8821-872D-DA98-FD86-2667B05FA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245FC77-E959-4B3D-936D-71858DF4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61807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4530E4-39F1-41F1-B2DC-30ACB1CA59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10216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5837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800000"/>
            <a:ext cx="11473200" cy="4351339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B646BC-5BB3-E31B-1A9E-AD82558D7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03CD5AEC-C258-42AE-85FE-5BEE6B15C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6A8778F-1369-47FD-AB66-0F42629BE0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23972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2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15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4104000"/>
            <a:ext cx="853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284000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4284000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4572000"/>
            <a:ext cx="359999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4104000"/>
            <a:ext cx="2772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4284000"/>
            <a:ext cx="2772000" cy="1080000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5867118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5867118"/>
            <a:ext cx="630000" cy="68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9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box and 2 Column Cont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339999"/>
            <a:ext cx="4680000" cy="39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2339999"/>
            <a:ext cx="6624000" cy="396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677D244-6A00-4BD3-ACE8-5EC2A13C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01DC35-DB3A-4874-A68A-8636093233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072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9994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box and 2 Column Content box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28366C-8E0F-43D3-99CB-DE12D7F37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800225"/>
            <a:ext cx="4680000" cy="449977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000" y="1800225"/>
            <a:ext cx="6624000" cy="4499774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4F22-50EB-721D-DCB8-73255FFA7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5A0FCAAA-70E2-4960-89F7-E534C412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916A36C-ED56-48CD-A0DE-B0EE6F84BB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108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7997" cy="4140000"/>
          </a:xfrm>
        </p:spPr>
        <p:txBody>
          <a:bodyPr>
            <a:noAutofit/>
          </a:bodyPr>
          <a:lstStyle>
            <a:lvl1pPr>
              <a:defRPr sz="3600">
                <a:solidFill>
                  <a:srgbClr val="146CFD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6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9342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, pullout tex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E143F9-7EC0-4AAA-8FBE-0E958CF62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4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DFE73-8EDC-49F9-98CE-69EE49E536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0675" y="1800000"/>
            <a:ext cx="6407150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74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E2CE7-BAAF-4A0F-BCDC-D1B8B984B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363" y="1800001"/>
            <a:ext cx="6588125" cy="45357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E72A7D1-A5EB-4D09-AD47-B0A275B7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8488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7B9D695-CA75-41BE-8E93-58026D854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864663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atur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89783-DDB0-BFFC-2FB9-979DE48DC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2001" y="0"/>
            <a:ext cx="50399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8877F-C33A-D522-FD46-F348296ACE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 descr="NSW Government logo">
            <a:extLst>
              <a:ext uri="{FF2B5EF4-FFF2-40B4-BE49-F238E27FC236}">
                <a16:creationId xmlns:a16="http://schemas.microsoft.com/office/drawing/2014/main" id="{5FC5D3ED-061A-37F0-98B5-C39727FE19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0EA86DC-5E49-961E-593B-0DE205CE0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7612" y="1800000"/>
            <a:ext cx="4426387" cy="453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CB43674-C40D-7D08-3098-549DEE754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800000"/>
            <a:ext cx="6587996" cy="4536000"/>
          </a:xfrm>
        </p:spPr>
        <p:txBody>
          <a:bodyPr numCol="2" spcCol="180000"/>
          <a:lstStyle>
            <a:lvl1pPr>
              <a:defRPr sz="2200"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288B2F92-9E9A-44B6-B1AC-D5D3E091E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587995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C2837A2-1CBF-4261-8400-72B50306E6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48336"/>
            <a:ext cx="6588125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3919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of Count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13180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 of Countr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2292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 of Country">
    <p:bg>
      <p:bgPr>
        <a:solidFill>
          <a:srgbClr val="002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0CE222A-58C3-0A08-99DB-534710A0C2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" y="6350"/>
            <a:ext cx="5029200" cy="6845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B6F15D0-AE99-5E95-E10F-E8416680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0000"/>
            <a:ext cx="5400000" cy="10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EA8E5D-F9A7-48AC-AF91-6754515E9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220000" y="1800000"/>
            <a:ext cx="0" cy="4536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FAB4FCE-5DFB-4423-ADC8-E6C79ABBE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00" y="1800225"/>
            <a:ext cx="6408000" cy="414000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solidFill>
                  <a:schemeClr val="tx1"/>
                </a:solidFill>
                <a:latin typeface="+mn-lt"/>
              </a:defRPr>
            </a:lvl2pPr>
            <a:lvl3pPr>
              <a:defRPr sz="3600">
                <a:solidFill>
                  <a:schemeClr val="bg2"/>
                </a:solidFill>
                <a:latin typeface="+mn-lt"/>
              </a:defRPr>
            </a:lvl3pPr>
            <a:lvl4pPr>
              <a:defRPr sz="3600">
                <a:solidFill>
                  <a:schemeClr val="bg2"/>
                </a:solidFill>
                <a:latin typeface="+mn-lt"/>
              </a:defRPr>
            </a:lvl4pPr>
            <a:lvl5pPr>
              <a:defRPr sz="36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6D7771-B92C-4B57-B3D3-8B15F5B96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00" y="0"/>
            <a:ext cx="5040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8B06DF-F3D5-44F7-AB62-30A2ED1F4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0" y="5976000"/>
            <a:ext cx="6407999" cy="360000"/>
          </a:xfrm>
        </p:spPr>
        <p:txBody>
          <a:bodyPr anchor="b"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D6039-007D-7CE1-2455-8568592471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AB367-DE01-40E9-A368-655F816DA3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27" y="348916"/>
            <a:ext cx="653673" cy="68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92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89BCDB-A0CC-B54C-ECE2-9EFE4F58B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B7A21B1-08A4-421B-AA52-B0854A5F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8840D4-8AFA-479E-9A68-568C2F1499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37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1" cy="392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41F1C-5173-8DB5-B1C6-8E93B9C83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5532"/>
            <a:ext cx="12192001" cy="22201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998" y="360000"/>
            <a:ext cx="11484001" cy="1648741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924000"/>
            <a:ext cx="12192001" cy="2934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3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B807B7-CC07-4C79-849F-41D584D6B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205288"/>
            <a:ext cx="853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2385288"/>
            <a:ext cx="27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9280053-307C-4D8A-BF45-7B6743FA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4400" y="2385288"/>
            <a:ext cx="3600000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3A2FD3-519F-2044-B746-41CDD99A2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4399" y="2673288"/>
            <a:ext cx="35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400A8E-928A-43DB-8723-796D9A555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72000" y="2205288"/>
            <a:ext cx="277200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2000" y="2385288"/>
            <a:ext cx="2772000" cy="287999"/>
          </a:xfrm>
        </p:spPr>
        <p:txBody>
          <a:bodyPr>
            <a:noAutofit/>
          </a:bodyPr>
          <a:lstStyle>
            <a:lvl1pPr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r>
              <a:rPr lang="en-AU"/>
              <a:t>00 Month 20YY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96E34DF-3C26-CCBC-435C-CF0218F6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042575"/>
            <a:ext cx="4500000" cy="68488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pic>
        <p:nvPicPr>
          <p:cNvPr id="5" name="Picture 4" descr="NSW Government logo">
            <a:extLst>
              <a:ext uri="{FF2B5EF4-FFF2-40B4-BE49-F238E27FC236}">
                <a16:creationId xmlns:a16="http://schemas.microsoft.com/office/drawing/2014/main" id="{1275AC60-D9B4-4746-B3F7-C112360E6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059119"/>
            <a:ext cx="630000" cy="684882"/>
          </a:xfrm>
          <a:prstGeom prst="rect">
            <a:avLst/>
          </a:prstGeom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E3745DC-AC8E-A131-2A57-EFBCFFD5C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924000"/>
            <a:ext cx="12192000" cy="2934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055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1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0000"/>
            <a:ext cx="5616000" cy="43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A74C7-627F-C434-F744-29348409A7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E70140A7-B494-4ADF-8485-E52C7306B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94CF964-0D7A-4F66-8FE1-E2E50D870B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6958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2340000"/>
            <a:ext cx="5616000" cy="37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B6C8A-6222-B0CE-D530-EA6C14EF2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300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86C865E-A068-4FBE-B21E-C9D86195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E794027-C1B1-4CB9-8AFE-582EC29DB3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623457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1627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lower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8000" y="1809750"/>
            <a:ext cx="5616000" cy="4310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E7C93-68FA-7ED1-D25E-41125776BC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753531B-D8A9-4B37-924D-FCDE48E2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E53A05-3D7E-4414-B822-57F7C3CD67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86238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 box with three column text box and image box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2160000"/>
            <a:ext cx="1148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4599791-EF19-4673-AA81-5D6FF85F2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E07C0E9-CC6F-48B9-A5AB-2914FBDFD3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8927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87899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ing box with three column text box and image box_no Lin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340000"/>
            <a:ext cx="8532000" cy="1116002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Subheading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363" y="3600000"/>
            <a:ext cx="8532000" cy="2699999"/>
          </a:xfrm>
        </p:spPr>
        <p:txBody>
          <a:bodyPr numCol="3" spcCol="18000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15A714-98D5-4052-AB2F-14DD929CCC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72000" y="2340000"/>
            <a:ext cx="2736000" cy="396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89E0-5097-5F11-B9C6-5305FA6340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9FF4BC1C-28FA-438D-B02E-F022AA59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273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0FD63DB-4575-4B45-9A01-C99009246C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46545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735954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 at right over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A01239-4425-4D06-9E14-E14F3426F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48000"/>
            <a:ext cx="5976000" cy="468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7CC562-144A-4EC8-A68D-03DE6177D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1548000"/>
            <a:ext cx="56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52EAB0-9BF3-42B8-9260-854C74B776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000" y="1728000"/>
            <a:ext cx="5688000" cy="900000"/>
          </a:xfrm>
        </p:spPr>
        <p:txBody>
          <a:bodyPr>
            <a:noAutofit/>
          </a:bodyPr>
          <a:lstStyle>
            <a:lvl1pPr>
              <a:defRPr sz="14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2000" y="2771999"/>
            <a:ext cx="5688000" cy="3240000"/>
          </a:xfrm>
        </p:spPr>
        <p:txBody>
          <a:bodyPr numCol="2" spcCol="180000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55E9072-3A33-4C6D-A549-4A012107B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92000" y="6228000"/>
            <a:ext cx="568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6E195-08D8-B578-8FC3-04019FAB28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EFC25D5C-75DB-4279-AC00-2D3207451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9046FC8-7C55-4C92-84EC-77EF486F47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225097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59998"/>
            <a:ext cx="2520000" cy="5976002"/>
          </a:xfrm>
        </p:spPr>
        <p:txBody>
          <a:bodyPr>
            <a:noAutofit/>
          </a:bodyPr>
          <a:lstStyle>
            <a:lvl1pPr>
              <a:defRPr sz="1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B8F80F-22E3-47D7-8D99-80BFFDFB3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96000" y="360000"/>
            <a:ext cx="0" cy="5976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A03EB-CF3D-4096-8D64-2420CB9A07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12002" y="360000"/>
            <a:ext cx="7560000" cy="5976000"/>
          </a:xfrm>
        </p:spPr>
        <p:txBody>
          <a:bodyPr numCol="1" spcCol="180000"/>
          <a:lstStyle>
            <a:lvl1pPr>
              <a:defRPr sz="3600">
                <a:solidFill>
                  <a:schemeClr val="accent1"/>
                </a:solidFill>
              </a:defRPr>
            </a:lvl1pPr>
            <a:lvl2pPr>
              <a:defRPr sz="1800">
                <a:latin typeface="+mn-lt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738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65CECD-C00D-4560-9C97-AE28A8535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0000"/>
            <a:ext cx="12192000" cy="523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4B69FB63-5913-44B0-9BCA-4B6E66C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60000"/>
            <a:ext cx="10260002" cy="522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A905C52-CF4B-447B-B93D-A86FD20940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12198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abov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B6FE45-2247-43AE-AFB0-3C1EC574D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9998" y="1909282"/>
            <a:ext cx="11483999" cy="421071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7468B5-9304-8780-B3F7-E48A7589B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05BC5410-7E55-4593-BA28-5E8E6B3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CAC8508-E60B-446A-8E8E-4CDD0947B7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16704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32136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wo multi-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E937FAD-09C4-B9AC-E0F8-D88B1E980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EC6F40-A8A0-4128-90D0-E467B3027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9750" y="1728788"/>
            <a:ext cx="6229350" cy="460721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948000" y="1728000"/>
            <a:ext cx="0" cy="460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999" y="1727999"/>
            <a:ext cx="4715997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000" y="3924000"/>
            <a:ext cx="4715996" cy="205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0EAFF04E-EED2-4901-9136-39CEC8DFA2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27998" y="6048000"/>
            <a:ext cx="4716000" cy="288000"/>
          </a:xfrm>
        </p:spPr>
        <p:txBody>
          <a:bodyPr anchor="b" anchorCtr="0">
            <a:normAutofit/>
          </a:bodyPr>
          <a:lstStyle>
            <a:lvl1pPr>
              <a:defRPr sz="1000">
                <a:latin typeface="+mn-lt"/>
              </a:defRPr>
            </a:lvl1pPr>
          </a:lstStyle>
          <a:p>
            <a:pPr lvl="0"/>
            <a:r>
              <a:rPr lang="en-US"/>
              <a:t>Caption</a:t>
            </a:r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D6739-5371-B762-58B3-DA849DE6A7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9691CFB-7E44-4ABC-B663-13EAB9E1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8" y="360000"/>
            <a:ext cx="9900251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1B4D21B-6662-499E-B4B3-F33ABC0C0C3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48" y="1016704"/>
            <a:ext cx="9900252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636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268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with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E96714-DAB5-89E1-9A49-F9D9F3DE0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360000"/>
            <a:ext cx="0" cy="597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D7E1CAC4-88FF-4E85-8A37-9D1F4A8514E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39750" y="1547999"/>
            <a:ext cx="7560000" cy="3888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3768AF-49AB-464E-9DF6-68376B8AC3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5544000"/>
            <a:ext cx="7560000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CE467A-6B5B-43F6-973F-516915856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28000" y="3276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hart Placeholder 17">
            <a:extLst>
              <a:ext uri="{FF2B5EF4-FFF2-40B4-BE49-F238E27FC236}">
                <a16:creationId xmlns:a16="http://schemas.microsoft.com/office/drawing/2014/main" id="{0F4F51DE-C82F-4C69-9901-7D4EF2CBE8D4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9108000" y="3276000"/>
            <a:ext cx="2736000" cy="2159999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AU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A94C0C8-30F5-4B00-BC99-C6DFC381A6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08000" y="5544000"/>
            <a:ext cx="2735999" cy="79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latin typeface="+mn-lt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38D5-1269-AD49-5ECE-E3F740C2007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0741BC9-5810-4402-AD5B-2DD451F8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000"/>
            <a:ext cx="990025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6173B19-BDA0-4232-B1D7-D85D6B594E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016704"/>
            <a:ext cx="990025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12596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0612CD-1BF1-42B5-8546-A674A0B86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154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999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000" y="1800000"/>
            <a:ext cx="5400000" cy="540000"/>
          </a:xfrm>
        </p:spPr>
        <p:txBody>
          <a:bodyPr anchor="t">
            <a:no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000" y="2340000"/>
            <a:ext cx="5400000" cy="37800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AADAD-B302-2C54-28BE-DE627A151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60000" y="6228000"/>
            <a:ext cx="114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C0920B-AC4B-0EAF-B89F-B7D590469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F2CB1FCA-D1E5-416B-B1F2-710F1C82D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4324E8E-03E6-4838-9622-D9823630F7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050888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659563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8C2E4-E0FA-4F11-9270-098EDFE8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54560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65DF8EF-3190-4490-9931-2111E92293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82520"/>
            <a:ext cx="10080000" cy="310015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668512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970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ED08CF-2518-2327-406C-6026029FD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0000" y="0"/>
            <a:ext cx="777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7B4648-D1B6-2648-37DC-35CC3262B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420000" y="360000"/>
            <a:ext cx="0" cy="6192773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6070B46-EC77-177A-DA25-5155F929B1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7" y="1259999"/>
            <a:ext cx="6948000" cy="270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1481CC-14AE-44A2-E62B-3050FD802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99997" y="360000"/>
            <a:ext cx="3599996" cy="68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5A48081-2B8F-CBA5-A4D1-4D0CEEEDB3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97" y="4248000"/>
            <a:ext cx="6947996" cy="1152000"/>
          </a:xfrm>
        </p:spPr>
        <p:txBody>
          <a:bodyPr anchor="b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AEED1A4F-C99E-03ED-E8E3-C614DDDC05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99997" y="5832773"/>
            <a:ext cx="3600000" cy="39600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0E763D3-A13C-06E4-9014-2E3B134078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0" y="6264773"/>
            <a:ext cx="3599999" cy="288000"/>
          </a:xfrm>
        </p:spPr>
        <p:txBody>
          <a:bodyPr anchor="b" anchorCtr="0"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37F13F42-B330-47E5-3F90-36734EC089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47995" y="5832773"/>
            <a:ext cx="2700000" cy="720000"/>
          </a:xfrm>
        </p:spPr>
        <p:txBody>
          <a:bodyPr anchor="b">
            <a:noAutofit/>
          </a:bodyPr>
          <a:lstStyle>
            <a:lvl1pPr algn="r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EA5A75-B013-2CCC-2269-682E37F0B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6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795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040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59998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1" y="1044000"/>
            <a:ext cx="4500000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3707999"/>
            <a:ext cx="4500000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CBD988A2-69DC-6498-35F1-5A52AD30C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997" y="5039998"/>
            <a:ext cx="4499999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B4A246-8750-3B76-6335-2AB1425737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997" y="5327998"/>
            <a:ext cx="449999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B9A9D47-05D2-409D-A941-8374F9F8E2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9999" y="6192000"/>
            <a:ext cx="4499999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0000" y="0"/>
            <a:ext cx="2880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19999" y="0"/>
            <a:ext cx="265187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accent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accent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accent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941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646A5C8-9FAD-4A32-B2BD-9D5DD5101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128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  <a:latin typeface="Public Sans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83C022-C11C-47A8-B2C6-38BBC7F57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0000" y="360000"/>
            <a:ext cx="0" cy="61920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E3775B0C-7FFD-4E7F-AC26-D5F1E787B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999" y="359998"/>
            <a:ext cx="6192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bg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999" y="1044000"/>
            <a:ext cx="6191997" cy="2520000"/>
          </a:xfrm>
          <a:ln>
            <a:noFill/>
          </a:ln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000" y="3708000"/>
            <a:ext cx="6191996" cy="1188000"/>
          </a:xfrm>
        </p:spPr>
        <p:txBody>
          <a:bodyPr anchor="t">
            <a:noAutofit/>
          </a:bodyPr>
          <a:lstStyle>
            <a:lvl1pPr>
              <a:defRPr sz="2000">
                <a:solidFill>
                  <a:schemeClr val="accent2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5FC58E93-7580-E9FF-6148-0F5E545477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039998"/>
            <a:ext cx="6191993" cy="288000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1">
                <a:solidFill>
                  <a:schemeClr val="bg1"/>
                </a:solidFill>
                <a:latin typeface="+mn-lt"/>
              </a:defRPr>
            </a:lvl1pPr>
            <a:lvl2pPr>
              <a:spcAft>
                <a:spcPts val="0"/>
              </a:spcAft>
              <a:defRPr sz="1800" b="0">
                <a:solidFill>
                  <a:schemeClr val="bg1"/>
                </a:solidFill>
                <a:latin typeface="+mj-lt"/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F0629B0-A42C-4FB6-B454-03D8AB00E8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5327998"/>
            <a:ext cx="6191989" cy="7920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title</a:t>
            </a:r>
            <a:endParaRPr lang="en-AU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FC583E1C-2B14-0034-2E56-1DF5C19C56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0000" y="6192000"/>
            <a:ext cx="6191993" cy="360000"/>
          </a:xfrm>
        </p:spPr>
        <p:txBody>
          <a:bodyPr anchor="b" anchorCtr="0">
            <a:noAutofit/>
          </a:bodyPr>
          <a:lstStyle>
            <a:lvl1pPr algn="l">
              <a:defRPr sz="1800" b="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 marL="0" indent="0">
              <a:buNone/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00 Month YY20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081598-8EF9-4067-828C-DA3306F3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28000" y="0"/>
            <a:ext cx="3708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944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C49F10D-4964-4C13-BDFD-A70181383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360000"/>
            <a:ext cx="4500000" cy="68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Public Sans" pitchFamily="2" charset="0"/>
              </a:defRPr>
            </a:lvl1pPr>
          </a:lstStyle>
          <a:p>
            <a:r>
              <a:rPr lang="en-US" dirty="0"/>
              <a:t>NSW Department of Education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7A2D9F-61E4-43DD-AEE4-7DB03212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48000"/>
            <a:ext cx="12192001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1630E-75DD-4988-B412-5BC99B5B5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48000"/>
            <a:ext cx="12192001" cy="35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3600000"/>
            <a:ext cx="7200000" cy="2520000"/>
          </a:xfrm>
          <a:ln>
            <a:noFill/>
          </a:ln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33BD13-5953-47AF-A601-951A768FED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999" y="1908000"/>
            <a:ext cx="7200000" cy="1080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DD08B-0E5C-4DF0-9C56-CC522D170E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52000" y="3978000"/>
            <a:ext cx="2880000" cy="2880000"/>
          </a:xfrm>
        </p:spPr>
        <p:txBody>
          <a:bodyPr anchor="b">
            <a:noAutofit/>
          </a:bodyPr>
          <a:lstStyle>
            <a:lvl1pPr algn="r">
              <a:lnSpc>
                <a:spcPct val="80000"/>
              </a:lnSpc>
              <a:spcAft>
                <a:spcPts val="0"/>
              </a:spcAft>
              <a:defRPr sz="19000"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428287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10080000" cy="10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SW Government logo">
            <a:extLst>
              <a:ext uri="{FF2B5EF4-FFF2-40B4-BE49-F238E27FC236}">
                <a16:creationId xmlns:a16="http://schemas.microsoft.com/office/drawing/2014/main" id="{CCBF5FED-71CD-4122-8BE4-CA4C03A99224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000" y="360321"/>
            <a:ext cx="630000" cy="6848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620000"/>
            <a:ext cx="11484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24000" y="6516000"/>
            <a:ext cx="720000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10A01DC5-1685-4615-8240-15192985C6A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8AFF8C-6EAC-4301-9800-49DD3EDD3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-2622931" y="14626"/>
            <a:ext cx="2544960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IN DESKTOP APP</a:t>
            </a:r>
          </a:p>
          <a:p>
            <a:pPr marL="163681" marR="0" lvl="0" indent="-163681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will enable full functionality of the template.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A SLIDE STYLE FROM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 tab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Slide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Choose layout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layout goes awry, select Reset</a:t>
            </a: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TEXT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5 levels of formatted text available.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move between text  levels using the increase/decrease button on the menu above.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SLIDE BACKGROUND/COLOUR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Format Background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colour from palette 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or Texture Fill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image 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REPLACE IMAGE IN SHAPE OR ON PAGE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Right 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Picture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your image</a:t>
            </a:r>
          </a:p>
          <a:p>
            <a:pPr marL="0" indent="0" algn="l">
              <a:buFont typeface="+mj-lt"/>
              <a:buNone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Delete the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icon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new image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REPOSITION IMAGE WITHIN SHAPE 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image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Picture Format menu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US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on Crop button dropdown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fit the whole image inside select FIT</a:t>
            </a:r>
          </a:p>
          <a:p>
            <a:pPr marL="239178" indent="-239178" algn="l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use only a portion select FILL then crop, move or resize image to show properly within shape.</a:t>
            </a:r>
          </a:p>
          <a:p>
            <a:pPr marL="163681" indent="-163681" algn="l">
              <a:buFont typeface="+mj-lt"/>
              <a:buNone/>
            </a:pPr>
            <a:endParaRPr lang="en-AU" sz="800" b="1" kern="12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63681" indent="-163681" algn="l">
              <a:buFont typeface="+mj-lt"/>
              <a:buNone/>
            </a:pPr>
            <a:r>
              <a:rPr lang="en-AU" sz="800" b="1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ADD/CHANGE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Insert Menu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Header &amp; Footer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Tick to activate/Untick to remove</a:t>
            </a:r>
          </a:p>
          <a:p>
            <a:pPr marL="239178" lvl="0" indent="-239178" algn="l" defTabSz="1219170" rtl="0" eaLnBrk="1" latinLnBrk="0" hangingPunct="1">
              <a:buFont typeface="+mj-lt"/>
              <a:buAutoNum type="arabicPeriod"/>
            </a:pPr>
            <a:r>
              <a:rPr lang="en-AU" sz="800" b="0" kern="12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 text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97C0B-0C24-4334-9150-A2D01FE29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2931" y="1682950"/>
            <a:ext cx="632972" cy="2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31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3" r:id="rId2"/>
    <p:sldLayoutId id="2147483702" r:id="rId3"/>
    <p:sldLayoutId id="2147483688" r:id="rId4"/>
    <p:sldLayoutId id="2147483705" r:id="rId5"/>
    <p:sldLayoutId id="2147483668" r:id="rId6"/>
    <p:sldLayoutId id="2147483671" r:id="rId7"/>
    <p:sldLayoutId id="2147483706" r:id="rId8"/>
    <p:sldLayoutId id="2147483673" r:id="rId9"/>
    <p:sldLayoutId id="2147483674" r:id="rId10"/>
    <p:sldLayoutId id="2147483707" r:id="rId11"/>
    <p:sldLayoutId id="2147483711" r:id="rId12"/>
    <p:sldLayoutId id="2147483675" r:id="rId13"/>
    <p:sldLayoutId id="2147483712" r:id="rId14"/>
    <p:sldLayoutId id="2147483676" r:id="rId15"/>
    <p:sldLayoutId id="2147483662" r:id="rId16"/>
    <p:sldLayoutId id="2147483690" r:id="rId17"/>
    <p:sldLayoutId id="2147483672" r:id="rId18"/>
    <p:sldLayoutId id="2147483691" r:id="rId19"/>
    <p:sldLayoutId id="2147483677" r:id="rId20"/>
    <p:sldLayoutId id="2147483692" r:id="rId21"/>
    <p:sldLayoutId id="2147483678" r:id="rId22"/>
    <p:sldLayoutId id="2147483710" r:id="rId23"/>
    <p:sldLayoutId id="2147483698" r:id="rId24"/>
    <p:sldLayoutId id="2147483699" r:id="rId25"/>
    <p:sldLayoutId id="2147483689" r:id="rId26"/>
    <p:sldLayoutId id="2147483713" r:id="rId27"/>
    <p:sldLayoutId id="2147483714" r:id="rId28"/>
    <p:sldLayoutId id="2147483664" r:id="rId29"/>
    <p:sldLayoutId id="2147483693" r:id="rId30"/>
    <p:sldLayoutId id="2147483684" r:id="rId31"/>
    <p:sldLayoutId id="2147483694" r:id="rId32"/>
    <p:sldLayoutId id="2147483687" r:id="rId33"/>
    <p:sldLayoutId id="2147483696" r:id="rId34"/>
    <p:sldLayoutId id="2147483680" r:id="rId35"/>
    <p:sldLayoutId id="2147483681" r:id="rId36"/>
    <p:sldLayoutId id="2147483697" r:id="rId37"/>
    <p:sldLayoutId id="2147483709" r:id="rId38"/>
    <p:sldLayoutId id="2147483685" r:id="rId39"/>
    <p:sldLayoutId id="2147483686" r:id="rId40"/>
    <p:sldLayoutId id="2147483665" r:id="rId41"/>
    <p:sldLayoutId id="2147483666" r:id="rId42"/>
    <p:sldLayoutId id="2147483667" r:id="rId4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377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imes New Roman" panose="02020603050405020304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BA3B2A6-BFB1-7E9F-3A9E-A94F7B3F2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2746879"/>
            <a:ext cx="11484001" cy="684882"/>
          </a:xfrm>
        </p:spPr>
        <p:txBody>
          <a:bodyPr/>
          <a:lstStyle/>
          <a:p>
            <a:r>
              <a:rPr lang="en-US" dirty="0"/>
              <a:t>Laying the foundations of algebra</a:t>
            </a:r>
            <a:endParaRPr lang="en-A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0F012C-82F8-CD73-FF8D-288DD57719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Explicit teaching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52552D-EFFA-5A9C-656E-67E0E798C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NSW Department of Education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04969" y="2205759"/>
                <a:ext cx="1615339" cy="31001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04969" y="2205759"/>
                <a:ext cx="1615339" cy="31001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Five x tiles plus two y/-y zero pairs plus two x tiles">
            <a:extLst>
              <a:ext uri="{FF2B5EF4-FFF2-40B4-BE49-F238E27FC236}">
                <a16:creationId xmlns:a16="http://schemas.microsoft.com/office/drawing/2014/main" id="{5767CD66-B33D-C79F-14D9-13B69AC79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224" y="1575564"/>
            <a:ext cx="3969316" cy="2720304"/>
          </a:xfrm>
          <a:prstGeom prst="rect">
            <a:avLst/>
          </a:prstGeom>
        </p:spPr>
      </p:pic>
      <p:pic>
        <p:nvPicPr>
          <p:cNvPr id="10" name="Picture 9" descr="Seven x tiles plus 2 y tiles">
            <a:extLst>
              <a:ext uri="{FF2B5EF4-FFF2-40B4-BE49-F238E27FC236}">
                <a16:creationId xmlns:a16="http://schemas.microsoft.com/office/drawing/2014/main" id="{EE10DB93-E031-FDD9-69A1-86A0DEED0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224" y="4470428"/>
            <a:ext cx="3615552" cy="19860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7540" y="5342244"/>
                <a:ext cx="1196197" cy="31001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540" y="5342244"/>
                <a:ext cx="1196197" cy="310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815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4 – self-explanation prompts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7AC1DB19-2000-F084-E1C4-BD105A1871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04969" y="2205759"/>
                <a:ext cx="1615339" cy="31001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7AC1DB19-2000-F084-E1C4-BD105A187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969" y="2205759"/>
                <a:ext cx="1615339" cy="3100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50FEA22-BFF7-103D-9986-113634C36EBF}"/>
              </a:ext>
            </a:extLst>
          </p:cNvPr>
          <p:cNvSpPr/>
          <p:nvPr/>
        </p:nvSpPr>
        <p:spPr>
          <a:xfrm>
            <a:off x="868053" y="2861351"/>
            <a:ext cx="3147678" cy="980802"/>
          </a:xfrm>
          <a:prstGeom prst="wedgeRoundRectCallout">
            <a:avLst>
              <a:gd name="adj1" fmla="val 21389"/>
              <a:gd name="adj2" fmla="val -75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>
              <a:tabLst>
                <a:tab pos="265113" algn="l"/>
              </a:tabLst>
            </a:pPr>
            <a:r>
              <a:rPr lang="en-AU" sz="1800" dirty="0"/>
              <a:t>How else could we have solved this question?</a:t>
            </a:r>
          </a:p>
        </p:txBody>
      </p:sp>
      <p:pic>
        <p:nvPicPr>
          <p:cNvPr id="15" name="Picture 14" descr="Five x tiles plus two y/-y zero pairs plus two x tiles">
            <a:extLst>
              <a:ext uri="{FF2B5EF4-FFF2-40B4-BE49-F238E27FC236}">
                <a16:creationId xmlns:a16="http://schemas.microsoft.com/office/drawing/2014/main" id="{07BF243C-E3FF-44A7-6F49-E783634C9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224" y="1575564"/>
            <a:ext cx="3969316" cy="272030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3A28C3F-92FD-8C3D-6E94-EC8DAF96B7CB}"/>
              </a:ext>
            </a:extLst>
          </p:cNvPr>
          <p:cNvSpPr/>
          <p:nvPr/>
        </p:nvSpPr>
        <p:spPr>
          <a:xfrm>
            <a:off x="8133426" y="3892747"/>
            <a:ext cx="3147678" cy="980802"/>
          </a:xfrm>
          <a:prstGeom prst="wedgeRoundRectCallout">
            <a:avLst>
              <a:gd name="adj1" fmla="val -91588"/>
              <a:gd name="adj2" fmla="val -1492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/>
            <a:r>
              <a:rPr lang="en-AU" sz="1800" dirty="0"/>
              <a:t>Why have we added zero pairs?</a:t>
            </a:r>
          </a:p>
        </p:txBody>
      </p:sp>
      <p:pic>
        <p:nvPicPr>
          <p:cNvPr id="16" name="Picture 15" descr="Seven x tiles plus 2 y tiles">
            <a:extLst>
              <a:ext uri="{FF2B5EF4-FFF2-40B4-BE49-F238E27FC236}">
                <a16:creationId xmlns:a16="http://schemas.microsoft.com/office/drawing/2014/main" id="{4CBAB439-ACBD-74ED-BFD3-7130F68E3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8224" y="4470428"/>
            <a:ext cx="3615552" cy="19860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A2A879DD-A255-38D5-B5FD-1B01421D54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7540" y="5342244"/>
                <a:ext cx="1196197" cy="31001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=7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3" name="Content Placeholder 5">
                <a:extLst>
                  <a:ext uri="{FF2B5EF4-FFF2-40B4-BE49-F238E27FC236}">
                    <a16:creationId xmlns:a16="http://schemas.microsoft.com/office/drawing/2014/main" id="{A2A879DD-A255-38D5-B5FD-1B01421D5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540" y="5342244"/>
                <a:ext cx="1196197" cy="310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6697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2520D-978A-3397-BA0F-98183A58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25765-71A0-0403-B913-EC64A9C9A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020538-F2A2-DCBB-BF38-3D81D710C3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0000" y="1754688"/>
                <a:ext cx="2259022" cy="16743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020538-F2A2-DCBB-BF38-3D81D710C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754688"/>
                <a:ext cx="2259022" cy="1674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3F59A-04CA-4031-1932-4CB626B16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316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2520D-978A-3397-BA0F-98183A58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4 – solution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25765-71A0-0403-B913-EC64A9C9A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020538-F2A2-DCBB-BF38-3D81D710C3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64222" y="2197485"/>
                <a:ext cx="2259022" cy="16743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C020538-F2A2-DCBB-BF38-3D81D710C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222" y="2197485"/>
                <a:ext cx="2259022" cy="1674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Five x tiles plus two sets of two y/-y zero pairs.">
            <a:extLst>
              <a:ext uri="{FF2B5EF4-FFF2-40B4-BE49-F238E27FC236}">
                <a16:creationId xmlns:a16="http://schemas.microsoft.com/office/drawing/2014/main" id="{055988C0-99FB-77D8-35AE-47A996278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460" y="1685525"/>
            <a:ext cx="3238500" cy="2362200"/>
          </a:xfrm>
          <a:prstGeom prst="rect">
            <a:avLst/>
          </a:prstGeom>
        </p:spPr>
      </p:pic>
      <p:pic>
        <p:nvPicPr>
          <p:cNvPr id="9" name="Picture 8" descr="Five x tiles and four -y tiles">
            <a:extLst>
              <a:ext uri="{FF2B5EF4-FFF2-40B4-BE49-F238E27FC236}">
                <a16:creationId xmlns:a16="http://schemas.microsoft.com/office/drawing/2014/main" id="{4E050D0F-8B64-94D9-0DAE-1AD18AD23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460" y="4984892"/>
            <a:ext cx="2828925" cy="17811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71AAB5A1-C92F-62D2-626C-6A6107F5CF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4222" y="5370181"/>
                <a:ext cx="2259022" cy="612930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AU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10" name="Content Placeholder 5">
                <a:extLst>
                  <a:ext uri="{FF2B5EF4-FFF2-40B4-BE49-F238E27FC236}">
                    <a16:creationId xmlns:a16="http://schemas.microsoft.com/office/drawing/2014/main" id="{71AAB5A1-C92F-62D2-626C-6A6107F5C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222" y="5370181"/>
                <a:ext cx="2259022" cy="6129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23F59A-04CA-4031-1932-4CB626B16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26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7A71A47-4F07-C58F-03DD-991ADBF4E79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AU" dirty="0"/>
                  <a:t>Representing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57A71A47-4F07-C58F-03DD-991ADBF4E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511" t="-25490" b="-4902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5 x tiles stacked horizontally.&#10;5 x tiles stacked vertically.">
            <a:extLst>
              <a:ext uri="{FF2B5EF4-FFF2-40B4-BE49-F238E27FC236}">
                <a16:creationId xmlns:a16="http://schemas.microsoft.com/office/drawing/2014/main" id="{E75F67AF-61D3-F849-1D06-909CEC774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0749" y="1403777"/>
            <a:ext cx="8610502" cy="447170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001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37388" y="2334344"/>
                <a:ext cx="995658" cy="41680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37388" y="2334344"/>
                <a:ext cx="995658" cy="41680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3x tiles stacked vertically and 2x tiles stacked vertically.">
            <a:extLst>
              <a:ext uri="{FF2B5EF4-FFF2-40B4-BE49-F238E27FC236}">
                <a16:creationId xmlns:a16="http://schemas.microsoft.com/office/drawing/2014/main" id="{F455B83C-987B-EC9C-A0CD-52D0EACC14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454" y="1292535"/>
            <a:ext cx="2882226" cy="2500425"/>
          </a:xfrm>
          <a:prstGeom prst="rect">
            <a:avLst/>
          </a:prstGeom>
        </p:spPr>
      </p:pic>
      <p:pic>
        <p:nvPicPr>
          <p:cNvPr id="13" name="Picture 12" descr="5x tiles stacked vertically.">
            <a:extLst>
              <a:ext uri="{FF2B5EF4-FFF2-40B4-BE49-F238E27FC236}">
                <a16:creationId xmlns:a16="http://schemas.microsoft.com/office/drawing/2014/main" id="{86A4B115-3D4D-13F1-FE38-26A7BC2A4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849" y="4173312"/>
            <a:ext cx="2361777" cy="24738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95002" y="5199932"/>
                <a:ext cx="2259022" cy="42064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b="0" dirty="0"/>
                  <a:t>=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002" y="5199932"/>
                <a:ext cx="2259022" cy="420645"/>
              </a:xfrm>
              <a:prstGeom prst="rect">
                <a:avLst/>
              </a:prstGeom>
              <a:blipFill>
                <a:blip r:embed="rId6"/>
                <a:stretch>
                  <a:fillRect l="-7027" t="-20290" b="-869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37BE8AA5-839A-F875-D490-A8EE61DB3F33}"/>
                  </a:ext>
                </a:extLst>
              </p:cNvPr>
              <p:cNvSpPr/>
              <p:nvPr/>
            </p:nvSpPr>
            <p:spPr>
              <a:xfrm>
                <a:off x="8873406" y="4992702"/>
                <a:ext cx="2610594" cy="1255750"/>
              </a:xfrm>
              <a:prstGeom prst="wedgeRoundRectCallout">
                <a:avLst>
                  <a:gd name="adj1" fmla="val -44981"/>
                  <a:gd name="adj2" fmla="val 23675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76213"/>
                <a:r>
                  <a:rPr lang="en-AU" sz="2000" dirty="0"/>
                  <a:t>Would this work with horizontal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/>
                  <a:t> tiles?</a:t>
                </a:r>
              </a:p>
            </p:txBody>
          </p:sp>
        </mc:Choice>
        <mc:Fallback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37BE8AA5-839A-F875-D490-A8EE61DB3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3406" y="4992702"/>
                <a:ext cx="2610594" cy="1255750"/>
              </a:xfrm>
              <a:prstGeom prst="wedgeRoundRectCallout">
                <a:avLst>
                  <a:gd name="adj1" fmla="val -44981"/>
                  <a:gd name="adj2" fmla="val 23675"/>
                  <a:gd name="adj3" fmla="val 1666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145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54688"/>
                <a:ext cx="2259022" cy="167431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54688"/>
                <a:ext cx="2259022" cy="16743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352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1 – solution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89341" y="2640309"/>
                <a:ext cx="2259022" cy="167431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89341" y="2640309"/>
                <a:ext cx="2259022" cy="16743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5x tiles stacked vertically and 2x tiles stacked vertically.">
            <a:extLst>
              <a:ext uri="{FF2B5EF4-FFF2-40B4-BE49-F238E27FC236}">
                <a16:creationId xmlns:a16="http://schemas.microsoft.com/office/drawing/2014/main" id="{535CFC7D-EC6C-8E9F-B502-26DDD235C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852" y="1586740"/>
            <a:ext cx="3659869" cy="2366116"/>
          </a:xfrm>
          <a:prstGeom prst="rect">
            <a:avLst/>
          </a:prstGeom>
        </p:spPr>
      </p:pic>
      <p:pic>
        <p:nvPicPr>
          <p:cNvPr id="10" name="Picture 9" descr="7x tiles stacked vertically.">
            <a:extLst>
              <a:ext uri="{FF2B5EF4-FFF2-40B4-BE49-F238E27FC236}">
                <a16:creationId xmlns:a16="http://schemas.microsoft.com/office/drawing/2014/main" id="{BFC9A2A8-E75D-6066-F144-9BBF51E8E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586" y="4178421"/>
            <a:ext cx="2977631" cy="233757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B54933E8-0CE6-5A82-1D2F-FFB872E292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9232" y="5231990"/>
                <a:ext cx="2259022" cy="167431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b="0" dirty="0"/>
                  <a:t>=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B54933E8-0CE6-5A82-1D2F-FFB872E2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232" y="5231990"/>
                <a:ext cx="2259022" cy="1674312"/>
              </a:xfrm>
              <a:prstGeom prst="rect">
                <a:avLst/>
              </a:prstGeom>
              <a:blipFill>
                <a:blip r:embed="rId6"/>
                <a:stretch>
                  <a:fillRect l="-6739" t="-50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7391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8377" y="2764402"/>
                <a:ext cx="2259022" cy="31001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(−4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)+(−2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+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8377" y="2764402"/>
                <a:ext cx="2259022" cy="310015"/>
              </a:xfrm>
              <a:blipFill>
                <a:blip r:embed="rId3"/>
                <a:stretch>
                  <a:fillRect l="-5405" t="-27451" r="-811" b="-470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four -x tiles plus two -x tiles plus three y tiles">
            <a:extLst>
              <a:ext uri="{FF2B5EF4-FFF2-40B4-BE49-F238E27FC236}">
                <a16:creationId xmlns:a16="http://schemas.microsoft.com/office/drawing/2014/main" id="{DAC666FF-165E-4D12-E083-CA37DD879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583" y="1710759"/>
            <a:ext cx="5527367" cy="2417302"/>
          </a:xfrm>
          <a:prstGeom prst="rect">
            <a:avLst/>
          </a:prstGeom>
        </p:spPr>
      </p:pic>
      <p:pic>
        <p:nvPicPr>
          <p:cNvPr id="13" name="Picture 12" descr="six -x tiles plus three y tiles">
            <a:extLst>
              <a:ext uri="{FF2B5EF4-FFF2-40B4-BE49-F238E27FC236}">
                <a16:creationId xmlns:a16="http://schemas.microsoft.com/office/drawing/2014/main" id="{7154DCF4-8623-F807-4604-F50E7D81FC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83" y="4466242"/>
            <a:ext cx="3173072" cy="20497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80978" y="5181105"/>
                <a:ext cx="2259022" cy="31001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=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978" y="5181105"/>
                <a:ext cx="2259022" cy="310016"/>
              </a:xfrm>
              <a:prstGeom prst="rect">
                <a:avLst/>
              </a:prstGeom>
              <a:blipFill>
                <a:blip r:embed="rId6"/>
                <a:stretch>
                  <a:fillRect l="-6739" t="-27451" b="-450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1986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 3 – self-explanation prompt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44C88CC1-B88D-7527-AE13-A6E43B5C07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28377" y="2764402"/>
                <a:ext cx="2259022" cy="31001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(−4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)+(−2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dirty="0"/>
                  <a:t>+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AU" dirty="0"/>
              </a:p>
              <a:p>
                <a:endParaRPr lang="en-AU" dirty="0"/>
              </a:p>
            </p:txBody>
          </p:sp>
        </mc:Choice>
        <mc:Fallback>
          <p:sp>
            <p:nvSpPr>
              <p:cNvPr id="12" name="Content Placeholder 5">
                <a:extLst>
                  <a:ext uri="{FF2B5EF4-FFF2-40B4-BE49-F238E27FC236}">
                    <a16:creationId xmlns:a16="http://schemas.microsoft.com/office/drawing/2014/main" id="{44C88CC1-B88D-7527-AE13-A6E43B5C07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28377" y="2764402"/>
                <a:ext cx="2259022" cy="310015"/>
              </a:xfrm>
              <a:blipFill>
                <a:blip r:embed="rId3"/>
                <a:stretch>
                  <a:fillRect l="-5405" t="-27451" r="-811" b="-470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2BE0E75-0C38-53E1-0A78-A22765FD734F}"/>
              </a:ext>
            </a:extLst>
          </p:cNvPr>
          <p:cNvSpPr/>
          <p:nvPr/>
        </p:nvSpPr>
        <p:spPr>
          <a:xfrm>
            <a:off x="1230333" y="3537575"/>
            <a:ext cx="2972316" cy="1008709"/>
          </a:xfrm>
          <a:prstGeom prst="wedgeRoundRectCallout">
            <a:avLst>
              <a:gd name="adj1" fmla="val 20974"/>
              <a:gd name="adj2" fmla="val -81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>
              <a:tabLst>
                <a:tab pos="452438" algn="l"/>
              </a:tabLst>
            </a:pPr>
            <a:r>
              <a:rPr lang="en-AU" sz="1800" dirty="0"/>
              <a:t>How else could this expression be written?</a:t>
            </a:r>
          </a:p>
        </p:txBody>
      </p:sp>
      <p:pic>
        <p:nvPicPr>
          <p:cNvPr id="16" name="Picture 15" descr="four -x tiles plus two -x tiles plus three y tiles">
            <a:extLst>
              <a:ext uri="{FF2B5EF4-FFF2-40B4-BE49-F238E27FC236}">
                <a16:creationId xmlns:a16="http://schemas.microsoft.com/office/drawing/2014/main" id="{56CA21EC-9DBA-AD7A-A40F-EF4E81E66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583" y="1710759"/>
            <a:ext cx="5527367" cy="2417302"/>
          </a:xfrm>
          <a:prstGeom prst="rect">
            <a:avLst/>
          </a:prstGeom>
        </p:spPr>
      </p:pic>
      <p:pic>
        <p:nvPicPr>
          <p:cNvPr id="17" name="Picture 16" descr="six -x tiles plus three y tiles">
            <a:extLst>
              <a:ext uri="{FF2B5EF4-FFF2-40B4-BE49-F238E27FC236}">
                <a16:creationId xmlns:a16="http://schemas.microsoft.com/office/drawing/2014/main" id="{79EEE4AA-BBBF-0CE9-DA52-D64E89DF3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583" y="4466242"/>
            <a:ext cx="3173072" cy="20497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5">
                <a:extLst>
                  <a:ext uri="{FF2B5EF4-FFF2-40B4-BE49-F238E27FC236}">
                    <a16:creationId xmlns:a16="http://schemas.microsoft.com/office/drawing/2014/main" id="{B8C87AB0-0B2E-C20C-FDEB-85B0FDB122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180978" y="5181105"/>
                <a:ext cx="2259022" cy="310016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dirty="0"/>
                  <a:t>=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5" name="Content Placeholder 5">
                <a:extLst>
                  <a:ext uri="{FF2B5EF4-FFF2-40B4-BE49-F238E27FC236}">
                    <a16:creationId xmlns:a16="http://schemas.microsoft.com/office/drawing/2014/main" id="{B8C87AB0-0B2E-C20C-FDEB-85B0FDB12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0978" y="5181105"/>
                <a:ext cx="2259022" cy="310016"/>
              </a:xfrm>
              <a:prstGeom prst="rect">
                <a:avLst/>
              </a:prstGeom>
              <a:blipFill>
                <a:blip r:embed="rId6"/>
                <a:stretch>
                  <a:fillRect l="-6739" t="-27451" b="-450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092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54688"/>
                <a:ext cx="2712809" cy="393601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+(−2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44E28441-60D6-A246-406E-170D323217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54688"/>
                <a:ext cx="2712809" cy="39360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397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F0B2-D9ED-B3E9-E39B-6A43CB84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Your turn 2 – solution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A71A47-4F07-C58F-03DD-991ADBF4E7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AU" dirty="0"/>
              <a:t>Adding like terms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B9788E22-309D-8E16-304A-34E4C36515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1140" y="2549937"/>
                <a:ext cx="2712809" cy="310015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+(−2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8" name="Content Placeholder 5">
                <a:extLst>
                  <a:ext uri="{FF2B5EF4-FFF2-40B4-BE49-F238E27FC236}">
                    <a16:creationId xmlns:a16="http://schemas.microsoft.com/office/drawing/2014/main" id="{B9788E22-309D-8E16-304A-34E4C3651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1140" y="2549937"/>
                <a:ext cx="2712809" cy="3100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three -x tiles plus one -x tile plus two -y tiles">
            <a:extLst>
              <a:ext uri="{FF2B5EF4-FFF2-40B4-BE49-F238E27FC236}">
                <a16:creationId xmlns:a16="http://schemas.microsoft.com/office/drawing/2014/main" id="{D2F2A5AF-5C47-BE54-F009-4175B3676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10" y="1584263"/>
            <a:ext cx="4492779" cy="2807987"/>
          </a:xfrm>
          <a:prstGeom prst="rect">
            <a:avLst/>
          </a:prstGeom>
        </p:spPr>
      </p:pic>
      <p:pic>
        <p:nvPicPr>
          <p:cNvPr id="18" name="Picture 17" descr="Four -x tiles plus two -y tiles">
            <a:extLst>
              <a:ext uri="{FF2B5EF4-FFF2-40B4-BE49-F238E27FC236}">
                <a16:creationId xmlns:a16="http://schemas.microsoft.com/office/drawing/2014/main" id="{C4174E9F-BF18-FC84-1A2B-BFC2D82E2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9610" y="4117355"/>
            <a:ext cx="2712808" cy="2312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7931" y="4963721"/>
                <a:ext cx="2259022" cy="310015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None/>
                  <a:defRPr sz="2000" b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37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AU" b="0" dirty="0"/>
                  <a:t>= 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)+(−2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AU" dirty="0"/>
              </a:p>
            </p:txBody>
          </p:sp>
        </mc:Choice>
        <mc:Fallback>
          <p:sp>
            <p:nvSpPr>
              <p:cNvPr id="14" name="Content Placeholder 5">
                <a:extLst>
                  <a:ext uri="{FF2B5EF4-FFF2-40B4-BE49-F238E27FC236}">
                    <a16:creationId xmlns:a16="http://schemas.microsoft.com/office/drawing/2014/main" id="{E6E8F383-EA2A-D66F-BD5E-B7F6F4636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931" y="4963721"/>
                <a:ext cx="2259022" cy="310015"/>
              </a:xfrm>
              <a:prstGeom prst="rect">
                <a:avLst/>
              </a:prstGeom>
              <a:blipFill>
                <a:blip r:embed="rId6"/>
                <a:stretch>
                  <a:fillRect l="-7027" t="-27451" b="-4705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73B9-5CB7-69EE-6803-65B9487BD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01DC5-1685-4615-8240-15192985C6A2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6652757"/>
      </p:ext>
    </p:extLst>
  </p:cSld>
  <p:clrMapOvr>
    <a:masterClrMapping/>
  </p:clrMapOvr>
</p:sld>
</file>

<file path=ppt/theme/theme1.xml><?xml version="1.0" encoding="utf-8"?>
<a:theme xmlns:a="http://schemas.openxmlformats.org/drawingml/2006/main" name="NSWG Corporate">
  <a:themeElements>
    <a:clrScheme name="Custom 1">
      <a:dk1>
        <a:srgbClr val="22272B"/>
      </a:dk1>
      <a:lt1>
        <a:srgbClr val="FFFFFF"/>
      </a:lt1>
      <a:dk2>
        <a:srgbClr val="D7153A"/>
      </a:dk2>
      <a:lt2>
        <a:srgbClr val="EBEBEB"/>
      </a:lt2>
      <a:accent1>
        <a:srgbClr val="002664"/>
      </a:accent1>
      <a:accent2>
        <a:srgbClr val="146CFD"/>
      </a:accent2>
      <a:accent3>
        <a:srgbClr val="8CE0FF"/>
      </a:accent3>
      <a:accent4>
        <a:srgbClr val="CBEDFD"/>
      </a:accent4>
      <a:accent5>
        <a:srgbClr val="495054"/>
      </a:accent5>
      <a:accent6>
        <a:srgbClr val="FFE6EA"/>
      </a:accent6>
      <a:hlink>
        <a:srgbClr val="146CFD"/>
      </a:hlink>
      <a:folHlink>
        <a:srgbClr val="146CFD"/>
      </a:folHlink>
    </a:clrScheme>
    <a:fontScheme name="NSW Gov PPT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8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urriculum-reform-7-10-syllabus-sws-december-2022.potx  -  Read-Only" id="{4B7518B7-7928-4400-889E-427E9DE28E01}" vid="{F7238460-63C4-40E6-AE58-06ED0ED9CA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Widescreen</PresentationFormat>
  <Paragraphs>82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 Light</vt:lpstr>
      <vt:lpstr>Arial</vt:lpstr>
      <vt:lpstr>Cambria Math</vt:lpstr>
      <vt:lpstr>Public Sans</vt:lpstr>
      <vt:lpstr>Public Sans Light</vt:lpstr>
      <vt:lpstr>Times New Roman</vt:lpstr>
      <vt:lpstr>NSWG Corporate</vt:lpstr>
      <vt:lpstr>Laying the foundations of algebra</vt:lpstr>
      <vt:lpstr>Example 1</vt:lpstr>
      <vt:lpstr>Example 2</vt:lpstr>
      <vt:lpstr>Your turn 1</vt:lpstr>
      <vt:lpstr>Your turn 1 – solution</vt:lpstr>
      <vt:lpstr>Example 3</vt:lpstr>
      <vt:lpstr>Example 3 – self-explanation prompt</vt:lpstr>
      <vt:lpstr>Your turn 2</vt:lpstr>
      <vt:lpstr>Your turn 2 – solution</vt:lpstr>
      <vt:lpstr>Example 4</vt:lpstr>
      <vt:lpstr>Example 4 – self-explanation prompts</vt:lpstr>
      <vt:lpstr>Your turn 4</vt:lpstr>
      <vt:lpstr>Your turn 4 – 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Laying the foundations of algebra</dc:title>
  <dc:creator>NSW Department of Education</dc:creator>
  <cp:revision>2</cp:revision>
  <dcterms:created xsi:type="dcterms:W3CDTF">2023-06-20T06:35:29Z</dcterms:created>
  <dcterms:modified xsi:type="dcterms:W3CDTF">2023-06-20T06:35:51Z</dcterms:modified>
</cp:coreProperties>
</file>