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8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59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2192000" cy="6858000"/>
  <p:notesSz cx="6858000" cy="9144000"/>
  <p:embeddedFontLst>
    <p:embeddedFont>
      <p:font typeface="Cambria Math" panose="02040503050406030204" pitchFamily="18" charset="0"/>
      <p:regular r:id="rId27"/>
    </p:embeddedFont>
    <p:embeddedFont>
      <p:font typeface="Public Sans" panose="020B0604020202020204" charset="0"/>
      <p:regular r:id="rId28"/>
      <p:bold r:id="rId29"/>
      <p:italic r:id="rId30"/>
      <p:boldItalic r:id="rId31"/>
    </p:embeddedFont>
    <p:embeddedFont>
      <p:font typeface="Public Sans Light" panose="020B0604020202020204" charset="0"/>
      <p:regular r:id="rId32"/>
      <p:italic r:id="rId33"/>
    </p:embeddedFont>
  </p:embeddedFontLst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6CFD"/>
    <a:srgbClr val="0070C0"/>
    <a:srgbClr val="CBEDFD"/>
    <a:srgbClr val="00296C"/>
    <a:srgbClr val="002664"/>
    <a:srgbClr val="0046B8"/>
    <a:srgbClr val="FFFFFF"/>
    <a:srgbClr val="F6ACB6"/>
    <a:srgbClr val="630019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A111915-BE36-4E01-A7E5-04B1672EAD3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718" autoAdjust="0"/>
  </p:normalViewPr>
  <p:slideViewPr>
    <p:cSldViewPr snapToGrid="0">
      <p:cViewPr varScale="1">
        <p:scale>
          <a:sx n="61" d="100"/>
          <a:sy n="61" d="100"/>
        </p:scale>
        <p:origin x="2394" y="11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7.fntdata"/><Relationship Id="rId38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3F5A19-4E20-4EDB-9EC8-DF02AC748E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>
              <a:latin typeface="Public Sans" pitchFamily="2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B4FC2-E151-470D-9291-01D2A5A6D3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F4B7B-ADA4-42BE-A113-1D67CA67812F}" type="datetimeFigureOut">
              <a:rPr lang="en-AU" smtClean="0">
                <a:latin typeface="Public Sans" pitchFamily="2" charset="0"/>
              </a:rPr>
              <a:t>1/09/2023</a:t>
            </a:fld>
            <a:endParaRPr lang="en-AU">
              <a:latin typeface="Public Sans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07DE46-ED0B-49F3-8199-C129451A46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>
              <a:latin typeface="Public Sans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DA6684-5527-4DB9-88B5-C4F66FB5F7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F8501-5769-46EC-B8B9-363B75FA9999}" type="slidenum">
              <a:rPr lang="en-AU" smtClean="0">
                <a:latin typeface="Public Sans" pitchFamily="2" charset="0"/>
              </a:rPr>
              <a:t>‹#›</a:t>
            </a:fld>
            <a:endParaRPr lang="en-AU"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793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EC6F825C-382E-4C1A-82AB-BCE4AFD21ABE}" type="datetimeFigureOut">
              <a:rPr lang="en-AU" smtClean="0"/>
              <a:pPr/>
              <a:t>1/09/2023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B07158C4-A119-4B78-9DE8-A50001BC31D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10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endParaRPr lang="en-AU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Divide negatives with counters as repeated addition.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  <a:t>15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can be sorting 15 into 3 groups(of 5), or sorting 15 into groups of 3(5 groups), or considering as a multiplication problem(what do I multiply with 3 to make 15, answer 5). 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e best shown as sorting -15 into 3 groups, as we can’t make groups of 3.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−15÷−3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be best shown as making groups of -3, as “-3” groups doesn’t make logical sense. </a:t>
                </a: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15÷−3</a:t>
                </a:r>
                <a:r>
                  <a:rPr lang="en-AU" sz="18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requires thinking as a multiplication problem, “what do we multiply with -3 to get 15?”. </a:t>
                </a:r>
                <a:endParaRPr lang="en-AU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4002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endParaRPr lang="en-AU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Divide negatives with counters as repeated addition.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  <a:t>15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can be sorting 15 into 3 groups(of 5), or sorting 15 into groups of 3(5 groups), or considering as a multiplication problem(what do I multiply with 3 to make 15, answer 5). 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e best shown as sorting -15 into 3 groups, as we can’t make groups of 3.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−15÷−3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be best shown as making groups of -3, as “-3” groups doesn’t make logical sense. </a:t>
                </a: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15÷−3</a:t>
                </a:r>
                <a:r>
                  <a:rPr lang="en-AU" sz="18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requires thinking as a multiplication problem, “what do we multiply with -3 to get 15?”. </a:t>
                </a:r>
                <a:endParaRPr lang="en-AU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77967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AU" dirty="0"/>
                  <a:t>Teacher notes: Step 1 should be seen as making (-12). </a:t>
                </a:r>
              </a:p>
              <a:p>
                <a:r>
                  <a:rPr lang="en-AU" dirty="0"/>
                  <a:t>Step 2 should be seen as sharing this into 3 equal groups. 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Divide negatives with counters as repeated addition.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  <a:t>15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can be sorting 15 into 3 groups(of 5), or sorting 15 into groups of 3(5 groups), or considering as a multiplication problem(what do I multiply with 3 to make 15, answer 5). 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e best shown as sorting -15 into 3 groups, as we can’t make groups of 3.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−15÷−3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be best shown as making groups of -3, as “-3” groups doesn’t make logical sense. </a:t>
                </a: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15÷−3</a:t>
                </a:r>
                <a:r>
                  <a:rPr lang="en-AU" sz="18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requires thinking as a multiplication problem, “what do we multiply with -3 to get 15?”. </a:t>
                </a:r>
                <a:endParaRPr lang="en-AU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40133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Teacher notes: Step 1 should be seen as making (-12). </a:t>
            </a:r>
          </a:p>
          <a:p>
            <a:r>
              <a:rPr lang="en-AU" dirty="0"/>
              <a:t>Step 2 should be seen as sharing this into 3 equal groups.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64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16902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AU" dirty="0"/>
                  <a:t>Teacher notes: Step 1 should be seen as making (-15). </a:t>
                </a:r>
              </a:p>
              <a:p>
                <a:r>
                  <a:rPr lang="en-AU" dirty="0"/>
                  <a:t>Step 2 should be seen as sharing this into groups of (-3), of which there are exactly 5. </a:t>
                </a:r>
              </a:p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endParaRPr lang="en-AU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Divide negatives with counters as repeated addition.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  <a:t>15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can be sorting 15 into 3 groups(of 5), or sorting 15 into groups of 3(5 groups), or considering as a multiplication problem(what do I multiply with 3 to make 15, answer 5). 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e best shown as sorting -15 into 3 groups, as we can’t make groups of 3.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−15÷−3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be best shown as making groups of -3, as “-3” groups doesn’t make logical sense. </a:t>
                </a: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15÷−3</a:t>
                </a:r>
                <a:r>
                  <a:rPr lang="en-AU" sz="18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requires thinking as a multiplication problem, “what do we multiply with -3 to get 15?”. </a:t>
                </a:r>
                <a:endParaRPr lang="en-AU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91544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Teacher notes: Step 1 should be seen as making (-15). </a:t>
            </a:r>
          </a:p>
          <a:p>
            <a:r>
              <a:rPr lang="en-AU" dirty="0"/>
              <a:t>Step 2 should be seen as sharing this into groups of (-3), of which there are exactly 5.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50854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63028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AU" dirty="0"/>
                  <a:t>Teacher notes: Step 1 should be seen as making 8. </a:t>
                </a:r>
              </a:p>
              <a:p>
                <a:r>
                  <a:rPr lang="en-AU" dirty="0"/>
                  <a:t>Step 2 should be seen as sharing this into 2 equal groups. </a:t>
                </a:r>
              </a:p>
              <a:p>
                <a:pPr marL="0" marR="0" lvl="0" indent="0" algn="l" defTabSz="1219170" rtl="0" eaLnBrk="1" fontAlgn="auto" latinLnBrk="0" hangingPunct="1">
                  <a:lnSpc>
                    <a:spcPct val="150000"/>
                  </a:lnSpc>
                  <a:spcBef>
                    <a:spcPts val="12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AU" dirty="0"/>
                  <a:t>Step 3 should be seen as negating these 2 equal groups. </a:t>
                </a:r>
              </a:p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endParaRPr lang="en-AU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Divide negatives with counters as repeated addition.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  <a:t>15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can be sorting 15 into 3 groups(of 5), or sorting 15 into groups of 3(5 groups), or considering as a multiplication problem(what do I multiply with 3 to make 15, answer 5). 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e best shown as sorting -15 into 3 groups, as we can’t make groups of 3.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−15÷−3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be best shown as making groups of -3, as “-3” groups doesn’t make logical sense. </a:t>
                </a: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15÷−3</a:t>
                </a:r>
                <a:r>
                  <a:rPr lang="en-AU" sz="18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requires thinking as a multiplication problem, “what do we multiply with -3 to get 15?”. </a:t>
                </a:r>
                <a:endParaRPr lang="en-AU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40061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Teacher notes: Step 1 should be seen as making 8. </a:t>
            </a:r>
          </a:p>
          <a:p>
            <a:r>
              <a:rPr lang="en-AU" dirty="0"/>
              <a:t>Step 2 should be seen as sharing this into 2 equal groups. </a:t>
            </a:r>
          </a:p>
          <a:p>
            <a:pPr marL="0" marR="0" lvl="0" indent="0" algn="l" defTabSz="121917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Step 3 should be seen as negating these 2 equal groups.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93633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8167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endParaRPr lang="en-AU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Divide negatives with counters as repeated addition.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  <a:t>15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can be sorting 15 into 3 groups(of 5), or sorting 15 into groups of 3(5 groups), or considering as a multiplication problem(what do I multiply with 3 to make 15, answer 5). 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e best shown as sorting -15 into 3 groups, as we can’t make groups of 3.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−15÷−3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be best shown as making groups of -3, as “-3” groups doesn’t make logical sense. </a:t>
                </a: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15÷−3</a:t>
                </a:r>
                <a:r>
                  <a:rPr lang="en-AU" sz="18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requires thinking as a multiplication problem, “what do we multiply with -3 to get 15?”. </a:t>
                </a:r>
                <a:endParaRPr lang="en-AU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3423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endParaRPr lang="en-AU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Divide negatives with counters as repeated addition.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  <a:t>15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can be sorting 15 into 3 groups(of 5), or sorting 15 into groups of 3(5 groups), or considering as a multiplication problem(what do I multiply with 3 to make 15, answer 5). 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e best shown as sorting -15 into 3 groups, as we can’t make groups of 3.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−15÷−3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be best shown as making groups of -3, as “-3” groups doesn’t make logical sense. </a:t>
                </a: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15÷−3</a:t>
                </a:r>
                <a:r>
                  <a:rPr lang="en-AU" sz="18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requires thinking as a multiplication problem, “what do we multiply with -3 to get 15?”. </a:t>
                </a:r>
                <a:endParaRPr lang="en-AU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4891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endParaRPr lang="en-AU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Divide negatives with counters as repeated addition.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  <a:t>15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can be sorting 15 into 3 groups(of 5), or sorting 15 into groups of 3(5 groups), or considering as a multiplication problem(what do I multiply with 3 to make 15, answer 5). 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e best shown as sorting -15 into 3 groups, as we can’t make groups of 3.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−15÷−3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be best shown as making groups of -3, as “-3” groups doesn’t make logical sense. </a:t>
                </a: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15÷−3</a:t>
                </a:r>
                <a:r>
                  <a:rPr lang="en-AU" sz="18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requires thinking as a multiplication problem, “what do we multiply with -3 to get 15?”. </a:t>
                </a:r>
                <a:endParaRPr lang="en-AU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0097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endParaRPr lang="en-AU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Divide negatives with counters as repeated addition.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  <a:t>15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can be sorting 15 into 3 groups(of 5), or sorting 15 into groups of 3(5 groups), or considering as a multiplication problem(what do I multiply with 3 to make 15, answer 5). 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e best shown as sorting -15 into 3 groups, as we can’t make groups of 3.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−15÷−3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be best shown as making groups of -3, as “-3” groups doesn’t make logical sense. </a:t>
                </a: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15÷−3</a:t>
                </a:r>
                <a:r>
                  <a:rPr lang="en-AU" sz="18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requires thinking as a multiplication problem, “what do we multiply with -3 to get 15?”. </a:t>
                </a:r>
                <a:endParaRPr lang="en-AU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1631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endParaRPr lang="en-AU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Divide negatives with counters as repeated addition.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  <a:t>15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can be sorting 15 into 3 groups(of 5), or sorting 15 into groups of 3(5 groups), or considering as a multiplication problem(what do I multiply with 3 to make 15, answer 5). 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e best shown as sorting -15 into 3 groups, as we can’t make groups of 3.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−15÷−3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be best shown as making groups of -3, as “-3” groups doesn’t make logical sense. </a:t>
                </a: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15÷−3</a:t>
                </a:r>
                <a:r>
                  <a:rPr lang="en-AU" sz="18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requires thinking as a multiplication problem, “what do we multiply with -3 to get 15?”. </a:t>
                </a:r>
                <a:endParaRPr lang="en-AU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0838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endParaRPr lang="en-AU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Divide negatives with counters as repeated addition.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  <a:t>15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can be sorting 15 into 3 groups(of 5), or sorting 15 into groups of 3(5 groups), or considering as a multiplication problem(what do I multiply with 3 to make 15, answer 5). 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e best shown as sorting -15 into 3 groups, as we can’t make groups of 3.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−15÷−3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be best shown as making groups of -3, as “-3” groups doesn’t make logical sense. </a:t>
                </a: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15÷−3</a:t>
                </a:r>
                <a:r>
                  <a:rPr lang="en-AU" sz="18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requires thinking as a multiplication problem, “what do we multiply with -3 to get 15?”. </a:t>
                </a:r>
                <a:endParaRPr lang="en-AU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9192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endParaRPr lang="en-AU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Divide negatives with counters as repeated addition.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  <a:t>15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can be sorting 15 into 3 groups(of 5), or sorting 15 into groups of 3(5 groups), or considering as a multiplication problem(what do I multiply with 3 to make 15, answer 5). 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e best shown as sorting -15 into 3 groups, as we can’t make groups of 3.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−15÷−3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be best shown as making groups of -3, as “-3” groups doesn’t make logical sense. </a:t>
                </a: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15÷−3</a:t>
                </a:r>
                <a:r>
                  <a:rPr lang="en-AU" sz="18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requires thinking as a multiplication problem, “what do we multiply with -3 to get 15?”. </a:t>
                </a:r>
                <a:endParaRPr lang="en-AU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4446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endParaRPr lang="en-AU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Divide negatives with counters as repeated addition.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  <a:t>15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can be sorting 15 into 3 groups(of 5), or sorting 15 into groups of 3(5 groups), or considering as a multiplication problem(what do I multiply with 3 to make 15, answer 5). 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e best shown as sorting -15 into 3 groups, as we can’t make groups of 3. 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</a:rPr>
                  <a:t>−15÷−3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would be best shown as making groups of -3, as “-3” groups doesn’t make logical sense. </a:t>
                </a: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15÷−3</a:t>
                </a:r>
                <a:r>
                  <a:rPr lang="en-AU" sz="1800"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requires thinking as a multiplication problem, “what do we multiply with -3 to get 15?”. </a:t>
                </a:r>
                <a:endParaRPr lang="en-AU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6811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56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10080000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5760000"/>
            <a:ext cx="10079997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4384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2_Ima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3240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 2_Image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97EB2D-0002-4493-AE06-E07C299221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50" y="360000"/>
            <a:ext cx="678225" cy="7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2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4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1879F4BE-E182-4B87-821C-1C8EF66674C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565172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2D0BD54-7D0B-4891-A21E-B22F9DA5CC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179446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2" name="Table Placeholder 9">
            <a:extLst>
              <a:ext uri="{FF2B5EF4-FFF2-40B4-BE49-F238E27FC236}">
                <a16:creationId xmlns:a16="http://schemas.microsoft.com/office/drawing/2014/main" id="{92BD0FCE-0804-4AAE-615C-566A4F2FAFEF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A8057-F61F-CB11-BD7F-686904EB0E6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8C0AB9A-5EB0-4C01-AB6A-268E21FF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7511D4D-B7CF-4565-A769-9BC0C0A0A2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057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257F9B-C715-D998-280B-B0490FAB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36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453600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C68106-4483-643D-2F20-EDD5AEDB9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AACF727-AE7E-47EA-8835-DCF4CB035E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04076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7CB3A0F-511B-451A-8458-A90B8C25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454035-2B61-4AA5-B92D-AE7B4F8DA6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97119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DA8821-872D-DA98-FD86-2667B05FA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245FC77-E959-4B3D-936D-71858DF4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4530E4-39F1-41F1-B2DC-30ACB1CA595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10216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83723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Column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3CD5AEC-C258-42AE-85FE-5BEE6B15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6A8778F-1369-47FD-AB66-0F42629BE0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223972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97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box and 2 Column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39999"/>
            <a:ext cx="4680000" cy="396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2339999"/>
            <a:ext cx="6624000" cy="396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F677D244-6A00-4BD3-ACE8-5EC2A13C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01DC35-DB3A-4874-A68A-86360932332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072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6999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box and 2 Column Content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1800225"/>
            <a:ext cx="4680000" cy="449977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1800225"/>
            <a:ext cx="6624000" cy="4499774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5A0FCAAA-70E2-4960-89F7-E534C412D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2916A36C-ED56-48CD-A0DE-B0EE6F84BB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10867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3600">
                <a:solidFill>
                  <a:srgbClr val="146CFD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9342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743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5E2CE7-BAAF-4A0F-BCDC-D1B8B984B0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0363" y="1800001"/>
            <a:ext cx="6588125" cy="45357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6E72A7D1-A5EB-4D09-AD47-B0A275B7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8488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7B9D695-CA75-41BE-8E93-58026D854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864663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CB43674-C40D-7D08-3098-549DEE75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00000"/>
            <a:ext cx="6587996" cy="4536000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88B2F92-9E9A-44B6-B1AC-D5D3E091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7995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C2837A2-1CBF-4261-8400-72B50306E6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3919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13180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knowledgement of Country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22922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cknowledgement of Country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CAB367-DE01-40E9-A368-655F816DA3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327" y="348916"/>
            <a:ext cx="653673" cy="68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928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89BCDB-A0CC-B54C-ECE2-9EFE4F58B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B7A21B1-08A4-421B-AA52-B0854A5F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8840D4-8AFA-479E-9A68-568C2F1499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37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441F1C-5173-8DB5-B1C6-8E93B9C83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5532"/>
            <a:ext cx="12192001" cy="2220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1648741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293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205288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2385288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 dirty="0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2385288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2673288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2205288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2385288"/>
            <a:ext cx="2772000" cy="287999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042575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059119"/>
            <a:ext cx="630000" cy="684882"/>
          </a:xfrm>
          <a:prstGeom prst="rect">
            <a:avLst/>
          </a:prstGeom>
        </p:spPr>
      </p:pic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E3745DC-AC8E-A131-2A57-EFBCFFD5C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924000"/>
            <a:ext cx="12192000" cy="293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7055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E70140A7-B494-4ADF-8485-E52C7306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4CF964-0D7A-4F66-8FE1-E2E50D870B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969581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o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B6C8A-6222-B0CE-D530-EA6C14EF2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86C865E-A068-4FBE-B21E-C9D86195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E794027-C1B1-4CB9-8AFE-582EC29DB3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623457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2768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lower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753531B-D8A9-4B37-924D-FCDE48E2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EE53A05-3D7E-4414-B822-57F7C3CD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1862383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 box with three column text box and image box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4599791-EF19-4673-AA81-5D6FF85F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E07C0E9-CC6F-48B9-A5AB-2914FBDFD3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927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8878998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bheading box with three column text box and image box_no Lin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FF4BC1C-28FA-438D-B02E-F022AA59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0FD63DB-4575-4B45-9A01-C99009246C7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4654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6735954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at right over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A01239-4425-4D06-9E14-E14F3426F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548000"/>
            <a:ext cx="5976000" cy="46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1548000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2000" y="1728000"/>
            <a:ext cx="5688000" cy="900000"/>
          </a:xfr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92000" y="2771999"/>
            <a:ext cx="5688000" cy="324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5E9072-3A33-4C6D-A549-4A012107B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6228000"/>
            <a:ext cx="56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6E195-08D8-B578-8FC3-04019FAB28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FC25D5C-75DB-4279-AC00-2D320745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9046FC8-7C55-4C92-84EC-77EF486F47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2250978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59998"/>
            <a:ext cx="2520000" cy="5976002"/>
          </a:xfrm>
        </p:spPr>
        <p:txBody>
          <a:bodyPr>
            <a:noAutofit/>
          </a:bodyPr>
          <a:lstStyle>
            <a:lvl1pPr>
              <a:defRPr sz="1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B8F80F-22E3-47D7-8D99-80BFFDFB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96000" y="360000"/>
            <a:ext cx="0" cy="59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12002" y="360000"/>
            <a:ext cx="7560000" cy="5976000"/>
          </a:xfrm>
        </p:spPr>
        <p:txBody>
          <a:bodyPr numCol="1" spcCol="180000"/>
          <a:lstStyle>
            <a:lvl1pPr>
              <a:defRPr sz="3600">
                <a:solidFill>
                  <a:schemeClr val="accent1"/>
                </a:solidFill>
              </a:defRPr>
            </a:lvl1pPr>
            <a:lvl2pPr>
              <a:defRPr sz="1800">
                <a:latin typeface="+mn-lt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8738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512198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05BC5410-7E55-4593-BA28-5E8E6B37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AC8508-E60B-446A-8E8E-4CDD0947B7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321364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wo multi-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937FAD-09C4-B9AC-E0F8-D88B1E980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1EC6F40-A8A0-4128-90D0-E467B3027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750" y="1728788"/>
            <a:ext cx="6229350" cy="460721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948000" y="1728000"/>
            <a:ext cx="0" cy="46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999" y="1727999"/>
            <a:ext cx="4715997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000" y="3924000"/>
            <a:ext cx="4715996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EAFF04E-EED2-4901-9136-39CEC8DFA2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7998" y="6048000"/>
            <a:ext cx="4716000" cy="288000"/>
          </a:xfrm>
        </p:spPr>
        <p:txBody>
          <a:bodyPr anchor="b" anchorCtr="0">
            <a:normAutofit/>
          </a:bodyPr>
          <a:lstStyle>
            <a:lvl1pPr>
              <a:defRPr sz="10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D6739-5371-B762-58B3-DA849DE6A79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9691CFB-7E44-4ABC-B663-13EAB9E1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8" y="360000"/>
            <a:ext cx="9900251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1B4D21B-6662-499E-B4B3-F33ABC0C0C3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748" y="1016704"/>
            <a:ext cx="9900252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5636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86268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with supporti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E96714-DAB5-89E1-9A49-F9D9F3DE0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D7E1CAC4-88FF-4E85-8A37-9D1F4A8514E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39750" y="1547999"/>
            <a:ext cx="7560000" cy="3888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3768AF-49AB-464E-9DF6-68376B8AC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9750" y="5544000"/>
            <a:ext cx="7560000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28000" y="3276000"/>
            <a:ext cx="0" cy="30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hart Placeholder 17">
            <a:extLst>
              <a:ext uri="{FF2B5EF4-FFF2-40B4-BE49-F238E27FC236}">
                <a16:creationId xmlns:a16="http://schemas.microsoft.com/office/drawing/2014/main" id="{0F4F51DE-C82F-4C69-9901-7D4EF2CBE8D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08000" y="3276000"/>
            <a:ext cx="2736000" cy="215999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2A94C0C8-30F5-4B00-BC99-C6DFC381A6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8000" y="5544000"/>
            <a:ext cx="2735999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538D5-1269-AD49-5ECE-E3F740C2007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741BC9-5810-4402-AD5B-2DD451F8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60000"/>
            <a:ext cx="990025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6173B19-BDA0-4232-B1D7-D85D6B594E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016704"/>
            <a:ext cx="990025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125962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0612CD-1BF1-42B5-8546-A674A0B86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999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8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8000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AADAD-B302-2C54-28BE-DE627A151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0920B-AC4B-0EAF-B89F-B7D5904691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F2CB1FCA-D1E5-416B-B1F2-710F1C82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324E8E-03E6-4838-9622-D9823630F7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659563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F8C2E4-E0FA-4F11-9270-098EDFE8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C65DF8EF-3190-4490-9931-2111E92293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9668512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970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795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40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59998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1" y="1044000"/>
            <a:ext cx="4500000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1" y="3707999"/>
            <a:ext cx="4500000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CBD988A2-69DC-6498-35F1-5A52AD30CE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7" y="5039998"/>
            <a:ext cx="4499999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B4A246-8750-3B76-6335-2AB1425737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9997" y="5327998"/>
            <a:ext cx="44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999" y="6192000"/>
            <a:ext cx="4499999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40000" y="0"/>
            <a:ext cx="288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19999" y="0"/>
            <a:ext cx="265187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3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941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944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Public Sans" pitchFamily="2" charset="0"/>
              </a:defRPr>
            </a:lvl1pPr>
          </a:lstStyle>
          <a:p>
            <a:endParaRPr lang="en-A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48000"/>
            <a:ext cx="12192001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48000"/>
            <a:ext cx="12192001" cy="35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600000"/>
            <a:ext cx="7200000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1908000"/>
            <a:ext cx="72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52000" y="3978000"/>
            <a:ext cx="2880000" cy="2880000"/>
          </a:xfr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28287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2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NSW Government logo">
            <a:extLst>
              <a:ext uri="{FF2B5EF4-FFF2-40B4-BE49-F238E27FC236}">
                <a16:creationId xmlns:a16="http://schemas.microsoft.com/office/drawing/2014/main" id="{CCBF5FED-71CD-4122-8BE4-CA4C03A99224}"/>
              </a:ext>
            </a:extLst>
          </p:cNvPr>
          <p:cNvPicPr>
            <a:picLocks noChangeAspect="1"/>
          </p:cNvPicPr>
          <p:nvPr userDrawn="1"/>
        </p:nvPicPr>
        <p:blipFill>
          <a:blip r:embed="rId4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620000"/>
            <a:ext cx="11484000" cy="45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4000" y="6516000"/>
            <a:ext cx="720000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8AFF8C-6EAC-4301-9800-49DD3EDD3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-2622931" y="14626"/>
            <a:ext cx="2544960" cy="55399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63681" marR="0" lvl="0" indent="-163681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800" b="1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OPEN IN DESKTOP APP</a:t>
            </a:r>
          </a:p>
          <a:p>
            <a:pPr marL="163681" marR="0" lvl="0" indent="-163681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will enable full functionality of the template.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A SLIDE STYLE FROM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 tab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 Slide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layout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layout goes awry, select Reset</a:t>
            </a: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are 5 levels of formatted text available.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move between text  levels using the increase/decrease button on the menu above.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SLIDE BACKGROUND/COLOUR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Design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 Background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colour from palette OR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or Texture Fill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image 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REPLACE IMAGE IN SHAPE OR ON PAGE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 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Picture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your image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icon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new image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REPOSITION IMAGE WITHIN SHAPE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Format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Crop button dropdown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fit the whole image inside select FIT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use only a portion select FILL then crop, move or resize image to show properly within shape.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ADD/CHANGE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Menu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Header &amp;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Tick to activate/Untick to remove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text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497C0B-0C24-4334-9150-A2D01FE29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622931" y="1682950"/>
            <a:ext cx="632972" cy="21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3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3" r:id="rId2"/>
    <p:sldLayoutId id="2147483702" r:id="rId3"/>
    <p:sldLayoutId id="2147483688" r:id="rId4"/>
    <p:sldLayoutId id="2147483705" r:id="rId5"/>
    <p:sldLayoutId id="2147483668" r:id="rId6"/>
    <p:sldLayoutId id="2147483671" r:id="rId7"/>
    <p:sldLayoutId id="2147483706" r:id="rId8"/>
    <p:sldLayoutId id="2147483673" r:id="rId9"/>
    <p:sldLayoutId id="2147483674" r:id="rId10"/>
    <p:sldLayoutId id="2147483707" r:id="rId11"/>
    <p:sldLayoutId id="2147483711" r:id="rId12"/>
    <p:sldLayoutId id="2147483675" r:id="rId13"/>
    <p:sldLayoutId id="2147483712" r:id="rId14"/>
    <p:sldLayoutId id="2147483676" r:id="rId15"/>
    <p:sldLayoutId id="2147483662" r:id="rId16"/>
    <p:sldLayoutId id="2147483690" r:id="rId17"/>
    <p:sldLayoutId id="2147483672" r:id="rId18"/>
    <p:sldLayoutId id="2147483691" r:id="rId19"/>
    <p:sldLayoutId id="2147483677" r:id="rId20"/>
    <p:sldLayoutId id="2147483692" r:id="rId21"/>
    <p:sldLayoutId id="2147483678" r:id="rId22"/>
    <p:sldLayoutId id="2147483710" r:id="rId23"/>
    <p:sldLayoutId id="2147483698" r:id="rId24"/>
    <p:sldLayoutId id="2147483699" r:id="rId25"/>
    <p:sldLayoutId id="2147483689" r:id="rId26"/>
    <p:sldLayoutId id="2147483713" r:id="rId27"/>
    <p:sldLayoutId id="2147483714" r:id="rId28"/>
    <p:sldLayoutId id="2147483664" r:id="rId29"/>
    <p:sldLayoutId id="2147483693" r:id="rId30"/>
    <p:sldLayoutId id="2147483684" r:id="rId31"/>
    <p:sldLayoutId id="2147483694" r:id="rId32"/>
    <p:sldLayoutId id="2147483687" r:id="rId33"/>
    <p:sldLayoutId id="2147483696" r:id="rId34"/>
    <p:sldLayoutId id="2147483680" r:id="rId35"/>
    <p:sldLayoutId id="2147483681" r:id="rId36"/>
    <p:sldLayoutId id="2147483697" r:id="rId37"/>
    <p:sldLayoutId id="2147483709" r:id="rId38"/>
    <p:sldLayoutId id="2147483685" r:id="rId39"/>
    <p:sldLayoutId id="2147483686" r:id="rId40"/>
    <p:sldLayoutId id="2147483665" r:id="rId41"/>
    <p:sldLayoutId id="2147483666" r:id="rId42"/>
    <p:sldLayoutId id="2147483667" r:id="rId43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mathigon.org/polypad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mathigon.org/polypad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0.png"/><Relationship Id="rId5" Type="http://schemas.openxmlformats.org/officeDocument/2006/relationships/hyperlink" Target="https://mathigon.org/polypad/" TargetMode="Externa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2.png"/><Relationship Id="rId5" Type="http://schemas.openxmlformats.org/officeDocument/2006/relationships/hyperlink" Target="https://mathigon.org/polypad/" TargetMode="Externa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mathigon.org/polypad/" TargetMode="External"/><Relationship Id="rId5" Type="http://schemas.openxmlformats.org/officeDocument/2006/relationships/image" Target="../media/image24.png"/><Relationship Id="rId4" Type="http://schemas.openxmlformats.org/officeDocument/2006/relationships/image" Target="../media/image16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7.png"/><Relationship Id="rId5" Type="http://schemas.openxmlformats.org/officeDocument/2006/relationships/hyperlink" Target="https://mathigon.org/polypad/" TargetMode="External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5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7.png"/><Relationship Id="rId5" Type="http://schemas.openxmlformats.org/officeDocument/2006/relationships/hyperlink" Target="https://mathigon.org/polypad/" TargetMode="External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mathigon.org/polypad/" TargetMode="External"/><Relationship Id="rId5" Type="http://schemas.openxmlformats.org/officeDocument/2006/relationships/image" Target="../media/image30.png"/><Relationship Id="rId4" Type="http://schemas.openxmlformats.org/officeDocument/2006/relationships/image" Target="../media/image27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3.png"/><Relationship Id="rId5" Type="http://schemas.openxmlformats.org/officeDocument/2006/relationships/hyperlink" Target="https://mathigon.org/polypad/" TargetMode="External"/><Relationship Id="rId4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3.png"/><Relationship Id="rId5" Type="http://schemas.openxmlformats.org/officeDocument/2006/relationships/hyperlink" Target="https://mathigon.org/polypad/" TargetMode="External"/><Relationship Id="rId4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mathigon.org/polypad/" TargetMode="External"/><Relationship Id="rId4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mathigon.org/polypad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mathigon.org/polypad/" TargetMode="Externa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mathigon.org/polypad/" TargetMode="Externa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BA3B2A6-BFB1-7E9F-3A9E-A94F7B3F2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Sharing, grouping and negating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80F012C-82F8-CD73-FF8D-288DD57719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/>
              <a:t>Explicit teaching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4D7D36-46D7-D754-120B-BE4713667CE9}"/>
              </a:ext>
            </a:extLst>
          </p:cNvPr>
          <p:cNvSpPr txBox="1"/>
          <p:nvPr/>
        </p:nvSpPr>
        <p:spPr>
          <a:xfrm>
            <a:off x="354000" y="6340642"/>
            <a:ext cx="3435948" cy="2175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AU" sz="1400" dirty="0">
                <a:solidFill>
                  <a:schemeClr val="accent1"/>
                </a:solidFill>
              </a:rPr>
              <a:t>NSW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3429813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Representing sized groups with negatives – part 1</a:t>
            </a:r>
          </a:p>
        </p:txBody>
      </p:sp>
      <p:grpSp>
        <p:nvGrpSpPr>
          <p:cNvPr id="5" name="Group 4" descr="An image from Polypad showing four rows of 10 'negative ones'. ">
            <a:extLst>
              <a:ext uri="{FF2B5EF4-FFF2-40B4-BE49-F238E27FC236}">
                <a16:creationId xmlns:a16="http://schemas.microsoft.com/office/drawing/2014/main" id="{6FC0CBEE-156A-E579-9FBA-032FB471F06C}"/>
              </a:ext>
            </a:extLst>
          </p:cNvPr>
          <p:cNvGrpSpPr/>
          <p:nvPr/>
        </p:nvGrpSpPr>
        <p:grpSpPr>
          <a:xfrm>
            <a:off x="360000" y="1965571"/>
            <a:ext cx="8359403" cy="3700256"/>
            <a:chOff x="360000" y="1965571"/>
            <a:chExt cx="8359403" cy="370025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BFC22932-7988-D72E-F04F-3200B595C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0000" y="1965571"/>
              <a:ext cx="8359403" cy="3385042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1CF969C-B747-1076-50D2-0AA7F25F8DEA}"/>
                </a:ext>
              </a:extLst>
            </p:cNvPr>
            <p:cNvSpPr txBox="1"/>
            <p:nvPr/>
          </p:nvSpPr>
          <p:spPr>
            <a:xfrm>
              <a:off x="360000" y="5350613"/>
              <a:ext cx="4653434" cy="3152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Bef>
                  <a:spcPts val="1200"/>
                </a:spcBef>
              </a:pPr>
              <a:r>
                <a:rPr lang="en-AU" sz="1100" dirty="0">
                  <a:effectLst/>
                  <a:ea typeface="Calibri" panose="020F0502020204030204" pitchFamily="34" charset="0"/>
                </a:rPr>
                <a:t>Images created using the free virtual manipulatives at </a:t>
              </a:r>
              <a:r>
                <a:rPr lang="en-AU" sz="1100" u="sng" dirty="0">
                  <a:solidFill>
                    <a:srgbClr val="2F5496"/>
                  </a:solidFill>
                  <a:effectLst/>
                  <a:ea typeface="Calibri" panose="020F0502020204030204" pitchFamily="34" charset="0"/>
                  <a:hlinkClick r:id="rId4"/>
                </a:rPr>
                <a:t>Polypad.org</a:t>
              </a:r>
              <a:r>
                <a:rPr lang="en-AU" sz="1100" dirty="0">
                  <a:effectLst/>
                  <a:ea typeface="Calibri" panose="020F0502020204030204" pitchFamily="34" charset="0"/>
                </a:rPr>
                <a:t>.</a:t>
              </a: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169D21-F5D7-DDE2-7A30-C0C5C9409E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1354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Representing sized groups with negatives – part 2</a:t>
            </a:r>
          </a:p>
        </p:txBody>
      </p:sp>
      <p:grpSp>
        <p:nvGrpSpPr>
          <p:cNvPr id="5" name="Group 4" descr="An image from Polypad of negative 1 tiles, in 5 groups with 8 tiles in each group. ">
            <a:extLst>
              <a:ext uri="{FF2B5EF4-FFF2-40B4-BE49-F238E27FC236}">
                <a16:creationId xmlns:a16="http://schemas.microsoft.com/office/drawing/2014/main" id="{68DDCC8E-571E-04F9-23A6-B3C2C521DF13}"/>
              </a:ext>
            </a:extLst>
          </p:cNvPr>
          <p:cNvGrpSpPr/>
          <p:nvPr/>
        </p:nvGrpSpPr>
        <p:grpSpPr>
          <a:xfrm>
            <a:off x="359999" y="2019877"/>
            <a:ext cx="10560659" cy="3430658"/>
            <a:chOff x="359999" y="2019877"/>
            <a:chExt cx="10560659" cy="3430658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BA06E972-4607-34E0-0DDA-304AE7C51E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0000" y="2019877"/>
              <a:ext cx="10560658" cy="3115444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75832700-FCA8-F7DC-8BBF-24AA419F8A7D}"/>
                </a:ext>
              </a:extLst>
            </p:cNvPr>
            <p:cNvSpPr txBox="1"/>
            <p:nvPr/>
          </p:nvSpPr>
          <p:spPr>
            <a:xfrm>
              <a:off x="359999" y="5135321"/>
              <a:ext cx="4637669" cy="3152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Bef>
                  <a:spcPts val="1200"/>
                </a:spcBef>
              </a:pPr>
              <a:r>
                <a:rPr lang="en-AU" sz="1100" dirty="0">
                  <a:effectLst/>
                  <a:ea typeface="Calibri" panose="020F0502020204030204" pitchFamily="34" charset="0"/>
                </a:rPr>
                <a:t>Images created using the free virtual manipulatives at </a:t>
              </a:r>
              <a:r>
                <a:rPr lang="en-AU" sz="1100" u="sng" dirty="0">
                  <a:solidFill>
                    <a:srgbClr val="2F5496"/>
                  </a:solidFill>
                  <a:effectLst/>
                  <a:ea typeface="Calibri" panose="020F0502020204030204" pitchFamily="34" charset="0"/>
                  <a:hlinkClick r:id="rId4"/>
                </a:rPr>
                <a:t>Polypad.org</a:t>
              </a:r>
              <a:r>
                <a:rPr lang="en-AU" sz="1100" dirty="0">
                  <a:effectLst/>
                  <a:ea typeface="Calibri" panose="020F0502020204030204" pitchFamily="34" charset="0"/>
                </a:rPr>
                <a:t>.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4DF11A-E2F3-8445-B04F-3A665D0CC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8880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Sharing division – 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5174" y="1378224"/>
                <a:ext cx="2141884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(−12)÷3=</m:t>
                      </m:r>
                    </m:oMath>
                  </m:oMathPara>
                </a14:m>
                <a:endParaRPr lang="en-AU" sz="2800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5174" y="1378224"/>
                <a:ext cx="2141884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An image of a table with two rows, and two columns. The first row is labelled as &quot;step 1&quot;. It then shows 1 group of 12 red tiles in a line, each labelled with a number '-1'. The second row is then titled as &quot;step 2&quot; It then shows 3 groups of 4 red tiles with '-1' on each tile. ">
            <a:extLst>
              <a:ext uri="{FF2B5EF4-FFF2-40B4-BE49-F238E27FC236}">
                <a16:creationId xmlns:a16="http://schemas.microsoft.com/office/drawing/2014/main" id="{0B6FF6D9-2037-50E2-4B4B-F8C9C9AA1C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000" y="2109327"/>
            <a:ext cx="11456826" cy="2639346"/>
          </a:xfrm>
          <a:prstGeom prst="rect">
            <a:avLst/>
          </a:prstGeom>
        </p:spPr>
      </p:pic>
      <p:sp>
        <p:nvSpPr>
          <p:cNvPr id="2" name="TextBox 1" descr="An image of a table with two rows, and two columns. The first row is labelled as &quot;step 1&quot;. It then shows 1 group of 12 red tiles in a line, each labelled with a number '-1'. The second row is then titled as &quot;step 2&quot; It then shows 3 groups of 4 red tiles with '-1' on each tile. ">
            <a:extLst>
              <a:ext uri="{FF2B5EF4-FFF2-40B4-BE49-F238E27FC236}">
                <a16:creationId xmlns:a16="http://schemas.microsoft.com/office/drawing/2014/main" id="{0DE546A2-0AB3-2C21-6079-7ACEB5A2B7EF}"/>
              </a:ext>
            </a:extLst>
          </p:cNvPr>
          <p:cNvSpPr txBox="1"/>
          <p:nvPr/>
        </p:nvSpPr>
        <p:spPr>
          <a:xfrm>
            <a:off x="375174" y="4720822"/>
            <a:ext cx="4669792" cy="31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AU" sz="1100" dirty="0">
                <a:effectLst/>
                <a:ea typeface="Calibri" panose="020F0502020204030204" pitchFamily="34" charset="0"/>
              </a:rPr>
              <a:t>Images created using the free virtual manipulatives at </a:t>
            </a:r>
            <a:r>
              <a:rPr lang="en-AU" sz="1100" u="sng" dirty="0">
                <a:solidFill>
                  <a:srgbClr val="2F5496"/>
                </a:solidFill>
                <a:effectLst/>
                <a:ea typeface="Calibri" panose="020F0502020204030204" pitchFamily="34" charset="0"/>
                <a:hlinkClick r:id="rId5"/>
              </a:rPr>
              <a:t>Polypad.org</a:t>
            </a:r>
            <a:r>
              <a:rPr lang="en-AU" sz="1100" dirty="0">
                <a:effectLst/>
                <a:ea typeface="Calibri" panose="020F050202020403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11">
                <a:extLst>
                  <a:ext uri="{FF2B5EF4-FFF2-40B4-BE49-F238E27FC236}">
                    <a16:creationId xmlns:a16="http://schemas.microsoft.com/office/drawing/2014/main" id="{88EE6A88-B3E2-E27A-03E0-1B4358DCF6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5174" y="5188276"/>
                <a:ext cx="3111483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(−12)÷3=(−4)</m:t>
                      </m:r>
                    </m:oMath>
                  </m:oMathPara>
                </a14:m>
                <a:endParaRPr lang="en-AU" sz="2800" dirty="0"/>
              </a:p>
              <a:p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20" name="Content Placeholder 11">
                <a:extLst>
                  <a:ext uri="{FF2B5EF4-FFF2-40B4-BE49-F238E27FC236}">
                    <a16:creationId xmlns:a16="http://schemas.microsoft.com/office/drawing/2014/main" id="{88EE6A88-B3E2-E27A-03E0-1B4358DCF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74" y="5188276"/>
                <a:ext cx="3111483" cy="4440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2E9A4E-D21D-DA3C-8007-F7C7298E3D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9025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Sharing division – self-explanation prompts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4217FCD3-5706-77EF-D3D7-4D649D818C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1" y="1476736"/>
                <a:ext cx="2190750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(−12)÷3=</m:t>
                      </m:r>
                    </m:oMath>
                  </m:oMathPara>
                </a14:m>
                <a:endParaRPr lang="en-AU" sz="2800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4217FCD3-5706-77EF-D3D7-4D649D818C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1" y="1476736"/>
                <a:ext cx="2190750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An image of a table with two rows, and two columns. The first row is labelled as &quot;step 1&quot;. It then shows 1 group of 12 red tiles in a line, each labelled with a number '-1'. The second row is then titled as &quot;step 2&quot; It then shows 3 groups of 4 red tiles with '-1' on each tile. ">
            <a:extLst>
              <a:ext uri="{FF2B5EF4-FFF2-40B4-BE49-F238E27FC236}">
                <a16:creationId xmlns:a16="http://schemas.microsoft.com/office/drawing/2014/main" id="{2DA8DDF9-A8E5-B8FE-10C0-AC7E69CFC4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000" y="2025287"/>
            <a:ext cx="11456826" cy="2639346"/>
          </a:xfrm>
          <a:prstGeom prst="rect">
            <a:avLst/>
          </a:prstGeom>
        </p:spPr>
      </p:pic>
      <p:sp>
        <p:nvSpPr>
          <p:cNvPr id="3" name="TextBox 2" descr="An image of a table with two rows, and two columns. The first row is labelled as &quot;step 1&quot;. It then shows 1 group of 12 red tiles in a line, each labelled with a number '-1'. The second row is then titled as &quot;step 2&quot; It then shows 3 groups of 4 red tiles with '-1' on each tile. ">
            <a:extLst>
              <a:ext uri="{FF2B5EF4-FFF2-40B4-BE49-F238E27FC236}">
                <a16:creationId xmlns:a16="http://schemas.microsoft.com/office/drawing/2014/main" id="{CFFB45F7-9F0C-B002-9E27-F3E40B27BA9D}"/>
              </a:ext>
            </a:extLst>
          </p:cNvPr>
          <p:cNvSpPr txBox="1"/>
          <p:nvPr/>
        </p:nvSpPr>
        <p:spPr>
          <a:xfrm>
            <a:off x="359999" y="4664633"/>
            <a:ext cx="4536003" cy="31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AU" sz="1100" dirty="0">
                <a:effectLst/>
                <a:ea typeface="Calibri" panose="020F0502020204030204" pitchFamily="34" charset="0"/>
              </a:rPr>
              <a:t>Images created using the free virtual manipulatives at </a:t>
            </a:r>
            <a:r>
              <a:rPr lang="en-AU" sz="1100" u="sng" dirty="0">
                <a:solidFill>
                  <a:srgbClr val="2F5496"/>
                </a:solidFill>
                <a:effectLst/>
                <a:ea typeface="Calibri" panose="020F0502020204030204" pitchFamily="34" charset="0"/>
                <a:hlinkClick r:id="rId5"/>
              </a:rPr>
              <a:t>Polypad.org</a:t>
            </a:r>
            <a:r>
              <a:rPr lang="en-AU" sz="1100" dirty="0">
                <a:effectLst/>
                <a:ea typeface="Calibri" panose="020F050202020403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11">
                <a:extLst>
                  <a:ext uri="{FF2B5EF4-FFF2-40B4-BE49-F238E27FC236}">
                    <a16:creationId xmlns:a16="http://schemas.microsoft.com/office/drawing/2014/main" id="{D4F864FF-948B-1B3D-4827-BAF72287086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5073768"/>
                <a:ext cx="2960974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(−12)÷3=(−4)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6" name="Content Placeholder 11">
                <a:extLst>
                  <a:ext uri="{FF2B5EF4-FFF2-40B4-BE49-F238E27FC236}">
                    <a16:creationId xmlns:a16="http://schemas.microsoft.com/office/drawing/2014/main" id="{D4F864FF-948B-1B3D-4827-BAF7228708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5073768"/>
                <a:ext cx="2960974" cy="4440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E98F393F-36E2-294C-8EB0-933463DC3BDB}"/>
              </a:ext>
            </a:extLst>
          </p:cNvPr>
          <p:cNvSpPr/>
          <p:nvPr/>
        </p:nvSpPr>
        <p:spPr>
          <a:xfrm>
            <a:off x="7404852" y="905601"/>
            <a:ext cx="2881953" cy="1015837"/>
          </a:xfrm>
          <a:prstGeom prst="wedgeRoundRect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3038">
              <a:lnSpc>
                <a:spcPct val="150000"/>
              </a:lnSpc>
            </a:pPr>
            <a:r>
              <a:rPr lang="en-AU" sz="2000" dirty="0"/>
              <a:t>Why don’t we make groups of 3?</a:t>
            </a: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F577AF4F-2715-8C18-D8E8-198ED198E9A2}"/>
              </a:ext>
            </a:extLst>
          </p:cNvPr>
          <p:cNvSpPr/>
          <p:nvPr/>
        </p:nvSpPr>
        <p:spPr>
          <a:xfrm>
            <a:off x="5795300" y="4758957"/>
            <a:ext cx="2602074" cy="1073681"/>
          </a:xfrm>
          <a:prstGeom prst="wedgeRoundRectCallout">
            <a:avLst>
              <a:gd name="adj1" fmla="val -20833"/>
              <a:gd name="adj2" fmla="val -69653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AU" sz="2000" dirty="0"/>
              <a:t>How do we know to make 3 groups?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Speech Bubble: Rectangle with Corners Rounded 17">
                <a:extLst>
                  <a:ext uri="{FF2B5EF4-FFF2-40B4-BE49-F238E27FC236}">
                    <a16:creationId xmlns:a16="http://schemas.microsoft.com/office/drawing/2014/main" id="{238C6E91-F171-AF7E-AF3D-3E0A8B587B48}"/>
                  </a:ext>
                </a:extLst>
              </p:cNvPr>
              <p:cNvSpPr/>
              <p:nvPr/>
            </p:nvSpPr>
            <p:spPr>
              <a:xfrm>
                <a:off x="1935029" y="5622319"/>
                <a:ext cx="2960974" cy="1073681"/>
              </a:xfrm>
              <a:prstGeom prst="wedgeRoundRectCallout">
                <a:avLst>
                  <a:gd name="adj1" fmla="val -21365"/>
                  <a:gd name="adj2" fmla="val -59374"/>
                  <a:gd name="adj3" fmla="val 16667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73038">
                  <a:lnSpc>
                    <a:spcPct val="150000"/>
                  </a:lnSpc>
                </a:pPr>
                <a:r>
                  <a:rPr lang="en-AU" sz="2000" dirty="0"/>
                  <a:t>Where has the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(−4)</m:t>
                    </m:r>
                  </m:oMath>
                </a14:m>
                <a:r>
                  <a:rPr lang="en-AU" sz="2000" dirty="0"/>
                  <a:t> come from?</a:t>
                </a:r>
              </a:p>
            </p:txBody>
          </p:sp>
        </mc:Choice>
        <mc:Fallback xmlns="">
          <p:sp>
            <p:nvSpPr>
              <p:cNvPr id="18" name="Speech Bubble: Rectangle with Corners Rounded 17">
                <a:extLst>
                  <a:ext uri="{FF2B5EF4-FFF2-40B4-BE49-F238E27FC236}">
                    <a16:creationId xmlns:a16="http://schemas.microsoft.com/office/drawing/2014/main" id="{238C6E91-F171-AF7E-AF3D-3E0A8B587B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5029" y="5622319"/>
                <a:ext cx="2960974" cy="1073681"/>
              </a:xfrm>
              <a:prstGeom prst="wedgeRoundRectCallout">
                <a:avLst>
                  <a:gd name="adj1" fmla="val -21365"/>
                  <a:gd name="adj2" fmla="val -59374"/>
                  <a:gd name="adj3" fmla="val 16667"/>
                </a:avLst>
              </a:prstGeom>
              <a:blipFill>
                <a:blip r:embed="rId7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A9ACE2-99FD-13ED-3378-5C5214D38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0133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Your turn – question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636773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÷5=</m:t>
                      </m:r>
                    </m:oMath>
                  </m:oMathPara>
                </a14:m>
                <a:endParaRPr lang="en-AU" sz="2800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636773" cy="44406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E19E34-DEAD-DCB5-36C8-4337802C3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5335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Your turn – solution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E86774DF-628C-E38E-D5F2-16C10086DA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3346152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÷5=(−2)</m:t>
                      </m:r>
                    </m:oMath>
                  </m:oMathPara>
                </a14:m>
                <a:endParaRPr lang="en-AU" sz="2800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E86774DF-628C-E38E-D5F2-16C10086DA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3346152" cy="444060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 descr="An image of a table with two rows, and two columns. The first row is labelled as &quot;step 1&quot;. It then shows 1 group of 10 red tiles in a line, each labelled with a number '-1'. The second row is then titled as &quot;step 2&quot; It then shows 5 groups of 2 red tiles with '-1' on each tile. ">
            <a:extLst>
              <a:ext uri="{FF2B5EF4-FFF2-40B4-BE49-F238E27FC236}">
                <a16:creationId xmlns:a16="http://schemas.microsoft.com/office/drawing/2014/main" id="{AE7EC291-6AD9-4C91-2A07-F152D27454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0000" y="2156021"/>
            <a:ext cx="11324110" cy="2637920"/>
          </a:xfrm>
          <a:prstGeom prst="rect">
            <a:avLst/>
          </a:prstGeom>
        </p:spPr>
      </p:pic>
      <p:sp>
        <p:nvSpPr>
          <p:cNvPr id="2" name="TextBox 1" descr="An image of a table with two rows, and two columns. The first row is labelled as &quot;step 1&quot;. It then shows 1 group of 10 red tiles in a line, each labelled with a number '-1'. The second row is then titled as &quot;step 2&quot; It then shows 5 groups of 2 red tiles with '-1' on each tile. ">
            <a:extLst>
              <a:ext uri="{FF2B5EF4-FFF2-40B4-BE49-F238E27FC236}">
                <a16:creationId xmlns:a16="http://schemas.microsoft.com/office/drawing/2014/main" id="{5FF63467-5E68-49B6-1235-DE1A17FE1D22}"/>
              </a:ext>
            </a:extLst>
          </p:cNvPr>
          <p:cNvSpPr txBox="1"/>
          <p:nvPr/>
        </p:nvSpPr>
        <p:spPr>
          <a:xfrm>
            <a:off x="359999" y="4793941"/>
            <a:ext cx="4637669" cy="31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AU" sz="1100" dirty="0">
                <a:effectLst/>
                <a:ea typeface="Calibri" panose="020F0502020204030204" pitchFamily="34" charset="0"/>
              </a:rPr>
              <a:t>Images created using the free virtual manipulatives at </a:t>
            </a:r>
            <a:r>
              <a:rPr lang="en-AU" sz="1100" u="sng" dirty="0">
                <a:solidFill>
                  <a:srgbClr val="2F5496"/>
                </a:solidFill>
                <a:effectLst/>
                <a:ea typeface="Calibri" panose="020F0502020204030204" pitchFamily="34" charset="0"/>
                <a:hlinkClick r:id="rId6"/>
              </a:rPr>
              <a:t>Polypad.org</a:t>
            </a:r>
            <a:r>
              <a:rPr lang="en-AU" sz="1100" dirty="0">
                <a:effectLst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961616-C12C-88C5-1E42-168AB486D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226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Grouping division – 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427118"/>
                <a:ext cx="2892998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(−15)÷(−3)=</m:t>
                      </m:r>
                    </m:oMath>
                  </m:oMathPara>
                </a14:m>
                <a:endParaRPr lang="en-AU" sz="2800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427118"/>
                <a:ext cx="2892998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 descr="An image of a table with two rows, and two columns. The first row is labelled as &quot;step 1&quot;. It then shows 1 group of 15 red tiles in a line, each labelled with a number '-1'. The second row is then titled as &quot;step 2&quot; It then shows 5 groups of 3 red tiles with '-1' on each tile. ">
            <a:extLst>
              <a:ext uri="{FF2B5EF4-FFF2-40B4-BE49-F238E27FC236}">
                <a16:creationId xmlns:a16="http://schemas.microsoft.com/office/drawing/2014/main" id="{C78C4E21-6486-2725-7E28-24DE28A03A4E}"/>
              </a:ext>
            </a:extLst>
          </p:cNvPr>
          <p:cNvGrpSpPr/>
          <p:nvPr/>
        </p:nvGrpSpPr>
        <p:grpSpPr>
          <a:xfrm>
            <a:off x="359999" y="2064059"/>
            <a:ext cx="10967635" cy="2986655"/>
            <a:chOff x="359999" y="2064059"/>
            <a:chExt cx="10967635" cy="298665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9E945FF-26C3-798C-5865-EB8133851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0000" y="2064059"/>
              <a:ext cx="10967634" cy="2600573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34FA961E-4695-225B-B5D5-12B6D3977881}"/>
                </a:ext>
              </a:extLst>
            </p:cNvPr>
            <p:cNvSpPr txBox="1"/>
            <p:nvPr/>
          </p:nvSpPr>
          <p:spPr>
            <a:xfrm>
              <a:off x="359999" y="4735500"/>
              <a:ext cx="4621903" cy="3152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Bef>
                  <a:spcPts val="1200"/>
                </a:spcBef>
              </a:pPr>
              <a:r>
                <a:rPr lang="en-AU" sz="1100" dirty="0">
                  <a:effectLst/>
                  <a:ea typeface="Calibri" panose="020F0502020204030204" pitchFamily="34" charset="0"/>
                </a:rPr>
                <a:t>Images created using the free virtual manipulatives at </a:t>
              </a:r>
              <a:r>
                <a:rPr lang="en-AU" sz="1100" u="sng" dirty="0">
                  <a:solidFill>
                    <a:srgbClr val="2F5496"/>
                  </a:solidFill>
                  <a:effectLst/>
                  <a:ea typeface="Calibri" panose="020F0502020204030204" pitchFamily="34" charset="0"/>
                  <a:hlinkClick r:id="rId5"/>
                </a:rPr>
                <a:t>Polypad.org</a:t>
              </a:r>
              <a:r>
                <a:rPr lang="en-AU" sz="1100" dirty="0">
                  <a:effectLst/>
                  <a:ea typeface="Calibri" panose="020F0502020204030204" pitchFamily="34" charset="0"/>
                </a:rPr>
                <a:t>.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557DEED7-096E-A1AC-64B8-42FD4A4B1F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5146256"/>
                <a:ext cx="3087207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(−15)÷(−3)=5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557DEED7-096E-A1AC-64B8-42FD4A4B1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5146256"/>
                <a:ext cx="3087207" cy="4440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9F839A-C714-863D-8FB9-260989D348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6537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Grouping division – self-explanation prompts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11">
                <a:extLst>
                  <a:ext uri="{FF2B5EF4-FFF2-40B4-BE49-F238E27FC236}">
                    <a16:creationId xmlns:a16="http://schemas.microsoft.com/office/drawing/2014/main" id="{FFECFB90-0723-7DCF-D6E3-119E90E4828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427118"/>
                <a:ext cx="2892998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 smtClean="0">
                          <a:latin typeface="Cambria Math" panose="02040503050406030204" pitchFamily="18" charset="0"/>
                        </a:rPr>
                        <m:t>(−15)÷(−3)=</m:t>
                      </m:r>
                    </m:oMath>
                  </m:oMathPara>
                </a14:m>
                <a:endParaRPr lang="en-AU" sz="28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9" name="Content Placeholder 11">
                <a:extLst>
                  <a:ext uri="{FF2B5EF4-FFF2-40B4-BE49-F238E27FC236}">
                    <a16:creationId xmlns:a16="http://schemas.microsoft.com/office/drawing/2014/main" id="{FFECFB90-0723-7DCF-D6E3-119E90E48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427118"/>
                <a:ext cx="2892998" cy="4440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 descr="An image of a table with two rows, and two columns. The first row is labelled as &quot;step 1&quot;. It then shows 1 group of 15 red tiles in a line, each labelled with a number '-1'. The second row is then titled as &quot;step 2&quot; It then shows 5 groups of 3 red tiles with '-1' on each tile. ">
            <a:extLst>
              <a:ext uri="{FF2B5EF4-FFF2-40B4-BE49-F238E27FC236}">
                <a16:creationId xmlns:a16="http://schemas.microsoft.com/office/drawing/2014/main" id="{F937DD88-5653-F0DF-0892-7357B0CE9E8A}"/>
              </a:ext>
            </a:extLst>
          </p:cNvPr>
          <p:cNvGrpSpPr/>
          <p:nvPr/>
        </p:nvGrpSpPr>
        <p:grpSpPr>
          <a:xfrm>
            <a:off x="359999" y="2064059"/>
            <a:ext cx="10967635" cy="2986655"/>
            <a:chOff x="359999" y="2064059"/>
            <a:chExt cx="10967635" cy="2986655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19987C5-1A6B-9154-9FF7-C782C12F78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0000" y="2064059"/>
              <a:ext cx="10967634" cy="2600573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7A8236B-B055-FA13-F5CD-34116306C565}"/>
                </a:ext>
              </a:extLst>
            </p:cNvPr>
            <p:cNvSpPr txBox="1"/>
            <p:nvPr/>
          </p:nvSpPr>
          <p:spPr>
            <a:xfrm>
              <a:off x="359999" y="4735500"/>
              <a:ext cx="4621903" cy="3152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Bef>
                  <a:spcPts val="1200"/>
                </a:spcBef>
              </a:pPr>
              <a:r>
                <a:rPr lang="en-AU" sz="1100" dirty="0">
                  <a:effectLst/>
                  <a:ea typeface="Calibri" panose="020F0502020204030204" pitchFamily="34" charset="0"/>
                </a:rPr>
                <a:t>Images created using the free virtual manipulatives at </a:t>
              </a:r>
              <a:r>
                <a:rPr lang="en-AU" sz="1100" u="sng" dirty="0">
                  <a:solidFill>
                    <a:srgbClr val="2F5496"/>
                  </a:solidFill>
                  <a:effectLst/>
                  <a:ea typeface="Calibri" panose="020F0502020204030204" pitchFamily="34" charset="0"/>
                  <a:hlinkClick r:id="rId5"/>
                </a:rPr>
                <a:t>Polypad.org</a:t>
              </a:r>
              <a:r>
                <a:rPr lang="en-AU" sz="1100" dirty="0">
                  <a:effectLst/>
                  <a:ea typeface="Calibri" panose="020F0502020204030204" pitchFamily="34" charset="0"/>
                </a:rPr>
                <a:t>.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11">
                <a:extLst>
                  <a:ext uri="{FF2B5EF4-FFF2-40B4-BE49-F238E27FC236}">
                    <a16:creationId xmlns:a16="http://schemas.microsoft.com/office/drawing/2014/main" id="{306A162F-249C-6C5D-9C62-D03F31812AB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5146256"/>
                <a:ext cx="3087207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(−15)÷(−3)=5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10" name="Content Placeholder 11">
                <a:extLst>
                  <a:ext uri="{FF2B5EF4-FFF2-40B4-BE49-F238E27FC236}">
                    <a16:creationId xmlns:a16="http://schemas.microsoft.com/office/drawing/2014/main" id="{306A162F-249C-6C5D-9C62-D03F31812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5146256"/>
                <a:ext cx="3087207" cy="4440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Speech Bubble: Rectangle with Corners Rounded 19">
                <a:extLst>
                  <a:ext uri="{FF2B5EF4-FFF2-40B4-BE49-F238E27FC236}">
                    <a16:creationId xmlns:a16="http://schemas.microsoft.com/office/drawing/2014/main" id="{F577AF4F-2715-8C18-D8E8-198ED198E9A2}"/>
                  </a:ext>
                </a:extLst>
              </p:cNvPr>
              <p:cNvSpPr/>
              <p:nvPr/>
            </p:nvSpPr>
            <p:spPr>
              <a:xfrm>
                <a:off x="6657898" y="4709343"/>
                <a:ext cx="4093719" cy="1118399"/>
              </a:xfrm>
              <a:prstGeom prst="wedgeRoundRectCallout">
                <a:avLst>
                  <a:gd name="adj1" fmla="val -21603"/>
                  <a:gd name="adj2" fmla="val -70007"/>
                  <a:gd name="adj3" fmla="val 16667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5250">
                  <a:lnSpc>
                    <a:spcPct val="150000"/>
                  </a:lnSpc>
                </a:pPr>
                <a:r>
                  <a:rPr lang="en-AU" sz="2000" dirty="0"/>
                  <a:t>How do we know to have three </a:t>
                </a:r>
                <a14:m>
                  <m:oMath xmlns:m="http://schemas.openxmlformats.org/officeDocument/2006/math">
                    <m:r>
                      <a:rPr lang="en-AU" sz="2000" b="0" i="1" dirty="0" smtClean="0">
                        <a:latin typeface="Cambria Math" panose="02040503050406030204" pitchFamily="18" charset="0"/>
                      </a:rPr>
                      <m:t>(−1)</m:t>
                    </m:r>
                  </m:oMath>
                </a14:m>
                <a:r>
                  <a:rPr lang="en-AU" sz="2000" dirty="0"/>
                  <a:t> tiles in each group?</a:t>
                </a:r>
              </a:p>
            </p:txBody>
          </p:sp>
        </mc:Choice>
        <mc:Fallback xmlns="">
          <p:sp>
            <p:nvSpPr>
              <p:cNvPr id="20" name="Speech Bubble: Rectangle with Corners Rounded 19">
                <a:extLst>
                  <a:ext uri="{FF2B5EF4-FFF2-40B4-BE49-F238E27FC236}">
                    <a16:creationId xmlns:a16="http://schemas.microsoft.com/office/drawing/2014/main" id="{F577AF4F-2715-8C18-D8E8-198ED198E9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7898" y="4709343"/>
                <a:ext cx="4093719" cy="1118399"/>
              </a:xfrm>
              <a:prstGeom prst="wedgeRoundRectCallout">
                <a:avLst>
                  <a:gd name="adj1" fmla="val -21603"/>
                  <a:gd name="adj2" fmla="val -70007"/>
                  <a:gd name="adj3" fmla="val 16667"/>
                </a:avLst>
              </a:prstGeom>
              <a:blipFill>
                <a:blip r:embed="rId7"/>
                <a:stretch>
                  <a:fillRect b="-9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Speech Bubble: Rectangle with Corners Rounded 17">
                <a:extLst>
                  <a:ext uri="{FF2B5EF4-FFF2-40B4-BE49-F238E27FC236}">
                    <a16:creationId xmlns:a16="http://schemas.microsoft.com/office/drawing/2014/main" id="{238C6E91-F171-AF7E-AF3D-3E0A8B587B48}"/>
                  </a:ext>
                </a:extLst>
              </p:cNvPr>
              <p:cNvSpPr/>
              <p:nvPr/>
            </p:nvSpPr>
            <p:spPr>
              <a:xfrm>
                <a:off x="2181806" y="5728713"/>
                <a:ext cx="3087207" cy="967287"/>
              </a:xfrm>
              <a:prstGeom prst="wedgeRoundRectCallout">
                <a:avLst>
                  <a:gd name="adj1" fmla="val -21854"/>
                  <a:gd name="adj2" fmla="val -66889"/>
                  <a:gd name="adj3" fmla="val 16667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5250">
                  <a:lnSpc>
                    <a:spcPct val="150000"/>
                  </a:lnSpc>
                </a:pPr>
                <a:r>
                  <a:rPr lang="en-AU" sz="2000" dirty="0"/>
                  <a:t>Where has the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AU" sz="2000" dirty="0"/>
                  <a:t> come from?</a:t>
                </a:r>
              </a:p>
            </p:txBody>
          </p:sp>
        </mc:Choice>
        <mc:Fallback xmlns="">
          <p:sp>
            <p:nvSpPr>
              <p:cNvPr id="18" name="Speech Bubble: Rectangle with Corners Rounded 17">
                <a:extLst>
                  <a:ext uri="{FF2B5EF4-FFF2-40B4-BE49-F238E27FC236}">
                    <a16:creationId xmlns:a16="http://schemas.microsoft.com/office/drawing/2014/main" id="{238C6E91-F171-AF7E-AF3D-3E0A8B587B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1806" y="5728713"/>
                <a:ext cx="3087207" cy="967287"/>
              </a:xfrm>
              <a:prstGeom prst="wedgeRoundRectCallout">
                <a:avLst>
                  <a:gd name="adj1" fmla="val -21854"/>
                  <a:gd name="adj2" fmla="val -66889"/>
                  <a:gd name="adj3" fmla="val 16667"/>
                </a:avLst>
              </a:prstGeom>
              <a:blipFill>
                <a:blip r:embed="rId8"/>
                <a:stretch>
                  <a:fillRect b="-80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E8F227-7D67-A07A-D818-CF4F5E44A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4907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Your turn – question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3143919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−12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÷(−4)=</m:t>
                      </m:r>
                    </m:oMath>
                  </m:oMathPara>
                </a14:m>
                <a:endParaRPr lang="en-AU" sz="2800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3143919" cy="44406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C35C9B-3200-C7FD-B16D-B7EC98120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9253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Your turn – solution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B689E455-BD31-1EEE-3AAF-57C55168E6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9999" y="1620000"/>
                <a:ext cx="3624109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−12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÷(−4)=3</m:t>
                      </m:r>
                    </m:oMath>
                  </m:oMathPara>
                </a14:m>
                <a:endParaRPr lang="en-AU" sz="2800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B689E455-BD31-1EEE-3AAF-57C55168E6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9999" y="1620000"/>
                <a:ext cx="3624109" cy="444060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 descr="An image of a table with two rows, and two columns. The first row is labelled as &quot;step 1&quot;. It then shows 1 group of 12 red tiles in a line, each labelled with a number '-1'. The second row is then titled as &quot;step 2&quot; It then shows 3 groups of 4 red tiles with '-1' on each tile. ">
            <a:extLst>
              <a:ext uri="{FF2B5EF4-FFF2-40B4-BE49-F238E27FC236}">
                <a16:creationId xmlns:a16="http://schemas.microsoft.com/office/drawing/2014/main" id="{31646C59-1B90-917D-934F-00E458E6B05A}"/>
              </a:ext>
            </a:extLst>
          </p:cNvPr>
          <p:cNvGrpSpPr/>
          <p:nvPr/>
        </p:nvGrpSpPr>
        <p:grpSpPr>
          <a:xfrm>
            <a:off x="359998" y="2140916"/>
            <a:ext cx="11205763" cy="3593716"/>
            <a:chOff x="359998" y="2140916"/>
            <a:chExt cx="11205763" cy="359371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34479C8-807D-B010-310D-02DCFBAEF75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0000" y="2140916"/>
              <a:ext cx="11205761" cy="3201646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3662691F-11C0-BC7F-B179-D0F99BD64696}"/>
                </a:ext>
              </a:extLst>
            </p:cNvPr>
            <p:cNvSpPr txBox="1"/>
            <p:nvPr/>
          </p:nvSpPr>
          <p:spPr>
            <a:xfrm>
              <a:off x="359998" y="5419418"/>
              <a:ext cx="4684967" cy="3152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Bef>
                  <a:spcPts val="1200"/>
                </a:spcBef>
              </a:pPr>
              <a:r>
                <a:rPr lang="en-AU" sz="1100" dirty="0">
                  <a:effectLst/>
                  <a:ea typeface="Calibri" panose="020F0502020204030204" pitchFamily="34" charset="0"/>
                </a:rPr>
                <a:t>Images created using the free virtual manipulatives at </a:t>
              </a:r>
              <a:r>
                <a:rPr lang="en-AU" sz="1100" u="sng" dirty="0">
                  <a:solidFill>
                    <a:srgbClr val="2F5496"/>
                  </a:solidFill>
                  <a:effectLst/>
                  <a:ea typeface="Calibri" panose="020F0502020204030204" pitchFamily="34" charset="0"/>
                  <a:hlinkClick r:id="rId6"/>
                </a:rPr>
                <a:t>Polypad.org</a:t>
              </a:r>
              <a:r>
                <a:rPr lang="en-AU" sz="1100" dirty="0">
                  <a:effectLst/>
                  <a:ea typeface="Calibri" panose="020F0502020204030204" pitchFamily="34" charset="0"/>
                </a:rPr>
                <a:t>.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DBD83E-981D-4869-965B-F2B10EEE17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0933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Think-Pair-Share</a:t>
            </a:r>
          </a:p>
        </p:txBody>
      </p:sp>
      <p:pic>
        <p:nvPicPr>
          <p:cNvPr id="4" name="Picture 3" descr="An image of a table with two columns and three rows. The first row is for headings, with the first heading &quot;Scenario&quot; and the second column heading &quot;Solution&quot;. The first row under the heading &quot;Scenario&quot; contains the text &quot;$21 is shared equally among 3 children. How much will each child receive?&quot;. The second row under the heading &quot;Scenario&quot; contains the text &quot;James has $30 and wants to buy boxes of chocolates for friends that cost $6. How many boxes of chocolate can he buy?&quot;. The cells under the heading &quot;Solution&quot; are empty, awaiting a solution. ">
            <a:extLst>
              <a:ext uri="{FF2B5EF4-FFF2-40B4-BE49-F238E27FC236}">
                <a16:creationId xmlns:a16="http://schemas.microsoft.com/office/drawing/2014/main" id="{1A62CB54-7F01-A06C-C212-DF79FE462A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0" y="1585632"/>
            <a:ext cx="11484000" cy="2735097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4638D6-C13E-9576-E37C-05F45F656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7300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Negating division – 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9999" y="1126571"/>
                <a:ext cx="1803097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8÷(−2)=</m:t>
                      </m:r>
                    </m:oMath>
                  </m:oMathPara>
                </a14:m>
                <a:endParaRPr lang="en-AU" sz="2800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9999" y="1126571"/>
                <a:ext cx="1803097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 descr="An image of a table with three rows, and two columns. The first row is labelled as &quot;step 1&quot;. It then shows 1 group of 8 black tiles in a line, each labelled with a number '1'. The second row is then titled as &quot;step 2&quot; It then shows 2 groups of 4 black tiles with '1' on each tile. The third row is then titled as &quot;step 3&quot; It then shows 2 groups of 4 red tiles with '-1' on each tile. ">
            <a:extLst>
              <a:ext uri="{FF2B5EF4-FFF2-40B4-BE49-F238E27FC236}">
                <a16:creationId xmlns:a16="http://schemas.microsoft.com/office/drawing/2014/main" id="{A3101965-417B-E476-8994-BFFB12CAE168}"/>
              </a:ext>
            </a:extLst>
          </p:cNvPr>
          <p:cNvGrpSpPr/>
          <p:nvPr/>
        </p:nvGrpSpPr>
        <p:grpSpPr>
          <a:xfrm>
            <a:off x="359999" y="1741052"/>
            <a:ext cx="8657713" cy="3847918"/>
            <a:chOff x="359999" y="1741052"/>
            <a:chExt cx="8657713" cy="384791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F84FA2C-1D5E-BEB3-FE13-D3C33B45DF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9999" y="1741052"/>
              <a:ext cx="8657713" cy="3570191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ACF5724-3DFB-1BE4-57B0-7D118BC0BA82}"/>
                </a:ext>
              </a:extLst>
            </p:cNvPr>
            <p:cNvSpPr txBox="1"/>
            <p:nvPr/>
          </p:nvSpPr>
          <p:spPr>
            <a:xfrm>
              <a:off x="359999" y="5273756"/>
              <a:ext cx="4716498" cy="3152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Bef>
                  <a:spcPts val="1200"/>
                </a:spcBef>
              </a:pPr>
              <a:r>
                <a:rPr lang="en-AU" sz="1100" dirty="0">
                  <a:effectLst/>
                  <a:ea typeface="Calibri" panose="020F0502020204030204" pitchFamily="34" charset="0"/>
                </a:rPr>
                <a:t>Images created using the free virtual manipulatives at </a:t>
              </a:r>
              <a:r>
                <a:rPr lang="en-AU" sz="1100" u="sng" dirty="0">
                  <a:solidFill>
                    <a:srgbClr val="2F5496"/>
                  </a:solidFill>
                  <a:effectLst/>
                  <a:ea typeface="Calibri" panose="020F0502020204030204" pitchFamily="34" charset="0"/>
                  <a:hlinkClick r:id="rId5"/>
                </a:rPr>
                <a:t>Polypad.org</a:t>
              </a:r>
              <a:r>
                <a:rPr lang="en-AU" sz="1100" dirty="0">
                  <a:effectLst/>
                  <a:ea typeface="Calibri" panose="020F0502020204030204" pitchFamily="34" charset="0"/>
                </a:rPr>
                <a:t>.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11">
                <a:extLst>
                  <a:ext uri="{FF2B5EF4-FFF2-40B4-BE49-F238E27FC236}">
                    <a16:creationId xmlns:a16="http://schemas.microsoft.com/office/drawing/2014/main" id="{88EE6A88-B3E2-E27A-03E0-1B4358DCF6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9999" y="5653450"/>
                <a:ext cx="3119575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8÷(−2)=(−4)</m:t>
                      </m:r>
                    </m:oMath>
                  </m:oMathPara>
                </a14:m>
                <a:endParaRPr lang="en-AU" sz="2800" dirty="0"/>
              </a:p>
              <a:p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20" name="Content Placeholder 11">
                <a:extLst>
                  <a:ext uri="{FF2B5EF4-FFF2-40B4-BE49-F238E27FC236}">
                    <a16:creationId xmlns:a16="http://schemas.microsoft.com/office/drawing/2014/main" id="{88EE6A88-B3E2-E27A-03E0-1B4358DCF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99" y="5653450"/>
                <a:ext cx="3119575" cy="4440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A24FFC-DB26-5F08-73A0-DD5A276727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7767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Negating division – self-explanation prompts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BA4DFF1B-A83F-1B7F-4AF2-F4FB61EA3F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9999" y="1126571"/>
                <a:ext cx="1803097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8÷(−2)=</m:t>
                      </m:r>
                    </m:oMath>
                  </m:oMathPara>
                </a14:m>
                <a:endParaRPr lang="en-AU" sz="2800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BA4DFF1B-A83F-1B7F-4AF2-F4FB61EA3F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9999" y="1126571"/>
                <a:ext cx="1803097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 descr="An image of a table with three rows, and two columns. The first row is labelled as &quot;step 1&quot;. It then shows 1 group of 8 black tiles in a line, each labelled with a number '1'. The second row is then titled as &quot;step 2&quot; It then shows 2 groups of 4 black tiles with '1' on each tile. The third row is then titled as &quot;step 3&quot; It then shows 2 groups of 4 red tiles with '-1' on each tile. ">
            <a:extLst>
              <a:ext uri="{FF2B5EF4-FFF2-40B4-BE49-F238E27FC236}">
                <a16:creationId xmlns:a16="http://schemas.microsoft.com/office/drawing/2014/main" id="{9437ED00-621B-59E9-0775-B35F12E82622}"/>
              </a:ext>
            </a:extLst>
          </p:cNvPr>
          <p:cNvGrpSpPr/>
          <p:nvPr/>
        </p:nvGrpSpPr>
        <p:grpSpPr>
          <a:xfrm>
            <a:off x="359998" y="1741052"/>
            <a:ext cx="8657714" cy="3847918"/>
            <a:chOff x="359998" y="1741052"/>
            <a:chExt cx="8657714" cy="3847918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2A965F6-DA08-99B6-FCA6-1B7E55F5A3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9999" y="1741052"/>
              <a:ext cx="8657713" cy="3570191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531B6C0-050C-CD79-FEB3-BEE6A0FF8A26}"/>
                </a:ext>
              </a:extLst>
            </p:cNvPr>
            <p:cNvSpPr txBox="1"/>
            <p:nvPr/>
          </p:nvSpPr>
          <p:spPr>
            <a:xfrm>
              <a:off x="359998" y="5273756"/>
              <a:ext cx="4606139" cy="3152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Bef>
                  <a:spcPts val="1200"/>
                </a:spcBef>
              </a:pPr>
              <a:r>
                <a:rPr lang="en-AU" sz="1100" dirty="0">
                  <a:effectLst/>
                  <a:ea typeface="Calibri" panose="020F0502020204030204" pitchFamily="34" charset="0"/>
                </a:rPr>
                <a:t>Images created using the free virtual manipulatives at </a:t>
              </a:r>
              <a:r>
                <a:rPr lang="en-AU" sz="1100" u="sng" dirty="0">
                  <a:solidFill>
                    <a:srgbClr val="2F5496"/>
                  </a:solidFill>
                  <a:effectLst/>
                  <a:ea typeface="Calibri" panose="020F0502020204030204" pitchFamily="34" charset="0"/>
                  <a:hlinkClick r:id="rId5"/>
                </a:rPr>
                <a:t>Polypad.org</a:t>
              </a:r>
              <a:r>
                <a:rPr lang="en-AU" sz="1100" dirty="0">
                  <a:effectLst/>
                  <a:ea typeface="Calibri" panose="020F0502020204030204" pitchFamily="34" charset="0"/>
                </a:rPr>
                <a:t>.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11">
                <a:extLst>
                  <a:ext uri="{FF2B5EF4-FFF2-40B4-BE49-F238E27FC236}">
                    <a16:creationId xmlns:a16="http://schemas.microsoft.com/office/drawing/2014/main" id="{5C2F8E0B-ECA3-2282-FE6A-A7BCE84F621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9999" y="5653450"/>
                <a:ext cx="3119575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8÷(−2)=(−4)</m:t>
                      </m:r>
                    </m:oMath>
                  </m:oMathPara>
                </a14:m>
                <a:endParaRPr lang="en-AU" sz="2800" dirty="0"/>
              </a:p>
              <a:p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14" name="Content Placeholder 11">
                <a:extLst>
                  <a:ext uri="{FF2B5EF4-FFF2-40B4-BE49-F238E27FC236}">
                    <a16:creationId xmlns:a16="http://schemas.microsoft.com/office/drawing/2014/main" id="{5C2F8E0B-ECA3-2282-FE6A-A7BCE84F6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99" y="5653450"/>
                <a:ext cx="3119575" cy="4440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26086095-375B-C3A6-4D1D-39B251CFF7FF}"/>
              </a:ext>
            </a:extLst>
          </p:cNvPr>
          <p:cNvSpPr/>
          <p:nvPr/>
        </p:nvSpPr>
        <p:spPr>
          <a:xfrm>
            <a:off x="8476373" y="1570631"/>
            <a:ext cx="3355627" cy="850100"/>
          </a:xfrm>
          <a:prstGeom prst="wedgeRoundRectCallout">
            <a:avLst>
              <a:gd name="adj1" fmla="val -61108"/>
              <a:gd name="adj2" fmla="val 19845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95250">
              <a:lnSpc>
                <a:spcPct val="150000"/>
              </a:lnSpc>
            </a:pPr>
            <a:r>
              <a:rPr lang="en-AU" sz="2000" dirty="0"/>
              <a:t>Why do we start with 8?</a:t>
            </a: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F577AF4F-2715-8C18-D8E8-198ED198E9A2}"/>
              </a:ext>
            </a:extLst>
          </p:cNvPr>
          <p:cNvSpPr/>
          <p:nvPr/>
        </p:nvSpPr>
        <p:spPr>
          <a:xfrm>
            <a:off x="8476374" y="2807756"/>
            <a:ext cx="3355627" cy="1242488"/>
          </a:xfrm>
          <a:prstGeom prst="wedgeRoundRectCallout">
            <a:avLst>
              <a:gd name="adj1" fmla="val -59359"/>
              <a:gd name="adj2" fmla="val -22514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95250">
              <a:lnSpc>
                <a:spcPct val="150000"/>
              </a:lnSpc>
            </a:pPr>
            <a:r>
              <a:rPr lang="en-AU" sz="2000" dirty="0"/>
              <a:t>What question has been answered in step 2?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peech Bubble: Rectangle with Corners Rounded 4">
                <a:extLst>
                  <a:ext uri="{FF2B5EF4-FFF2-40B4-BE49-F238E27FC236}">
                    <a16:creationId xmlns:a16="http://schemas.microsoft.com/office/drawing/2014/main" id="{37E370E3-21D9-3BBE-F376-2E8DDC547486}"/>
                  </a:ext>
                </a:extLst>
              </p:cNvPr>
              <p:cNvSpPr/>
              <p:nvPr/>
            </p:nvSpPr>
            <p:spPr>
              <a:xfrm>
                <a:off x="3303547" y="5733860"/>
                <a:ext cx="3381033" cy="727300"/>
              </a:xfrm>
              <a:prstGeom prst="wedgeRoundRectCallout">
                <a:avLst>
                  <a:gd name="adj1" fmla="val -53940"/>
                  <a:gd name="adj2" fmla="val -22039"/>
                  <a:gd name="adj3" fmla="val 16667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5250">
                  <a:lnSpc>
                    <a:spcPct val="150000"/>
                  </a:lnSpc>
                </a:pPr>
                <a:r>
                  <a:rPr lang="en-AU" sz="2000" dirty="0"/>
                  <a:t>Why is the answer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(−4)</m:t>
                    </m:r>
                  </m:oMath>
                </a14:m>
                <a:r>
                  <a:rPr lang="en-AU" sz="2000" dirty="0"/>
                  <a:t>?</a:t>
                </a:r>
              </a:p>
            </p:txBody>
          </p:sp>
        </mc:Choice>
        <mc:Fallback xmlns="">
          <p:sp>
            <p:nvSpPr>
              <p:cNvPr id="5" name="Speech Bubble: Rectangle with Corners Rounded 4">
                <a:extLst>
                  <a:ext uri="{FF2B5EF4-FFF2-40B4-BE49-F238E27FC236}">
                    <a16:creationId xmlns:a16="http://schemas.microsoft.com/office/drawing/2014/main" id="{37E370E3-21D9-3BBE-F376-2E8DDC5474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3547" y="5733860"/>
                <a:ext cx="3381033" cy="727300"/>
              </a:xfrm>
              <a:prstGeom prst="wedgeRoundRectCallout">
                <a:avLst>
                  <a:gd name="adj1" fmla="val -53940"/>
                  <a:gd name="adj2" fmla="val -22039"/>
                  <a:gd name="adj3" fmla="val 16667"/>
                </a:avLst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C2E694-9F07-15BE-8D46-0372C5B8D5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49225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Your turn – question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1803097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÷(−3)=</m:t>
                      </m:r>
                    </m:oMath>
                  </m:oMathPara>
                </a14:m>
                <a:endParaRPr lang="en-AU" sz="2800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1803097" cy="44406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7FBB28-2C04-A21D-402A-94C95F08B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5318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Your turn – solution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0AA80910-BFA6-F819-D5FC-E19A1DAA16D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119363"/>
                <a:ext cx="3216680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i="1" smtClean="0">
                          <a:latin typeface="Cambria Math" panose="02040503050406030204" pitchFamily="18" charset="0"/>
                        </a:rPr>
                        <m:t>6÷(−3)=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(−2)</m:t>
                      </m:r>
                    </m:oMath>
                  </m:oMathPara>
                </a14:m>
                <a:endParaRPr lang="en-AU" sz="28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0AA80910-BFA6-F819-D5FC-E19A1DAA1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119363"/>
                <a:ext cx="3216680" cy="4440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 descr="An image of a table with three rows, and two columns. The first row is labelled as &quot;step 1&quot;. It then shows 1 group of 6 black tiles in a line, each labelled with a number '1'. The second row is then titled as &quot;step 2&quot; It then shows 3 groups of 2 black tiles with '1' on each tile. The third row is then titled as &quot;step 3&quot; It then shows 3 groups of 2 red tiles with '-1' on each tile. ">
            <a:extLst>
              <a:ext uri="{FF2B5EF4-FFF2-40B4-BE49-F238E27FC236}">
                <a16:creationId xmlns:a16="http://schemas.microsoft.com/office/drawing/2014/main" id="{705DBED1-9A37-2F0F-2E60-791454BC6C49}"/>
              </a:ext>
            </a:extLst>
          </p:cNvPr>
          <p:cNvGrpSpPr/>
          <p:nvPr/>
        </p:nvGrpSpPr>
        <p:grpSpPr>
          <a:xfrm>
            <a:off x="360000" y="1627731"/>
            <a:ext cx="10325124" cy="4978589"/>
            <a:chOff x="360000" y="1627731"/>
            <a:chExt cx="10325124" cy="497858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B0CCE576-A587-87CF-6D5D-1050D0783C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0000" y="1627731"/>
              <a:ext cx="10325124" cy="4730687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9138F3BC-386E-6BDE-2753-408F56D939A7}"/>
                </a:ext>
              </a:extLst>
            </p:cNvPr>
            <p:cNvSpPr txBox="1"/>
            <p:nvPr/>
          </p:nvSpPr>
          <p:spPr>
            <a:xfrm>
              <a:off x="360000" y="6291106"/>
              <a:ext cx="4606138" cy="3152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Bef>
                  <a:spcPts val="1200"/>
                </a:spcBef>
              </a:pPr>
              <a:r>
                <a:rPr lang="en-AU" sz="1100" dirty="0">
                  <a:effectLst/>
                  <a:ea typeface="Calibri" panose="020F0502020204030204" pitchFamily="34" charset="0"/>
                </a:rPr>
                <a:t>Images created using the free virtual manipulatives at </a:t>
              </a:r>
              <a:r>
                <a:rPr lang="en-AU" sz="1100" u="sng" dirty="0">
                  <a:solidFill>
                    <a:srgbClr val="2F5496"/>
                  </a:solidFill>
                  <a:effectLst/>
                  <a:ea typeface="Calibri" panose="020F0502020204030204" pitchFamily="34" charset="0"/>
                  <a:hlinkClick r:id="rId5"/>
                </a:rPr>
                <a:t>Polypad.org</a:t>
              </a:r>
              <a:r>
                <a:rPr lang="en-AU" sz="1100" dirty="0">
                  <a:effectLst/>
                  <a:ea typeface="Calibri" panose="020F0502020204030204" pitchFamily="34" charset="0"/>
                </a:rPr>
                <a:t>.</a:t>
              </a:r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3C4F1E-9D90-80BE-2BFB-53AF7BBDB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8648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Think-Pair-Share – solution</a:t>
            </a:r>
          </a:p>
        </p:txBody>
      </p:sp>
      <p:pic>
        <p:nvPicPr>
          <p:cNvPr id="6" name="Picture 5" descr="An image of a table with two columns and three rows. The first row is for headings, with the first heading &quot;Scenario&quot; and the second column heading &quot;Solution&quot;. The first row under the heading &quot;Scenario&quot; contains the text &quot;$21 is shared equally among 3 children. How much will each child receive?&quot;. The second row under the heading &quot;Scenario&quot; contains the text &quot;James has $30 and wants to buy boxes of chocolates for friends that cost $6. How many boxes of chocolate can he buy?&quot;. The cells under the heading &quot;Solution&quot; contain the answers &quot;$7&quot; and &quot;5 boxes&quot; respectively. ">
            <a:extLst>
              <a:ext uri="{FF2B5EF4-FFF2-40B4-BE49-F238E27FC236}">
                <a16:creationId xmlns:a16="http://schemas.microsoft.com/office/drawing/2014/main" id="{E2847063-8147-1521-8720-23A074B781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99" y="1585632"/>
            <a:ext cx="11483999" cy="2735096"/>
          </a:xfrm>
          <a:prstGeom prst="rect">
            <a:avLst/>
          </a:prstGeom>
        </p:spPr>
      </p:pic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18D27481-47AC-E0D6-37DD-51DEC3023FFE}"/>
              </a:ext>
            </a:extLst>
          </p:cNvPr>
          <p:cNvSpPr/>
          <p:nvPr/>
        </p:nvSpPr>
        <p:spPr>
          <a:xfrm>
            <a:off x="360000" y="4750421"/>
            <a:ext cx="4648690" cy="1356764"/>
          </a:xfrm>
          <a:prstGeom prst="wedgeRoundRectCallout">
            <a:avLst>
              <a:gd name="adj1" fmla="val -21172"/>
              <a:gd name="adj2" fmla="val -70488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3038">
              <a:lnSpc>
                <a:spcPct val="150000"/>
              </a:lnSpc>
            </a:pPr>
            <a:r>
              <a:rPr lang="en-AU" sz="2000" dirty="0"/>
              <a:t>What was the same in these questions? What was different?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224BF5-B032-8008-3C8A-101A54B103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9920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Representations</a:t>
            </a:r>
          </a:p>
        </p:txBody>
      </p:sp>
      <p:grpSp>
        <p:nvGrpSpPr>
          <p:cNvPr id="4" name="Group 3" descr="An image of a table with two columns and three rows. The first row is for headings, with the first heading &quot;Scenario&quot; and the second column heading &quot;Solution&quot;. The first row under the heading &quot;Scenario&quot; contains the text &quot;$21 is shared equally among 3 children. How much will each child receive?&quot;. The second row under the heading &quot;Scenario&quot; contains the text &quot;James has $30 and wants to buy boxes of chocolates for friends that cost $6. How many boxes of chocolate can he buy?&quot;. The first cell under the heading &quot;Solution&quot; contain an image made in Polypad, which includes 3 groups of 7 'one' tiles. The second cell shows another image from Polypad, with 5 groups of 6 'one' tiles. ">
            <a:extLst>
              <a:ext uri="{FF2B5EF4-FFF2-40B4-BE49-F238E27FC236}">
                <a16:creationId xmlns:a16="http://schemas.microsoft.com/office/drawing/2014/main" id="{58B4B843-C403-20C0-3F0F-63B39D37C765}"/>
              </a:ext>
            </a:extLst>
          </p:cNvPr>
          <p:cNvGrpSpPr/>
          <p:nvPr/>
        </p:nvGrpSpPr>
        <p:grpSpPr>
          <a:xfrm>
            <a:off x="360000" y="1007185"/>
            <a:ext cx="9012600" cy="4378363"/>
            <a:chOff x="360000" y="1007185"/>
            <a:chExt cx="9012600" cy="4378363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FE4BCE29-BBFB-E931-2A1D-CF90EAB431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0000" y="1007185"/>
              <a:ext cx="9012600" cy="4125973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BAF8BCD-5633-6778-F9D0-CB11D76423A9}"/>
                </a:ext>
              </a:extLst>
            </p:cNvPr>
            <p:cNvSpPr txBox="1"/>
            <p:nvPr/>
          </p:nvSpPr>
          <p:spPr>
            <a:xfrm>
              <a:off x="360000" y="5070334"/>
              <a:ext cx="4631098" cy="3152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Bef>
                  <a:spcPts val="1200"/>
                </a:spcBef>
              </a:pPr>
              <a:r>
                <a:rPr lang="en-AU" sz="1100" dirty="0">
                  <a:effectLst/>
                  <a:ea typeface="Calibri" panose="020F0502020204030204" pitchFamily="34" charset="0"/>
                </a:rPr>
                <a:t>Images created using the free virtual manipulatives at </a:t>
              </a:r>
              <a:r>
                <a:rPr lang="en-AU" sz="1100" u="sng" dirty="0">
                  <a:solidFill>
                    <a:srgbClr val="2F5496"/>
                  </a:solidFill>
                  <a:effectLst/>
                  <a:ea typeface="Calibri" panose="020F0502020204030204" pitchFamily="34" charset="0"/>
                  <a:hlinkClick r:id="rId4"/>
                </a:rPr>
                <a:t>Polypad.org</a:t>
              </a:r>
              <a:r>
                <a:rPr lang="en-AU" sz="1100" dirty="0">
                  <a:effectLst/>
                  <a:ea typeface="Calibri" panose="020F0502020204030204" pitchFamily="34" charset="0"/>
                </a:rPr>
                <a:t>.</a:t>
              </a:r>
            </a:p>
          </p:txBody>
        </p:sp>
      </p:grp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18D27481-47AC-E0D6-37DD-51DEC3023FFE}"/>
              </a:ext>
            </a:extLst>
          </p:cNvPr>
          <p:cNvSpPr/>
          <p:nvPr/>
        </p:nvSpPr>
        <p:spPr>
          <a:xfrm>
            <a:off x="5659821" y="5324982"/>
            <a:ext cx="3712778" cy="1371018"/>
          </a:xfrm>
          <a:prstGeom prst="wedgeRoundRectCallout">
            <a:avLst>
              <a:gd name="adj1" fmla="val 21801"/>
              <a:gd name="adj2" fmla="val -66900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95250">
              <a:lnSpc>
                <a:spcPct val="150000"/>
              </a:lnSpc>
            </a:pPr>
            <a:r>
              <a:rPr lang="en-AU" sz="2000" dirty="0"/>
              <a:t>What is different about the representations for each question?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31D711-17AA-9CF0-3A63-035344B0CC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2998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Representations – part 2</a:t>
            </a:r>
          </a:p>
        </p:txBody>
      </p:sp>
      <p:pic>
        <p:nvPicPr>
          <p:cNvPr id="4" name="Picture 3" descr="An image of a table in word, with four columns and three rows. The first row is the headings division, scenario, operation and solutions. In the second row, the division is &quot;equal sharing&quot;, with a scenario that reads &quot;$21 is shared equally among 3 children How much will each child receive?, an operation that shows 21 divided by 3 and a solution of $7. In the third row, the division is &quot;sized grouping&quot;, with a scenario that reads &quot;James has $30 and wants to buy boxes of chocolates for his friends that $6. How many boxes can he buy?&quot;, an operation that shows 30 divided by 6 and a solution of 5 boxes. ">
            <a:extLst>
              <a:ext uri="{FF2B5EF4-FFF2-40B4-BE49-F238E27FC236}">
                <a16:creationId xmlns:a16="http://schemas.microsoft.com/office/drawing/2014/main" id="{3FFD832B-BBAE-2204-816E-C33F6545FB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0" y="2037250"/>
            <a:ext cx="10822914" cy="3169664"/>
          </a:xfrm>
          <a:prstGeom prst="rect">
            <a:avLst/>
          </a:prstGeom>
        </p:spPr>
      </p:pic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2D7ABA69-2104-5ABE-F020-E7057875BB55}"/>
              </a:ext>
            </a:extLst>
          </p:cNvPr>
          <p:cNvSpPr/>
          <p:nvPr/>
        </p:nvSpPr>
        <p:spPr>
          <a:xfrm>
            <a:off x="360000" y="5368724"/>
            <a:ext cx="5140009" cy="1250189"/>
          </a:xfrm>
          <a:prstGeom prst="wedgeRoundRectCallout">
            <a:avLst>
              <a:gd name="adj1" fmla="val 21801"/>
              <a:gd name="adj2" fmla="val -73484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3038">
              <a:lnSpc>
                <a:spcPct val="150000"/>
              </a:lnSpc>
            </a:pPr>
            <a:r>
              <a:rPr lang="en-AU" sz="2000" dirty="0"/>
              <a:t>Division as grouping is where we form groups of a certain size. 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18D27481-47AC-E0D6-37DD-51DEC3023FFE}"/>
              </a:ext>
            </a:extLst>
          </p:cNvPr>
          <p:cNvSpPr/>
          <p:nvPr/>
        </p:nvSpPr>
        <p:spPr>
          <a:xfrm>
            <a:off x="6448097" y="5368724"/>
            <a:ext cx="3635379" cy="1250189"/>
          </a:xfrm>
          <a:prstGeom prst="wedgeRoundRectCallout">
            <a:avLst>
              <a:gd name="adj1" fmla="val 20836"/>
              <a:gd name="adj2" fmla="val -76614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68288">
              <a:lnSpc>
                <a:spcPct val="150000"/>
              </a:lnSpc>
            </a:pPr>
            <a:r>
              <a:rPr lang="en-AU" sz="2000" dirty="0"/>
              <a:t>Division as sharing is where we share equally.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416A4E-7DB5-3D90-F09A-685CFCD421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3468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Equal sharing with negatives</a:t>
            </a:r>
          </a:p>
        </p:txBody>
      </p:sp>
      <p:pic>
        <p:nvPicPr>
          <p:cNvPr id="4" name="Picture 3" descr="A table with four cells across in a single row. The first cell ha the script &quot;Julianna owes her friend $20. She and her sisters agree that they will all pay an equal amount back. What is the amount of each girl's debt?&quot;. The second cell has the text &quot;Equal sharing&quot;. The third cell is empty. The fourth cell has the equation &quot;(-20) divided by 4 =&quot;. ">
            <a:extLst>
              <a:ext uri="{FF2B5EF4-FFF2-40B4-BE49-F238E27FC236}">
                <a16:creationId xmlns:a16="http://schemas.microsoft.com/office/drawing/2014/main" id="{53B484AE-64E5-CF89-FCD4-CE71DD6B81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860" y="3429000"/>
            <a:ext cx="10767140" cy="22528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Speech Bubble: Rectangle with Corners Rounded 4">
                <a:extLst>
                  <a:ext uri="{FF2B5EF4-FFF2-40B4-BE49-F238E27FC236}">
                    <a16:creationId xmlns:a16="http://schemas.microsoft.com/office/drawing/2014/main" id="{48CF83F1-8113-397D-5F75-7F59DE24DAA0}"/>
                  </a:ext>
                </a:extLst>
              </p:cNvPr>
              <p:cNvSpPr/>
              <p:nvPr/>
            </p:nvSpPr>
            <p:spPr>
              <a:xfrm>
                <a:off x="5983991" y="1739785"/>
                <a:ext cx="5140009" cy="1374240"/>
              </a:xfrm>
              <a:prstGeom prst="wedgeRoundRectCallout">
                <a:avLst>
                  <a:gd name="adj1" fmla="val 20881"/>
                  <a:gd name="adj2" fmla="val 69623"/>
                  <a:gd name="adj3" fmla="val 16667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ct val="150000"/>
                  </a:lnSpc>
                </a:pPr>
                <a:r>
                  <a:rPr lang="en-AU" sz="2000" dirty="0"/>
                  <a:t>Why might the expression now include a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(−20)</m:t>
                    </m:r>
                  </m:oMath>
                </a14:m>
                <a:r>
                  <a:rPr lang="en-AU" sz="2000" dirty="0"/>
                  <a:t>?</a:t>
                </a:r>
              </a:p>
            </p:txBody>
          </p:sp>
        </mc:Choice>
        <mc:Fallback xmlns="">
          <p:sp>
            <p:nvSpPr>
              <p:cNvPr id="5" name="Speech Bubble: Rectangle with Corners Rounded 4">
                <a:extLst>
                  <a:ext uri="{FF2B5EF4-FFF2-40B4-BE49-F238E27FC236}">
                    <a16:creationId xmlns:a16="http://schemas.microsoft.com/office/drawing/2014/main" id="{48CF83F1-8113-397D-5F75-7F59DE24DA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3991" y="1739785"/>
                <a:ext cx="5140009" cy="1374240"/>
              </a:xfrm>
              <a:prstGeom prst="wedgeRoundRectCallout">
                <a:avLst>
                  <a:gd name="adj1" fmla="val 20881"/>
                  <a:gd name="adj2" fmla="val 69623"/>
                  <a:gd name="adj3" fmla="val 16667"/>
                </a:avLst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E8E005-A899-9EF0-C5BE-D4BC04FD6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8531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Representing equal sharing with negatives – part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1">
                <a:extLst>
                  <a:ext uri="{FF2B5EF4-FFF2-40B4-BE49-F238E27FC236}">
                    <a16:creationId xmlns:a16="http://schemas.microsoft.com/office/drawing/2014/main" id="{61443446-6474-425C-38E5-773743F0FE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1803097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(−20)</m:t>
                      </m:r>
                    </m:oMath>
                  </m:oMathPara>
                </a14:m>
                <a:endParaRPr lang="en-AU" sz="2800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7" name="Content Placeholder 11">
                <a:extLst>
                  <a:ext uri="{FF2B5EF4-FFF2-40B4-BE49-F238E27FC236}">
                    <a16:creationId xmlns:a16="http://schemas.microsoft.com/office/drawing/2014/main" id="{61443446-6474-425C-38E5-773743F0FE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1803097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 descr="An image from Polypad showing two rows of 10 'negative ones'. ">
            <a:extLst>
              <a:ext uri="{FF2B5EF4-FFF2-40B4-BE49-F238E27FC236}">
                <a16:creationId xmlns:a16="http://schemas.microsoft.com/office/drawing/2014/main" id="{55442F4A-DA09-9730-012C-6DE15E1B6D81}"/>
              </a:ext>
            </a:extLst>
          </p:cNvPr>
          <p:cNvGrpSpPr/>
          <p:nvPr/>
        </p:nvGrpSpPr>
        <p:grpSpPr>
          <a:xfrm>
            <a:off x="360000" y="2778459"/>
            <a:ext cx="8835861" cy="2161392"/>
            <a:chOff x="360000" y="2778459"/>
            <a:chExt cx="8835861" cy="216139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121B738-77A3-1727-FAC2-220D17840A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0000" y="2778459"/>
              <a:ext cx="8835861" cy="1846178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9288BAF-1171-E93F-1860-54CB836D8575}"/>
                </a:ext>
              </a:extLst>
            </p:cNvPr>
            <p:cNvSpPr txBox="1"/>
            <p:nvPr/>
          </p:nvSpPr>
          <p:spPr>
            <a:xfrm>
              <a:off x="360000" y="4624637"/>
              <a:ext cx="4684966" cy="3152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Bef>
                  <a:spcPts val="1200"/>
                </a:spcBef>
              </a:pPr>
              <a:r>
                <a:rPr lang="en-AU" sz="1100" dirty="0">
                  <a:effectLst/>
                  <a:ea typeface="Calibri" panose="020F0502020204030204" pitchFamily="34" charset="0"/>
                </a:rPr>
                <a:t>Images created using the free virtual manipulatives at </a:t>
              </a:r>
              <a:r>
                <a:rPr lang="en-AU" sz="1100" u="sng" dirty="0">
                  <a:solidFill>
                    <a:srgbClr val="2F5496"/>
                  </a:solidFill>
                  <a:effectLst/>
                  <a:ea typeface="Calibri" panose="020F0502020204030204" pitchFamily="34" charset="0"/>
                  <a:hlinkClick r:id="rId5"/>
                </a:rPr>
                <a:t>Polypad.org</a:t>
              </a:r>
              <a:r>
                <a:rPr lang="en-AU" sz="1100" dirty="0">
                  <a:effectLst/>
                  <a:ea typeface="Calibri" panose="020F0502020204030204" pitchFamily="34" charset="0"/>
                </a:rPr>
                <a:t>.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9D3312-A952-C0C2-F865-98771B156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2584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Representing equal sharing with negatives – part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1">
                <a:extLst>
                  <a:ext uri="{FF2B5EF4-FFF2-40B4-BE49-F238E27FC236}">
                    <a16:creationId xmlns:a16="http://schemas.microsoft.com/office/drawing/2014/main" id="{1A418FA5-EEA5-2494-845F-4E95408EE3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688000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−12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÷4=−5</m:t>
                      </m:r>
                    </m:oMath>
                  </m:oMathPara>
                </a14:m>
                <a:endParaRPr lang="en-AU" sz="2800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 xmlns="">
          <p:sp>
            <p:nvSpPr>
              <p:cNvPr id="2" name="Content Placeholder 11">
                <a:extLst>
                  <a:ext uri="{FF2B5EF4-FFF2-40B4-BE49-F238E27FC236}">
                    <a16:creationId xmlns:a16="http://schemas.microsoft.com/office/drawing/2014/main" id="{1A418FA5-EEA5-2494-845F-4E95408EE3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688000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 descr="An image from Polypad of four groups of five negative ones. ">
            <a:extLst>
              <a:ext uri="{FF2B5EF4-FFF2-40B4-BE49-F238E27FC236}">
                <a16:creationId xmlns:a16="http://schemas.microsoft.com/office/drawing/2014/main" id="{D30A372C-24AE-4D9C-1E21-C75B53688035}"/>
              </a:ext>
            </a:extLst>
          </p:cNvPr>
          <p:cNvGrpSpPr/>
          <p:nvPr/>
        </p:nvGrpSpPr>
        <p:grpSpPr>
          <a:xfrm>
            <a:off x="360000" y="2525674"/>
            <a:ext cx="8630755" cy="2712646"/>
            <a:chOff x="360000" y="2525674"/>
            <a:chExt cx="8630755" cy="271264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D85B32C-741F-52BD-F531-6338701B75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0000" y="2525674"/>
              <a:ext cx="8630755" cy="2397432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80677EA-2F7E-ABC7-6068-0DCA327F734B}"/>
                </a:ext>
              </a:extLst>
            </p:cNvPr>
            <p:cNvSpPr txBox="1"/>
            <p:nvPr/>
          </p:nvSpPr>
          <p:spPr>
            <a:xfrm>
              <a:off x="360000" y="4923106"/>
              <a:ext cx="4684966" cy="3152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Bef>
                  <a:spcPts val="1200"/>
                </a:spcBef>
              </a:pPr>
              <a:r>
                <a:rPr lang="en-AU" sz="1100" dirty="0">
                  <a:effectLst/>
                  <a:ea typeface="Calibri" panose="020F0502020204030204" pitchFamily="34" charset="0"/>
                </a:rPr>
                <a:t>Images created using the free virtual manipulatives at </a:t>
              </a:r>
              <a:r>
                <a:rPr lang="en-AU" sz="1100" u="sng" dirty="0">
                  <a:solidFill>
                    <a:srgbClr val="2F5496"/>
                  </a:solidFill>
                  <a:effectLst/>
                  <a:ea typeface="Calibri" panose="020F0502020204030204" pitchFamily="34" charset="0"/>
                  <a:hlinkClick r:id="rId5"/>
                </a:rPr>
                <a:t>Polypad.org</a:t>
              </a:r>
              <a:r>
                <a:rPr lang="en-AU" sz="1100" dirty="0">
                  <a:effectLst/>
                  <a:ea typeface="Calibri" panose="020F0502020204030204" pitchFamily="34" charset="0"/>
                </a:rPr>
                <a:t>.</a:t>
              </a: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70E6FA-2107-FE0D-E3B5-8ADFD2DB5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3348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Sized groups with negatives</a:t>
            </a:r>
          </a:p>
        </p:txBody>
      </p:sp>
      <p:pic>
        <p:nvPicPr>
          <p:cNvPr id="5" name="Picture 4" descr="A table with four cells across in a single row. The first cell ha the script &quot;Mark borrowed $8 a week from his parents until he owed them $40. How many weeks did he borrow money for?&quot;. The second cell has the text &quot;Sized groups&quot;. The third cell is empty. The fourth cell has the equation &quot;(-40) divided by (-8) =&quot;. ">
            <a:extLst>
              <a:ext uri="{FF2B5EF4-FFF2-40B4-BE49-F238E27FC236}">
                <a16:creationId xmlns:a16="http://schemas.microsoft.com/office/drawing/2014/main" id="{9592C9BA-A631-9C16-BC6B-E942477DF9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183" y="3429000"/>
            <a:ext cx="10537224" cy="1775030"/>
          </a:xfrm>
          <a:prstGeom prst="rect">
            <a:avLst/>
          </a:prstGeom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47BF5E89-1E56-E8E1-4520-C1E502C2ADAF}"/>
              </a:ext>
            </a:extLst>
          </p:cNvPr>
          <p:cNvSpPr/>
          <p:nvPr/>
        </p:nvSpPr>
        <p:spPr>
          <a:xfrm>
            <a:off x="6810702" y="1653970"/>
            <a:ext cx="4313297" cy="1328011"/>
          </a:xfrm>
          <a:prstGeom prst="wedgeRoundRectCallout">
            <a:avLst>
              <a:gd name="adj1" fmla="val 20574"/>
              <a:gd name="adj2" fmla="val 63687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3038">
              <a:lnSpc>
                <a:spcPct val="150000"/>
              </a:lnSpc>
            </a:pPr>
            <a:r>
              <a:rPr lang="en-AU" sz="2000" dirty="0"/>
              <a:t>Why might the both values be negative here?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B74C78-4109-97E5-8F41-EB159B7A3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8017277"/>
      </p:ext>
    </p:extLst>
  </p:cSld>
  <p:clrMapOvr>
    <a:masterClrMapping/>
  </p:clrMapOvr>
</p:sld>
</file>

<file path=ppt/theme/theme1.xml><?xml version="1.0" encoding="utf-8"?>
<a:theme xmlns:a="http://schemas.openxmlformats.org/drawingml/2006/main" name="NSWG Corporate">
  <a:themeElements>
    <a:clrScheme name="Custom 1">
      <a:dk1>
        <a:srgbClr val="22272B"/>
      </a:dk1>
      <a:lt1>
        <a:srgbClr val="FFFFFF"/>
      </a:lt1>
      <a:dk2>
        <a:srgbClr val="D7153A"/>
      </a:dk2>
      <a:lt2>
        <a:srgbClr val="EBEBEB"/>
      </a:lt2>
      <a:accent1>
        <a:srgbClr val="002664"/>
      </a:accent1>
      <a:accent2>
        <a:srgbClr val="146CFD"/>
      </a:accent2>
      <a:accent3>
        <a:srgbClr val="8CE0FF"/>
      </a:accent3>
      <a:accent4>
        <a:srgbClr val="CBEDFD"/>
      </a:accent4>
      <a:accent5>
        <a:srgbClr val="495054"/>
      </a:accent5>
      <a:accent6>
        <a:srgbClr val="FFE6EA"/>
      </a:accent6>
      <a:hlink>
        <a:srgbClr val="146CFD"/>
      </a:hlink>
      <a:folHlink>
        <a:srgbClr val="146CFD"/>
      </a:folHlink>
    </a:clrScheme>
    <a:fontScheme name="NSW Gov PPT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urriculum-reform-7-10-syllabus-sws-december-2022.potx  -  Read-Only" id="{4B7518B7-7928-4400-889E-427E9DE28E01}" vid="{F7238460-63C4-40E6-AE58-06ED0ED9CA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792</Words>
  <Application>Microsoft Office PowerPoint</Application>
  <PresentationFormat>Widescreen</PresentationFormat>
  <Paragraphs>131</Paragraphs>
  <Slides>23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Public Sans Light</vt:lpstr>
      <vt:lpstr>Public Sans</vt:lpstr>
      <vt:lpstr>Times New Roman</vt:lpstr>
      <vt:lpstr>Cambria Math</vt:lpstr>
      <vt:lpstr>Arial</vt:lpstr>
      <vt:lpstr>NSWG Corporate</vt:lpstr>
      <vt:lpstr>Sharing, grouping and negating</vt:lpstr>
      <vt:lpstr>Think-Pair-Share</vt:lpstr>
      <vt:lpstr>Think-Pair-Share – solution</vt:lpstr>
      <vt:lpstr>Representations</vt:lpstr>
      <vt:lpstr>Representations – part 2</vt:lpstr>
      <vt:lpstr>Equal sharing with negatives</vt:lpstr>
      <vt:lpstr>Representing equal sharing with negatives – part 1</vt:lpstr>
      <vt:lpstr>Representing equal sharing with negatives – part 2</vt:lpstr>
      <vt:lpstr>Sized groups with negatives</vt:lpstr>
      <vt:lpstr>Representing sized groups with negatives – part 1</vt:lpstr>
      <vt:lpstr>Representing sized groups with negatives – part 2</vt:lpstr>
      <vt:lpstr>Sharing division – example 1</vt:lpstr>
      <vt:lpstr>Sharing division – self-explanation prompts</vt:lpstr>
      <vt:lpstr>Your turn – question 1</vt:lpstr>
      <vt:lpstr>Your turn – solution 1</vt:lpstr>
      <vt:lpstr>Grouping division – example 2</vt:lpstr>
      <vt:lpstr>Grouping division – self-explanation prompts</vt:lpstr>
      <vt:lpstr>Your turn – question 2</vt:lpstr>
      <vt:lpstr>Your turn – solution 2</vt:lpstr>
      <vt:lpstr>Negating division – example 3</vt:lpstr>
      <vt:lpstr>Negating division – self-explanation prompts</vt:lpstr>
      <vt:lpstr>Your turn – question 3</vt:lpstr>
      <vt:lpstr>Your turn – solution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Sharing, grouping and negating</dc:title>
  <dc:creator>NSW Department of Education</dc:creator>
  <cp:revision>2</cp:revision>
  <dcterms:created xsi:type="dcterms:W3CDTF">2023-09-01T05:45:30Z</dcterms:created>
  <dcterms:modified xsi:type="dcterms:W3CDTF">2023-09-01T05:45:46Z</dcterms:modified>
</cp:coreProperties>
</file>