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9" r:id="rId3"/>
    <p:sldId id="299" r:id="rId4"/>
    <p:sldId id="300" r:id="rId5"/>
    <p:sldId id="301" r:id="rId6"/>
    <p:sldId id="302" r:id="rId7"/>
    <p:sldId id="304" r:id="rId8"/>
    <p:sldId id="270" r:id="rId9"/>
    <p:sldId id="307" r:id="rId10"/>
    <p:sldId id="312" r:id="rId11"/>
  </p:sldIdLst>
  <p:sldSz cx="12192000" cy="6858000"/>
  <p:notesSz cx="6858000" cy="9144000"/>
  <p:embeddedFontLst>
    <p:embeddedFont>
      <p:font typeface="Cambria Math" panose="02040503050406030204" pitchFamily="18" charset="0"/>
      <p:regular r:id="rId14"/>
    </p:embeddedFont>
    <p:embeddedFont>
      <p:font typeface="Public Sans" panose="020B0604020202020204" charset="0"/>
      <p:regular r:id="rId15"/>
      <p:bold r:id="rId16"/>
      <p:italic r:id="rId17"/>
      <p:boldItalic r:id="rId18"/>
    </p:embeddedFont>
    <p:embeddedFont>
      <p:font typeface="Public Sans Light" panose="020B0604020202020204" charset="0"/>
      <p:regular r:id="rId19"/>
      <p:italic r:id="rId20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7061" userDrawn="1">
          <p15:clr>
            <a:srgbClr val="A4A3A4"/>
          </p15:clr>
        </p15:guide>
        <p15:guide id="3" pos="1436" userDrawn="1">
          <p15:clr>
            <a:srgbClr val="A4A3A4"/>
          </p15:clr>
        </p15:guide>
        <p15:guide id="4" orient="horz" pos="2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2221B-C8EB-4D25-834B-D16594BD0E82}" v="5" dt="2023-09-08T02:23:38.370"/>
  </p1510:revLst>
</p1510:revInfo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13" autoAdjust="0"/>
  </p:normalViewPr>
  <p:slideViewPr>
    <p:cSldViewPr snapToGrid="0">
      <p:cViewPr varScale="1">
        <p:scale>
          <a:sx n="78" d="100"/>
          <a:sy n="78" d="100"/>
        </p:scale>
        <p:origin x="1341" y="57"/>
      </p:cViewPr>
      <p:guideLst>
        <p:guide orient="horz" pos="3113"/>
        <p:guide pos="7061"/>
        <p:guide pos="1436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12/09/2023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12/09/2023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910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 big problem with small numbers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8E689C-7035-1CDE-C7FE-A8F9BA91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many zeroes </a:t>
            </a:r>
            <a:r>
              <a:rPr lang="en-AU" b="1" dirty="0">
                <a:solidFill>
                  <a:srgbClr val="FF0000"/>
                </a:solidFill>
              </a:rPr>
              <a:t>are</a:t>
            </a:r>
            <a:r>
              <a:rPr lang="en-AU" dirty="0">
                <a:solidFill>
                  <a:srgbClr val="FF0000"/>
                </a:solidFill>
              </a:rPr>
              <a:t> </a:t>
            </a:r>
            <a:r>
              <a:rPr lang="en-AU" dirty="0"/>
              <a:t>in a billion? (2)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0BDB1A-8BEF-9549-9C1D-9C55D17F9A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What do you think?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519C9-C5AB-4E3C-E8EB-B8FBA47718D3}"/>
              </a:ext>
            </a:extLst>
          </p:cNvPr>
          <p:cNvSpPr txBox="1"/>
          <p:nvPr/>
        </p:nvSpPr>
        <p:spPr>
          <a:xfrm>
            <a:off x="982662" y="2439000"/>
            <a:ext cx="5039960" cy="198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108000" tIns="108000" rIns="108000" bIns="108000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2000" b="1" dirty="0">
                <a:latin typeface="+mj-lt"/>
              </a:rPr>
              <a:t>Statement 1</a:t>
            </a:r>
          </a:p>
          <a:p>
            <a:pPr algn="ctr">
              <a:lnSpc>
                <a:spcPct val="150000"/>
              </a:lnSpc>
            </a:pPr>
            <a:r>
              <a:rPr lang="en-AU" sz="2000" dirty="0"/>
              <a:t>The number ‘one billion’ is written as  1,000,000,000.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F140E3-36EF-5B4C-896B-0D718B3A98A3}"/>
              </a:ext>
            </a:extLst>
          </p:cNvPr>
          <p:cNvSpPr txBox="1"/>
          <p:nvPr/>
        </p:nvSpPr>
        <p:spPr>
          <a:xfrm>
            <a:off x="6169378" y="2439000"/>
            <a:ext cx="5039960" cy="198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108000" tIns="108000" rIns="108000" bIns="108000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2000" b="1" dirty="0">
                <a:latin typeface="+mj-lt"/>
              </a:rPr>
              <a:t>Statement 2</a:t>
            </a:r>
          </a:p>
          <a:p>
            <a:pPr algn="ctr">
              <a:lnSpc>
                <a:spcPct val="150000"/>
              </a:lnSpc>
            </a:pPr>
            <a:r>
              <a:rPr lang="en-AU" sz="2000" dirty="0"/>
              <a:t>The number ‘one billion’ is written as  1,000,000,000,000.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9BA123-C018-56F2-DBFC-3488B07CDB80}"/>
              </a:ext>
            </a:extLst>
          </p:cNvPr>
          <p:cNvSpPr txBox="1"/>
          <p:nvPr/>
        </p:nvSpPr>
        <p:spPr>
          <a:xfrm>
            <a:off x="982662" y="4994111"/>
            <a:ext cx="10226676" cy="946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AU" sz="2000" dirty="0"/>
              <a:t>Raise your left hand if you think Statement 1 is true.</a:t>
            </a:r>
          </a:p>
          <a:p>
            <a:pPr algn="l">
              <a:lnSpc>
                <a:spcPct val="150000"/>
              </a:lnSpc>
            </a:pPr>
            <a:r>
              <a:rPr lang="en-AU" sz="2000" dirty="0"/>
              <a:t>Raise your right hand if you think Statement 2 is true.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C1D0ED-35F3-7290-C220-4F28A5F6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785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Arrays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Launch</a:t>
            </a:r>
          </a:p>
        </p:txBody>
      </p:sp>
    </p:spTree>
    <p:extLst>
      <p:ext uri="{BB962C8B-B14F-4D97-AF65-F5344CB8AC3E}">
        <p14:creationId xmlns:p14="http://schemas.microsoft.com/office/powerpoint/2010/main" val="300724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A84DCB-5E10-D981-F180-C6FA1CBEF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big problem with small numbers (1)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C38E1-1314-35FC-9867-5B024B8901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Hundreds of years ago 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114610-6D5D-18F0-CE24-828EE1CB0D9E}"/>
              </a:ext>
            </a:extLst>
          </p:cNvPr>
          <p:cNvSpPr txBox="1"/>
          <p:nvPr/>
        </p:nvSpPr>
        <p:spPr>
          <a:xfrm>
            <a:off x="360000" y="2490224"/>
            <a:ext cx="5568602" cy="31328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AU" sz="2000" dirty="0"/>
              <a:t>A traveller arrived at a colony with a gift of a new game for the King.</a:t>
            </a:r>
          </a:p>
          <a:p>
            <a:pPr algn="l">
              <a:lnSpc>
                <a:spcPct val="150000"/>
              </a:lnSpc>
            </a:pPr>
            <a:endParaRPr lang="en-AU" sz="2000" dirty="0"/>
          </a:p>
          <a:p>
            <a:pPr algn="l">
              <a:lnSpc>
                <a:spcPct val="150000"/>
              </a:lnSpc>
            </a:pPr>
            <a:r>
              <a:rPr lang="en-AU" sz="2000" dirty="0"/>
              <a:t>The game was called Chess. </a:t>
            </a:r>
          </a:p>
        </p:txBody>
      </p:sp>
      <p:grpSp>
        <p:nvGrpSpPr>
          <p:cNvPr id="2" name="Group 1" descr="A cartoon of a marching ant giving a gift box to a larger ant who is wearing a crown.">
            <a:extLst>
              <a:ext uri="{FF2B5EF4-FFF2-40B4-BE49-F238E27FC236}">
                <a16:creationId xmlns:a16="http://schemas.microsoft.com/office/drawing/2014/main" id="{4E67CCD4-5AC0-A7D1-AF17-0BECCA26B0D1}"/>
              </a:ext>
            </a:extLst>
          </p:cNvPr>
          <p:cNvGrpSpPr/>
          <p:nvPr/>
        </p:nvGrpSpPr>
        <p:grpSpPr>
          <a:xfrm>
            <a:off x="6263399" y="2382814"/>
            <a:ext cx="4213524" cy="2657078"/>
            <a:chOff x="4894244" y="1677864"/>
            <a:chExt cx="4213524" cy="2657078"/>
          </a:xfrm>
        </p:grpSpPr>
        <p:pic>
          <p:nvPicPr>
            <p:cNvPr id="6" name="Picture 5" descr="A cartoon picture of an ant as a king wearing a crown.">
              <a:extLst>
                <a:ext uri="{FF2B5EF4-FFF2-40B4-BE49-F238E27FC236}">
                  <a16:creationId xmlns:a16="http://schemas.microsoft.com/office/drawing/2014/main" id="{BFCB68FD-C6F8-B7BE-D28B-9F568347A2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33651" y="1677864"/>
              <a:ext cx="1774117" cy="2649135"/>
            </a:xfrm>
            <a:prstGeom prst="rect">
              <a:avLst/>
            </a:prstGeom>
          </p:spPr>
        </p:pic>
        <p:pic>
          <p:nvPicPr>
            <p:cNvPr id="7" name="Picture 6" descr="A cartoon of a red ant.">
              <a:extLst>
                <a:ext uri="{FF2B5EF4-FFF2-40B4-BE49-F238E27FC236}">
                  <a16:creationId xmlns:a16="http://schemas.microsoft.com/office/drawing/2014/main" id="{49803235-6C0F-1C7E-60F1-D1540F420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4894244" y="2788183"/>
              <a:ext cx="1265854" cy="1546759"/>
            </a:xfrm>
            <a:prstGeom prst="rect">
              <a:avLst/>
            </a:prstGeom>
          </p:spPr>
        </p:pic>
        <p:pic>
          <p:nvPicPr>
            <p:cNvPr id="8" name="Picture 7" descr="A picture of a present for the king. A green box with a yellow ribbon.">
              <a:extLst>
                <a:ext uri="{FF2B5EF4-FFF2-40B4-BE49-F238E27FC236}">
                  <a16:creationId xmlns:a16="http://schemas.microsoft.com/office/drawing/2014/main" id="{D57923BC-4EAE-1E06-BD03-81AF62BAA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81252" y="3365677"/>
              <a:ext cx="976616" cy="969265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F3DF36-6D18-01A5-CBA0-13B0DC06E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864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A84DCB-5E10-D981-F180-C6FA1CBEF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small start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C38E1-1314-35FC-9867-5B024B8901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The king is grateful.</a:t>
            </a:r>
          </a:p>
        </p:txBody>
      </p:sp>
      <p:sp>
        <p:nvSpPr>
          <p:cNvPr id="12" name="Speech Bubble: Rectangle with Corners Rounded 11" descr="King ant speaking: 'I like this new game. I'd like to reward you as a sign of my gratitude.'">
            <a:extLst>
              <a:ext uri="{FF2B5EF4-FFF2-40B4-BE49-F238E27FC236}">
                <a16:creationId xmlns:a16="http://schemas.microsoft.com/office/drawing/2014/main" id="{F0A1ED68-291A-2ED2-BDC9-557AC69C0944}"/>
              </a:ext>
            </a:extLst>
          </p:cNvPr>
          <p:cNvSpPr/>
          <p:nvPr/>
        </p:nvSpPr>
        <p:spPr>
          <a:xfrm>
            <a:off x="2861705" y="1449411"/>
            <a:ext cx="6812121" cy="986667"/>
          </a:xfrm>
          <a:prstGeom prst="wedgeRoundRectCallout">
            <a:avLst>
              <a:gd name="adj1" fmla="val -57467"/>
              <a:gd name="adj2" fmla="val 54348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I like this new game. 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I’d like to reward you as a sign of my gratitude.</a:t>
            </a:r>
          </a:p>
        </p:txBody>
      </p:sp>
      <p:sp>
        <p:nvSpPr>
          <p:cNvPr id="14" name="Speech Bubble: Rectangle with Corners Rounded 13" descr="The traveller ant speaking: 'You can reqard me with a grain of rice on the first day and then, each day, double it until every square of the chessboard is full.'">
            <a:extLst>
              <a:ext uri="{FF2B5EF4-FFF2-40B4-BE49-F238E27FC236}">
                <a16:creationId xmlns:a16="http://schemas.microsoft.com/office/drawing/2014/main" id="{53954297-F8FB-6567-94D8-497954E4A7FA}"/>
              </a:ext>
            </a:extLst>
          </p:cNvPr>
          <p:cNvSpPr/>
          <p:nvPr/>
        </p:nvSpPr>
        <p:spPr>
          <a:xfrm>
            <a:off x="2861705" y="2585920"/>
            <a:ext cx="6812121" cy="1507266"/>
          </a:xfrm>
          <a:prstGeom prst="wedgeRoundRectCallout">
            <a:avLst>
              <a:gd name="adj1" fmla="val 59045"/>
              <a:gd name="adj2" fmla="val 2398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50000"/>
              </a:lnSpc>
            </a:pPr>
            <a:r>
              <a:rPr lang="en-AU" sz="1800" dirty="0"/>
              <a:t>You can reward me with a grain of rice on the first day and then, each day, double it, until every square of the chessboard is full.</a:t>
            </a:r>
          </a:p>
        </p:txBody>
      </p:sp>
      <p:sp>
        <p:nvSpPr>
          <p:cNvPr id="2" name="Speech Bubble: Rectangle with Corners Rounded 1" descr="The king ant speaking: 'I'm not sure it will amount to much, but I will do as you ask.'">
            <a:extLst>
              <a:ext uri="{FF2B5EF4-FFF2-40B4-BE49-F238E27FC236}">
                <a16:creationId xmlns:a16="http://schemas.microsoft.com/office/drawing/2014/main" id="{02C03F54-A46E-FC0B-1C4B-54DC1712AD9A}"/>
              </a:ext>
            </a:extLst>
          </p:cNvPr>
          <p:cNvSpPr/>
          <p:nvPr/>
        </p:nvSpPr>
        <p:spPr>
          <a:xfrm>
            <a:off x="2861705" y="4243027"/>
            <a:ext cx="6812121" cy="986400"/>
          </a:xfrm>
          <a:prstGeom prst="wedgeRoundRectCallout">
            <a:avLst>
              <a:gd name="adj1" fmla="val -58159"/>
              <a:gd name="adj2" fmla="val -57378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I’m not sure it will amount to much, but I will do as you ask.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0BDCAB7-6101-E0FB-DD3B-7547530BFE2A}"/>
              </a:ext>
            </a:extLst>
          </p:cNvPr>
          <p:cNvSpPr/>
          <p:nvPr/>
        </p:nvSpPr>
        <p:spPr>
          <a:xfrm>
            <a:off x="2861706" y="5379268"/>
            <a:ext cx="6812120" cy="992423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What do you think?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What do you wonder?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6189F4-1669-C595-AD9D-DFA01878F4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61040" y="2226563"/>
            <a:ext cx="1606191" cy="2649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8F3370-4CA3-D0D1-EBE0-21E1D49B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8875" y="3432872"/>
            <a:ext cx="1152085" cy="140774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F3DF36-6D18-01A5-CBA0-13B0DC06E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130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98DA58-B18D-2DFB-B625-A3CCD1D3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We have a problem!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A50B6-5DAA-5E28-4CBF-D55846E77E7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But it’s only one grain of rice.</a:t>
            </a:r>
          </a:p>
        </p:txBody>
      </p:sp>
      <p:grpSp>
        <p:nvGrpSpPr>
          <p:cNvPr id="6" name="Group 5" descr="An ant king and 3 of his subjects having a conversation.">
            <a:extLst>
              <a:ext uri="{FF2B5EF4-FFF2-40B4-BE49-F238E27FC236}">
                <a16:creationId xmlns:a16="http://schemas.microsoft.com/office/drawing/2014/main" id="{57B92C69-728F-BCA6-384E-C786380EFB6E}"/>
              </a:ext>
            </a:extLst>
          </p:cNvPr>
          <p:cNvGrpSpPr/>
          <p:nvPr/>
        </p:nvGrpSpPr>
        <p:grpSpPr>
          <a:xfrm>
            <a:off x="510879" y="1685527"/>
            <a:ext cx="11174960" cy="4407215"/>
            <a:chOff x="510879" y="1685527"/>
            <a:chExt cx="11174960" cy="4407215"/>
          </a:xfrm>
        </p:grpSpPr>
        <p:pic>
          <p:nvPicPr>
            <p:cNvPr id="7" name="Picture 6" descr="A cartoon picture of an ant as a king wearing a crown.">
              <a:extLst>
                <a:ext uri="{FF2B5EF4-FFF2-40B4-BE49-F238E27FC236}">
                  <a16:creationId xmlns:a16="http://schemas.microsoft.com/office/drawing/2014/main" id="{11F98A2F-BEA3-937E-4EFF-BD80B70A5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510879" y="2576947"/>
              <a:ext cx="1646353" cy="2649600"/>
            </a:xfrm>
            <a:prstGeom prst="rect">
              <a:avLst/>
            </a:prstGeom>
          </p:spPr>
        </p:pic>
        <p:pic>
          <p:nvPicPr>
            <p:cNvPr id="8" name="Picture 7" descr="A cartoon of a red ant.">
              <a:extLst>
                <a:ext uri="{FF2B5EF4-FFF2-40B4-BE49-F238E27FC236}">
                  <a16:creationId xmlns:a16="http://schemas.microsoft.com/office/drawing/2014/main" id="{90AD0B52-0377-390E-DEC9-DD4C44A40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40000" y="3299889"/>
              <a:ext cx="834847" cy="1178491"/>
            </a:xfrm>
            <a:prstGeom prst="rect">
              <a:avLst/>
            </a:prstGeom>
          </p:spPr>
        </p:pic>
        <p:pic>
          <p:nvPicPr>
            <p:cNvPr id="9" name="Picture 8" descr="A cartoon of a red ant.">
              <a:extLst>
                <a:ext uri="{FF2B5EF4-FFF2-40B4-BE49-F238E27FC236}">
                  <a16:creationId xmlns:a16="http://schemas.microsoft.com/office/drawing/2014/main" id="{75C809E4-2046-D67D-874B-CFBA598BC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46274" y="4914251"/>
              <a:ext cx="834847" cy="1178491"/>
            </a:xfrm>
            <a:prstGeom prst="rect">
              <a:avLst/>
            </a:prstGeom>
          </p:spPr>
        </p:pic>
        <p:pic>
          <p:nvPicPr>
            <p:cNvPr id="10" name="Picture 9" descr="A cartoon of a red ant.">
              <a:extLst>
                <a:ext uri="{FF2B5EF4-FFF2-40B4-BE49-F238E27FC236}">
                  <a16:creationId xmlns:a16="http://schemas.microsoft.com/office/drawing/2014/main" id="{DE9B13C9-0BE7-E58D-1300-3D4B64E80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50992" y="1685527"/>
              <a:ext cx="834847" cy="1178491"/>
            </a:xfrm>
            <a:prstGeom prst="rect">
              <a:avLst/>
            </a:prstGeom>
          </p:spPr>
        </p:pic>
      </p:grpSp>
      <p:sp>
        <p:nvSpPr>
          <p:cNvPr id="12" name="Speech Bubble: Rectangle with Corners Rounded 11" descr="Ant king: 'What is wrong?'.">
            <a:extLst>
              <a:ext uri="{FF2B5EF4-FFF2-40B4-BE49-F238E27FC236}">
                <a16:creationId xmlns:a16="http://schemas.microsoft.com/office/drawing/2014/main" id="{78E9B5B4-2F15-688C-32AE-4BBBB59FAC30}"/>
              </a:ext>
            </a:extLst>
          </p:cNvPr>
          <p:cNvSpPr/>
          <p:nvPr/>
        </p:nvSpPr>
        <p:spPr>
          <a:xfrm>
            <a:off x="2721595" y="1685527"/>
            <a:ext cx="3373200" cy="796500"/>
          </a:xfrm>
          <a:prstGeom prst="wedgeRoundRectCallout">
            <a:avLst>
              <a:gd name="adj1" fmla="val -63330"/>
              <a:gd name="adj2" fmla="val 12840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What is wrong?</a:t>
            </a:r>
          </a:p>
        </p:txBody>
      </p:sp>
      <p:sp>
        <p:nvSpPr>
          <p:cNvPr id="14" name="Speech Bubble: Rectangle with Corners Rounded 13" descr="Ant subject: 'The chess board is 8 by 8.'">
            <a:extLst>
              <a:ext uri="{FF2B5EF4-FFF2-40B4-BE49-F238E27FC236}">
                <a16:creationId xmlns:a16="http://schemas.microsoft.com/office/drawing/2014/main" id="{1535C687-A4B4-2B4E-3E97-FAB1505600F0}"/>
              </a:ext>
            </a:extLst>
          </p:cNvPr>
          <p:cNvSpPr/>
          <p:nvPr/>
        </p:nvSpPr>
        <p:spPr>
          <a:xfrm>
            <a:off x="6094795" y="2633400"/>
            <a:ext cx="3373885" cy="795600"/>
          </a:xfrm>
          <a:prstGeom prst="wedgeRoundRectCallout">
            <a:avLst>
              <a:gd name="adj1" fmla="val 79388"/>
              <a:gd name="adj2" fmla="val -67075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The chess board is 8 by 8.</a:t>
            </a:r>
          </a:p>
        </p:txBody>
      </p:sp>
      <p:sp>
        <p:nvSpPr>
          <p:cNvPr id="16" name="Speech Bubble: Rectangle with Corners Rounded 15" descr="Ant king: 'But you start with only one grain of rice.'">
            <a:extLst>
              <a:ext uri="{FF2B5EF4-FFF2-40B4-BE49-F238E27FC236}">
                <a16:creationId xmlns:a16="http://schemas.microsoft.com/office/drawing/2014/main" id="{664E0204-FD0C-B49B-D2EE-0A46868A8191}"/>
              </a:ext>
            </a:extLst>
          </p:cNvPr>
          <p:cNvSpPr/>
          <p:nvPr/>
        </p:nvSpPr>
        <p:spPr>
          <a:xfrm>
            <a:off x="2722800" y="3576707"/>
            <a:ext cx="3373200" cy="1178491"/>
          </a:xfrm>
          <a:prstGeom prst="wedgeRoundRectCallout">
            <a:avLst>
              <a:gd name="adj1" fmla="val -63003"/>
              <a:gd name="adj2" fmla="val -77224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But you start with only one grain of rice.</a:t>
            </a:r>
          </a:p>
        </p:txBody>
      </p:sp>
      <p:sp>
        <p:nvSpPr>
          <p:cNvPr id="2" name="Speech Bubble: Rectangle with Corners Rounded 1" descr="Ant subject: 'The numbers seem only small, but they make a big problem.'">
            <a:extLst>
              <a:ext uri="{FF2B5EF4-FFF2-40B4-BE49-F238E27FC236}">
                <a16:creationId xmlns:a16="http://schemas.microsoft.com/office/drawing/2014/main" id="{8FBBD95E-9EFC-4D2F-0C5B-DED865557FDD}"/>
              </a:ext>
            </a:extLst>
          </p:cNvPr>
          <p:cNvSpPr/>
          <p:nvPr/>
        </p:nvSpPr>
        <p:spPr>
          <a:xfrm>
            <a:off x="6096000" y="4902904"/>
            <a:ext cx="3373885" cy="1595095"/>
          </a:xfrm>
          <a:prstGeom prst="wedgeRoundRectCallout">
            <a:avLst>
              <a:gd name="adj1" fmla="val 79943"/>
              <a:gd name="adj2" fmla="val -32310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The numbers seem only small, but they make a big problem.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2CA26-EC4B-2874-4FAD-11F34290F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199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98DA58-B18D-2DFB-B625-A3CCD1D3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doubles every day!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A50B6-5DAA-5E28-4CBF-D55846E77E7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How many days?</a:t>
            </a:r>
          </a:p>
        </p:txBody>
      </p:sp>
      <p:grpSp>
        <p:nvGrpSpPr>
          <p:cNvPr id="2" name="Group 1" descr="The ant subjects in discussion with the ant king.">
            <a:extLst>
              <a:ext uri="{FF2B5EF4-FFF2-40B4-BE49-F238E27FC236}">
                <a16:creationId xmlns:a16="http://schemas.microsoft.com/office/drawing/2014/main" id="{40262DC0-3885-DE8A-3AC4-6D88C16828E0}"/>
              </a:ext>
            </a:extLst>
          </p:cNvPr>
          <p:cNvGrpSpPr/>
          <p:nvPr/>
        </p:nvGrpSpPr>
        <p:grpSpPr>
          <a:xfrm>
            <a:off x="845450" y="1552377"/>
            <a:ext cx="10501099" cy="4542430"/>
            <a:chOff x="845450" y="1552377"/>
            <a:chExt cx="10501099" cy="4542430"/>
          </a:xfrm>
        </p:grpSpPr>
        <p:pic>
          <p:nvPicPr>
            <p:cNvPr id="7" name="Picture 6" descr="A cartoon picture of an ant as a king wearing a crown.">
              <a:extLst>
                <a:ext uri="{FF2B5EF4-FFF2-40B4-BE49-F238E27FC236}">
                  <a16:creationId xmlns:a16="http://schemas.microsoft.com/office/drawing/2014/main" id="{11F98A2F-BEA3-937E-4EFF-BD80B70A5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0196" y="2547232"/>
              <a:ext cx="1646353" cy="2649600"/>
            </a:xfrm>
            <a:prstGeom prst="rect">
              <a:avLst/>
            </a:prstGeom>
          </p:spPr>
        </p:pic>
        <p:pic>
          <p:nvPicPr>
            <p:cNvPr id="8" name="Picture 7" descr="A cartoon of a red ant.">
              <a:extLst>
                <a:ext uri="{FF2B5EF4-FFF2-40B4-BE49-F238E27FC236}">
                  <a16:creationId xmlns:a16="http://schemas.microsoft.com/office/drawing/2014/main" id="{90AD0B52-0377-390E-DEC9-DD4C44A40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1262873" y="3234347"/>
              <a:ext cx="834847" cy="1178491"/>
            </a:xfrm>
            <a:prstGeom prst="rect">
              <a:avLst/>
            </a:prstGeom>
          </p:spPr>
        </p:pic>
        <p:pic>
          <p:nvPicPr>
            <p:cNvPr id="9" name="Picture 8" descr="A cartoon of a red ant.">
              <a:extLst>
                <a:ext uri="{FF2B5EF4-FFF2-40B4-BE49-F238E27FC236}">
                  <a16:creationId xmlns:a16="http://schemas.microsoft.com/office/drawing/2014/main" id="{75C809E4-2046-D67D-874B-CFBA598BC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45450" y="4916316"/>
              <a:ext cx="834847" cy="1178491"/>
            </a:xfrm>
            <a:prstGeom prst="rect">
              <a:avLst/>
            </a:prstGeom>
          </p:spPr>
        </p:pic>
        <p:pic>
          <p:nvPicPr>
            <p:cNvPr id="10" name="Picture 9" descr="A cartoon of a red ant.">
              <a:extLst>
                <a:ext uri="{FF2B5EF4-FFF2-40B4-BE49-F238E27FC236}">
                  <a16:creationId xmlns:a16="http://schemas.microsoft.com/office/drawing/2014/main" id="{DE9B13C9-0BE7-E58D-1300-3D4B64E80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45450" y="1552377"/>
              <a:ext cx="834847" cy="1178491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6" descr="Ant subjects: 'The numbers represent the grains of rice for each day.'">
            <a:extLst>
              <a:ext uri="{FF2B5EF4-FFF2-40B4-BE49-F238E27FC236}">
                <a16:creationId xmlns:a16="http://schemas.microsoft.com/office/drawing/2014/main" id="{78B810F7-A724-4749-7FDF-3943DE65BA11}"/>
              </a:ext>
            </a:extLst>
          </p:cNvPr>
          <p:cNvSpPr/>
          <p:nvPr/>
        </p:nvSpPr>
        <p:spPr>
          <a:xfrm>
            <a:off x="2707488" y="1416208"/>
            <a:ext cx="6777024" cy="613300"/>
          </a:xfrm>
          <a:prstGeom prst="wedgeRoundRectCallout">
            <a:avLst>
              <a:gd name="adj1" fmla="val -56761"/>
              <a:gd name="adj2" fmla="val -6473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800" dirty="0"/>
              <a:t>The numbers represent the grains of rice for each day.</a:t>
            </a:r>
          </a:p>
        </p:txBody>
      </p:sp>
      <p:graphicFrame>
        <p:nvGraphicFramePr>
          <p:cNvPr id="6" name="Table 12" descr="An 8 by 8 grid representing the chessboard. Along the first row is 1, 2, 4 and 8. The rest of the grid is blank.">
            <a:extLst>
              <a:ext uri="{FF2B5EF4-FFF2-40B4-BE49-F238E27FC236}">
                <a16:creationId xmlns:a16="http://schemas.microsoft.com/office/drawing/2014/main" id="{B3CA7BD2-9B2B-BC26-6923-997F06B96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228172"/>
              </p:ext>
            </p:extLst>
          </p:nvPr>
        </p:nvGraphicFramePr>
        <p:xfrm>
          <a:off x="4388224" y="2255132"/>
          <a:ext cx="3415552" cy="340394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6944">
                  <a:extLst>
                    <a:ext uri="{9D8B030D-6E8A-4147-A177-3AD203B41FA5}">
                      <a16:colId xmlns:a16="http://schemas.microsoft.com/office/drawing/2014/main" val="1990929009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3829932048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173903224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3075917451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1712267171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619232449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2133489645"/>
                    </a:ext>
                  </a:extLst>
                </a:gridCol>
                <a:gridCol w="426944">
                  <a:extLst>
                    <a:ext uri="{9D8B030D-6E8A-4147-A177-3AD203B41FA5}">
                      <a16:colId xmlns:a16="http://schemas.microsoft.com/office/drawing/2014/main" val="4054394274"/>
                    </a:ext>
                  </a:extLst>
                </a:gridCol>
              </a:tblGrid>
              <a:tr h="425493">
                <a:tc>
                  <a:txBody>
                    <a:bodyPr/>
                    <a:lstStyle/>
                    <a:p>
                      <a:pPr algn="ctr"/>
                      <a:r>
                        <a:rPr lang="en-AU" sz="1900" dirty="0"/>
                        <a:t>1</a:t>
                      </a:r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900" dirty="0"/>
                        <a:t>2</a:t>
                      </a:r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900" dirty="0"/>
                        <a:t>4</a:t>
                      </a:r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900" dirty="0"/>
                        <a:t>8</a:t>
                      </a:r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900" dirty="0"/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900" dirty="0"/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900" dirty="0"/>
                    </a:p>
                  </a:txBody>
                  <a:tcPr marL="101174" marR="101174" marT="50587" marB="50587" anchor="ctr"/>
                </a:tc>
                <a:tc>
                  <a:txBody>
                    <a:bodyPr/>
                    <a:lstStyle/>
                    <a:p>
                      <a:pPr algn="ctr"/>
                      <a:endParaRPr lang="en-AU" sz="1900" dirty="0"/>
                    </a:p>
                  </a:txBody>
                  <a:tcPr marL="101174" marR="101174" marT="50587" marB="50587" anchor="ctr"/>
                </a:tc>
                <a:extLst>
                  <a:ext uri="{0D108BD9-81ED-4DB2-BD59-A6C34878D82A}">
                    <a16:rowId xmlns:a16="http://schemas.microsoft.com/office/drawing/2014/main" val="2540112510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1675903853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3972268312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2910764009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3400764950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2027904739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2359486902"/>
                  </a:ext>
                </a:extLst>
              </a:tr>
              <a:tr h="425493"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tc>
                  <a:txBody>
                    <a:bodyPr/>
                    <a:lstStyle/>
                    <a:p>
                      <a:endParaRPr lang="en-AU" sz="1900" dirty="0"/>
                    </a:p>
                  </a:txBody>
                  <a:tcPr marL="101174" marR="101174" marT="50587" marB="50587"/>
                </a:tc>
                <a:extLst>
                  <a:ext uri="{0D108BD9-81ED-4DB2-BD59-A6C34878D82A}">
                    <a16:rowId xmlns:a16="http://schemas.microsoft.com/office/drawing/2014/main" val="957648663"/>
                  </a:ext>
                </a:extLst>
              </a:tr>
            </a:tbl>
          </a:graphicData>
        </a:graphic>
      </p:graphicFrame>
      <p:sp>
        <p:nvSpPr>
          <p:cNvPr id="18" name="Speech Bubble: Rectangle with Corners Rounded 17" descr="Ant subjects: 'There is an easier way to watch the numbers grow.'">
            <a:extLst>
              <a:ext uri="{FF2B5EF4-FFF2-40B4-BE49-F238E27FC236}">
                <a16:creationId xmlns:a16="http://schemas.microsoft.com/office/drawing/2014/main" id="{7ED52608-BA76-330D-761F-0345C622189A}"/>
              </a:ext>
            </a:extLst>
          </p:cNvPr>
          <p:cNvSpPr/>
          <p:nvPr/>
        </p:nvSpPr>
        <p:spPr>
          <a:xfrm>
            <a:off x="2768111" y="5884700"/>
            <a:ext cx="6777023" cy="613300"/>
          </a:xfrm>
          <a:prstGeom prst="wedgeRoundRectCallout">
            <a:avLst>
              <a:gd name="adj1" fmla="val -56031"/>
              <a:gd name="adj2" fmla="val -43329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800" dirty="0"/>
              <a:t>There is an easier way to watch the numbers grow.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2CA26-EC4B-2874-4FAD-11F34290F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700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98DA58-B18D-2DFB-B625-A3CCD1D3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better deal?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8505EAF-440E-06DA-A943-EEA9848673F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How much rice?</a:t>
            </a:r>
          </a:p>
        </p:txBody>
      </p:sp>
      <p:grpSp>
        <p:nvGrpSpPr>
          <p:cNvPr id="15" name="Group 14" descr="The ant king states: 'Maybe I should have offered him 1000 grains of rice each day for 1000 days.'">
            <a:extLst>
              <a:ext uri="{FF2B5EF4-FFF2-40B4-BE49-F238E27FC236}">
                <a16:creationId xmlns:a16="http://schemas.microsoft.com/office/drawing/2014/main" id="{80516174-5021-ED0F-0C68-5E48DC3FD384}"/>
              </a:ext>
            </a:extLst>
          </p:cNvPr>
          <p:cNvGrpSpPr/>
          <p:nvPr/>
        </p:nvGrpSpPr>
        <p:grpSpPr>
          <a:xfrm>
            <a:off x="340560" y="1410319"/>
            <a:ext cx="3180638" cy="5105681"/>
            <a:chOff x="340560" y="1410319"/>
            <a:chExt cx="3180638" cy="5105681"/>
          </a:xfrm>
        </p:grpSpPr>
        <p:pic>
          <p:nvPicPr>
            <p:cNvPr id="7" name="Picture 6" descr="A cartoon picture of an ant as a king wearing a crown.">
              <a:extLst>
                <a:ext uri="{FF2B5EF4-FFF2-40B4-BE49-F238E27FC236}">
                  <a16:creationId xmlns:a16="http://schemas.microsoft.com/office/drawing/2014/main" id="{11F98A2F-BEA3-937E-4EFF-BD80B70A5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411908" y="3866400"/>
              <a:ext cx="1646353" cy="2649600"/>
            </a:xfrm>
            <a:prstGeom prst="rect">
              <a:avLst/>
            </a:prstGeom>
          </p:spPr>
        </p:pic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id="{5C3C5566-A914-25D8-22E9-D81E4E40CE5D}"/>
                </a:ext>
              </a:extLst>
            </p:cNvPr>
            <p:cNvSpPr/>
            <p:nvPr/>
          </p:nvSpPr>
          <p:spPr>
            <a:xfrm>
              <a:off x="340560" y="1410319"/>
              <a:ext cx="3180638" cy="2018681"/>
            </a:xfrm>
            <a:prstGeom prst="wedgeRoundRectCallout">
              <a:avLst>
                <a:gd name="adj1" fmla="val 9829"/>
                <a:gd name="adj2" fmla="val 83243"/>
                <a:gd name="adj3" fmla="val 16667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AU" sz="1800" dirty="0"/>
                <a:t>Maybe I should have offered him 1000 grains of rice each day for 1000 days.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2" descr="An 8 by 8 grid representing the chessboard. Along the first row is 1, 2 to the power of 1 = 2, 2 to the power of 2 = 4, 2 to the power of 3 = 8, 2 to the power of 4 = 16, 2 to the power of 5 = (blank), 2 to the power of 6 = (blank) 2 to the power of 7 = (blank).&#10;The rest of the grid is blank. ">
                <a:extLst>
                  <a:ext uri="{FF2B5EF4-FFF2-40B4-BE49-F238E27FC236}">
                    <a16:creationId xmlns:a16="http://schemas.microsoft.com/office/drawing/2014/main" id="{F7F9D68F-E24F-B954-8902-817609F94B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7223874"/>
                  </p:ext>
                </p:extLst>
              </p:nvPr>
            </p:nvGraphicFramePr>
            <p:xfrm>
              <a:off x="3810923" y="1410319"/>
              <a:ext cx="4587800" cy="4646040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573475">
                      <a:extLst>
                        <a:ext uri="{9D8B030D-6E8A-4147-A177-3AD203B41FA5}">
                          <a16:colId xmlns:a16="http://schemas.microsoft.com/office/drawing/2014/main" val="1990929009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3829932048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173903224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3075917451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1712267171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619232449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2133489645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4054394274"/>
                        </a:ext>
                      </a:extLst>
                    </a:gridCol>
                  </a:tblGrid>
                  <a:tr h="5746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dirty="0">
                              <a:latin typeface="+mn-lt"/>
                            </a:rPr>
                            <a:t>1</a:t>
                          </a:r>
                        </a:p>
                      </a:txBody>
                      <a:tcPr marL="64739" marR="64739" marT="32369" marB="32369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p>
                                </m:sSup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𝟏𝟔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1800" b="1" i="1" dirty="0">
                            <a:latin typeface="+mn-lt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1800" b="1" i="1" dirty="0">
                            <a:latin typeface="+mn-lt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AU" sz="1800" b="1" i="1" smtClean="0"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1800" b="1" i="1" dirty="0">
                            <a:latin typeface="+mn-lt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AU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AU" sz="1800" dirty="0">
                            <a:latin typeface="+mn-lt"/>
                          </a:endParaRPr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540112510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1675903853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3972268312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910764009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3400764950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027904739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359486902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9576486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2" descr="An 8 by 8 grid representing the chessboard. Along the first row is 1, 2 to the power of 1 = 2, 2 to the power of 2 = 4, 2 to the power of 3 = 8, 2 to the power of 4 = 16, 2 to the power of 5 = (blank), 2 to the power of 6 = (blank) 2 to the power of 7 = (blank).&#10;The rest of the grid is blank. ">
                <a:extLst>
                  <a:ext uri="{FF2B5EF4-FFF2-40B4-BE49-F238E27FC236}">
                    <a16:creationId xmlns:a16="http://schemas.microsoft.com/office/drawing/2014/main" id="{F7F9D68F-E24F-B954-8902-817609F94B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7223874"/>
                  </p:ext>
                </p:extLst>
              </p:nvPr>
            </p:nvGraphicFramePr>
            <p:xfrm>
              <a:off x="3810923" y="1410319"/>
              <a:ext cx="4587800" cy="4646040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573475">
                      <a:extLst>
                        <a:ext uri="{9D8B030D-6E8A-4147-A177-3AD203B41FA5}">
                          <a16:colId xmlns:a16="http://schemas.microsoft.com/office/drawing/2014/main" val="1990929009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3829932048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173903224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3075917451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1712267171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619232449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2133489645"/>
                        </a:ext>
                      </a:extLst>
                    </a:gridCol>
                    <a:gridCol w="573475">
                      <a:extLst>
                        <a:ext uri="{9D8B030D-6E8A-4147-A177-3AD203B41FA5}">
                          <a16:colId xmlns:a16="http://schemas.microsoft.com/office/drawing/2014/main" val="4054394274"/>
                        </a:ext>
                      </a:extLst>
                    </a:gridCol>
                  </a:tblGrid>
                  <a:tr h="6236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dirty="0">
                              <a:latin typeface="+mn-lt"/>
                            </a:rPr>
                            <a:t>1</a:t>
                          </a:r>
                        </a:p>
                      </a:txBody>
                      <a:tcPr marL="64739" marR="64739" marT="32369" marB="32369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 anchor="ctr">
                        <a:blipFill>
                          <a:blip r:embed="rId3"/>
                          <a:stretch>
                            <a:fillRect l="-101064" t="-980" r="-603191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 anchor="ctr">
                        <a:blipFill>
                          <a:blip r:embed="rId3"/>
                          <a:stretch>
                            <a:fillRect l="-201064" t="-980" r="-503191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 anchor="ctr">
                        <a:blipFill>
                          <a:blip r:embed="rId3"/>
                          <a:stretch>
                            <a:fillRect l="-297895" t="-980" r="-397895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 anchor="ctr">
                        <a:blipFill>
                          <a:blip r:embed="rId3"/>
                          <a:stretch>
                            <a:fillRect l="-402128" t="-980" r="-302128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>
                        <a:blipFill>
                          <a:blip r:embed="rId3"/>
                          <a:stretch>
                            <a:fillRect l="-502128" t="-980" r="-202128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>
                        <a:blipFill>
                          <a:blip r:embed="rId3"/>
                          <a:stretch>
                            <a:fillRect l="-602128" t="-980" r="-102128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4739" marR="64739" marT="32369" marB="32369">
                        <a:blipFill>
                          <a:blip r:embed="rId3"/>
                          <a:stretch>
                            <a:fillRect l="-702128" t="-980" r="-2128" b="-6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0112510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1675903853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3972268312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910764009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3400764950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027904739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2359486902"/>
                      </a:ext>
                    </a:extLst>
                  </a:tr>
                  <a:tr h="574634"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tc>
                      <a:txBody>
                        <a:bodyPr/>
                        <a:lstStyle/>
                        <a:p>
                          <a:endParaRPr lang="en-AU" sz="1200" dirty="0"/>
                        </a:p>
                      </a:txBody>
                      <a:tcPr marL="64739" marR="64739" marT="32369" marB="32369"/>
                    </a:tc>
                    <a:extLst>
                      <a:ext uri="{0D108BD9-81ED-4DB2-BD59-A6C34878D82A}">
                        <a16:rowId xmlns:a16="http://schemas.microsoft.com/office/drawing/2014/main" val="9576486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Speech Bubble: Rectangle with Corners Rounded 5" descr="Ant subject 1 states 'What do you notice?'">
            <a:extLst>
              <a:ext uri="{FF2B5EF4-FFF2-40B4-BE49-F238E27FC236}">
                <a16:creationId xmlns:a16="http://schemas.microsoft.com/office/drawing/2014/main" id="{B04AB832-71F2-3752-B36E-32ECE1B84A84}"/>
              </a:ext>
            </a:extLst>
          </p:cNvPr>
          <p:cNvSpPr/>
          <p:nvPr/>
        </p:nvSpPr>
        <p:spPr>
          <a:xfrm>
            <a:off x="8527663" y="1410319"/>
            <a:ext cx="1847893" cy="1178491"/>
          </a:xfrm>
          <a:prstGeom prst="wedgeRoundRectCallout">
            <a:avLst>
              <a:gd name="adj1" fmla="val 61016"/>
              <a:gd name="adj2" fmla="val 3705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What do you notice? </a:t>
            </a:r>
          </a:p>
        </p:txBody>
      </p:sp>
      <p:sp>
        <p:nvSpPr>
          <p:cNvPr id="13" name="Speech Bubble: Rectangle with Corners Rounded 12" descr="Ant subject 2 states: 'What do you think?'">
            <a:extLst>
              <a:ext uri="{FF2B5EF4-FFF2-40B4-BE49-F238E27FC236}">
                <a16:creationId xmlns:a16="http://schemas.microsoft.com/office/drawing/2014/main" id="{AA730426-C71D-A5A7-2F9C-86561BB7FC48}"/>
              </a:ext>
            </a:extLst>
          </p:cNvPr>
          <p:cNvSpPr/>
          <p:nvPr/>
        </p:nvSpPr>
        <p:spPr>
          <a:xfrm>
            <a:off x="8527664" y="3174567"/>
            <a:ext cx="1912336" cy="1178491"/>
          </a:xfrm>
          <a:prstGeom prst="wedgeRoundRectCallout">
            <a:avLst>
              <a:gd name="adj1" fmla="val 59265"/>
              <a:gd name="adj2" fmla="val 901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What do you think? </a:t>
            </a:r>
          </a:p>
        </p:txBody>
      </p:sp>
      <p:sp>
        <p:nvSpPr>
          <p:cNvPr id="2" name="Speech Bubble: Rectangle with Corners Rounded 1" descr="Ant subject 3 states: 'What do you wonder?'">
            <a:extLst>
              <a:ext uri="{FF2B5EF4-FFF2-40B4-BE49-F238E27FC236}">
                <a16:creationId xmlns:a16="http://schemas.microsoft.com/office/drawing/2014/main" id="{F044C390-DD3E-69E1-C2C9-79D0E4CC5448}"/>
              </a:ext>
            </a:extLst>
          </p:cNvPr>
          <p:cNvSpPr/>
          <p:nvPr/>
        </p:nvSpPr>
        <p:spPr>
          <a:xfrm>
            <a:off x="8527664" y="4919729"/>
            <a:ext cx="1912336" cy="1177200"/>
          </a:xfrm>
          <a:prstGeom prst="wedgeRoundRectCallout">
            <a:avLst>
              <a:gd name="adj1" fmla="val 60123"/>
              <a:gd name="adj2" fmla="val 2542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1800" dirty="0"/>
              <a:t>What do you wonder?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5E66FD6-BDCD-DA54-35C5-DC3A550ED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29724" y="1410319"/>
            <a:ext cx="834848" cy="4826374"/>
            <a:chOff x="10729724" y="1410319"/>
            <a:chExt cx="834848" cy="4826374"/>
          </a:xfrm>
        </p:grpSpPr>
        <p:pic>
          <p:nvPicPr>
            <p:cNvPr id="8" name="Picture 7" descr="A cartoon of a red ant.">
              <a:extLst>
                <a:ext uri="{FF2B5EF4-FFF2-40B4-BE49-F238E27FC236}">
                  <a16:creationId xmlns:a16="http://schemas.microsoft.com/office/drawing/2014/main" id="{90AD0B52-0377-390E-DEC9-DD4C44A40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29725" y="3234261"/>
              <a:ext cx="834847" cy="1178491"/>
            </a:xfrm>
            <a:prstGeom prst="rect">
              <a:avLst/>
            </a:prstGeom>
          </p:spPr>
        </p:pic>
        <p:pic>
          <p:nvPicPr>
            <p:cNvPr id="9" name="Picture 8" descr="A cartoon of a red ant.">
              <a:extLst>
                <a:ext uri="{FF2B5EF4-FFF2-40B4-BE49-F238E27FC236}">
                  <a16:creationId xmlns:a16="http://schemas.microsoft.com/office/drawing/2014/main" id="{75C809E4-2046-D67D-874B-CFBA598BC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29725" y="5058202"/>
              <a:ext cx="834847" cy="1178491"/>
            </a:xfrm>
            <a:prstGeom prst="rect">
              <a:avLst/>
            </a:prstGeom>
          </p:spPr>
        </p:pic>
        <p:pic>
          <p:nvPicPr>
            <p:cNvPr id="10" name="Picture 9" descr="A cartoon of a red ant.">
              <a:extLst>
                <a:ext uri="{FF2B5EF4-FFF2-40B4-BE49-F238E27FC236}">
                  <a16:creationId xmlns:a16="http://schemas.microsoft.com/office/drawing/2014/main" id="{DE9B13C9-0BE7-E58D-1300-3D4B64E80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29724" y="1410319"/>
              <a:ext cx="834847" cy="1178491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2CA26-EC4B-2874-4FAD-11F34290F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921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3600000"/>
            <a:ext cx="10477572" cy="2520000"/>
          </a:xfrm>
        </p:spPr>
        <p:txBody>
          <a:bodyPr/>
          <a:lstStyle/>
          <a:p>
            <a:r>
              <a:rPr lang="en-AU" dirty="0"/>
              <a:t>Explore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A big problem with small numbers</a:t>
            </a:r>
          </a:p>
        </p:txBody>
      </p:sp>
    </p:spTree>
    <p:extLst>
      <p:ext uri="{BB962C8B-B14F-4D97-AF65-F5344CB8AC3E}">
        <p14:creationId xmlns:p14="http://schemas.microsoft.com/office/powerpoint/2010/main" val="366499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8E689C-7035-1CDE-C7FE-A8F9BA91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many zeroes </a:t>
            </a:r>
            <a:r>
              <a:rPr lang="en-AU" b="1" dirty="0">
                <a:solidFill>
                  <a:srgbClr val="FF0000"/>
                </a:solidFill>
              </a:rPr>
              <a:t>are</a:t>
            </a:r>
            <a:r>
              <a:rPr lang="en-AU" dirty="0">
                <a:solidFill>
                  <a:srgbClr val="FF0000"/>
                </a:solidFill>
              </a:rPr>
              <a:t> </a:t>
            </a:r>
            <a:r>
              <a:rPr lang="en-AU" dirty="0"/>
              <a:t>in a billion? (1)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0BDB1A-8BEF-9549-9C1D-9C55D17F9A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What do you think?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519C9-C5AB-4E3C-E8EB-B8FBA47718D3}"/>
              </a:ext>
            </a:extLst>
          </p:cNvPr>
          <p:cNvSpPr txBox="1"/>
          <p:nvPr/>
        </p:nvSpPr>
        <p:spPr>
          <a:xfrm>
            <a:off x="982659" y="2440800"/>
            <a:ext cx="5040000" cy="198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108000" tIns="108000" rIns="108000" bIns="108000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2000" b="1" dirty="0">
                <a:latin typeface="+mj-lt"/>
              </a:rPr>
              <a:t>Statement 1</a:t>
            </a:r>
          </a:p>
          <a:p>
            <a:pPr algn="ctr">
              <a:lnSpc>
                <a:spcPct val="150000"/>
              </a:lnSpc>
            </a:pPr>
            <a:r>
              <a:rPr lang="en-AU" sz="2000" dirty="0"/>
              <a:t>The number ‘one billion’ is written as  1,000,000,000.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F140E3-36EF-5B4C-896B-0D718B3A98A3}"/>
              </a:ext>
            </a:extLst>
          </p:cNvPr>
          <p:cNvSpPr txBox="1"/>
          <p:nvPr/>
        </p:nvSpPr>
        <p:spPr>
          <a:xfrm>
            <a:off x="6169343" y="2440800"/>
            <a:ext cx="5040000" cy="198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108000" tIns="108000" rIns="108000" bIns="108000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2000" b="1" dirty="0">
                <a:latin typeface="+mj-lt"/>
              </a:rPr>
              <a:t>Statement 2</a:t>
            </a:r>
          </a:p>
          <a:p>
            <a:pPr algn="ctr">
              <a:lnSpc>
                <a:spcPct val="150000"/>
              </a:lnSpc>
            </a:pPr>
            <a:r>
              <a:rPr lang="en-AU" sz="2000" dirty="0"/>
              <a:t>The number ‘one billion’ is written as  1,000,000,000,000.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B920BE-4B2C-E9ED-4648-9BC75CDF1EEA}"/>
              </a:ext>
            </a:extLst>
          </p:cNvPr>
          <p:cNvSpPr/>
          <p:nvPr/>
        </p:nvSpPr>
        <p:spPr>
          <a:xfrm>
            <a:off x="982659" y="5063065"/>
            <a:ext cx="10226684" cy="1086597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AU" sz="2000" dirty="0"/>
              <a:t>What do you notice?</a:t>
            </a:r>
          </a:p>
          <a:p>
            <a:pPr algn="ctr">
              <a:lnSpc>
                <a:spcPct val="150000"/>
              </a:lnSpc>
            </a:pPr>
            <a:r>
              <a:rPr lang="en-AU" sz="2000" dirty="0"/>
              <a:t>What do you wonder?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C1D0ED-35F3-7290-C220-4F28A5F6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5774721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417</Words>
  <Application>Microsoft Office PowerPoint</Application>
  <PresentationFormat>Widescreen</PresentationFormat>
  <Paragraphs>77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Cambria Math</vt:lpstr>
      <vt:lpstr>Arial</vt:lpstr>
      <vt:lpstr>Public Sans Light</vt:lpstr>
      <vt:lpstr>Public Sans</vt:lpstr>
      <vt:lpstr>Times New Roman</vt:lpstr>
      <vt:lpstr>NSWG Corporate</vt:lpstr>
      <vt:lpstr>A big problem with small numbers</vt:lpstr>
      <vt:lpstr>Arrays</vt:lpstr>
      <vt:lpstr>A big problem with small numbers (1)</vt:lpstr>
      <vt:lpstr>A small start</vt:lpstr>
      <vt:lpstr>We have a problem!</vt:lpstr>
      <vt:lpstr>It doubles every day!</vt:lpstr>
      <vt:lpstr>A better deal?</vt:lpstr>
      <vt:lpstr>Explore</vt:lpstr>
      <vt:lpstr>How many zeroes are in a billion? (1)</vt:lpstr>
      <vt:lpstr>How many zeroes are in a billion?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big problem with small numbers</dc:title>
  <dc:creator>NSW Department of Education</dc:creator>
  <dcterms:created xsi:type="dcterms:W3CDTF">2023-09-11T23:29:44Z</dcterms:created>
  <dcterms:modified xsi:type="dcterms:W3CDTF">2023-09-11T23:30:09Z</dcterms:modified>
</cp:coreProperties>
</file>