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8" r:id="rId2"/>
    <p:sldId id="275" r:id="rId3"/>
    <p:sldId id="276" r:id="rId4"/>
    <p:sldId id="277" r:id="rId5"/>
    <p:sldId id="27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embeddedFontLst>
    <p:embeddedFont>
      <p:font typeface="Cambria Math" panose="02040503050406030204" pitchFamily="18" charset="0"/>
      <p:regular r:id="rId23"/>
    </p:embeddedFont>
    <p:embeddedFont>
      <p:font typeface="Public Sans" panose="020B0604020202020204" charset="0"/>
      <p:regular r:id="rId24"/>
      <p:bold r:id="rId25"/>
      <p:italic r:id="rId26"/>
      <p:boldItalic r:id="rId27"/>
    </p:embeddedFont>
    <p:embeddedFont>
      <p:font typeface="Public Sans Light" panose="020B0604020202020204" charset="0"/>
      <p:regular r:id="rId28"/>
      <p:italic r:id="rId29"/>
    </p:embeddedFont>
  </p:embeddedFontLst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CFD"/>
    <a:srgbClr val="0070C0"/>
    <a:srgbClr val="CBEDFD"/>
    <a:srgbClr val="00296C"/>
    <a:srgbClr val="002664"/>
    <a:srgbClr val="0046B8"/>
    <a:srgbClr val="FFFFFF"/>
    <a:srgbClr val="F6ACB6"/>
    <a:srgbClr val="630019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A111915-BE36-4E01-A7E5-04B1672EAD3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718" autoAdjust="0"/>
  </p:normalViewPr>
  <p:slideViewPr>
    <p:cSldViewPr snapToGrid="0">
      <p:cViewPr varScale="1">
        <p:scale>
          <a:sx n="61" d="100"/>
          <a:sy n="61" d="100"/>
        </p:scale>
        <p:origin x="2394" y="114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microsoft.com/office/2018/10/relationships/authors" Target="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font" Target="fonts/font5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3F5A19-4E20-4EDB-9EC8-DF02AC748E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2B4FC2-E151-470D-9291-01D2A5A6D34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F4B7B-ADA4-42BE-A113-1D67CA67812F}" type="datetimeFigureOut">
              <a:rPr lang="en-AU" smtClean="0">
                <a:latin typeface="Public Sans" pitchFamily="2" charset="0"/>
              </a:rPr>
              <a:t>7/09/2023</a:t>
            </a:fld>
            <a:endParaRPr lang="en-AU" dirty="0">
              <a:latin typeface="Public Sans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7DE46-ED0B-49F3-8199-C129451A46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>
              <a:latin typeface="Public Sans" pitchFamily="2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DA6684-5527-4DB9-88B5-C4F66FB5F7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F8501-5769-46EC-B8B9-363B75FA9999}" type="slidenum">
              <a:rPr lang="en-AU" smtClean="0">
                <a:latin typeface="Public Sans" pitchFamily="2" charset="0"/>
              </a:rPr>
              <a:t>‹#›</a:t>
            </a:fld>
            <a:endParaRPr lang="en-AU" dirty="0"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793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EC6F825C-382E-4C1A-82AB-BCE4AFD21ABE}" type="datetimeFigureOut">
              <a:rPr lang="en-AU" smtClean="0"/>
              <a:pPr/>
              <a:t>7/09/2023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ublic Sans" pitchFamily="2" charset="0"/>
              </a:defRPr>
            </a:lvl1pPr>
          </a:lstStyle>
          <a:p>
            <a:fld id="{B07158C4-A119-4B78-9DE8-A50001BC31DC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010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Public Sans" pitchFamily="2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37444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690358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96541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1540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1714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90128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36254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8049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6625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7533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2401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980644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51690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8241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58C4-A119-4B78-9DE8-A50001BC31DC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6847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10080000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5760000"/>
            <a:ext cx="10079997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4384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2_Ima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2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3240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vider 2_Image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C261660-AF47-818D-7C30-D254D989CA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0000" y="4320000"/>
            <a:ext cx="6343602" cy="1224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0000" y="1368311"/>
            <a:ext cx="2880000" cy="2880000"/>
          </a:xfr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bg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1" y="5760000"/>
            <a:ext cx="6343602" cy="72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D048189-D626-F31B-A3F0-9BF80BDFD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A97EB2D-0002-4493-AE06-E07C299221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2350" y="360000"/>
            <a:ext cx="678225" cy="71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2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4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1879F4BE-E182-4B87-821C-1C8EF66674C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56517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1"/>
            <a:ext cx="10080000" cy="54870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903A8E2-73B2-4BCE-A537-BD98BFA4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6" name="Table Placeholder 9">
            <a:extLst>
              <a:ext uri="{FF2B5EF4-FFF2-40B4-BE49-F238E27FC236}">
                <a16:creationId xmlns:a16="http://schemas.microsoft.com/office/drawing/2014/main" id="{41FBA3B0-0275-0235-9CEA-C5CEA00EBD48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360362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5" name="Table Placeholder 9">
            <a:extLst>
              <a:ext uri="{FF2B5EF4-FFF2-40B4-BE49-F238E27FC236}">
                <a16:creationId xmlns:a16="http://schemas.microsoft.com/office/drawing/2014/main" id="{3A833504-810D-E90D-EEAD-6FD03511C6AA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90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7" name="Table Placeholder 9">
            <a:extLst>
              <a:ext uri="{FF2B5EF4-FFF2-40B4-BE49-F238E27FC236}">
                <a16:creationId xmlns:a16="http://schemas.microsoft.com/office/drawing/2014/main" id="{45BE7F48-2F3F-5684-3640-86C10E7CF41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6228000" y="4248000"/>
            <a:ext cx="5616000" cy="216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0577C0E-B1B9-7F5F-3A8D-575B8D4B55B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2D0BD54-7D0B-4891-A21E-B22F9DA5CC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179446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ble Placeholder 9">
            <a:extLst>
              <a:ext uri="{FF2B5EF4-FFF2-40B4-BE49-F238E27FC236}">
                <a16:creationId xmlns:a16="http://schemas.microsoft.com/office/drawing/2014/main" id="{F8D9268B-FAD5-4A3C-B190-A50230A1D12D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360362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2" name="Table Placeholder 9">
            <a:extLst>
              <a:ext uri="{FF2B5EF4-FFF2-40B4-BE49-F238E27FC236}">
                <a16:creationId xmlns:a16="http://schemas.microsoft.com/office/drawing/2014/main" id="{92BD0FCE-0804-4AAE-615C-566A4F2FAFEF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6228000" y="1620000"/>
            <a:ext cx="5616000" cy="46800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Click icon to add table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A8057-F61F-CB11-BD7F-686904EB0E6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28C0AB9A-5EB0-4C01-AB6A-268E21FF2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7511D4D-B7CF-4565-A769-9BC0C0A0A22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5057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5257F9B-C715-D998-280B-B0490FAB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36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620000"/>
            <a:ext cx="11484000" cy="4536000"/>
          </a:xfrm>
        </p:spPr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68106-4483-643D-2F20-EDD5AEDB9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CAACF727-AE7E-47EA-8835-DCF4CB035EC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B0793B-9A9E-76CD-2FEC-E2CDF54AF0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7CB3A0F-511B-451A-8458-A90B8C25F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454035-2B61-4AA5-B92D-AE7B4F8DA6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97119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3DA8821-872D-DA98-FD86-2667B05FA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245FC77-E959-4B3D-936D-71858DF4D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61807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E4530E4-39F1-41F1-B2DC-30ACB1CA595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10216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83723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2 Column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800000"/>
            <a:ext cx="11473200" cy="4351339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646BC-5BB3-E31B-1A9E-AD82558D7F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03CD5AEC-C258-42AE-85FE-5BEE6B15C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6A8778F-1369-47FD-AB66-0F42629BE0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223972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156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4104000"/>
            <a:ext cx="853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4284000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4284000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4572000"/>
            <a:ext cx="359999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4104000"/>
            <a:ext cx="277200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4284000"/>
            <a:ext cx="2772000" cy="1080000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5867118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5867118"/>
            <a:ext cx="630000" cy="68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97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box and 2 Column Conten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2339999"/>
            <a:ext cx="4680000" cy="396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2339999"/>
            <a:ext cx="6624000" cy="396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F677D244-6A00-4BD3-ACE8-5EC2A13CC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B01DC35-DB3A-4874-A68A-86360932332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072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6999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Text box and 2 Column Content box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8366C-8E0F-43D3-99CB-DE12D7F372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000" y="1800225"/>
            <a:ext cx="4680000" cy="44997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000" y="1800225"/>
            <a:ext cx="6624000" cy="4499774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044F22-50EB-721D-DCB8-73255FFA7E27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5A0FCAAA-70E2-4960-89F7-E534C412D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2916A36C-ED56-48CD-A0DE-B0EE6F84BBF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1086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7997" cy="4140000"/>
          </a:xfrm>
        </p:spPr>
        <p:txBody>
          <a:bodyPr>
            <a:noAutofit/>
          </a:bodyPr>
          <a:lstStyle>
            <a:lvl1pPr>
              <a:defRPr sz="3600">
                <a:solidFill>
                  <a:srgbClr val="146CFD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6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93420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, pullout tex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E143F9-7EC0-4AAA-8FBE-0E958CF62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04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DFE73-8EDC-49F9-98CE-69EE49E5367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00675" y="1800000"/>
            <a:ext cx="6407150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6743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5E2CE7-BAAF-4A0F-BCDC-D1B8B984B0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60363" y="1800001"/>
            <a:ext cx="6588125" cy="45357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6E72A7D1-A5EB-4D09-AD47-B0A275B76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8488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7B9D695-CA75-41BE-8E93-58026D8541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86466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eatur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B89783-DDB0-BFFC-2FB9-979DE48DC2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2001" y="0"/>
            <a:ext cx="503999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128877F-C33A-D522-FD46-F348296ACE0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12" name="Picture 11" descr="NSW Government logo">
            <a:extLst>
              <a:ext uri="{FF2B5EF4-FFF2-40B4-BE49-F238E27FC236}">
                <a16:creationId xmlns:a16="http://schemas.microsoft.com/office/drawing/2014/main" id="{5FC5D3ED-061A-37F0-98B5-C39727FE19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80EA86DC-5E49-961E-593B-0DE205CE0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17612" y="1800000"/>
            <a:ext cx="4426387" cy="4536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1CB43674-C40D-7D08-3098-549DEE754B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000" y="1800000"/>
            <a:ext cx="6587996" cy="4536000"/>
          </a:xfrm>
        </p:spPr>
        <p:txBody>
          <a:bodyPr numCol="2" spcCol="180000"/>
          <a:lstStyle>
            <a:lvl1pPr>
              <a:defRPr sz="2200"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288B2F92-9E9A-44B6-B1AC-D5D3E091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6587995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EC2837A2-1CBF-4261-8400-72B50306E67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48336"/>
            <a:ext cx="6588125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739195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knowledgement of Coun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13180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knowledgement of Country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tx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2292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cknowledgement of Country">
    <p:bg>
      <p:bgPr>
        <a:solidFill>
          <a:srgbClr val="0026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A0CE222A-58C3-0A08-99DB-534710A0C2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0" y="6350"/>
            <a:ext cx="5029200" cy="68453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B6F15D0-AE99-5E95-E10F-E84166809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0000"/>
            <a:ext cx="5400000" cy="100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DEA8E5D-F9A7-48AC-AF91-6754515E9D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220000" y="1800000"/>
            <a:ext cx="0" cy="45360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2FAB4FCE-5DFB-4423-ADC8-E6C79ABBED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00000" y="1800225"/>
            <a:ext cx="6408000" cy="4140000"/>
          </a:xfrm>
        </p:spPr>
        <p:txBody>
          <a:bodyPr>
            <a:noAutofit/>
          </a:bodyPr>
          <a:lstStyle>
            <a:lvl1pPr>
              <a:defRPr sz="1800">
                <a:solidFill>
                  <a:schemeClr val="bg1"/>
                </a:solidFill>
                <a:latin typeface="+mn-lt"/>
              </a:defRPr>
            </a:lvl1pPr>
            <a:lvl2pPr>
              <a:defRPr sz="1800">
                <a:solidFill>
                  <a:schemeClr val="tx1"/>
                </a:solidFill>
                <a:latin typeface="+mn-lt"/>
              </a:defRPr>
            </a:lvl2pPr>
            <a:lvl3pPr>
              <a:defRPr sz="3600">
                <a:solidFill>
                  <a:schemeClr val="bg2"/>
                </a:solidFill>
                <a:latin typeface="+mn-lt"/>
              </a:defRPr>
            </a:lvl3pPr>
            <a:lvl4pPr>
              <a:defRPr sz="3600">
                <a:solidFill>
                  <a:schemeClr val="bg2"/>
                </a:solidFill>
                <a:latin typeface="+mn-lt"/>
              </a:defRPr>
            </a:lvl4pPr>
            <a:lvl5pPr>
              <a:defRPr sz="3600">
                <a:solidFill>
                  <a:schemeClr val="bg2"/>
                </a:solidFill>
                <a:latin typeface="+mn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16D7771-B92C-4B57-B3D3-8B15F5B96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00" y="0"/>
            <a:ext cx="5040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18B06DF-F3D5-44F7-AB62-30A2ED1F46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0" y="5976000"/>
            <a:ext cx="6407999" cy="360000"/>
          </a:xfrm>
        </p:spPr>
        <p:txBody>
          <a:bodyPr anchor="b">
            <a:noAutofit/>
          </a:bodyPr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1D6039-007D-7CE1-2455-8568592471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CAB367-DE01-40E9-A368-655F816DA3C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327" y="348916"/>
            <a:ext cx="653673" cy="689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1928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89BCDB-A0CC-B54C-ECE2-9EFE4F58BD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B7A21B1-08A4-421B-AA52-B0854A5F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88840D4-8AFA-479E-9A68-568C2F14997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0"/>
            <a:ext cx="12192001" cy="392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441F1C-5173-8DB5-B1C6-8E93B9C8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5532"/>
            <a:ext cx="12192001" cy="222010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998" y="360000"/>
            <a:ext cx="11484001" cy="1648741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3924000"/>
            <a:ext cx="12192001" cy="2934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3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9B807B7-CC07-4C79-849F-41D584D6B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205288"/>
            <a:ext cx="853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0" y="2385288"/>
            <a:ext cx="27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 dirty="0"/>
              <a:t>Subtitle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9280053-307C-4D8A-BF45-7B6743FA55E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454400" y="2385288"/>
            <a:ext cx="3600000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D3A2FD3-519F-2044-B746-41CDD99A2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4399" y="2673288"/>
            <a:ext cx="35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B400A8E-928A-43DB-8723-796D9A555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072000" y="2205288"/>
            <a:ext cx="277200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072000" y="2385288"/>
            <a:ext cx="2772000" cy="287999"/>
          </a:xfrm>
        </p:spPr>
        <p:txBody>
          <a:bodyPr>
            <a:noAutofit/>
          </a:bodyPr>
          <a:lstStyle>
            <a:lvl1pPr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r>
              <a:rPr lang="en-AU"/>
              <a:t>00 Month 20YY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6E34DF-3C26-CCBC-435C-CF0218F67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042575"/>
            <a:ext cx="4500000" cy="68488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pic>
        <p:nvPicPr>
          <p:cNvPr id="5" name="Picture 4" descr="NSW Government logo">
            <a:extLst>
              <a:ext uri="{FF2B5EF4-FFF2-40B4-BE49-F238E27FC236}">
                <a16:creationId xmlns:a16="http://schemas.microsoft.com/office/drawing/2014/main" id="{1275AC60-D9B4-4746-B3F7-C112360E6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059119"/>
            <a:ext cx="630000" cy="684882"/>
          </a:xfrm>
          <a:prstGeom prst="rect">
            <a:avLst/>
          </a:prstGeom>
        </p:spPr>
      </p:pic>
      <p:sp>
        <p:nvSpPr>
          <p:cNvPr id="3" name="Picture Placeholder 4">
            <a:extLst>
              <a:ext uri="{FF2B5EF4-FFF2-40B4-BE49-F238E27FC236}">
                <a16:creationId xmlns:a16="http://schemas.microsoft.com/office/drawing/2014/main" id="{CE3745DC-AC8E-A131-2A57-EFBCFFD5C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3924000"/>
            <a:ext cx="12192000" cy="2934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87055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1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0000"/>
            <a:ext cx="5616000" cy="432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A74C7-627F-C434-F744-29348409A7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E70140A7-B494-4ADF-8485-E52C7306B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C94CF964-0D7A-4F66-8FE1-E2E50D870B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969581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2340000"/>
            <a:ext cx="5616000" cy="3780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B6C8A-6222-B0CE-D530-EA6C14EF2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300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E86C865E-A068-4FBE-B21E-C9D861952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E794027-C1B1-4CB9-8AFE-582EC29DB3F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623457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0162768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lower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8000" y="1809750"/>
            <a:ext cx="5616000" cy="431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5E7C93-68FA-7ED1-D25E-41125776BC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7753531B-D8A9-4B37-924D-FCDE48E2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4EE53A05-3D7E-4414-B822-57F7C3CD674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1862383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heading box with three column text box and image box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2160000"/>
            <a:ext cx="1148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4599791-EF19-4673-AA81-5D6FF85F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E07C0E9-CC6F-48B9-A5AB-2914FBDFD3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8927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887899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bheading box with three column text box and image box_no Lin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60363" y="2340000"/>
            <a:ext cx="8532000" cy="1116002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Subheading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0363" y="3600000"/>
            <a:ext cx="8532000" cy="2699999"/>
          </a:xfrm>
        </p:spPr>
        <p:txBody>
          <a:bodyPr numCol="3" spcCol="180000"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815A714-98D5-4052-AB2F-14DD929CCC2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72000" y="2340000"/>
            <a:ext cx="2736000" cy="3960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289E0-5097-5F11-B9C6-5305FA6340F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9FF4BC1C-28FA-438D-B02E-F022AA59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273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60FD63DB-4575-4B45-9A01-C99009246C7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546545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6735954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caption at right over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AA01239-4425-4D06-9E14-E14F3426F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1548000"/>
            <a:ext cx="5976000" cy="4680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7CC562-144A-4EC8-A68D-03DE6177D0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1548000"/>
            <a:ext cx="56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652EAB0-9BF3-42B8-9260-854C74B776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92000" y="1728000"/>
            <a:ext cx="5688000" cy="900000"/>
          </a:xfr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92000" y="2771999"/>
            <a:ext cx="5688000" cy="3240000"/>
          </a:xfrm>
        </p:spPr>
        <p:txBody>
          <a:bodyPr numCol="2" spcCol="180000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55E9072-3A33-4C6D-A549-4A012107B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192000" y="6228000"/>
            <a:ext cx="568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6E195-08D8-B578-8FC3-04019FAB286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EFC25D5C-75DB-4279-AC00-2D3207451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D9046FC8-7C55-4C92-84EC-77EF486F475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2250978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59998"/>
            <a:ext cx="2520000" cy="5976002"/>
          </a:xfrm>
        </p:spPr>
        <p:txBody>
          <a:bodyPr>
            <a:noAutofit/>
          </a:bodyPr>
          <a:lstStyle>
            <a:lvl1pPr>
              <a:defRPr sz="18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0B8F80F-22E3-47D7-8D99-80BFFDFB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96000" y="360000"/>
            <a:ext cx="0" cy="59760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A03EB-CF3D-4096-8D64-2420CB9A07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12002" y="360000"/>
            <a:ext cx="7560000" cy="5976000"/>
          </a:xfrm>
        </p:spPr>
        <p:txBody>
          <a:bodyPr numCol="1" spcCol="180000"/>
          <a:lstStyle>
            <a:lvl1pPr>
              <a:defRPr sz="3600">
                <a:solidFill>
                  <a:schemeClr val="accent1"/>
                </a:solidFill>
              </a:defRPr>
            </a:lvl1pPr>
            <a:lvl2pPr>
              <a:defRPr sz="18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187384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65CECD-C00D-4560-9C97-AE28A85358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0000"/>
            <a:ext cx="12192000" cy="523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4B69FB63-5913-44B0-9BCA-4B6E66CE4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98" y="360000"/>
            <a:ext cx="10260002" cy="5220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905C52-CF4B-447B-B93D-A86FD20940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4512198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2 column text above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AB6FE45-2247-43AE-AFB0-3C1EC574D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59998" y="1909282"/>
            <a:ext cx="11483999" cy="4210718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17468B5-9304-8780-B3F7-E48A7589B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05BC5410-7E55-4593-BA28-5E8E6B37D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AC8508-E60B-446A-8E8E-4CDD0947B7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16704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8321364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two multi-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E937FAD-09C4-B9AC-E0F8-D88B1E980A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1EC6F40-A8A0-4128-90D0-E467B3027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9750" y="1728788"/>
            <a:ext cx="6229350" cy="460721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948000" y="1728000"/>
            <a:ext cx="0" cy="46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999" y="1727999"/>
            <a:ext cx="4715997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8000" y="3924000"/>
            <a:ext cx="4715996" cy="2052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0EAFF04E-EED2-4901-9136-39CEC8DFA2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127998" y="6048000"/>
            <a:ext cx="4716000" cy="288000"/>
          </a:xfrm>
        </p:spPr>
        <p:txBody>
          <a:bodyPr anchor="b" anchorCtr="0">
            <a:normAutofit/>
          </a:bodyPr>
          <a:lstStyle>
            <a:lvl1pPr>
              <a:defRPr sz="1000">
                <a:latin typeface="+mn-lt"/>
              </a:defRPr>
            </a:lvl1pPr>
          </a:lstStyle>
          <a:p>
            <a:pPr lvl="0"/>
            <a:r>
              <a:rPr lang="en-US"/>
              <a:t>Caption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D6739-5371-B762-58B3-DA849DE6A79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9691CFB-7E44-4ABC-B663-13EAB9E12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48" y="360000"/>
            <a:ext cx="9900251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1B4D21B-6662-499E-B4B3-F33ABC0C0C3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9748" y="1016704"/>
            <a:ext cx="9900252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56369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86268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harts with supporting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6E96714-DAB5-89E1-9A49-F9D9F3DE01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360000"/>
            <a:ext cx="0" cy="5976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hart Placeholder 11">
            <a:extLst>
              <a:ext uri="{FF2B5EF4-FFF2-40B4-BE49-F238E27FC236}">
                <a16:creationId xmlns:a16="http://schemas.microsoft.com/office/drawing/2014/main" id="{D7E1CAC4-88FF-4E85-8A37-9D1F4A8514EE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539750" y="1547999"/>
            <a:ext cx="7560000" cy="3888000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D3768AF-49AB-464E-9DF6-68376B8AC32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39750" y="5544000"/>
            <a:ext cx="7560000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2CE467A-6B5B-43F6-973F-5169158567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28000" y="3276000"/>
            <a:ext cx="0" cy="30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hart Placeholder 17">
            <a:extLst>
              <a:ext uri="{FF2B5EF4-FFF2-40B4-BE49-F238E27FC236}">
                <a16:creationId xmlns:a16="http://schemas.microsoft.com/office/drawing/2014/main" id="{0F4F51DE-C82F-4C69-9901-7D4EF2CBE8D4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08000" y="3276000"/>
            <a:ext cx="2736000" cy="2159999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AU" dirty="0"/>
          </a:p>
        </p:txBody>
      </p:sp>
      <p:sp>
        <p:nvSpPr>
          <p:cNvPr id="21" name="Text Placeholder 19">
            <a:extLst>
              <a:ext uri="{FF2B5EF4-FFF2-40B4-BE49-F238E27FC236}">
                <a16:creationId xmlns:a16="http://schemas.microsoft.com/office/drawing/2014/main" id="{2A94C0C8-30F5-4B00-BC99-C6DFC381A6C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08000" y="5544000"/>
            <a:ext cx="2735999" cy="7920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latin typeface="+mn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38D5-1269-AD49-5ECE-E3F740C2007D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741BC9-5810-4402-AD5B-2DD451F81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360000"/>
            <a:ext cx="990025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6173B19-BDA0-4232-B1D7-D85D6B594E6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9750" y="1016704"/>
            <a:ext cx="990025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1259625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70612CD-1BF1-42B5-8546-A674A0B86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154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99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8000" y="1800000"/>
            <a:ext cx="5400000" cy="540000"/>
          </a:xfrm>
        </p:spPr>
        <p:txBody>
          <a:bodyPr anchor="t">
            <a:noAutofit/>
          </a:bodyPr>
          <a:lstStyle>
            <a:lvl1pPr marL="0" indent="0">
              <a:buNone/>
              <a:defRPr sz="20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8000" y="2340000"/>
            <a:ext cx="5400000" cy="3780000"/>
          </a:xfrm>
        </p:spPr>
        <p:txBody>
          <a:bodyPr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AADAD-B302-2C54-28BE-DE627A151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360000" y="6228000"/>
            <a:ext cx="1148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C0920B-AC4B-0EAF-B89F-B7D590469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F2CB1FCA-D1E5-416B-B1F2-710F1C82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324E8E-03E6-4838-9622-D9823630F78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1050888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CF8C2E4-E0FA-4F11-9270-098EDFE8B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54560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C65DF8EF-3190-4490-9931-2111E922931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000" y="982520"/>
            <a:ext cx="10080000" cy="310015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ED08CF-2518-2327-406C-6026029FD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060000" y="0"/>
            <a:ext cx="7776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7B4648-D1B6-2648-37DC-35CC3262B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420000" y="360000"/>
            <a:ext cx="0" cy="6192773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A6070B46-EC77-177A-DA25-5155F929B1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599997" y="1259999"/>
            <a:ext cx="6948000" cy="270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1481CC-14AE-44A2-E62B-3050FD8021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599997" y="360000"/>
            <a:ext cx="3599996" cy="6840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55A48081-2B8F-CBA5-A4D1-4D0CEEEDB3C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97" y="4248000"/>
            <a:ext cx="6947996" cy="1152000"/>
          </a:xfrm>
        </p:spPr>
        <p:txBody>
          <a:bodyPr anchor="b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9" name="Text Placeholder 14">
            <a:extLst>
              <a:ext uri="{FF2B5EF4-FFF2-40B4-BE49-F238E27FC236}">
                <a16:creationId xmlns:a16="http://schemas.microsoft.com/office/drawing/2014/main" id="{AEED1A4F-C99E-03ED-E8E3-C614DDDC05B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599997" y="5832773"/>
            <a:ext cx="3600000" cy="396000"/>
          </a:xfrm>
        </p:spPr>
        <p:txBody>
          <a:bodyPr anchor="b" anchorCtr="0">
            <a:noAutofit/>
          </a:bodyPr>
          <a:lstStyle>
            <a:lvl1pPr>
              <a:lnSpc>
                <a:spcPct val="100000"/>
              </a:lnSpc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lnSpc>
                <a:spcPct val="100000"/>
              </a:lnSpc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60E763D3-A13C-06E4-9014-2E3B1340780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00000" y="6264773"/>
            <a:ext cx="3599999" cy="288000"/>
          </a:xfrm>
        </p:spPr>
        <p:txBody>
          <a:bodyPr anchor="b" anchorCtr="0"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37F13F42-B330-47E5-3F90-36734EC0897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47995" y="5832773"/>
            <a:ext cx="2700000" cy="720000"/>
          </a:xfrm>
        </p:spPr>
        <p:txBody>
          <a:bodyPr anchor="b">
            <a:noAutofit/>
          </a:bodyPr>
          <a:lstStyle>
            <a:lvl1pPr algn="r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EA5A75-B013-2CCC-2269-682E37F0B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6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795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40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59998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1" y="1044000"/>
            <a:ext cx="4500000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0001" y="3707999"/>
            <a:ext cx="4500000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6" name="Text Placeholder 14">
            <a:extLst>
              <a:ext uri="{FF2B5EF4-FFF2-40B4-BE49-F238E27FC236}">
                <a16:creationId xmlns:a16="http://schemas.microsoft.com/office/drawing/2014/main" id="{CBD988A2-69DC-6498-35F1-5A52AD30CEA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59997" y="5039998"/>
            <a:ext cx="4499999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B4A246-8750-3B76-6335-2AB14257378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59997" y="5327998"/>
            <a:ext cx="449999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B9A9D47-05D2-409D-A941-8374F9F8E2D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999" y="6192000"/>
            <a:ext cx="4499999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40000" y="0"/>
            <a:ext cx="2880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19999" y="0"/>
            <a:ext cx="265187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3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accent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accent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accent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941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F646A5C8-9FAD-4A32-B2BD-9D5DD5101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7128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  <a:latin typeface="Public Sans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283C022-C11C-47A8-B2C6-38BBC7F57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0000" y="360000"/>
            <a:ext cx="0" cy="619200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E3775B0C-7FFD-4E7F-AC26-D5F1E787B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9999" y="359998"/>
            <a:ext cx="6192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bg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9999" y="1044000"/>
            <a:ext cx="6191997" cy="2520000"/>
          </a:xfrm>
          <a:ln>
            <a:noFill/>
          </a:ln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Presentation </a:t>
            </a:r>
            <a:br>
              <a:rPr lang="en-US"/>
            </a:br>
            <a:r>
              <a:rPr lang="en-US"/>
              <a:t>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40000" y="3708000"/>
            <a:ext cx="6191996" cy="1188000"/>
          </a:xfrm>
        </p:spPr>
        <p:txBody>
          <a:bodyPr anchor="t">
            <a:noAutofit/>
          </a:bodyPr>
          <a:lstStyle>
            <a:lvl1pPr>
              <a:defRPr sz="2000">
                <a:solidFill>
                  <a:schemeClr val="accent2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5FC58E93-7580-E9FF-6148-0F5E545477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5039998"/>
            <a:ext cx="6191993" cy="288000"/>
          </a:xfrm>
        </p:spPr>
        <p:txBody>
          <a:bodyPr>
            <a:noAutofit/>
          </a:bodyPr>
          <a:lstStyle>
            <a:lvl1pPr>
              <a:spcAft>
                <a:spcPts val="0"/>
              </a:spcAft>
              <a:defRPr sz="1800" b="1">
                <a:solidFill>
                  <a:schemeClr val="bg1"/>
                </a:solidFill>
                <a:latin typeface="+mn-lt"/>
              </a:defRPr>
            </a:lvl1pPr>
            <a:lvl2pPr>
              <a:spcAft>
                <a:spcPts val="0"/>
              </a:spcAft>
              <a:defRPr sz="1800" b="0">
                <a:solidFill>
                  <a:schemeClr val="bg1"/>
                </a:solidFill>
                <a:latin typeface="+mj-lt"/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Presenter name</a:t>
            </a: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1F0629B0-A42C-4FB6-B454-03D8AB00E86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40000" y="5327998"/>
            <a:ext cx="6191989" cy="792000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Presenter title</a:t>
            </a:r>
            <a:endParaRPr lang="en-AU"/>
          </a:p>
        </p:txBody>
      </p:sp>
      <p:sp>
        <p:nvSpPr>
          <p:cNvPr id="7" name="Text Placeholder 14">
            <a:extLst>
              <a:ext uri="{FF2B5EF4-FFF2-40B4-BE49-F238E27FC236}">
                <a16:creationId xmlns:a16="http://schemas.microsoft.com/office/drawing/2014/main" id="{FC583E1C-2B14-0034-2E56-1DF5C19C56F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6192000"/>
            <a:ext cx="6191993" cy="360000"/>
          </a:xfrm>
        </p:spPr>
        <p:txBody>
          <a:bodyPr anchor="b" anchorCtr="0">
            <a:noAutofit/>
          </a:bodyPr>
          <a:lstStyle>
            <a:lvl1pPr algn="l">
              <a:defRPr sz="1800" b="0">
                <a:solidFill>
                  <a:schemeClr val="bg1"/>
                </a:solidFill>
                <a:latin typeface="+mn-lt"/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 marL="0" indent="0">
              <a:buNone/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00 Month YY20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7081598-8EF9-4067-828C-DA3306F3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28000" y="0"/>
            <a:ext cx="3708000" cy="6858000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29444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C49F10D-4964-4C13-BDFD-A70181383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0000" y="360000"/>
            <a:ext cx="4500000" cy="684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defRPr sz="1400">
                <a:solidFill>
                  <a:schemeClr val="tx1"/>
                </a:solidFill>
                <a:latin typeface="Public Sans" pitchFamily="2" charset="0"/>
              </a:defRPr>
            </a:lvl1pPr>
          </a:lstStyle>
          <a:p>
            <a:endParaRPr lang="en-AU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57A2D9F-61E4-43DD-AEE4-7DB03212C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548000"/>
            <a:ext cx="12192001" cy="180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C1630E-75DD-4988-B412-5BC99B5B5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348000"/>
            <a:ext cx="12192001" cy="35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0000" y="3600000"/>
            <a:ext cx="7200000" cy="2520000"/>
          </a:xfrm>
          <a:ln>
            <a:noFill/>
          </a:ln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48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Divider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33BD13-5953-47AF-A601-951A768FED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9999" y="1908000"/>
            <a:ext cx="7200000" cy="1080000"/>
          </a:xfrm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  <a:latin typeface="+mj-lt"/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Subtitle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EDD08B-0E5C-4DF0-9C56-CC522D170EA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952000" y="3978000"/>
            <a:ext cx="2880000" cy="2880000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spcAft>
                <a:spcPts val="0"/>
              </a:spcAft>
              <a:defRPr sz="19000">
                <a:solidFill>
                  <a:schemeClr val="accent1"/>
                </a:solidFill>
                <a:latin typeface="+mn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4282873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image" Target="../media/image2.png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10080000" cy="1008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NSW Government logo">
            <a:extLst>
              <a:ext uri="{FF2B5EF4-FFF2-40B4-BE49-F238E27FC236}">
                <a16:creationId xmlns:a16="http://schemas.microsoft.com/office/drawing/2014/main" id="{CCBF5FED-71CD-4122-8BE4-CA4C03A99224}"/>
              </a:ext>
            </a:extLst>
          </p:cNvPr>
          <p:cNvPicPr>
            <a:picLocks noChangeAspect="1"/>
          </p:cNvPicPr>
          <p:nvPr userDrawn="1"/>
        </p:nvPicPr>
        <p:blipFill>
          <a:blip r:embed="rId4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4000" y="360321"/>
            <a:ext cx="630000" cy="684882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0000" y="1620000"/>
            <a:ext cx="11484000" cy="453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24000" y="6516000"/>
            <a:ext cx="720000" cy="180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8AFF8C-6EAC-4301-9800-49DD3EDD3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-2622931" y="14626"/>
            <a:ext cx="2544960" cy="553997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OPEN IN DESKTOP APP</a:t>
            </a:r>
          </a:p>
          <a:p>
            <a:pPr marL="163681" marR="0" lvl="0" indent="-163681" algn="l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will enable full functionality of the template.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BACKGROUND/COLOUR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colour from palette 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Format menu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US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 dropdown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239178" indent="-239178" algn="l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63681" indent="-163681" algn="l">
              <a:buFont typeface="+mj-lt"/>
              <a:buNone/>
            </a:pPr>
            <a:endParaRPr lang="en-AU" sz="800" b="1" kern="1200" baseline="0" noProof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63681" indent="-163681" algn="l">
              <a:buFont typeface="+mj-lt"/>
              <a:buNone/>
            </a:pPr>
            <a:r>
              <a:rPr lang="en-AU" sz="800" b="1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239178" lvl="0" indent="-239178" algn="l" defTabSz="1219170" rtl="0" eaLnBrk="1" latinLnBrk="0" hangingPunct="1">
              <a:buFont typeface="+mj-lt"/>
              <a:buAutoNum type="arabicPeriod"/>
            </a:pPr>
            <a:r>
              <a:rPr lang="en-AU" sz="800" b="0" kern="1200" baseline="0" noProof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497C0B-0C24-4334-9150-A2D01FE29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622931" y="1682950"/>
            <a:ext cx="632972" cy="215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03" r:id="rId2"/>
    <p:sldLayoutId id="2147483702" r:id="rId3"/>
    <p:sldLayoutId id="2147483688" r:id="rId4"/>
    <p:sldLayoutId id="2147483705" r:id="rId5"/>
    <p:sldLayoutId id="2147483668" r:id="rId6"/>
    <p:sldLayoutId id="2147483671" r:id="rId7"/>
    <p:sldLayoutId id="2147483706" r:id="rId8"/>
    <p:sldLayoutId id="2147483673" r:id="rId9"/>
    <p:sldLayoutId id="2147483674" r:id="rId10"/>
    <p:sldLayoutId id="2147483707" r:id="rId11"/>
    <p:sldLayoutId id="2147483711" r:id="rId12"/>
    <p:sldLayoutId id="2147483675" r:id="rId13"/>
    <p:sldLayoutId id="2147483712" r:id="rId14"/>
    <p:sldLayoutId id="2147483676" r:id="rId15"/>
    <p:sldLayoutId id="2147483662" r:id="rId16"/>
    <p:sldLayoutId id="2147483690" r:id="rId17"/>
    <p:sldLayoutId id="2147483672" r:id="rId18"/>
    <p:sldLayoutId id="2147483691" r:id="rId19"/>
    <p:sldLayoutId id="2147483677" r:id="rId20"/>
    <p:sldLayoutId id="2147483692" r:id="rId21"/>
    <p:sldLayoutId id="2147483678" r:id="rId22"/>
    <p:sldLayoutId id="2147483710" r:id="rId23"/>
    <p:sldLayoutId id="2147483698" r:id="rId24"/>
    <p:sldLayoutId id="2147483699" r:id="rId25"/>
    <p:sldLayoutId id="2147483689" r:id="rId26"/>
    <p:sldLayoutId id="2147483713" r:id="rId27"/>
    <p:sldLayoutId id="2147483714" r:id="rId28"/>
    <p:sldLayoutId id="2147483664" r:id="rId29"/>
    <p:sldLayoutId id="2147483693" r:id="rId30"/>
    <p:sldLayoutId id="2147483684" r:id="rId31"/>
    <p:sldLayoutId id="2147483694" r:id="rId32"/>
    <p:sldLayoutId id="2147483687" r:id="rId33"/>
    <p:sldLayoutId id="2147483696" r:id="rId34"/>
    <p:sldLayoutId id="2147483680" r:id="rId35"/>
    <p:sldLayoutId id="2147483681" r:id="rId36"/>
    <p:sldLayoutId id="2147483697" r:id="rId37"/>
    <p:sldLayoutId id="2147483709" r:id="rId38"/>
    <p:sldLayoutId id="2147483685" r:id="rId39"/>
    <p:sldLayoutId id="2147483686" r:id="rId40"/>
    <p:sldLayoutId id="2147483665" r:id="rId41"/>
    <p:sldLayoutId id="2147483666" r:id="rId42"/>
    <p:sldLayoutId id="2147483667" r:id="rId43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-180000" algn="l" defTabSz="914377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Times New Roman" panose="02020603050405020304" pitchFamily="18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1.pn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BA3B2A6-BFB1-7E9F-3A9E-A94F7B3F2D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Cooking for one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80F012C-82F8-CD73-FF8D-288DD577190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/>
              <a:t>Explicit teaching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291686-5B5F-2C66-8B28-8C0C9F5DBFEC}"/>
              </a:ext>
            </a:extLst>
          </p:cNvPr>
          <p:cNvSpPr txBox="1"/>
          <p:nvPr/>
        </p:nvSpPr>
        <p:spPr>
          <a:xfrm>
            <a:off x="354000" y="6340642"/>
            <a:ext cx="3435948" cy="2175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AU" sz="1400" dirty="0">
                <a:solidFill>
                  <a:schemeClr val="accent1"/>
                </a:solidFill>
              </a:rPr>
              <a:t>NSW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342981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fractions – 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1" y="1640053"/>
                <a:ext cx="1803097" cy="901401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640053"/>
                <a:ext cx="1803097" cy="9014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5191E79-304C-E1AF-9FDA-8EF4795ED2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1" y="3186433"/>
                <a:ext cx="2280744" cy="1471157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B5191E79-304C-E1AF-9FDA-8EF4795ED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3186433"/>
                <a:ext cx="2280744" cy="14711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2" y="5302569"/>
                <a:ext cx="1803097" cy="901401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2" y="5302569"/>
                <a:ext cx="1803097" cy="9014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Desmos of a square broken vertically into 6 equal parts by 5 horizontal lines and another identical square attached beneath and divided similarly, with four parts shaded across both squares, multiplied by another square broken horizontally into 8 equal parts by 7 vertical lines, with 7 parts shaded. This multiplication is shown to be equal to another 2 squares, broken into 12 rows of 8 equal rectangles by 7 vertical and 11 horizontal lines, with 49 rectangles shaded. ">
            <a:extLst>
              <a:ext uri="{FF2B5EF4-FFF2-40B4-BE49-F238E27FC236}">
                <a16:creationId xmlns:a16="http://schemas.microsoft.com/office/drawing/2014/main" id="{4394B922-14DD-2B80-6EBD-F1BB3592FC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054" y="1640053"/>
            <a:ext cx="7945821" cy="32774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E2B4F3-1302-4F69-42FB-40FA3DF773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10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69311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fractions– prompts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38DD547A-0824-F355-6718-C9F010C309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1" y="1571933"/>
                <a:ext cx="1803097" cy="901401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10" name="Content Placeholder 11">
                <a:extLst>
                  <a:ext uri="{FF2B5EF4-FFF2-40B4-BE49-F238E27FC236}">
                    <a16:creationId xmlns:a16="http://schemas.microsoft.com/office/drawing/2014/main" id="{38DD547A-0824-F355-6718-C9F010C309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1571933"/>
                <a:ext cx="1803097" cy="9014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11">
                <a:extLst>
                  <a:ext uri="{FF2B5EF4-FFF2-40B4-BE49-F238E27FC236}">
                    <a16:creationId xmlns:a16="http://schemas.microsoft.com/office/drawing/2014/main" id="{A69B218D-C962-1361-C778-9927BDB2F30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1" y="2924034"/>
                <a:ext cx="2280744" cy="901401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9525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14" name="Content Placeholder 11">
                <a:extLst>
                  <a:ext uri="{FF2B5EF4-FFF2-40B4-BE49-F238E27FC236}">
                    <a16:creationId xmlns:a16="http://schemas.microsoft.com/office/drawing/2014/main" id="{A69B218D-C962-1361-C778-9927BDB2F3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2924034"/>
                <a:ext cx="2280744" cy="9014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D0B53431-EE61-FD9B-13F3-3B3ADE2036A5}"/>
                  </a:ext>
                </a:extLst>
              </p:cNvPr>
              <p:cNvSpPr/>
              <p:nvPr/>
            </p:nvSpPr>
            <p:spPr>
              <a:xfrm>
                <a:off x="319380" y="3933965"/>
                <a:ext cx="2723365" cy="1300483"/>
              </a:xfrm>
              <a:prstGeom prst="wedgeRoundRectCallout">
                <a:avLst>
                  <a:gd name="adj1" fmla="val 21426"/>
                  <a:gd name="adj2" fmla="val -65177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173038">
                  <a:lnSpc>
                    <a:spcPct val="150000"/>
                  </a:lnSpc>
                </a:pPr>
                <a:r>
                  <a:rPr lang="en-AU" sz="2000" dirty="0"/>
                  <a:t>Where has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AU" sz="2000" dirty="0"/>
                  <a:t> come from?</a:t>
                </a:r>
              </a:p>
            </p:txBody>
          </p:sp>
        </mc:Choice>
        <mc:Fallback xmlns="">
          <p:sp>
            <p:nvSpPr>
              <p:cNvPr id="9" name="Speech Bubble: Rectangle with Corners Rounded 8">
                <a:extLst>
                  <a:ext uri="{FF2B5EF4-FFF2-40B4-BE49-F238E27FC236}">
                    <a16:creationId xmlns:a16="http://schemas.microsoft.com/office/drawing/2014/main" id="{D0B53431-EE61-FD9B-13F3-3B3ADE2036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380" y="3933965"/>
                <a:ext cx="2723365" cy="1300483"/>
              </a:xfrm>
              <a:prstGeom prst="wedgeRoundRectCallout">
                <a:avLst>
                  <a:gd name="adj1" fmla="val 21426"/>
                  <a:gd name="adj2" fmla="val -65177"/>
                  <a:gd name="adj3" fmla="val 16667"/>
                </a:avLst>
              </a:prstGeom>
              <a:blipFill>
                <a:blip r:embed="rId5"/>
                <a:stretch>
                  <a:fillRect b="-16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44CAF8CB-2376-A75B-EFBD-9C6E5244A2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001" y="5614599"/>
                <a:ext cx="1803098" cy="901401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AU" sz="2400" b="0" i="0" dirty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AU" sz="2400" b="0" i="0" dirty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AU" sz="2400" b="0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48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44CAF8CB-2376-A75B-EFBD-9C6E5244A2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1" y="5614599"/>
                <a:ext cx="1803098" cy="9014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 descr="An image from Desmos of a square broken vertically into 6 equal parts by 5 horizontal lines and another identical square attached beneath and divided similarly, with four parts shaded across both squares, multiplied by another square broken horizontally into 8 equal parts by 7 vertical lines, with 7 parts shaded. This multiplication is shown to be equal to another 2 squares, broken into 12 rows of 8 equal rectangles by 7 vertical and 11 horizontal lines, with 49 rectangles shaded. ">
            <a:extLst>
              <a:ext uri="{FF2B5EF4-FFF2-40B4-BE49-F238E27FC236}">
                <a16:creationId xmlns:a16="http://schemas.microsoft.com/office/drawing/2014/main" id="{C93761E3-E2D8-A707-E7B9-CD9AD19FCD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58054" y="1640053"/>
            <a:ext cx="7945821" cy="3277467"/>
          </a:xfrm>
          <a:prstGeom prst="rect">
            <a:avLst/>
          </a:prstGeom>
        </p:spPr>
      </p:pic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5167235" y="3457569"/>
            <a:ext cx="3598393" cy="1367090"/>
          </a:xfrm>
          <a:prstGeom prst="wedgeRoundRectCallout">
            <a:avLst>
              <a:gd name="adj1" fmla="val 21227"/>
              <a:gd name="adj2" fmla="val -5974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What value does one large black square represent?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Speech Bubble: Rectangle with Corners Rounded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/>
              <p:nvPr/>
            </p:nvSpPr>
            <p:spPr>
              <a:xfrm>
                <a:off x="7330964" y="5113746"/>
                <a:ext cx="4367058" cy="1402254"/>
              </a:xfrm>
              <a:prstGeom prst="wedgeRoundRectCallout">
                <a:avLst>
                  <a:gd name="adj1" fmla="val 21254"/>
                  <a:gd name="adj2" fmla="val -65276"/>
                  <a:gd name="adj3" fmla="val 16667"/>
                </a:avLst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95250">
                  <a:lnSpc>
                    <a:spcPct val="150000"/>
                  </a:lnSpc>
                </a:pPr>
                <a:r>
                  <a:rPr lang="en-AU" sz="2000" dirty="0"/>
                  <a:t>How does this image,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48</m:t>
                        </m:r>
                      </m:den>
                    </m:f>
                  </m:oMath>
                </a14:m>
                <a:r>
                  <a:rPr lang="en-AU" sz="2000" dirty="0"/>
                  <a:t>, represent more than one whole?</a:t>
                </a:r>
              </a:p>
            </p:txBody>
          </p:sp>
        </mc:Choice>
        <mc:Fallback xmlns="">
          <p:sp>
            <p:nvSpPr>
              <p:cNvPr id="20" name="Speech Bubble: Rectangle with Corners Rounded 19">
                <a:extLst>
                  <a:ext uri="{FF2B5EF4-FFF2-40B4-BE49-F238E27FC236}">
                    <a16:creationId xmlns:a16="http://schemas.microsoft.com/office/drawing/2014/main" id="{F577AF4F-2715-8C18-D8E8-198ED198E9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964" y="5113746"/>
                <a:ext cx="4367058" cy="1402254"/>
              </a:xfrm>
              <a:prstGeom prst="wedgeRoundRectCallout">
                <a:avLst>
                  <a:gd name="adj1" fmla="val 21254"/>
                  <a:gd name="adj2" fmla="val -65276"/>
                  <a:gd name="adj3" fmla="val 16667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B8A5A8-E18A-486A-2945-A59F64539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1824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18887"/>
                <a:ext cx="2638838" cy="43063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18887"/>
                <a:ext cx="2638838" cy="430630"/>
              </a:xfrm>
              <a:prstGeom prst="rect">
                <a:avLst/>
              </a:prstGeom>
              <a:blipFill>
                <a:blip r:embed="rId2"/>
                <a:stretch>
                  <a:fillRect b="-6142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C1A4BE-AF4F-598D-E1D0-405A61743B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410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6363E3C5-15D7-62F7-F83B-83823D9C3F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97554"/>
                <a:ext cx="3171476" cy="102988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6363E3C5-15D7-62F7-F83B-83823D9C3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97554"/>
                <a:ext cx="3171476" cy="10298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Desmos of a square broken vertically into 9 equal parts by 8 horizontal lines and another identical square attached beneath and divided similarly, with 14 parts shaded across both squares, multiplied by another square broken horizontally into 5 equal parts by 4 vertical lines, with 2 parts shaded. This multiplication is shown to be equal to another 2 squares, broken into 18 rows of 5 equal rectangles by 4 vertical and 17 horizontal lines, with 28 rectangles shaded. ">
            <a:extLst>
              <a:ext uri="{FF2B5EF4-FFF2-40B4-BE49-F238E27FC236}">
                <a16:creationId xmlns:a16="http://schemas.microsoft.com/office/drawing/2014/main" id="{5BECBD18-B90B-1C43-E732-01566940B8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0468" y="1697554"/>
            <a:ext cx="6881628" cy="283548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53853-5C2D-9060-A993-F71039804B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1293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decimals – 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180309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0.6×1.2=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1803097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n image from Desmos of a square broken vertically into 10 equal parts by 9 horizontal lines with 6 parts shaded, multiplied by another square broken horizontally into 10 equal parts by 9 vertical lines, with another identical square beside it, with 12 parts shaded across both squares. This multiplication is shown to be equal to another 2 squares, broken into 10 rows of 20 equal squares by 19 vertical and 9 horizontal lines, with 72 squares shaded. ">
            <a:extLst>
              <a:ext uri="{FF2B5EF4-FFF2-40B4-BE49-F238E27FC236}">
                <a16:creationId xmlns:a16="http://schemas.microsoft.com/office/drawing/2014/main" id="{5A3EC39C-FCBD-1230-4703-1EE725606C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309" y="2777936"/>
            <a:ext cx="11759381" cy="18200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297169"/>
                <a:ext cx="2635448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0.6×1.2=0.72</m:t>
                      </m:r>
                    </m:oMath>
                  </m:oMathPara>
                </a14:m>
                <a:endParaRPr lang="en-AU" sz="2400" dirty="0"/>
              </a:p>
              <a:p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297169"/>
                <a:ext cx="2635448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DE4F9AD-D251-16C7-2060-FE48F2E6D9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1616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decimals – prompts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AECA1DE7-0F36-5FA8-E7C3-20CF6D845EF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2007497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0.6×1.2=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AECA1DE7-0F36-5FA8-E7C3-20CF6D845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2007497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An image from Desmos of a square broken vertically into 10 equal parts by 9 horizontal lines with 6 parts shaded, multiplied by another square broken horizontally into 10 equal parts by 9 vertical lines, with another identical square beside it, with 12 parts shaded across both squares. This multiplication is shown to be equal to another 2 squares, broken into 10 rows of 20 equal squares by 19 vertical and 9 horizontal lines, with 72 squares shaded. ">
            <a:extLst>
              <a:ext uri="{FF2B5EF4-FFF2-40B4-BE49-F238E27FC236}">
                <a16:creationId xmlns:a16="http://schemas.microsoft.com/office/drawing/2014/main" id="{3160E183-A5D1-A96D-9BCB-B6C75523B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309" y="2777936"/>
            <a:ext cx="11759381" cy="18200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7CD80E8F-16A8-BA5E-C421-460EC5A161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297169"/>
                <a:ext cx="2335903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0.6×1.2=0.72</m:t>
                      </m:r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6" name="Content Placeholder 11">
                <a:extLst>
                  <a:ext uri="{FF2B5EF4-FFF2-40B4-BE49-F238E27FC236}">
                    <a16:creationId xmlns:a16="http://schemas.microsoft.com/office/drawing/2014/main" id="{7CD80E8F-16A8-BA5E-C421-460EC5A16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297169"/>
                <a:ext cx="2335903" cy="4440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2367497" y="1116771"/>
            <a:ext cx="4327458" cy="1367090"/>
          </a:xfrm>
          <a:prstGeom prst="wedgeRoundRectCallout">
            <a:avLst>
              <a:gd name="adj1" fmla="val -52893"/>
              <a:gd name="adj2" fmla="val 85565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When multiplying decimals, how do we split our whole?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6924817" y="4869335"/>
            <a:ext cx="4907183" cy="1200389"/>
          </a:xfrm>
          <a:prstGeom prst="wedgeRoundRectCallout">
            <a:avLst>
              <a:gd name="adj1" fmla="val 20611"/>
              <a:gd name="adj2" fmla="val -6818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AU" sz="2000" dirty="0"/>
              <a:t>What is the value of each square? How many squares are highlighted purple?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D73E912-D41D-0AEC-0728-E578657D2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77996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2638838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0.3×1.8=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2638838" cy="444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0E00EE-7A99-4462-0324-E017104B22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09485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6363E3C5-15D7-62F7-F83B-83823D9C3F6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2638838" cy="44406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0.3×1.8=0.54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" name="Content Placeholder 11">
                <a:extLst>
                  <a:ext uri="{FF2B5EF4-FFF2-40B4-BE49-F238E27FC236}">
                    <a16:creationId xmlns:a16="http://schemas.microsoft.com/office/drawing/2014/main" id="{6363E3C5-15D7-62F7-F83B-83823D9C3F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2638838" cy="444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n image from Desmos of a square broken vertically into 10 equal parts by 9 horizontal lines with 3 parts shaded, multiplied by another square broken horizontally into 10 equal parts by 9 vertical lines, with another identical square beside it, with 18 parts shaded across both squares. This multiplication is shown to be equal to another 2 squares, broken into 10 rows of 20 equal squares by 19 vertical and 9 horizontal lines, with 54 squares shaded. ">
            <a:extLst>
              <a:ext uri="{FF2B5EF4-FFF2-40B4-BE49-F238E27FC236}">
                <a16:creationId xmlns:a16="http://schemas.microsoft.com/office/drawing/2014/main" id="{F3019A85-B56D-7A07-15A0-9E667D807B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303" y="2428205"/>
            <a:ext cx="11641394" cy="177818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F9C24-8FBE-C8D6-4648-955542703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087792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Open middle problem</a:t>
            </a:r>
          </a:p>
        </p:txBody>
      </p:sp>
      <p:pic>
        <p:nvPicPr>
          <p:cNvPr id="6" name="Picture 5" descr="This is an image of four empty boxes forming two fractions, multiplied together to get a result which is made of three empty boxes that form a fraction and a whole number that make a mixed number.  ">
            <a:extLst>
              <a:ext uri="{FF2B5EF4-FFF2-40B4-BE49-F238E27FC236}">
                <a16:creationId xmlns:a16="http://schemas.microsoft.com/office/drawing/2014/main" id="{9EA690CB-CECC-8C95-C304-5FD4E92120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10" y="1543459"/>
            <a:ext cx="7687996" cy="4830065"/>
          </a:xfrm>
          <a:prstGeom prst="rect">
            <a:avLst/>
          </a:prstGeom>
        </p:spPr>
      </p:pic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895C1A96-F011-8BC9-A905-A73F8B0E9F85}"/>
              </a:ext>
            </a:extLst>
          </p:cNvPr>
          <p:cNvSpPr/>
          <p:nvPr/>
        </p:nvSpPr>
        <p:spPr>
          <a:xfrm>
            <a:off x="8687845" y="3429000"/>
            <a:ext cx="3156155" cy="1899745"/>
          </a:xfrm>
          <a:prstGeom prst="wedgeRoundRectCallout">
            <a:avLst>
              <a:gd name="adj1" fmla="val -56798"/>
              <a:gd name="adj2" fmla="val 2133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95250">
              <a:lnSpc>
                <a:spcPct val="150000"/>
              </a:lnSpc>
            </a:pPr>
            <a:r>
              <a:rPr lang="en-AU" sz="2000" dirty="0"/>
              <a:t>Use the integers 1–9 at most once each to make a true equation.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475EFF-9B07-5019-2742-F58F2A307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7098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Open middle problem – sample solution</a:t>
            </a:r>
          </a:p>
        </p:txBody>
      </p:sp>
      <p:pic>
        <p:nvPicPr>
          <p:cNvPr id="2" name="Picture 1" descr="This is an image of four empty boxes forming two fractions, multiplied together to get a result which is made of three empty boxes that form a fraction and a whole number that make a mixed number. These boxes are now filled, with the result showing 3/2 multiplied by 5/4 equalling 1 and 7/8. ">
            <a:extLst>
              <a:ext uri="{FF2B5EF4-FFF2-40B4-BE49-F238E27FC236}">
                <a16:creationId xmlns:a16="http://schemas.microsoft.com/office/drawing/2014/main" id="{980023FE-3CEC-B231-6CF6-FCDF372FA5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66" y="1563122"/>
            <a:ext cx="7609340" cy="4792178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044ECD-6594-78EB-09B5-177C497A8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19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2164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Quarters paper folding – part 1</a:t>
            </a:r>
          </a:p>
        </p:txBody>
      </p:sp>
      <p:pic>
        <p:nvPicPr>
          <p:cNvPr id="2" name="Picture 1" descr="An image from Desmos that shows a sheet of paper, followed by a step where the paper is folded in approximately one quarter. ">
            <a:extLst>
              <a:ext uri="{FF2B5EF4-FFF2-40B4-BE49-F238E27FC236}">
                <a16:creationId xmlns:a16="http://schemas.microsoft.com/office/drawing/2014/main" id="{41F77216-045D-95DB-AA59-D6E7D0329C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484" y="2298628"/>
            <a:ext cx="10705745" cy="2260744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1F45C2-57ED-7996-D120-92BB097BC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88485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Quarters paper folding – part 2</a:t>
            </a:r>
          </a:p>
        </p:txBody>
      </p:sp>
      <p:pic>
        <p:nvPicPr>
          <p:cNvPr id="3" name="Picture 2" descr="An image from Desmos that shows a sheet of paper, followed by a step where the paper is folded in approximately one quarter, twice. The paper then has a step where it is folded in over again.">
            <a:extLst>
              <a:ext uri="{FF2B5EF4-FFF2-40B4-BE49-F238E27FC236}">
                <a16:creationId xmlns:a16="http://schemas.microsoft.com/office/drawing/2014/main" id="{A11335F2-DB31-50FC-E0BE-F9CB20CE6D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2411899"/>
            <a:ext cx="10976714" cy="2034202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23B7C21-F47D-0350-051D-BC77B21751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0953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Quarters paper folding – part 3</a:t>
            </a:r>
          </a:p>
        </p:txBody>
      </p:sp>
      <p:pic>
        <p:nvPicPr>
          <p:cNvPr id="4" name="Picture 3" descr="An image from Desmos that shows a sheet of paper, followed by a step whee the paper is folded in half. The paper then has a step where it is folded in half again, and then unfolded to reveal four equal parts. One of these parts is then shaded blue. ">
            <a:extLst>
              <a:ext uri="{FF2B5EF4-FFF2-40B4-BE49-F238E27FC236}">
                <a16:creationId xmlns:a16="http://schemas.microsoft.com/office/drawing/2014/main" id="{A92C6B59-69C2-09CA-2F7E-B1EBFEE416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0" y="2526583"/>
            <a:ext cx="10730964" cy="180483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D7E7A2-8E0A-0636-9CB3-226E0BDE8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51130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Quarters paper folding – part 4</a:t>
            </a:r>
          </a:p>
        </p:txBody>
      </p:sp>
      <p:pic>
        <p:nvPicPr>
          <p:cNvPr id="2" name="Picture 1" descr="An image from Desmos that displays a sheet of A4 paper, folded three times to make four equal partitions, and then folded again three times in the opposite direction to eventually make 4 by 4 equal spaces. Three of these 16 spaces are coloured blue, and one is coloured red. ">
            <a:extLst>
              <a:ext uri="{FF2B5EF4-FFF2-40B4-BE49-F238E27FC236}">
                <a16:creationId xmlns:a16="http://schemas.microsoft.com/office/drawing/2014/main" id="{EBC5BF62-63C9-A70C-CFFE-278C1CC7A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415" y="932690"/>
            <a:ext cx="5233169" cy="499262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86AE35-B4C9-E4CB-1FE1-A3994A5F2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3104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fractions – 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421482"/>
                <a:ext cx="1803097" cy="918902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20" name="Content Placeholder 11">
                <a:extLst>
                  <a:ext uri="{FF2B5EF4-FFF2-40B4-BE49-F238E27FC236}">
                    <a16:creationId xmlns:a16="http://schemas.microsoft.com/office/drawing/2014/main" id="{88EE6A88-B3E2-E27A-03E0-1B4358DC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421482"/>
                <a:ext cx="1803097" cy="9189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 descr="An image from Desmos of a square broken vertically into 5 equal parts by 4 horizontal lines with 3 parts shaded, multiplied by another square broken horizontally into 4 equal parts by 3 vertical lines with 1 part shaded. This multiplication is shown to be equal to another square, broken into 5 rows of 4 equal rectangles by three vertical and four horizontal lines, with three rectangles shaded. ">
            <a:extLst>
              <a:ext uri="{FF2B5EF4-FFF2-40B4-BE49-F238E27FC236}">
                <a16:creationId xmlns:a16="http://schemas.microsoft.com/office/drawing/2014/main" id="{C991305F-B2C5-790F-A14A-B3E022625C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679515"/>
            <a:ext cx="10239375" cy="2181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349307"/>
                <a:ext cx="1973297" cy="804086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9" name="Content Placeholder 11">
                <a:extLst>
                  <a:ext uri="{FF2B5EF4-FFF2-40B4-BE49-F238E27FC236}">
                    <a16:creationId xmlns:a16="http://schemas.microsoft.com/office/drawing/2014/main" id="{B3775729-5315-9E96-131B-BA8BB054AD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349307"/>
                <a:ext cx="1973297" cy="8040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E3D1763-79E7-A35D-FE3B-F5600E1FD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9025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Multiplying fractions – prompts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913205C4-B2A7-D561-141B-5B3626C944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421482"/>
                <a:ext cx="1803097" cy="918902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3" name="Content Placeholder 11">
                <a:extLst>
                  <a:ext uri="{FF2B5EF4-FFF2-40B4-BE49-F238E27FC236}">
                    <a16:creationId xmlns:a16="http://schemas.microsoft.com/office/drawing/2014/main" id="{913205C4-B2A7-D561-141B-5B3626C944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421482"/>
                <a:ext cx="1803097" cy="9189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An image from Desmos of a square broken vertically into 5 equal parts by 4 horizontal lines with 3 parts shaded, multiplied by another square broken horizontally into 4 equal parts by 3 vertical lines with 1 part shaded. This multiplication is shown to be equal to another square, broken into 5 rows of 4 equal rectangles by three vertical and four horizontal lines, with three rectangles shaded. ">
            <a:extLst>
              <a:ext uri="{FF2B5EF4-FFF2-40B4-BE49-F238E27FC236}">
                <a16:creationId xmlns:a16="http://schemas.microsoft.com/office/drawing/2014/main" id="{0A4BCB6A-FF3D-F7BF-4F11-A1CB85645A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2679515"/>
            <a:ext cx="10239375" cy="21812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1DEF1F8B-59F0-7055-2BF1-DAAC3FC64F5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5349307"/>
                <a:ext cx="1973297" cy="804086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8" name="Content Placeholder 11">
                <a:extLst>
                  <a:ext uri="{FF2B5EF4-FFF2-40B4-BE49-F238E27FC236}">
                    <a16:creationId xmlns:a16="http://schemas.microsoft.com/office/drawing/2014/main" id="{1DEF1F8B-59F0-7055-2BF1-DAAC3FC64F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5349307"/>
                <a:ext cx="1973297" cy="8040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9BE37E1C-2975-E5A0-B9E2-E8F0E2CA0142}"/>
              </a:ext>
            </a:extLst>
          </p:cNvPr>
          <p:cNvSpPr/>
          <p:nvPr/>
        </p:nvSpPr>
        <p:spPr>
          <a:xfrm>
            <a:off x="1839055" y="1244732"/>
            <a:ext cx="5093160" cy="1095652"/>
          </a:xfrm>
          <a:prstGeom prst="wedgeRoundRectCallout">
            <a:avLst>
              <a:gd name="adj1" fmla="val -35382"/>
              <a:gd name="adj2" fmla="val 86658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Why do we represent one fraction horizontally and the other vertically?</a:t>
            </a: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238C6E91-F171-AF7E-AF3D-3E0A8B587B48}"/>
              </a:ext>
            </a:extLst>
          </p:cNvPr>
          <p:cNvSpPr/>
          <p:nvPr/>
        </p:nvSpPr>
        <p:spPr>
          <a:xfrm>
            <a:off x="2333297" y="5072523"/>
            <a:ext cx="2960974" cy="1080870"/>
          </a:xfrm>
          <a:prstGeom prst="wedgeRoundRectCallout">
            <a:avLst>
              <a:gd name="adj1" fmla="val -60766"/>
              <a:gd name="adj2" fmla="val 18742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Where have the 3 and the 20 come from?</a:t>
            </a:r>
          </a:p>
        </p:txBody>
      </p: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F577AF4F-2715-8C18-D8E8-198ED198E9A2}"/>
              </a:ext>
            </a:extLst>
          </p:cNvPr>
          <p:cNvSpPr/>
          <p:nvPr/>
        </p:nvSpPr>
        <p:spPr>
          <a:xfrm>
            <a:off x="7075275" y="5062382"/>
            <a:ext cx="3524100" cy="1091011"/>
          </a:xfrm>
          <a:prstGeom prst="wedgeRoundRectCallout">
            <a:avLst>
              <a:gd name="adj1" fmla="val 20489"/>
              <a:gd name="adj2" fmla="val -63356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AU" sz="2000" dirty="0"/>
              <a:t>Why is the denominator in the answer equal to 4 x 5?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35B9AE-9267-D324-03C9-D876C7241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7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0133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question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1803097" cy="745940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4" name="Content Placeholder 11">
                <a:extLst>
                  <a:ext uri="{FF2B5EF4-FFF2-40B4-BE49-F238E27FC236}">
                    <a16:creationId xmlns:a16="http://schemas.microsoft.com/office/drawing/2014/main" id="{DF11038C-D008-E7C6-8A56-C18525959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1803097" cy="7459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F17A94C-0F81-C670-D5B4-611D9D3E2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8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95335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3733DCE1-30ED-F4FC-BC44-B25340F3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Your turn – solution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BCA5B30F-88B1-105A-E1CA-6F61AE98F9E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60000" y="1634653"/>
                <a:ext cx="1803097" cy="950892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None/>
                  <a:defRPr sz="20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0" indent="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360000" indent="-180000" algn="l" defTabSz="914377" rtl="0" eaLnBrk="1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537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726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8914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103" indent="-228594" algn="l" defTabSz="914377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AU" sz="2400" b="0" i="0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AU" sz="2400" b="0" i="0" dirty="0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  <a:p>
                <a:pPr marL="457200" indent="-457200">
                  <a:buFont typeface="Arial" panose="020B0604020202020204" pitchFamily="34" charset="0"/>
                  <a:buAutoNum type="arabicPeriod"/>
                </a:pPr>
                <a:endParaRPr lang="en-AU" sz="2400" dirty="0"/>
              </a:p>
            </p:txBody>
          </p:sp>
        </mc:Choice>
        <mc:Fallback xmlns="">
          <p:sp>
            <p:nvSpPr>
              <p:cNvPr id="5" name="Content Placeholder 11">
                <a:extLst>
                  <a:ext uri="{FF2B5EF4-FFF2-40B4-BE49-F238E27FC236}">
                    <a16:creationId xmlns:a16="http://schemas.microsoft.com/office/drawing/2014/main" id="{BCA5B30F-88B1-105A-E1CA-6F61AE98F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000" y="1634653"/>
                <a:ext cx="1803097" cy="9508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n image from Desmos of a square broken vertically into 7 equal parts by 6 horizontal lines, with four parts shaded, multiplied by another square broken horizontally into 3 equal parts by 2 vertical lines, with 2 parts shaded. This multiplication is shown to be equal to another square, broken into 7 rows of 3 equal rectangles by 2 vertical and 6 horizontal lines, with 8 rectangles shaded. ">
            <a:extLst>
              <a:ext uri="{FF2B5EF4-FFF2-40B4-BE49-F238E27FC236}">
                <a16:creationId xmlns:a16="http://schemas.microsoft.com/office/drawing/2014/main" id="{F787DBD9-6694-2A97-2AC8-98299B36E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0" y="3061172"/>
            <a:ext cx="10220325" cy="2162175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C93FA6-45BF-8F06-7CB5-FE921DC06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A01DC5-1685-4615-8240-15192985C6A2}" type="slidenum">
              <a:rPr lang="en-AU" smtClean="0"/>
              <a:pPr/>
              <a:t>9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5226127"/>
      </p:ext>
    </p:extLst>
  </p:cSld>
  <p:clrMapOvr>
    <a:masterClrMapping/>
  </p:clrMapOvr>
</p:sld>
</file>

<file path=ppt/theme/theme1.xml><?xml version="1.0" encoding="utf-8"?>
<a:theme xmlns:a="http://schemas.openxmlformats.org/drawingml/2006/main" name="NSWG Corporate">
  <a:themeElements>
    <a:clrScheme name="Custom 1">
      <a:dk1>
        <a:srgbClr val="22272B"/>
      </a:dk1>
      <a:lt1>
        <a:srgbClr val="FFFFFF"/>
      </a:lt1>
      <a:dk2>
        <a:srgbClr val="D7153A"/>
      </a:dk2>
      <a:lt2>
        <a:srgbClr val="EBEBEB"/>
      </a:lt2>
      <a:accent1>
        <a:srgbClr val="002664"/>
      </a:accent1>
      <a:accent2>
        <a:srgbClr val="146CFD"/>
      </a:accent2>
      <a:accent3>
        <a:srgbClr val="8CE0FF"/>
      </a:accent3>
      <a:accent4>
        <a:srgbClr val="CBEDFD"/>
      </a:accent4>
      <a:accent5>
        <a:srgbClr val="495054"/>
      </a:accent5>
      <a:accent6>
        <a:srgbClr val="FFE6EA"/>
      </a:accent6>
      <a:hlink>
        <a:srgbClr val="146CFD"/>
      </a:hlink>
      <a:folHlink>
        <a:srgbClr val="146CFD"/>
      </a:folHlink>
    </a:clrScheme>
    <a:fontScheme name="NSW Gov PPT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curriculum-reform-7-10-syllabus-sws-december-2022.potx  -  Read-Only" id="{4B7518B7-7928-4400-889E-427E9DE28E01}" vid="{F7238460-63C4-40E6-AE58-06ED0ED9CA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326</Words>
  <Application>Microsoft Office PowerPoint</Application>
  <PresentationFormat>Widescreen</PresentationFormat>
  <Paragraphs>86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Times New Roman</vt:lpstr>
      <vt:lpstr>Cambria Math</vt:lpstr>
      <vt:lpstr>Arial</vt:lpstr>
      <vt:lpstr>Public Sans Light</vt:lpstr>
      <vt:lpstr>Public Sans</vt:lpstr>
      <vt:lpstr>NSWG Corporate</vt:lpstr>
      <vt:lpstr>Cooking for one</vt:lpstr>
      <vt:lpstr>Quarters paper folding – part 1</vt:lpstr>
      <vt:lpstr>Quarters paper folding – part 2</vt:lpstr>
      <vt:lpstr>Quarters paper folding – part 3</vt:lpstr>
      <vt:lpstr>Quarters paper folding – part 4</vt:lpstr>
      <vt:lpstr>Multiplying fractions – example 1</vt:lpstr>
      <vt:lpstr>Multiplying fractions – prompts</vt:lpstr>
      <vt:lpstr>Your turn – question 1</vt:lpstr>
      <vt:lpstr>Your turn – solution 1</vt:lpstr>
      <vt:lpstr>Multiplying fractions – example 2</vt:lpstr>
      <vt:lpstr>Multiplying fractions– prompts 2</vt:lpstr>
      <vt:lpstr>Your turn – question 2</vt:lpstr>
      <vt:lpstr>Your turn – solution 2</vt:lpstr>
      <vt:lpstr>Multiplying decimals – example 3</vt:lpstr>
      <vt:lpstr>Multiplying decimals – prompts 3</vt:lpstr>
      <vt:lpstr>Your turn – question 3</vt:lpstr>
      <vt:lpstr>Your turn – solution 3</vt:lpstr>
      <vt:lpstr>Open middle problem</vt:lpstr>
      <vt:lpstr>Open middle problem – sample solution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Cooking for one</dc:title>
  <dc:creator>NSW Department of Education</dc:creator>
  <cp:revision>2</cp:revision>
  <dcterms:created xsi:type="dcterms:W3CDTF">2023-09-07T04:50:58Z</dcterms:created>
  <dcterms:modified xsi:type="dcterms:W3CDTF">2023-09-07T04:51:30Z</dcterms:modified>
</cp:coreProperties>
</file>