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60" r:id="rId1"/>
  </p:sldMasterIdLst>
  <p:notesMasterIdLst>
    <p:notesMasterId r:id="rId10"/>
  </p:notesMasterIdLst>
  <p:handoutMasterIdLst>
    <p:handoutMasterId r:id="rId11"/>
  </p:handoutMasterIdLst>
  <p:sldIdLst>
    <p:sldId id="258" r:id="rId2"/>
    <p:sldId id="270" r:id="rId3"/>
    <p:sldId id="271" r:id="rId4"/>
    <p:sldId id="272" r:id="rId5"/>
    <p:sldId id="259" r:id="rId6"/>
    <p:sldId id="266" r:id="rId7"/>
    <p:sldId id="267" r:id="rId8"/>
    <p:sldId id="262" r:id="rId9"/>
  </p:sldIdLst>
  <p:sldSz cx="12192000" cy="6858000"/>
  <p:notesSz cx="6858000" cy="9144000"/>
  <p:embeddedFontLst>
    <p:embeddedFont>
      <p:font typeface="Cambria Math" panose="02040503050406030204" pitchFamily="18" charset="0"/>
      <p:regular r:id="rId12"/>
    </p:embeddedFont>
    <p:embeddedFont>
      <p:font typeface="Public Sans" pitchFamily="2" charset="0"/>
      <p:regular r:id="rId13"/>
      <p:bold r:id="rId14"/>
      <p:italic r:id="rId15"/>
      <p:boldItalic r:id="rId16"/>
    </p:embeddedFont>
    <p:embeddedFont>
      <p:font typeface="Public Sans Light" pitchFamily="2" charset="0"/>
      <p:regular r:id="rId17"/>
      <p:italic r:id="rId18"/>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Notes" id="{9102D73B-8542-41AF-8673-BCEF68A5FE73}">
          <p14:sldIdLst>
            <p14:sldId id="258"/>
            <p14:sldId id="270"/>
            <p14:sldId id="271"/>
            <p14:sldId id="272"/>
            <p14:sldId id="259"/>
            <p14:sldId id="266"/>
            <p14:sldId id="267"/>
            <p14:sldId id="262"/>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CFD"/>
    <a:srgbClr val="0070C0"/>
    <a:srgbClr val="CBEDFD"/>
    <a:srgbClr val="00296C"/>
    <a:srgbClr val="002664"/>
    <a:srgbClr val="0046B8"/>
    <a:srgbClr val="FFFFFF"/>
    <a:srgbClr val="F6ACB6"/>
    <a:srgbClr val="630019"/>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A1B96E-B0E1-4BC0-AB77-EEC621215E2D}" v="130" dt="2023-08-06T21:15:20.203"/>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718" autoAdjust="0"/>
  </p:normalViewPr>
  <p:slideViewPr>
    <p:cSldViewPr snapToGrid="0">
      <p:cViewPr varScale="1">
        <p:scale>
          <a:sx n="67" d="100"/>
          <a:sy n="67" d="100"/>
        </p:scale>
        <p:origin x="2238" y="72"/>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font" Target="fonts/font4.fntdata"/><Relationship Id="rId23" Type="http://schemas.microsoft.com/office/2015/10/relationships/revisionInfo" Target="revisionInfo.xml"/><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4/09/2023</a:t>
            </a:fld>
            <a:endParaRPr lang="en-AU" dirty="0">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dirty="0">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4/09/2023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dirty="0"/>
          </a:p>
        </p:txBody>
      </p:sp>
    </p:spTree>
    <p:extLst>
      <p:ext uri="{BB962C8B-B14F-4D97-AF65-F5344CB8AC3E}">
        <p14:creationId xmlns:p14="http://schemas.microsoft.com/office/powerpoint/2010/main" val="2002209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dirty="0"/>
          </a:p>
        </p:txBody>
      </p:sp>
    </p:spTree>
    <p:extLst>
      <p:ext uri="{BB962C8B-B14F-4D97-AF65-F5344CB8AC3E}">
        <p14:creationId xmlns:p14="http://schemas.microsoft.com/office/powerpoint/2010/main" val="260836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dirty="0"/>
          </a:p>
        </p:txBody>
      </p:sp>
    </p:spTree>
    <p:extLst>
      <p:ext uri="{BB962C8B-B14F-4D97-AF65-F5344CB8AC3E}">
        <p14:creationId xmlns:p14="http://schemas.microsoft.com/office/powerpoint/2010/main" val="3614872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dirty="0"/>
          </a:p>
        </p:txBody>
      </p:sp>
    </p:spTree>
    <p:extLst>
      <p:ext uri="{BB962C8B-B14F-4D97-AF65-F5344CB8AC3E}">
        <p14:creationId xmlns:p14="http://schemas.microsoft.com/office/powerpoint/2010/main" val="2724013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dirty="0"/>
          </a:p>
        </p:txBody>
      </p:sp>
    </p:spTree>
    <p:extLst>
      <p:ext uri="{BB962C8B-B14F-4D97-AF65-F5344CB8AC3E}">
        <p14:creationId xmlns:p14="http://schemas.microsoft.com/office/powerpoint/2010/main" val="518208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dirty="0"/>
          </a:p>
        </p:txBody>
      </p:sp>
    </p:spTree>
    <p:extLst>
      <p:ext uri="{BB962C8B-B14F-4D97-AF65-F5344CB8AC3E}">
        <p14:creationId xmlns:p14="http://schemas.microsoft.com/office/powerpoint/2010/main" val="449675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dirty="0"/>
          </a:p>
        </p:txBody>
      </p:sp>
    </p:spTree>
    <p:extLst>
      <p:ext uri="{BB962C8B-B14F-4D97-AF65-F5344CB8AC3E}">
        <p14:creationId xmlns:p14="http://schemas.microsoft.com/office/powerpoint/2010/main" val="2098064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6856507"/>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4384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02324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rgbClr val="00266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dirty="0"/>
              <a:t>Click icon to add picture</a:t>
            </a:r>
            <a:endParaRPr lang="en-AU" dirty="0"/>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940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56517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7944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dirty="0"/>
              <a:t>Click icon to add table</a:t>
            </a:r>
            <a:endParaRPr lang="en-AU" dirty="0"/>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dirty="0"/>
              <a:t>Click icon to add table</a:t>
            </a:r>
            <a:endParaRPr lang="en-AU" dirty="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defRPr>
                <a:latin typeface="+mn-lt"/>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97119284"/>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23972593"/>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018397184"/>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999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0867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dirty="0"/>
              <a:t>Edit Master text styles</a:t>
            </a:r>
          </a:p>
          <a:p>
            <a:pPr lvl="1"/>
            <a:r>
              <a:rPr lang="en-US" dirty="0"/>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889342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674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8646634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dirty="0"/>
              <a:t>Click to edit Master title style</a:t>
            </a:r>
            <a:endParaRPr lang="en-AU" dirty="0"/>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3919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741318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cknowledgement of Country">
    <p:bg>
      <p:bgPr>
        <a:solidFill>
          <a:schemeClr val="accent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21229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cknowledgement of Country">
    <p:bg>
      <p:bgPr>
        <a:solidFill>
          <a:srgbClr val="00266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dirty="0"/>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672192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37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dirty="0"/>
              <a:t>Click icon to add picture</a:t>
            </a:r>
            <a:endParaRPr lang="en-AU" dirty="0"/>
          </a:p>
        </p:txBody>
      </p:sp>
    </p:spTree>
    <p:extLst>
      <p:ext uri="{BB962C8B-B14F-4D97-AF65-F5344CB8AC3E}">
        <p14:creationId xmlns:p14="http://schemas.microsoft.com/office/powerpoint/2010/main" val="178705547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969581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2768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86238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878998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73595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dirty="0"/>
              <a:t>Click icon to add picture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250978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6187384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4512198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32136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dirty="0"/>
              <a:t>Click icon to add picture</a:t>
            </a:r>
            <a:endParaRPr lang="en-AU" dirty="0"/>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dirty="0"/>
              <a:t>Click to edit Master title style</a:t>
            </a:r>
            <a:endParaRPr lang="en-AU" dirty="0"/>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63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dirty="0"/>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986268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dirty="0"/>
              <a:t>Click icon to add chart</a:t>
            </a:r>
            <a:endParaRPr lang="en-AU" dirty="0"/>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dirty="0"/>
              <a:t>Click icon to add chart</a:t>
            </a:r>
            <a:endParaRPr lang="en-AU" dirty="0"/>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125962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659563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dirty="0"/>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668512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03970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dirty="0"/>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58795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dirty="0"/>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Tree>
    <p:extLst>
      <p:ext uri="{BB962C8B-B14F-4D97-AF65-F5344CB8AC3E}">
        <p14:creationId xmlns:p14="http://schemas.microsoft.com/office/powerpoint/2010/main" val="345813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19941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32944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dirty="0"/>
              <a:t>NSW Department of Education</a:t>
            </a:r>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28287379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5"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688" r:id="rId4"/>
    <p:sldLayoutId id="2147483705" r:id="rId5"/>
    <p:sldLayoutId id="2147483668" r:id="rId6"/>
    <p:sldLayoutId id="2147483671" r:id="rId7"/>
    <p:sldLayoutId id="2147483706" r:id="rId8"/>
    <p:sldLayoutId id="2147483673" r:id="rId9"/>
    <p:sldLayoutId id="2147483674" r:id="rId10"/>
    <p:sldLayoutId id="2147483707" r:id="rId11"/>
    <p:sldLayoutId id="2147483711" r:id="rId12"/>
    <p:sldLayoutId id="2147483675" r:id="rId13"/>
    <p:sldLayoutId id="2147483712" r:id="rId14"/>
    <p:sldLayoutId id="2147483676" r:id="rId15"/>
    <p:sldLayoutId id="2147483662" r:id="rId16"/>
    <p:sldLayoutId id="2147483690" r:id="rId17"/>
    <p:sldLayoutId id="2147483672" r:id="rId18"/>
    <p:sldLayoutId id="2147483691" r:id="rId19"/>
    <p:sldLayoutId id="2147483677" r:id="rId20"/>
    <p:sldLayoutId id="2147483692" r:id="rId21"/>
    <p:sldLayoutId id="2147483678" r:id="rId22"/>
    <p:sldLayoutId id="2147483710" r:id="rId23"/>
    <p:sldLayoutId id="2147483698" r:id="rId24"/>
    <p:sldLayoutId id="2147483699" r:id="rId25"/>
    <p:sldLayoutId id="2147483689" r:id="rId26"/>
    <p:sldLayoutId id="2147483713" r:id="rId27"/>
    <p:sldLayoutId id="2147483714" r:id="rId28"/>
    <p:sldLayoutId id="2147483664" r:id="rId29"/>
    <p:sldLayoutId id="2147483693" r:id="rId30"/>
    <p:sldLayoutId id="2147483684" r:id="rId31"/>
    <p:sldLayoutId id="2147483694" r:id="rId32"/>
    <p:sldLayoutId id="2147483687" r:id="rId33"/>
    <p:sldLayoutId id="2147483696" r:id="rId34"/>
    <p:sldLayoutId id="2147483680" r:id="rId35"/>
    <p:sldLayoutId id="2147483681" r:id="rId36"/>
    <p:sldLayoutId id="2147483697" r:id="rId37"/>
    <p:sldLayoutId id="2147483709" r:id="rId38"/>
    <p:sldLayoutId id="2147483685" r:id="rId39"/>
    <p:sldLayoutId id="2147483686" r:id="rId40"/>
    <p:sldLayoutId id="2147483665" r:id="rId41"/>
    <p:sldLayoutId id="2147483666" r:id="rId42"/>
    <p:sldLayoutId id="2147483667" r:id="rId43"/>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image" Target="../media/image10.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7.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A3B2A6-BFB1-7E9F-3A9E-A94F7B3F2DD2}"/>
              </a:ext>
            </a:extLst>
          </p:cNvPr>
          <p:cNvSpPr>
            <a:spLocks noGrp="1"/>
          </p:cNvSpPr>
          <p:nvPr>
            <p:ph type="ctrTitle"/>
          </p:nvPr>
        </p:nvSpPr>
        <p:spPr/>
        <p:txBody>
          <a:bodyPr/>
          <a:lstStyle/>
          <a:p>
            <a:r>
              <a:rPr lang="en-AU" dirty="0"/>
              <a:t>When it’s fair to compare the pair</a:t>
            </a:r>
          </a:p>
        </p:txBody>
      </p:sp>
      <p:sp>
        <p:nvSpPr>
          <p:cNvPr id="14" name="Text Placeholder 13">
            <a:extLst>
              <a:ext uri="{FF2B5EF4-FFF2-40B4-BE49-F238E27FC236}">
                <a16:creationId xmlns:a16="http://schemas.microsoft.com/office/drawing/2014/main" id="{280F012C-82F8-CD73-FF8D-288DD577190D}"/>
              </a:ext>
            </a:extLst>
          </p:cNvPr>
          <p:cNvSpPr>
            <a:spLocks noGrp="1"/>
          </p:cNvSpPr>
          <p:nvPr>
            <p:ph type="body" sz="quarter" idx="10"/>
          </p:nvPr>
        </p:nvSpPr>
        <p:spPr/>
        <p:txBody>
          <a:bodyPr/>
          <a:lstStyle/>
          <a:p>
            <a:r>
              <a:rPr lang="en-AU" dirty="0"/>
              <a:t>Explicit teaching</a:t>
            </a:r>
          </a:p>
        </p:txBody>
      </p:sp>
      <p:sp>
        <p:nvSpPr>
          <p:cNvPr id="15" name="Text Placeholder 14">
            <a:extLst>
              <a:ext uri="{FF2B5EF4-FFF2-40B4-BE49-F238E27FC236}">
                <a16:creationId xmlns:a16="http://schemas.microsoft.com/office/drawing/2014/main" id="{465603BB-33E3-F275-41EA-17270D79CD95}"/>
              </a:ext>
            </a:extLst>
          </p:cNvPr>
          <p:cNvSpPr>
            <a:spLocks noGrp="1"/>
          </p:cNvSpPr>
          <p:nvPr>
            <p:ph type="body" sz="quarter" idx="11"/>
          </p:nvPr>
        </p:nvSpPr>
        <p:spPr/>
        <p:txBody>
          <a:bodyPr/>
          <a:lstStyle/>
          <a:p>
            <a:endParaRPr lang="en-AU" dirty="0"/>
          </a:p>
        </p:txBody>
      </p:sp>
      <p:sp>
        <p:nvSpPr>
          <p:cNvPr id="17" name="Text Placeholder 16">
            <a:extLst>
              <a:ext uri="{FF2B5EF4-FFF2-40B4-BE49-F238E27FC236}">
                <a16:creationId xmlns:a16="http://schemas.microsoft.com/office/drawing/2014/main" id="{26F68DB5-BC5F-CC61-36D4-791DF1100E3C}"/>
              </a:ext>
            </a:extLst>
          </p:cNvPr>
          <p:cNvSpPr>
            <a:spLocks noGrp="1"/>
          </p:cNvSpPr>
          <p:nvPr>
            <p:ph type="body" sz="quarter" idx="14"/>
          </p:nvPr>
        </p:nvSpPr>
        <p:spPr/>
        <p:txBody>
          <a:bodyPr/>
          <a:lstStyle/>
          <a:p>
            <a:endParaRPr lang="en-AU" dirty="0"/>
          </a:p>
        </p:txBody>
      </p:sp>
      <p:sp>
        <p:nvSpPr>
          <p:cNvPr id="16" name="Text Placeholder 15">
            <a:extLst>
              <a:ext uri="{FF2B5EF4-FFF2-40B4-BE49-F238E27FC236}">
                <a16:creationId xmlns:a16="http://schemas.microsoft.com/office/drawing/2014/main" id="{B3CF8210-832F-F269-EFFE-2420C4D4E86D}"/>
              </a:ext>
            </a:extLst>
          </p:cNvPr>
          <p:cNvSpPr>
            <a:spLocks noGrp="1"/>
          </p:cNvSpPr>
          <p:nvPr>
            <p:ph type="body" sz="quarter" idx="12"/>
          </p:nvPr>
        </p:nvSpPr>
        <p:spPr/>
        <p:txBody>
          <a:bodyPr/>
          <a:lstStyle/>
          <a:p>
            <a:endParaRPr lang="en-AU" dirty="0"/>
          </a:p>
        </p:txBody>
      </p:sp>
      <p:sp>
        <p:nvSpPr>
          <p:cNvPr id="7" name="Footer Placeholder 6">
            <a:extLst>
              <a:ext uri="{FF2B5EF4-FFF2-40B4-BE49-F238E27FC236}">
                <a16:creationId xmlns:a16="http://schemas.microsoft.com/office/drawing/2014/main" id="{7D52552D-EFFA-5A9C-656E-67E0E798CF6A}"/>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42981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When it's fair to compare the pair (1)</a:t>
            </a:r>
          </a:p>
        </p:txBody>
      </p:sp>
      <p:sp>
        <p:nvSpPr>
          <p:cNvPr id="8" name="Text Placeholder 12">
            <a:extLst>
              <a:ext uri="{FF2B5EF4-FFF2-40B4-BE49-F238E27FC236}">
                <a16:creationId xmlns:a16="http://schemas.microsoft.com/office/drawing/2014/main" id="{12A3DC8F-1492-778B-E916-A0CBFD8A74C4}"/>
              </a:ext>
            </a:extLst>
          </p:cNvPr>
          <p:cNvSpPr>
            <a:spLocks noGrp="1"/>
          </p:cNvSpPr>
          <p:nvPr>
            <p:ph type="body" sz="quarter" idx="18"/>
          </p:nvPr>
        </p:nvSpPr>
        <p:spPr>
          <a:xfrm>
            <a:off x="360000" y="982520"/>
            <a:ext cx="10080000" cy="310015"/>
          </a:xfrm>
        </p:spPr>
        <p:txBody>
          <a:bodyPr/>
          <a:lstStyle/>
          <a:p>
            <a:r>
              <a:rPr lang="en-AU" dirty="0"/>
              <a:t>Launch</a:t>
            </a:r>
          </a:p>
        </p:txBody>
      </p:sp>
      <p:pic>
        <p:nvPicPr>
          <p:cNvPr id="7" name="Picture 6" descr="A table with three columns. The first column has the heading 'Player', the second has the heading 'Club' and the third has the heading 'Goals scored in 2022-2023. There are then 6 rows under each of these headings. The first row states that Sam Kerr plays for Chelsea and has scored 12 goals. The second row states that Hayley Raso plays for Manchester City and has scored 1 goal. The third row states that Caitlin Foord plays for Arsenal and has scored 6 goals. The fourth row states that Mary Fowler plays for Manchester City and has scored 1 goal. The fifth row states that Cortnee Vine plays for Sydney FC and has scored 7 goals. The sixth row states that Katrina Gorry plays for Brisbane Roar and has scored 3 goals. ">
            <a:extLst>
              <a:ext uri="{FF2B5EF4-FFF2-40B4-BE49-F238E27FC236}">
                <a16:creationId xmlns:a16="http://schemas.microsoft.com/office/drawing/2014/main" id="{AB1E6514-32BB-0B57-A9C5-21A6CD149DB3}"/>
              </a:ext>
            </a:extLst>
          </p:cNvPr>
          <p:cNvPicPr>
            <a:picLocks noChangeAspect="1"/>
          </p:cNvPicPr>
          <p:nvPr/>
        </p:nvPicPr>
        <p:blipFill>
          <a:blip r:embed="rId3"/>
          <a:stretch>
            <a:fillRect/>
          </a:stretch>
        </p:blipFill>
        <p:spPr>
          <a:xfrm>
            <a:off x="345987" y="1519309"/>
            <a:ext cx="8945365" cy="4621011"/>
          </a:xfrm>
          <a:prstGeom prst="rect">
            <a:avLst/>
          </a:prstGeom>
        </p:spPr>
      </p:pic>
      <p:sp>
        <p:nvSpPr>
          <p:cNvPr id="6" name="Speech Bubble: Oval 5">
            <a:extLst>
              <a:ext uri="{FF2B5EF4-FFF2-40B4-BE49-F238E27FC236}">
                <a16:creationId xmlns:a16="http://schemas.microsoft.com/office/drawing/2014/main" id="{865A9E70-DEE8-1CC9-1FD3-11037C91BB1A}"/>
              </a:ext>
            </a:extLst>
          </p:cNvPr>
          <p:cNvSpPr/>
          <p:nvPr/>
        </p:nvSpPr>
        <p:spPr>
          <a:xfrm>
            <a:off x="8872878" y="4604337"/>
            <a:ext cx="2973135" cy="1893663"/>
          </a:xfrm>
          <a:prstGeom prst="wedgeEllipseCallout">
            <a:avLst>
              <a:gd name="adj1" fmla="val -69565"/>
              <a:gd name="adj2" fmla="val -4984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Which player is best in this list? </a:t>
            </a:r>
          </a:p>
        </p:txBody>
      </p:sp>
    </p:spTree>
    <p:extLst>
      <p:ext uri="{BB962C8B-B14F-4D97-AF65-F5344CB8AC3E}">
        <p14:creationId xmlns:p14="http://schemas.microsoft.com/office/powerpoint/2010/main" val="196905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When it's fair to compare the pair (2)</a:t>
            </a:r>
          </a:p>
        </p:txBody>
      </p:sp>
      <p:sp>
        <p:nvSpPr>
          <p:cNvPr id="8" name="Text Placeholder 12">
            <a:extLst>
              <a:ext uri="{FF2B5EF4-FFF2-40B4-BE49-F238E27FC236}">
                <a16:creationId xmlns:a16="http://schemas.microsoft.com/office/drawing/2014/main" id="{12A3DC8F-1492-778B-E916-A0CBFD8A74C4}"/>
              </a:ext>
            </a:extLst>
          </p:cNvPr>
          <p:cNvSpPr>
            <a:spLocks noGrp="1"/>
          </p:cNvSpPr>
          <p:nvPr>
            <p:ph type="body" sz="quarter" idx="18"/>
          </p:nvPr>
        </p:nvSpPr>
        <p:spPr>
          <a:xfrm>
            <a:off x="360000" y="982520"/>
            <a:ext cx="10080000" cy="310015"/>
          </a:xfrm>
        </p:spPr>
        <p:txBody>
          <a:bodyPr/>
          <a:lstStyle/>
          <a:p>
            <a:r>
              <a:rPr lang="en-AU" dirty="0"/>
              <a:t>Launch 2</a:t>
            </a:r>
          </a:p>
        </p:txBody>
      </p:sp>
      <p:pic>
        <p:nvPicPr>
          <p:cNvPr id="5" name="Picture 4" descr="A table with four columns. The first column has the heading 'Player', the second has the heading 'Club', the third has the heading 'Goals scored in 2022-2023' and the fourth has the heading 'shots taken'. There are then 6 rows under each of these headings. The first row states that Sam Kerr plays for Chelsea and has scored 12 goals from 79 shots. The second row states that Hayley Raso plays for Manchester City and has scored 1 goal from 14 shots. The third row states that Caitlin Foord plays for Arsenal and has scored 6 goals from 51 shots. The fourth row states that Mary Fowler plays for Manchester City and has scored 1 goal from 5 shots. The fifth row states that Cortnee Vine plays for Sydney FC and has scored 7 goals from 40 shots. The sixth row states that Katrina Gorry plays for Brisbane Roar and has scored 3 goals from 38 shots. ">
            <a:extLst>
              <a:ext uri="{FF2B5EF4-FFF2-40B4-BE49-F238E27FC236}">
                <a16:creationId xmlns:a16="http://schemas.microsoft.com/office/drawing/2014/main" id="{1DE3CCF2-3A56-F2F7-CE7A-B985C723E6F3}"/>
              </a:ext>
            </a:extLst>
          </p:cNvPr>
          <p:cNvPicPr>
            <a:picLocks noChangeAspect="1"/>
          </p:cNvPicPr>
          <p:nvPr/>
        </p:nvPicPr>
        <p:blipFill>
          <a:blip r:embed="rId3"/>
          <a:stretch>
            <a:fillRect/>
          </a:stretch>
        </p:blipFill>
        <p:spPr>
          <a:xfrm>
            <a:off x="359999" y="1598056"/>
            <a:ext cx="8945365" cy="4432697"/>
          </a:xfrm>
          <a:prstGeom prst="rect">
            <a:avLst/>
          </a:prstGeom>
        </p:spPr>
      </p:pic>
      <p:sp>
        <p:nvSpPr>
          <p:cNvPr id="4" name="Speech Bubble: Oval 3">
            <a:extLst>
              <a:ext uri="{FF2B5EF4-FFF2-40B4-BE49-F238E27FC236}">
                <a16:creationId xmlns:a16="http://schemas.microsoft.com/office/drawing/2014/main" id="{B751290A-A6FC-9057-5F59-8027C4250109}"/>
              </a:ext>
            </a:extLst>
          </p:cNvPr>
          <p:cNvSpPr/>
          <p:nvPr/>
        </p:nvSpPr>
        <p:spPr>
          <a:xfrm>
            <a:off x="8672513" y="1929962"/>
            <a:ext cx="3370145" cy="4244696"/>
          </a:xfrm>
          <a:prstGeom prst="wedgeEllipseCallout">
            <a:avLst>
              <a:gd name="adj1" fmla="val -52694"/>
              <a:gd name="adj2" fmla="val -4475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Does knowing the number of shots each player has taken change your opinion?</a:t>
            </a:r>
          </a:p>
        </p:txBody>
      </p:sp>
    </p:spTree>
    <p:extLst>
      <p:ext uri="{BB962C8B-B14F-4D97-AF65-F5344CB8AC3E}">
        <p14:creationId xmlns:p14="http://schemas.microsoft.com/office/powerpoint/2010/main" val="1200252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When it's fair to compare the pair (3)</a:t>
            </a:r>
          </a:p>
        </p:txBody>
      </p:sp>
      <p:sp>
        <p:nvSpPr>
          <p:cNvPr id="8" name="Text Placeholder 12">
            <a:extLst>
              <a:ext uri="{FF2B5EF4-FFF2-40B4-BE49-F238E27FC236}">
                <a16:creationId xmlns:a16="http://schemas.microsoft.com/office/drawing/2014/main" id="{12A3DC8F-1492-778B-E916-A0CBFD8A74C4}"/>
              </a:ext>
            </a:extLst>
          </p:cNvPr>
          <p:cNvSpPr>
            <a:spLocks noGrp="1"/>
          </p:cNvSpPr>
          <p:nvPr>
            <p:ph type="body" sz="quarter" idx="18"/>
          </p:nvPr>
        </p:nvSpPr>
        <p:spPr>
          <a:xfrm>
            <a:off x="360000" y="982520"/>
            <a:ext cx="10080000" cy="310015"/>
          </a:xfrm>
        </p:spPr>
        <p:txBody>
          <a:bodyPr/>
          <a:lstStyle/>
          <a:p>
            <a:r>
              <a:rPr lang="en-AU" dirty="0"/>
              <a:t>Launch 3</a:t>
            </a:r>
          </a:p>
        </p:txBody>
      </p:sp>
      <p:pic>
        <p:nvPicPr>
          <p:cNvPr id="3" name="Picture 2" descr="A table with five columns. The first column has the heading 'Player', the second has the heading 'Club', the third has the heading 'Goals scored in 2022-2023', the fourth has the heading 'shots taken' and the fifth row has the heading 'Goals scored as a fraction of shots taken'. There are then 6 rows under each of these headings. The first row states that Sam Kerr plays for Chelsea and has scored 12 goals from 79 shots, which is 12/79. The second row states that Hayley Raso plays for Manchester City and has scored 1 goal from 14 shots, which is 1/14. The third row states that Caitlin Foord plays for Arsenal and has scored 6 goals from 51 shots, which is 6/51. The fourth row states that Mary Fowler plays for Manchester City and has scored 1 goal from 5 shots, which is 1/5. The fifth row states that Cortnee Vine plays for Sydney FC and has scored 7 goals from 40 shots, which is 7/40. The sixth row states that Katrina Gorry plays for Brisbane Roar and has scored 3 goals from 38 shots, which is 3/38. ">
            <a:extLst>
              <a:ext uri="{FF2B5EF4-FFF2-40B4-BE49-F238E27FC236}">
                <a16:creationId xmlns:a16="http://schemas.microsoft.com/office/drawing/2014/main" id="{748A7EDC-9688-63D2-6BB1-10780DA32C69}"/>
              </a:ext>
            </a:extLst>
          </p:cNvPr>
          <p:cNvPicPr>
            <a:picLocks noChangeAspect="1"/>
          </p:cNvPicPr>
          <p:nvPr/>
        </p:nvPicPr>
        <p:blipFill>
          <a:blip r:embed="rId3"/>
          <a:stretch>
            <a:fillRect/>
          </a:stretch>
        </p:blipFill>
        <p:spPr>
          <a:xfrm>
            <a:off x="263342" y="1369454"/>
            <a:ext cx="7606532" cy="5154680"/>
          </a:xfrm>
          <a:prstGeom prst="rect">
            <a:avLst/>
          </a:prstGeom>
        </p:spPr>
      </p:pic>
      <p:sp>
        <p:nvSpPr>
          <p:cNvPr id="4" name="Speech Bubble: Oval 3">
            <a:extLst>
              <a:ext uri="{FF2B5EF4-FFF2-40B4-BE49-F238E27FC236}">
                <a16:creationId xmlns:a16="http://schemas.microsoft.com/office/drawing/2014/main" id="{B751290A-A6FC-9057-5F59-8027C4250109}"/>
              </a:ext>
            </a:extLst>
          </p:cNvPr>
          <p:cNvSpPr/>
          <p:nvPr/>
        </p:nvSpPr>
        <p:spPr>
          <a:xfrm>
            <a:off x="8494142" y="1824446"/>
            <a:ext cx="2977316" cy="4244696"/>
          </a:xfrm>
          <a:prstGeom prst="wedgeEllipseCallout">
            <a:avLst>
              <a:gd name="adj1" fmla="val -69948"/>
              <a:gd name="adj2" fmla="val -2598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Can you compare these fractions and rank the players?</a:t>
            </a:r>
          </a:p>
        </p:txBody>
      </p:sp>
    </p:spTree>
    <p:extLst>
      <p:ext uri="{BB962C8B-B14F-4D97-AF65-F5344CB8AC3E}">
        <p14:creationId xmlns:p14="http://schemas.microsoft.com/office/powerpoint/2010/main" val="3654187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When it's fair to compare the pair (4)</a:t>
            </a:r>
          </a:p>
        </p:txBody>
      </p:sp>
      <p:sp>
        <p:nvSpPr>
          <p:cNvPr id="8" name="Text Placeholder 12">
            <a:extLst>
              <a:ext uri="{FF2B5EF4-FFF2-40B4-BE49-F238E27FC236}">
                <a16:creationId xmlns:a16="http://schemas.microsoft.com/office/drawing/2014/main" id="{12A3DC8F-1492-778B-E916-A0CBFD8A74C4}"/>
              </a:ext>
            </a:extLst>
          </p:cNvPr>
          <p:cNvSpPr>
            <a:spLocks noGrp="1"/>
          </p:cNvSpPr>
          <p:nvPr>
            <p:ph type="body" sz="quarter" idx="18"/>
          </p:nvPr>
        </p:nvSpPr>
        <p:spPr>
          <a:xfrm>
            <a:off x="360000" y="982520"/>
            <a:ext cx="10080000" cy="310015"/>
          </a:xfrm>
        </p:spPr>
        <p:txBody>
          <a:bodyPr/>
          <a:lstStyle/>
          <a:p>
            <a:r>
              <a:rPr lang="en-AU" dirty="0"/>
              <a:t>One quantity as a percentage of another – example 1</a:t>
            </a:r>
          </a:p>
        </p:txBody>
      </p:sp>
      <mc:AlternateContent xmlns:mc="http://schemas.openxmlformats.org/markup-compatibility/2006" xmlns:a14="http://schemas.microsoft.com/office/drawing/2010/main">
        <mc:Choice Requires="a14">
          <p:sp>
            <p:nvSpPr>
              <p:cNvPr id="9" name="Content Placeholder 11">
                <a:extLst>
                  <a:ext uri="{FF2B5EF4-FFF2-40B4-BE49-F238E27FC236}">
                    <a16:creationId xmlns:a16="http://schemas.microsoft.com/office/drawing/2014/main" id="{EB2DE1AD-A01B-BDA4-9AC6-9D362BDF197D}"/>
                  </a:ext>
                </a:extLst>
              </p:cNvPr>
              <p:cNvSpPr>
                <a:spLocks noGrp="1"/>
              </p:cNvSpPr>
              <p:nvPr>
                <p:ph idx="1"/>
              </p:nvPr>
            </p:nvSpPr>
            <p:spPr>
              <a:xfrm>
                <a:off x="360000" y="1620000"/>
                <a:ext cx="7191174" cy="444060"/>
              </a:xfrm>
            </p:spPr>
            <p:txBody>
              <a:bodyPr/>
              <a:lstStyle/>
              <a:p>
                <a:r>
                  <a:rPr lang="en-AU" dirty="0"/>
                  <a:t>What is </a:t>
                </a:r>
                <a14:m>
                  <m:oMath xmlns:m="http://schemas.openxmlformats.org/officeDocument/2006/math">
                    <m:r>
                      <a:rPr lang="en-AU" b="0" i="1" smtClean="0">
                        <a:latin typeface="Cambria Math" panose="02040503050406030204" pitchFamily="18" charset="0"/>
                      </a:rPr>
                      <m:t>24</m:t>
                    </m:r>
                  </m:oMath>
                </a14:m>
                <a:r>
                  <a:rPr lang="en-AU" dirty="0"/>
                  <a:t> goals as a percentage of </a:t>
                </a:r>
                <a14:m>
                  <m:oMath xmlns:m="http://schemas.openxmlformats.org/officeDocument/2006/math">
                    <m:r>
                      <a:rPr lang="en-AU" b="0" i="1" smtClean="0">
                        <a:latin typeface="Cambria Math" panose="02040503050406030204" pitchFamily="18" charset="0"/>
                      </a:rPr>
                      <m:t>30</m:t>
                    </m:r>
                  </m:oMath>
                </a14:m>
                <a:r>
                  <a:rPr lang="en-AU" dirty="0"/>
                  <a:t> shots on goal?</a:t>
                </a:r>
              </a:p>
            </p:txBody>
          </p:sp>
        </mc:Choice>
        <mc:Fallback xmlns="">
          <p:sp>
            <p:nvSpPr>
              <p:cNvPr id="9" name="Content Placeholder 11">
                <a:extLst>
                  <a:ext uri="{FF2B5EF4-FFF2-40B4-BE49-F238E27FC236}">
                    <a16:creationId xmlns:a16="http://schemas.microsoft.com/office/drawing/2014/main" id="{EB2DE1AD-A01B-BDA4-9AC6-9D362BDF197D}"/>
                  </a:ext>
                </a:extLst>
              </p:cNvPr>
              <p:cNvSpPr>
                <a:spLocks noGrp="1" noRot="1" noChangeAspect="1" noMove="1" noResize="1" noEditPoints="1" noAdjustHandles="1" noChangeArrowheads="1" noChangeShapeType="1" noTextEdit="1"/>
              </p:cNvSpPr>
              <p:nvPr>
                <p:ph idx="1"/>
              </p:nvPr>
            </p:nvSpPr>
            <p:spPr>
              <a:xfrm>
                <a:off x="360000" y="1620000"/>
                <a:ext cx="7191174" cy="444060"/>
              </a:xfrm>
              <a:blipFill>
                <a:blip r:embed="rId3"/>
                <a:stretch>
                  <a:fillRect l="-2119" t="-19178" b="-1370"/>
                </a:stretch>
              </a:blipFill>
            </p:spPr>
            <p:txBody>
              <a:bodyPr/>
              <a:lstStyle/>
              <a:p>
                <a:r>
                  <a:rPr lang="en-AU">
                    <a:noFill/>
                  </a:rPr>
                  <a:t> </a:t>
                </a:r>
              </a:p>
            </p:txBody>
          </p:sp>
        </mc:Fallback>
      </mc:AlternateContent>
      <p:pic>
        <p:nvPicPr>
          <p:cNvPr id="3" name="Picture 2" descr="An image from Desmos showing two bar models. There are two rectangles, equal sized and directly above one another. The top rectangle is divided into 30 equal sections by 29 vertical lines, with the left 24 shaded. The bottom rectangle is divided into 100 equal sections by 99 vertical lines, with the left 80 shaded. There is a dotted line showing that these two sets of shaded sections are equal. The top rectangle is labelled as 24/30, while the bottom rectangle is labelled as 80%. ">
            <a:extLst>
              <a:ext uri="{FF2B5EF4-FFF2-40B4-BE49-F238E27FC236}">
                <a16:creationId xmlns:a16="http://schemas.microsoft.com/office/drawing/2014/main" id="{F781BF86-A544-F0F9-4BD6-AED5299CC473}"/>
              </a:ext>
            </a:extLst>
          </p:cNvPr>
          <p:cNvPicPr>
            <a:picLocks noChangeAspect="1"/>
          </p:cNvPicPr>
          <p:nvPr/>
        </p:nvPicPr>
        <p:blipFill>
          <a:blip r:embed="rId4"/>
          <a:stretch>
            <a:fillRect/>
          </a:stretch>
        </p:blipFill>
        <p:spPr>
          <a:xfrm>
            <a:off x="2536140" y="2556429"/>
            <a:ext cx="8236328" cy="3006385"/>
          </a:xfrm>
          <a:prstGeom prst="rect">
            <a:avLst/>
          </a:prstGeom>
        </p:spPr>
      </p:pic>
      <mc:AlternateContent xmlns:mc="http://schemas.openxmlformats.org/markup-compatibility/2006" xmlns:a14="http://schemas.microsoft.com/office/drawing/2010/main">
        <mc:Choice Requires="a14">
          <p:sp>
            <p:nvSpPr>
              <p:cNvPr id="4" name="Content Placeholder 11">
                <a:extLst>
                  <a:ext uri="{FF2B5EF4-FFF2-40B4-BE49-F238E27FC236}">
                    <a16:creationId xmlns:a16="http://schemas.microsoft.com/office/drawing/2014/main" id="{A1272E54-4076-5D20-A98C-A4CFBA06F415}"/>
                  </a:ext>
                </a:extLst>
              </p:cNvPr>
              <p:cNvSpPr txBox="1">
                <a:spLocks/>
              </p:cNvSpPr>
              <p:nvPr/>
            </p:nvSpPr>
            <p:spPr>
              <a:xfrm>
                <a:off x="360000" y="2556429"/>
                <a:ext cx="7191174" cy="44406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24</m:t>
                          </m:r>
                        </m:num>
                        <m:den>
                          <m:r>
                            <a:rPr lang="en-AU" b="0" i="1" smtClean="0">
                              <a:latin typeface="Cambria Math" panose="02040503050406030204" pitchFamily="18" charset="0"/>
                            </a:rPr>
                            <m:t>30</m:t>
                          </m:r>
                        </m:den>
                      </m:f>
                      <m:r>
                        <a:rPr lang="en-AU" b="0" i="1" smtClean="0">
                          <a:latin typeface="Cambria Math" panose="02040503050406030204" pitchFamily="18" charset="0"/>
                        </a:rPr>
                        <m:t>×100=80%</m:t>
                      </m:r>
                    </m:oMath>
                  </m:oMathPara>
                </a14:m>
                <a:endParaRPr lang="en-AU" dirty="0"/>
              </a:p>
            </p:txBody>
          </p:sp>
        </mc:Choice>
        <mc:Fallback xmlns="">
          <p:sp>
            <p:nvSpPr>
              <p:cNvPr id="4" name="Content Placeholder 11">
                <a:extLst>
                  <a:ext uri="{FF2B5EF4-FFF2-40B4-BE49-F238E27FC236}">
                    <a16:creationId xmlns:a16="http://schemas.microsoft.com/office/drawing/2014/main" id="{A1272E54-4076-5D20-A98C-A4CFBA06F415}"/>
                  </a:ext>
                </a:extLst>
              </p:cNvPr>
              <p:cNvSpPr txBox="1">
                <a:spLocks noRot="1" noChangeAspect="1" noMove="1" noResize="1" noEditPoints="1" noAdjustHandles="1" noChangeArrowheads="1" noChangeShapeType="1" noTextEdit="1"/>
              </p:cNvSpPr>
              <p:nvPr/>
            </p:nvSpPr>
            <p:spPr>
              <a:xfrm>
                <a:off x="360000" y="2556429"/>
                <a:ext cx="7191174" cy="444060"/>
              </a:xfrm>
              <a:prstGeom prst="rect">
                <a:avLst/>
              </a:prstGeom>
              <a:blipFill>
                <a:blip r:embed="rId5"/>
                <a:stretch>
                  <a:fillRect b="-30137"/>
                </a:stretch>
              </a:blipFill>
            </p:spPr>
            <p:txBody>
              <a:bodyPr/>
              <a:lstStyle/>
              <a:p>
                <a:r>
                  <a:rPr lang="en-AU">
                    <a:noFill/>
                  </a:rPr>
                  <a:t> </a:t>
                </a:r>
              </a:p>
            </p:txBody>
          </p:sp>
        </mc:Fallback>
      </mc:AlternateContent>
    </p:spTree>
    <p:extLst>
      <p:ext uri="{BB962C8B-B14F-4D97-AF65-F5344CB8AC3E}">
        <p14:creationId xmlns:p14="http://schemas.microsoft.com/office/powerpoint/2010/main" val="2779025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a:xfrm>
            <a:off x="360000" y="360000"/>
            <a:ext cx="10080000" cy="545601"/>
          </a:xfrm>
        </p:spPr>
        <p:txBody>
          <a:bodyPr/>
          <a:lstStyle/>
          <a:p>
            <a:r>
              <a:rPr lang="en-AU" dirty="0"/>
              <a:t>When it's fair to compare the pair (5)</a:t>
            </a:r>
          </a:p>
        </p:txBody>
      </p:sp>
      <p:sp>
        <p:nvSpPr>
          <p:cNvPr id="8" name="Text Placeholder 12">
            <a:extLst>
              <a:ext uri="{FF2B5EF4-FFF2-40B4-BE49-F238E27FC236}">
                <a16:creationId xmlns:a16="http://schemas.microsoft.com/office/drawing/2014/main" id="{84FAE60D-6D74-5127-5B3F-9C5FB88843FA}"/>
              </a:ext>
            </a:extLst>
          </p:cNvPr>
          <p:cNvSpPr>
            <a:spLocks noGrp="1"/>
          </p:cNvSpPr>
          <p:nvPr>
            <p:ph type="body" sz="quarter" idx="18"/>
          </p:nvPr>
        </p:nvSpPr>
        <p:spPr>
          <a:xfrm>
            <a:off x="360000" y="982520"/>
            <a:ext cx="10080000" cy="310015"/>
          </a:xfrm>
        </p:spPr>
        <p:txBody>
          <a:bodyPr/>
          <a:lstStyle/>
          <a:p>
            <a:r>
              <a:rPr lang="en-AU" dirty="0"/>
              <a:t>One quantity as a percentage of another – prompts 1</a:t>
            </a:r>
          </a:p>
        </p:txBody>
      </p:sp>
      <mc:AlternateContent xmlns:mc="http://schemas.openxmlformats.org/markup-compatibility/2006" xmlns:a14="http://schemas.microsoft.com/office/drawing/2010/main">
        <mc:Choice Requires="a14">
          <p:sp>
            <p:nvSpPr>
              <p:cNvPr id="2" name="Content Placeholder 11">
                <a:extLst>
                  <a:ext uri="{FF2B5EF4-FFF2-40B4-BE49-F238E27FC236}">
                    <a16:creationId xmlns:a16="http://schemas.microsoft.com/office/drawing/2014/main" id="{B23F2D8D-266E-7497-380C-01C3B416C310}"/>
                  </a:ext>
                </a:extLst>
              </p:cNvPr>
              <p:cNvSpPr>
                <a:spLocks noGrp="1"/>
              </p:cNvSpPr>
              <p:nvPr>
                <p:ph idx="1"/>
              </p:nvPr>
            </p:nvSpPr>
            <p:spPr>
              <a:xfrm>
                <a:off x="360000" y="1620000"/>
                <a:ext cx="7191174" cy="444060"/>
              </a:xfrm>
            </p:spPr>
            <p:txBody>
              <a:bodyPr/>
              <a:lstStyle/>
              <a:p>
                <a:r>
                  <a:rPr lang="en-AU" dirty="0"/>
                  <a:t>What is </a:t>
                </a:r>
                <a14:m>
                  <m:oMath xmlns:m="http://schemas.openxmlformats.org/officeDocument/2006/math">
                    <m:r>
                      <a:rPr lang="en-AU" b="0" i="1" smtClean="0">
                        <a:latin typeface="Cambria Math" panose="02040503050406030204" pitchFamily="18" charset="0"/>
                      </a:rPr>
                      <m:t>24</m:t>
                    </m:r>
                  </m:oMath>
                </a14:m>
                <a:r>
                  <a:rPr lang="en-AU" dirty="0"/>
                  <a:t> goals as a percentage of </a:t>
                </a:r>
                <a14:m>
                  <m:oMath xmlns:m="http://schemas.openxmlformats.org/officeDocument/2006/math">
                    <m:r>
                      <a:rPr lang="en-AU" b="0" i="1" smtClean="0">
                        <a:latin typeface="Cambria Math" panose="02040503050406030204" pitchFamily="18" charset="0"/>
                      </a:rPr>
                      <m:t>30</m:t>
                    </m:r>
                  </m:oMath>
                </a14:m>
                <a:r>
                  <a:rPr lang="en-AU" dirty="0"/>
                  <a:t> shots on goal? </a:t>
                </a:r>
              </a:p>
            </p:txBody>
          </p:sp>
        </mc:Choice>
        <mc:Fallback xmlns="">
          <p:sp>
            <p:nvSpPr>
              <p:cNvPr id="2" name="Content Placeholder 11">
                <a:extLst>
                  <a:ext uri="{FF2B5EF4-FFF2-40B4-BE49-F238E27FC236}">
                    <a16:creationId xmlns:a16="http://schemas.microsoft.com/office/drawing/2014/main" id="{B23F2D8D-266E-7497-380C-01C3B416C310}"/>
                  </a:ext>
                </a:extLst>
              </p:cNvPr>
              <p:cNvSpPr>
                <a:spLocks noGrp="1" noRot="1" noChangeAspect="1" noMove="1" noResize="1" noEditPoints="1" noAdjustHandles="1" noChangeArrowheads="1" noChangeShapeType="1" noTextEdit="1"/>
              </p:cNvSpPr>
              <p:nvPr>
                <p:ph idx="1"/>
              </p:nvPr>
            </p:nvSpPr>
            <p:spPr>
              <a:xfrm>
                <a:off x="360000" y="1620000"/>
                <a:ext cx="7191174" cy="444060"/>
              </a:xfrm>
              <a:blipFill>
                <a:blip r:embed="rId4"/>
                <a:stretch>
                  <a:fillRect l="-2119" t="-19178" b="-1370"/>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7" name="Content Placeholder 11">
                <a:extLst>
                  <a:ext uri="{FF2B5EF4-FFF2-40B4-BE49-F238E27FC236}">
                    <a16:creationId xmlns:a16="http://schemas.microsoft.com/office/drawing/2014/main" id="{4A0B9796-4EB9-21D3-42D7-ABB3154BCA35}"/>
                  </a:ext>
                </a:extLst>
              </p:cNvPr>
              <p:cNvSpPr txBox="1">
                <a:spLocks/>
              </p:cNvSpPr>
              <p:nvPr/>
            </p:nvSpPr>
            <p:spPr>
              <a:xfrm>
                <a:off x="785813" y="2234359"/>
                <a:ext cx="2028826" cy="872571"/>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24</m:t>
                          </m:r>
                        </m:num>
                        <m:den>
                          <m:r>
                            <a:rPr lang="en-AU" b="0" i="1" smtClean="0">
                              <a:latin typeface="Cambria Math" panose="02040503050406030204" pitchFamily="18" charset="0"/>
                            </a:rPr>
                            <m:t>30</m:t>
                          </m:r>
                        </m:den>
                      </m:f>
                      <m:r>
                        <a:rPr lang="en-AU" b="0" i="1" smtClean="0">
                          <a:latin typeface="Cambria Math" panose="02040503050406030204" pitchFamily="18" charset="0"/>
                        </a:rPr>
                        <m:t>×100=80%</m:t>
                      </m:r>
                    </m:oMath>
                  </m:oMathPara>
                </a14:m>
                <a:endParaRPr lang="en-AU" dirty="0"/>
              </a:p>
            </p:txBody>
          </p:sp>
        </mc:Choice>
        <mc:Fallback xmlns="">
          <p:sp>
            <p:nvSpPr>
              <p:cNvPr id="7" name="Content Placeholder 11">
                <a:extLst>
                  <a:ext uri="{FF2B5EF4-FFF2-40B4-BE49-F238E27FC236}">
                    <a16:creationId xmlns:a16="http://schemas.microsoft.com/office/drawing/2014/main" id="{4A0B9796-4EB9-21D3-42D7-ABB3154BCA35}"/>
                  </a:ext>
                </a:extLst>
              </p:cNvPr>
              <p:cNvSpPr txBox="1">
                <a:spLocks noRot="1" noChangeAspect="1" noMove="1" noResize="1" noEditPoints="1" noAdjustHandles="1" noChangeArrowheads="1" noChangeShapeType="1" noTextEdit="1"/>
              </p:cNvSpPr>
              <p:nvPr/>
            </p:nvSpPr>
            <p:spPr>
              <a:xfrm>
                <a:off x="785813" y="2234359"/>
                <a:ext cx="2028826" cy="872571"/>
              </a:xfrm>
              <a:prstGeom prst="rect">
                <a:avLst/>
              </a:prstGeom>
              <a:blipFill>
                <a:blip r:embed="rId5"/>
                <a:stretch>
                  <a:fillRect l="-300"/>
                </a:stretch>
              </a:blipFill>
            </p:spPr>
            <p:txBody>
              <a:bodyPr/>
              <a:lstStyle/>
              <a:p>
                <a:r>
                  <a:rPr lang="en-AU">
                    <a:noFill/>
                  </a:rPr>
                  <a:t> </a:t>
                </a:r>
              </a:p>
            </p:txBody>
          </p:sp>
        </mc:Fallback>
      </mc:AlternateContent>
      <p:sp>
        <p:nvSpPr>
          <p:cNvPr id="14" name="Speech Bubble: Oval 13">
            <a:extLst>
              <a:ext uri="{FF2B5EF4-FFF2-40B4-BE49-F238E27FC236}">
                <a16:creationId xmlns:a16="http://schemas.microsoft.com/office/drawing/2014/main" id="{C333AA1E-88CF-B8A9-17A1-10B99932125C}"/>
              </a:ext>
            </a:extLst>
          </p:cNvPr>
          <p:cNvSpPr/>
          <p:nvPr/>
        </p:nvSpPr>
        <p:spPr>
          <a:xfrm>
            <a:off x="176520" y="3621093"/>
            <a:ext cx="2900515" cy="2100710"/>
          </a:xfrm>
          <a:prstGeom prst="wedgeEllipseCallout">
            <a:avLst>
              <a:gd name="adj1" fmla="val -21811"/>
              <a:gd name="adj2" fmla="val -7754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Why do we multiply by 100? </a:t>
            </a:r>
          </a:p>
        </p:txBody>
      </p:sp>
      <p:pic>
        <p:nvPicPr>
          <p:cNvPr id="3" name="Picture 2" descr="An image from Desmos showing two bar models. There are two rectangles, equal sized and directly above one another. The top rectangle is divided into 30 equal sections by 29 vertical lines, with the left 24 shaded. The bottom rectangle is divided into 100 equal sections by 99 vertical lines, with the left 80 shaded. There is a dotted line showing that these two sets of shaded sections are equal. The top rectangle is labelled as 24/30, while the bottom rectangle is labelled as 80%.">
            <a:extLst>
              <a:ext uri="{FF2B5EF4-FFF2-40B4-BE49-F238E27FC236}">
                <a16:creationId xmlns:a16="http://schemas.microsoft.com/office/drawing/2014/main" id="{7EBC123C-363B-B8A7-2A2A-FF65FC726EBB}"/>
              </a:ext>
            </a:extLst>
          </p:cNvPr>
          <p:cNvPicPr>
            <a:picLocks noChangeAspect="1"/>
          </p:cNvPicPr>
          <p:nvPr/>
        </p:nvPicPr>
        <p:blipFill>
          <a:blip r:embed="rId6"/>
          <a:stretch>
            <a:fillRect/>
          </a:stretch>
        </p:blipFill>
        <p:spPr>
          <a:xfrm>
            <a:off x="3132008" y="2234359"/>
            <a:ext cx="8236328" cy="3006385"/>
          </a:xfrm>
          <a:prstGeom prst="rect">
            <a:avLst/>
          </a:prstGeom>
        </p:spPr>
      </p:pic>
      <p:sp>
        <p:nvSpPr>
          <p:cNvPr id="15" name="Speech Bubble: Oval 14">
            <a:extLst>
              <a:ext uri="{FF2B5EF4-FFF2-40B4-BE49-F238E27FC236}">
                <a16:creationId xmlns:a16="http://schemas.microsoft.com/office/drawing/2014/main" id="{3FFD3D7E-0BBE-E9B8-C4D6-4ABBC588F520}"/>
              </a:ext>
            </a:extLst>
          </p:cNvPr>
          <p:cNvSpPr/>
          <p:nvPr/>
        </p:nvSpPr>
        <p:spPr>
          <a:xfrm>
            <a:off x="6532981" y="5395538"/>
            <a:ext cx="5049667" cy="1173964"/>
          </a:xfrm>
          <a:prstGeom prst="wedgeEllipseCallout">
            <a:avLst>
              <a:gd name="adj1" fmla="val -24937"/>
              <a:gd name="adj2" fmla="val -9784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What is the same about the 2 rectangles?</a:t>
            </a:r>
          </a:p>
        </p:txBody>
      </p:sp>
    </p:spTree>
    <p:extLst>
      <p:ext uri="{BB962C8B-B14F-4D97-AF65-F5344CB8AC3E}">
        <p14:creationId xmlns:p14="http://schemas.microsoft.com/office/powerpoint/2010/main" val="345869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When it's fair to compare the pair (6)</a:t>
            </a:r>
          </a:p>
        </p:txBody>
      </p:sp>
      <p:sp>
        <p:nvSpPr>
          <p:cNvPr id="8" name="Text Placeholder 12">
            <a:extLst>
              <a:ext uri="{FF2B5EF4-FFF2-40B4-BE49-F238E27FC236}">
                <a16:creationId xmlns:a16="http://schemas.microsoft.com/office/drawing/2014/main" id="{57E1F7F2-4DC3-1D14-9D86-92D9B1720F41}"/>
              </a:ext>
            </a:extLst>
          </p:cNvPr>
          <p:cNvSpPr>
            <a:spLocks noGrp="1"/>
          </p:cNvSpPr>
          <p:nvPr>
            <p:ph type="body" sz="quarter" idx="18"/>
          </p:nvPr>
        </p:nvSpPr>
        <p:spPr>
          <a:xfrm>
            <a:off x="360000" y="982520"/>
            <a:ext cx="10080000" cy="310015"/>
          </a:xfrm>
        </p:spPr>
        <p:txBody>
          <a:bodyPr/>
          <a:lstStyle/>
          <a:p>
            <a:r>
              <a:rPr lang="en-AU" dirty="0"/>
              <a:t>Your turn – question 1</a:t>
            </a:r>
          </a:p>
        </p:txBody>
      </p:sp>
      <mc:AlternateContent xmlns:mc="http://schemas.openxmlformats.org/markup-compatibility/2006" xmlns:a14="http://schemas.microsoft.com/office/drawing/2010/main">
        <mc:Choice Requires="a14">
          <p:sp>
            <p:nvSpPr>
              <p:cNvPr id="9" name="Content Placeholder 11">
                <a:extLst>
                  <a:ext uri="{FF2B5EF4-FFF2-40B4-BE49-F238E27FC236}">
                    <a16:creationId xmlns:a16="http://schemas.microsoft.com/office/drawing/2014/main" id="{D40FA65A-D34A-67A5-C7AF-601122A70CCB}"/>
                  </a:ext>
                </a:extLst>
              </p:cNvPr>
              <p:cNvSpPr>
                <a:spLocks noGrp="1"/>
              </p:cNvSpPr>
              <p:nvPr>
                <p:ph idx="1"/>
              </p:nvPr>
            </p:nvSpPr>
            <p:spPr>
              <a:xfrm>
                <a:off x="360000" y="1620000"/>
                <a:ext cx="7181342" cy="444060"/>
              </a:xfrm>
            </p:spPr>
            <p:txBody>
              <a:bodyPr/>
              <a:lstStyle/>
              <a:p>
                <a:r>
                  <a:rPr lang="en-AU" dirty="0"/>
                  <a:t>What is </a:t>
                </a:r>
                <a14:m>
                  <m:oMath xmlns:m="http://schemas.openxmlformats.org/officeDocument/2006/math">
                    <m:r>
                      <a:rPr lang="en-AU" b="0" i="1" smtClean="0">
                        <a:latin typeface="Cambria Math" panose="02040503050406030204" pitchFamily="18" charset="0"/>
                      </a:rPr>
                      <m:t>16</m:t>
                    </m:r>
                  </m:oMath>
                </a14:m>
                <a:r>
                  <a:rPr lang="en-AU" dirty="0"/>
                  <a:t> goals as a percentage of </a:t>
                </a:r>
                <a14:m>
                  <m:oMath xmlns:m="http://schemas.openxmlformats.org/officeDocument/2006/math">
                    <m:r>
                      <a:rPr lang="en-AU" b="0" i="1" smtClean="0">
                        <a:latin typeface="Cambria Math" panose="02040503050406030204" pitchFamily="18" charset="0"/>
                      </a:rPr>
                      <m:t>40</m:t>
                    </m:r>
                  </m:oMath>
                </a14:m>
                <a:r>
                  <a:rPr lang="en-AU" dirty="0"/>
                  <a:t> shots on goal? </a:t>
                </a:r>
              </a:p>
            </p:txBody>
          </p:sp>
        </mc:Choice>
        <mc:Fallback xmlns="">
          <p:sp>
            <p:nvSpPr>
              <p:cNvPr id="9" name="Content Placeholder 11">
                <a:extLst>
                  <a:ext uri="{FF2B5EF4-FFF2-40B4-BE49-F238E27FC236}">
                    <a16:creationId xmlns:a16="http://schemas.microsoft.com/office/drawing/2014/main" id="{D40FA65A-D34A-67A5-C7AF-601122A70CCB}"/>
                  </a:ext>
                </a:extLst>
              </p:cNvPr>
              <p:cNvSpPr>
                <a:spLocks noGrp="1" noRot="1" noChangeAspect="1" noMove="1" noResize="1" noEditPoints="1" noAdjustHandles="1" noChangeArrowheads="1" noChangeShapeType="1" noTextEdit="1"/>
              </p:cNvSpPr>
              <p:nvPr>
                <p:ph idx="1"/>
              </p:nvPr>
            </p:nvSpPr>
            <p:spPr>
              <a:xfrm>
                <a:off x="360000" y="1620000"/>
                <a:ext cx="7181342" cy="444060"/>
              </a:xfrm>
              <a:blipFill>
                <a:blip r:embed="rId3"/>
                <a:stretch>
                  <a:fillRect l="-2122" t="-19178" b="-1370"/>
                </a:stretch>
              </a:blipFill>
            </p:spPr>
            <p:txBody>
              <a:bodyPr/>
              <a:lstStyle/>
              <a:p>
                <a:r>
                  <a:rPr lang="en-AU">
                    <a:noFill/>
                  </a:rPr>
                  <a:t> </a:t>
                </a:r>
              </a:p>
            </p:txBody>
          </p:sp>
        </mc:Fallback>
      </mc:AlternateContent>
    </p:spTree>
    <p:extLst>
      <p:ext uri="{BB962C8B-B14F-4D97-AF65-F5344CB8AC3E}">
        <p14:creationId xmlns:p14="http://schemas.microsoft.com/office/powerpoint/2010/main" val="18905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When it's fair to compare the pair (7)</a:t>
            </a:r>
          </a:p>
        </p:txBody>
      </p:sp>
      <p:sp>
        <p:nvSpPr>
          <p:cNvPr id="10" name="Text Placeholder 12">
            <a:extLst>
              <a:ext uri="{FF2B5EF4-FFF2-40B4-BE49-F238E27FC236}">
                <a16:creationId xmlns:a16="http://schemas.microsoft.com/office/drawing/2014/main" id="{BB8FFD40-7B65-6947-9FA0-A224EA54235D}"/>
              </a:ext>
            </a:extLst>
          </p:cNvPr>
          <p:cNvSpPr>
            <a:spLocks noGrp="1"/>
          </p:cNvSpPr>
          <p:nvPr>
            <p:ph type="body" sz="quarter" idx="18"/>
          </p:nvPr>
        </p:nvSpPr>
        <p:spPr>
          <a:xfrm>
            <a:off x="360000" y="982520"/>
            <a:ext cx="10080000" cy="310015"/>
          </a:xfrm>
        </p:spPr>
        <p:txBody>
          <a:bodyPr/>
          <a:lstStyle/>
          <a:p>
            <a:r>
              <a:rPr lang="en-AU" dirty="0"/>
              <a:t>Your turn – solutions 1</a:t>
            </a:r>
          </a:p>
        </p:txBody>
      </p:sp>
      <mc:AlternateContent xmlns:mc="http://schemas.openxmlformats.org/markup-compatibility/2006" xmlns:a14="http://schemas.microsoft.com/office/drawing/2010/main">
        <mc:Choice Requires="a14">
          <p:sp>
            <p:nvSpPr>
              <p:cNvPr id="5" name="Content Placeholder 11">
                <a:extLst>
                  <a:ext uri="{FF2B5EF4-FFF2-40B4-BE49-F238E27FC236}">
                    <a16:creationId xmlns:a16="http://schemas.microsoft.com/office/drawing/2014/main" id="{53B6F59D-EC19-59D9-4715-ED3EFE52C7D2}"/>
                  </a:ext>
                </a:extLst>
              </p:cNvPr>
              <p:cNvSpPr txBox="1">
                <a:spLocks/>
              </p:cNvSpPr>
              <p:nvPr/>
            </p:nvSpPr>
            <p:spPr>
              <a:xfrm>
                <a:off x="360000" y="1620000"/>
                <a:ext cx="7181342" cy="44406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What is </a:t>
                </a:r>
                <a14:m>
                  <m:oMath xmlns:m="http://schemas.openxmlformats.org/officeDocument/2006/math">
                    <m:r>
                      <a:rPr lang="en-AU" i="1" smtClean="0">
                        <a:latin typeface="Cambria Math" panose="02040503050406030204" pitchFamily="18" charset="0"/>
                      </a:rPr>
                      <m:t>16</m:t>
                    </m:r>
                  </m:oMath>
                </a14:m>
                <a:r>
                  <a:rPr lang="en-AU" dirty="0"/>
                  <a:t> goals as a percentage of </a:t>
                </a:r>
                <a14:m>
                  <m:oMath xmlns:m="http://schemas.openxmlformats.org/officeDocument/2006/math">
                    <m:r>
                      <a:rPr lang="en-AU" i="1" smtClean="0">
                        <a:latin typeface="Cambria Math" panose="02040503050406030204" pitchFamily="18" charset="0"/>
                      </a:rPr>
                      <m:t>40</m:t>
                    </m:r>
                  </m:oMath>
                </a14:m>
                <a:r>
                  <a:rPr lang="en-AU" dirty="0"/>
                  <a:t> shots on goal? </a:t>
                </a:r>
              </a:p>
            </p:txBody>
          </p:sp>
        </mc:Choice>
        <mc:Fallback xmlns="">
          <p:sp>
            <p:nvSpPr>
              <p:cNvPr id="5" name="Content Placeholder 11">
                <a:extLst>
                  <a:ext uri="{FF2B5EF4-FFF2-40B4-BE49-F238E27FC236}">
                    <a16:creationId xmlns:a16="http://schemas.microsoft.com/office/drawing/2014/main" id="{53B6F59D-EC19-59D9-4715-ED3EFE52C7D2}"/>
                  </a:ext>
                </a:extLst>
              </p:cNvPr>
              <p:cNvSpPr txBox="1">
                <a:spLocks noRot="1" noChangeAspect="1" noMove="1" noResize="1" noEditPoints="1" noAdjustHandles="1" noChangeArrowheads="1" noChangeShapeType="1" noTextEdit="1"/>
              </p:cNvSpPr>
              <p:nvPr/>
            </p:nvSpPr>
            <p:spPr>
              <a:xfrm>
                <a:off x="360000" y="1620000"/>
                <a:ext cx="7181342" cy="444060"/>
              </a:xfrm>
              <a:prstGeom prst="rect">
                <a:avLst/>
              </a:prstGeom>
              <a:blipFill>
                <a:blip r:embed="rId3"/>
                <a:stretch>
                  <a:fillRect l="-2122" t="-19178" b="-1370"/>
                </a:stretch>
              </a:blipFill>
            </p:spPr>
            <p:txBody>
              <a:bodyPr/>
              <a:lstStyle/>
              <a:p>
                <a:r>
                  <a:rPr lang="en-AU">
                    <a:noFill/>
                  </a:rPr>
                  <a:t> </a:t>
                </a:r>
              </a:p>
            </p:txBody>
          </p:sp>
        </mc:Fallback>
      </mc:AlternateContent>
      <p:pic>
        <p:nvPicPr>
          <p:cNvPr id="7" name="Picture 6" descr="An image from Desmos showing two bar models. There are two rectangles, equal sized and directly above one another. The top rectangle is divided into 40 equal sections by 39 vertical lines, with the left 16 shaded. The bottom rectangle is divided into 100 equal sections by 99 vertical lines, with the left 40 shaded. There is a dotted line showing that these two sets of shaded sections are equal. The top rectangle is labelled as 16/40, while the bottom rectangle is labelled as 40%. ">
            <a:extLst>
              <a:ext uri="{FF2B5EF4-FFF2-40B4-BE49-F238E27FC236}">
                <a16:creationId xmlns:a16="http://schemas.microsoft.com/office/drawing/2014/main" id="{C9836E0F-39AA-C75C-991B-462E4D5E409F}"/>
              </a:ext>
            </a:extLst>
          </p:cNvPr>
          <p:cNvPicPr>
            <a:picLocks noChangeAspect="1"/>
          </p:cNvPicPr>
          <p:nvPr/>
        </p:nvPicPr>
        <p:blipFill>
          <a:blip r:embed="rId4"/>
          <a:stretch>
            <a:fillRect/>
          </a:stretch>
        </p:blipFill>
        <p:spPr>
          <a:xfrm>
            <a:off x="2643670" y="2556429"/>
            <a:ext cx="8457256" cy="3101559"/>
          </a:xfrm>
          <a:prstGeom prst="rect">
            <a:avLst/>
          </a:prstGeom>
        </p:spPr>
      </p:pic>
      <mc:AlternateContent xmlns:mc="http://schemas.openxmlformats.org/markup-compatibility/2006" xmlns:a14="http://schemas.microsoft.com/office/drawing/2010/main">
        <mc:Choice Requires="a14">
          <p:sp>
            <p:nvSpPr>
              <p:cNvPr id="8" name="Content Placeholder 11">
                <a:extLst>
                  <a:ext uri="{FF2B5EF4-FFF2-40B4-BE49-F238E27FC236}">
                    <a16:creationId xmlns:a16="http://schemas.microsoft.com/office/drawing/2014/main" id="{A28DB180-E0F9-7B65-D4F5-D249BF0A0D78}"/>
                  </a:ext>
                </a:extLst>
              </p:cNvPr>
              <p:cNvSpPr txBox="1">
                <a:spLocks/>
              </p:cNvSpPr>
              <p:nvPr/>
            </p:nvSpPr>
            <p:spPr>
              <a:xfrm>
                <a:off x="360000" y="2556429"/>
                <a:ext cx="7191174" cy="44406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16</m:t>
                          </m:r>
                        </m:num>
                        <m:den>
                          <m:r>
                            <a:rPr lang="en-AU" b="0" i="1" smtClean="0">
                              <a:latin typeface="Cambria Math" panose="02040503050406030204" pitchFamily="18" charset="0"/>
                            </a:rPr>
                            <m:t>40</m:t>
                          </m:r>
                        </m:den>
                      </m:f>
                      <m:r>
                        <a:rPr lang="en-AU" b="0" i="1" smtClean="0">
                          <a:latin typeface="Cambria Math" panose="02040503050406030204" pitchFamily="18" charset="0"/>
                        </a:rPr>
                        <m:t>×100=40%</m:t>
                      </m:r>
                    </m:oMath>
                  </m:oMathPara>
                </a14:m>
                <a:endParaRPr lang="en-AU" dirty="0"/>
              </a:p>
            </p:txBody>
          </p:sp>
        </mc:Choice>
        <mc:Fallback xmlns="">
          <p:sp>
            <p:nvSpPr>
              <p:cNvPr id="8" name="Content Placeholder 11">
                <a:extLst>
                  <a:ext uri="{FF2B5EF4-FFF2-40B4-BE49-F238E27FC236}">
                    <a16:creationId xmlns:a16="http://schemas.microsoft.com/office/drawing/2014/main" id="{A28DB180-E0F9-7B65-D4F5-D249BF0A0D78}"/>
                  </a:ext>
                </a:extLst>
              </p:cNvPr>
              <p:cNvSpPr txBox="1">
                <a:spLocks noRot="1" noChangeAspect="1" noMove="1" noResize="1" noEditPoints="1" noAdjustHandles="1" noChangeArrowheads="1" noChangeShapeType="1" noTextEdit="1"/>
              </p:cNvSpPr>
              <p:nvPr/>
            </p:nvSpPr>
            <p:spPr>
              <a:xfrm>
                <a:off x="360000" y="2556429"/>
                <a:ext cx="7191174" cy="444060"/>
              </a:xfrm>
              <a:prstGeom prst="rect">
                <a:avLst/>
              </a:prstGeom>
              <a:blipFill>
                <a:blip r:embed="rId5"/>
                <a:stretch>
                  <a:fillRect b="-30137"/>
                </a:stretch>
              </a:blipFill>
            </p:spPr>
            <p:txBody>
              <a:bodyPr/>
              <a:lstStyle/>
              <a:p>
                <a:r>
                  <a:rPr lang="en-AU">
                    <a:noFill/>
                  </a:rPr>
                  <a:t> </a:t>
                </a:r>
              </a:p>
            </p:txBody>
          </p:sp>
        </mc:Fallback>
      </mc:AlternateContent>
    </p:spTree>
    <p:extLst>
      <p:ext uri="{BB962C8B-B14F-4D97-AF65-F5344CB8AC3E}">
        <p14:creationId xmlns:p14="http://schemas.microsoft.com/office/powerpoint/2010/main" val="2540133352"/>
      </p:ext>
    </p:extLst>
  </p:cSld>
  <p:clrMapOvr>
    <a:masterClrMapping/>
  </p:clrMapOvr>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7-10-syllabus-sws-december-2022.potx  -  Read-Only" id="{4B7518B7-7928-4400-889E-427E9DE28E01}" vid="{F7238460-63C4-40E6-AE58-06ED0ED9CA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237</Words>
  <Application>Microsoft Office PowerPoint</Application>
  <PresentationFormat>Widescreen</PresentationFormat>
  <Paragraphs>36</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Cambria Math</vt:lpstr>
      <vt:lpstr>Times New Roman</vt:lpstr>
      <vt:lpstr>Public Sans Light</vt:lpstr>
      <vt:lpstr>Public Sans</vt:lpstr>
      <vt:lpstr>NSWG Corporate</vt:lpstr>
      <vt:lpstr>When it’s fair to compare the pair</vt:lpstr>
      <vt:lpstr>When it's fair to compare the pair (1)</vt:lpstr>
      <vt:lpstr>When it's fair to compare the pair (2)</vt:lpstr>
      <vt:lpstr>When it's fair to compare the pair (3)</vt:lpstr>
      <vt:lpstr>When it's fair to compare the pair (4)</vt:lpstr>
      <vt:lpstr>When it's fair to compare the pair (5)</vt:lpstr>
      <vt:lpstr>When it's fair to compare the pair (6)</vt:lpstr>
      <vt:lpstr>When it's fair to compare the pair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it's fair to compare the pair</dc:title>
  <dc:creator>NSW Department of Education</dc:creator>
  <cp:keywords>mathematics, maths, fraction</cp:keywords>
  <cp:lastModifiedBy/>
  <dcterms:created xsi:type="dcterms:W3CDTF">2022-12-14T10:06:25Z</dcterms:created>
  <dcterms:modified xsi:type="dcterms:W3CDTF">2023-09-03T23:41:22Z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0x01010028550904603AA64982DCAA86C5CFC06E</vt:lpwstr>
  </property>
  <property fmtid="{D5CDD505-2E9C-101B-9397-08002B2CF9AE}" pid="4" name="MSIP_Label_b603dfd7-d93a-4381-a340-2995d8282205_Enabled">
    <vt:lpwstr>true</vt:lpwstr>
  </property>
  <property fmtid="{D5CDD505-2E9C-101B-9397-08002B2CF9AE}" pid="5" name="MSIP_Label_b603dfd7-d93a-4381-a340-2995d8282205_SetDate">
    <vt:lpwstr>2023-07-26T13:50:19Z</vt:lpwstr>
  </property>
  <property fmtid="{D5CDD505-2E9C-101B-9397-08002B2CF9AE}" pid="6" name="MSIP_Label_b603dfd7-d93a-4381-a340-2995d8282205_Method">
    <vt:lpwstr>Standard</vt:lpwstr>
  </property>
  <property fmtid="{D5CDD505-2E9C-101B-9397-08002B2CF9AE}" pid="7" name="MSIP_Label_b603dfd7-d93a-4381-a340-2995d8282205_Name">
    <vt:lpwstr>OFFICIAL</vt:lpwstr>
  </property>
  <property fmtid="{D5CDD505-2E9C-101B-9397-08002B2CF9AE}" pid="8" name="MSIP_Label_b603dfd7-d93a-4381-a340-2995d8282205_SiteId">
    <vt:lpwstr>05a0e69a-418a-47c1-9c25-9387261bf991</vt:lpwstr>
  </property>
  <property fmtid="{D5CDD505-2E9C-101B-9397-08002B2CF9AE}" pid="9" name="MSIP_Label_b603dfd7-d93a-4381-a340-2995d8282205_ActionId">
    <vt:lpwstr>13705649-cbcb-4e12-b770-158983ba492d</vt:lpwstr>
  </property>
  <property fmtid="{D5CDD505-2E9C-101B-9397-08002B2CF9AE}" pid="10" name="MSIP_Label_b603dfd7-d93a-4381-a340-2995d8282205_ContentBits">
    <vt:lpwstr>0</vt:lpwstr>
  </property>
</Properties>
</file>