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8" r:id="rId2"/>
    <p:sldId id="270" r:id="rId3"/>
    <p:sldId id="271" r:id="rId4"/>
    <p:sldId id="259" r:id="rId5"/>
    <p:sldId id="266" r:id="rId6"/>
    <p:sldId id="267" r:id="rId7"/>
    <p:sldId id="262" r:id="rId8"/>
    <p:sldId id="268" r:id="rId9"/>
    <p:sldId id="263" r:id="rId10"/>
    <p:sldId id="264" r:id="rId11"/>
    <p:sldId id="269" r:id="rId12"/>
  </p:sldIdLst>
  <p:sldSz cx="12192000" cy="6858000"/>
  <p:notesSz cx="6858000" cy="9144000"/>
  <p:embeddedFontLst>
    <p:embeddedFont>
      <p:font typeface="Cambria Math" panose="02040503050406030204" pitchFamily="18" charset="0"/>
      <p:regular r:id="rId15"/>
    </p:embeddedFont>
    <p:embeddedFont>
      <p:font typeface="Public Sans" panose="020B0604020202020204" charset="0"/>
      <p:regular r:id="rId16"/>
      <p:bold r:id="rId17"/>
      <p:italic r:id="rId18"/>
      <p:boldItalic r:id="rId19"/>
    </p:embeddedFont>
    <p:embeddedFont>
      <p:font typeface="Public Sans Light" panose="020B0604020202020204" charset="0"/>
      <p:regular r:id="rId20"/>
      <p:italic r:id="rId21"/>
    </p:embeddedFont>
  </p:embeddedFont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tes" id="{9102D73B-8542-41AF-8673-BCEF68A5FE73}">
          <p14:sldIdLst>
            <p14:sldId id="258"/>
            <p14:sldId id="270"/>
            <p14:sldId id="271"/>
            <p14:sldId id="259"/>
            <p14:sldId id="266"/>
            <p14:sldId id="267"/>
            <p14:sldId id="262"/>
            <p14:sldId id="268"/>
            <p14:sldId id="263"/>
            <p14:sldId id="264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CFD"/>
    <a:srgbClr val="0070C0"/>
    <a:srgbClr val="CBEDFD"/>
    <a:srgbClr val="00296C"/>
    <a:srgbClr val="002664"/>
    <a:srgbClr val="0046B8"/>
    <a:srgbClr val="FFFFFF"/>
    <a:srgbClr val="F6ACB6"/>
    <a:srgbClr val="630019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718" autoAdjust="0"/>
  </p:normalViewPr>
  <p:slideViewPr>
    <p:cSldViewPr snapToGrid="0">
      <p:cViewPr varScale="1">
        <p:scale>
          <a:sx n="61" d="100"/>
          <a:sy n="61" d="100"/>
        </p:scale>
        <p:origin x="2394" y="11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7/09/2023</a:t>
            </a:fld>
            <a:endParaRPr lang="en-AU" dirty="0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 dirty="0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7/09/2023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860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1690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4928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220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8362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4013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8208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9675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8064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1471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908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84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324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6517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944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711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83723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23972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99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086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34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6466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391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131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2292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92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705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69581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2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86238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87899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595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509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8738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512198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136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63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8626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12596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94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94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828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702" r:id="rId3"/>
    <p:sldLayoutId id="2147483688" r:id="rId4"/>
    <p:sldLayoutId id="2147483705" r:id="rId5"/>
    <p:sldLayoutId id="2147483668" r:id="rId6"/>
    <p:sldLayoutId id="2147483671" r:id="rId7"/>
    <p:sldLayoutId id="2147483706" r:id="rId8"/>
    <p:sldLayoutId id="2147483673" r:id="rId9"/>
    <p:sldLayoutId id="2147483674" r:id="rId10"/>
    <p:sldLayoutId id="2147483707" r:id="rId11"/>
    <p:sldLayoutId id="2147483711" r:id="rId12"/>
    <p:sldLayoutId id="2147483675" r:id="rId13"/>
    <p:sldLayoutId id="2147483712" r:id="rId14"/>
    <p:sldLayoutId id="2147483676" r:id="rId15"/>
    <p:sldLayoutId id="2147483662" r:id="rId16"/>
    <p:sldLayoutId id="2147483690" r:id="rId17"/>
    <p:sldLayoutId id="2147483672" r:id="rId18"/>
    <p:sldLayoutId id="2147483691" r:id="rId19"/>
    <p:sldLayoutId id="2147483677" r:id="rId20"/>
    <p:sldLayoutId id="2147483692" r:id="rId21"/>
    <p:sldLayoutId id="2147483678" r:id="rId22"/>
    <p:sldLayoutId id="2147483710" r:id="rId23"/>
    <p:sldLayoutId id="2147483698" r:id="rId24"/>
    <p:sldLayoutId id="2147483699" r:id="rId25"/>
    <p:sldLayoutId id="2147483689" r:id="rId26"/>
    <p:sldLayoutId id="2147483713" r:id="rId27"/>
    <p:sldLayoutId id="2147483714" r:id="rId28"/>
    <p:sldLayoutId id="2147483664" r:id="rId29"/>
    <p:sldLayoutId id="2147483693" r:id="rId30"/>
    <p:sldLayoutId id="2147483684" r:id="rId31"/>
    <p:sldLayoutId id="2147483694" r:id="rId32"/>
    <p:sldLayoutId id="2147483687" r:id="rId33"/>
    <p:sldLayoutId id="2147483696" r:id="rId34"/>
    <p:sldLayoutId id="2147483680" r:id="rId35"/>
    <p:sldLayoutId id="2147483681" r:id="rId36"/>
    <p:sldLayoutId id="2147483697" r:id="rId37"/>
    <p:sldLayoutId id="2147483709" r:id="rId38"/>
    <p:sldLayoutId id="2147483685" r:id="rId39"/>
    <p:sldLayoutId id="2147483686" r:id="rId40"/>
    <p:sldLayoutId id="2147483665" r:id="rId41"/>
    <p:sldLayoutId id="2147483666" r:id="rId42"/>
    <p:sldLayoutId id="2147483667" r:id="rId43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4.png"/><Relationship Id="rId5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1.png"/><Relationship Id="rId5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 fair share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Explicit teaching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65603BB-33E3-F275-41EA-17270D79CD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6F68DB5-BC5F-CC61-36D4-791DF1100E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3CF8210-832F-F269-EFFE-2420C4D4E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52552D-EFFA-5A9C-656E-67E0E798C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NSW Department of Education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981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share (9)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question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A75D447D-E4F1-B9EC-21F7-54B13700BB7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20000"/>
                <a:ext cx="2833576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AU" dirty="0"/>
                  <a:t>Decrease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$720</m:t>
                    </m:r>
                  </m:oMath>
                </a14:m>
                <a:r>
                  <a:rPr lang="en-AU" dirty="0"/>
                  <a:t> by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38%</m:t>
                    </m:r>
                  </m:oMath>
                </a14:m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A75D447D-E4F1-B9EC-21F7-54B13700B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20000"/>
                <a:ext cx="2833576" cy="444060"/>
              </a:xfrm>
              <a:prstGeom prst="rect">
                <a:avLst/>
              </a:prstGeom>
              <a:blipFill>
                <a:blip r:embed="rId3"/>
                <a:stretch>
                  <a:fillRect l="-5376" t="-19178" b="-13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226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share (10)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solution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48D76322-B805-5ED9-C884-58DE7772263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20000"/>
                <a:ext cx="2833576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AU" dirty="0"/>
                  <a:t>Decrease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$720</m:t>
                    </m:r>
                  </m:oMath>
                </a14:m>
                <a:r>
                  <a:rPr lang="en-AU" dirty="0"/>
                  <a:t> by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38%</m:t>
                    </m:r>
                  </m:oMath>
                </a14:m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48D76322-B805-5ED9-C884-58DE77722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20000"/>
                <a:ext cx="2833576" cy="444060"/>
              </a:xfrm>
              <a:prstGeom prst="rect">
                <a:avLst/>
              </a:prstGeom>
              <a:blipFill>
                <a:blip r:embed="rId3"/>
                <a:stretch>
                  <a:fillRect l="-5376" t="-19178" b="-13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29CD076B-8839-D475-6ECB-2268D6EAB4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6153332"/>
                <a:ext cx="2833576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720−273.60=$446.40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29CD076B-8839-D475-6ECB-2268D6EAB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6153332"/>
                <a:ext cx="2833576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An image from Desmos of two rectangles, each divided into 10 parts by 9 vertical lines. The first rectangle is labelled as Step 1, and the second is labelled as Step 2. Each of the vertical lines in the top rectangle is marked with a percentage, from left to right, 10%, 20%, 30%, 40%, 50%, 60%, 70%, 80% and 90%, and the lines on the lower rectangle are in the same places. There is a section of the top rectangle shaded labelled as 38% of $720 = 0.38 x 720. The entire rectangle is labelled as $720, and a section the same size as the shaded area is taken from the end of the second rectangle, labelled as $273.60. ">
            <a:extLst>
              <a:ext uri="{FF2B5EF4-FFF2-40B4-BE49-F238E27FC236}">
                <a16:creationId xmlns:a16="http://schemas.microsoft.com/office/drawing/2014/main" id="{F0B5ECA7-3A36-BDAE-CA7D-4B91D6AA72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78676" y="1898202"/>
            <a:ext cx="6534150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8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share (1)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12A3DC8F-1492-778B-E916-A0CBFD8A74C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0080000" cy="310015"/>
          </a:xfrm>
        </p:spPr>
        <p:txBody>
          <a:bodyPr/>
          <a:lstStyle/>
          <a:p>
            <a:r>
              <a:rPr lang="en-AU" dirty="0"/>
              <a:t>Launch</a:t>
            </a:r>
          </a:p>
        </p:txBody>
      </p:sp>
      <p:pic>
        <p:nvPicPr>
          <p:cNvPr id="3" name="Picture 2" descr="An image of a table with two columns and two rows. The top left cell has the text &quot;A taxi driver earns $420 per week&quot;. The top right cell has the text &quot;A teenager delivers newspapers 3 days a week and receives $130. The bottom left cell has the text &quot;A teacher earns $1842 per week&quot;. The bottom right cell has the text &quot;A doctor earns $3187 per week&quot;. ">
            <a:extLst>
              <a:ext uri="{FF2B5EF4-FFF2-40B4-BE49-F238E27FC236}">
                <a16:creationId xmlns:a16="http://schemas.microsoft.com/office/drawing/2014/main" id="{2D1D6D8D-8F69-EA1C-D99A-26FC395A38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99" y="2749808"/>
            <a:ext cx="10250898" cy="1358384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B7848E21-AEA6-E391-EA72-9CB5D8D9A668}"/>
              </a:ext>
            </a:extLst>
          </p:cNvPr>
          <p:cNvSpPr/>
          <p:nvPr/>
        </p:nvSpPr>
        <p:spPr>
          <a:xfrm>
            <a:off x="359999" y="4547185"/>
            <a:ext cx="4153007" cy="1893663"/>
          </a:xfrm>
          <a:prstGeom prst="wedgeEllipseCallout">
            <a:avLst>
              <a:gd name="adj1" fmla="val 50150"/>
              <a:gd name="adj2" fmla="val -659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Each of these people will receive a pay increase of $100 per week.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865A9E70-DEE8-1CC9-1FD3-11037C91BB1A}"/>
              </a:ext>
            </a:extLst>
          </p:cNvPr>
          <p:cNvSpPr/>
          <p:nvPr/>
        </p:nvSpPr>
        <p:spPr>
          <a:xfrm>
            <a:off x="7466865" y="4660256"/>
            <a:ext cx="2973135" cy="1893663"/>
          </a:xfrm>
          <a:prstGeom prst="wedgeEllipseCallout">
            <a:avLst>
              <a:gd name="adj1" fmla="val -50715"/>
              <a:gd name="adj2" fmla="val -7113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Is the $100 the same for each person?</a:t>
            </a:r>
          </a:p>
        </p:txBody>
      </p:sp>
    </p:spTree>
    <p:extLst>
      <p:ext uri="{BB962C8B-B14F-4D97-AF65-F5344CB8AC3E}">
        <p14:creationId xmlns:p14="http://schemas.microsoft.com/office/powerpoint/2010/main" val="1969051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share (2)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12A3DC8F-1492-778B-E916-A0CBFD8A74C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0080000" cy="310015"/>
          </a:xfrm>
        </p:spPr>
        <p:txBody>
          <a:bodyPr/>
          <a:lstStyle/>
          <a:p>
            <a:r>
              <a:rPr lang="en-AU" dirty="0"/>
              <a:t>Launch 2</a:t>
            </a:r>
          </a:p>
        </p:txBody>
      </p:sp>
      <p:pic>
        <p:nvPicPr>
          <p:cNvPr id="12" name="Picture 11" descr="An image of a table with two rows and two columns. In the top left cell is the text &quot;An iPad costs $549&quot;. In the top right cell is the text &quot;A washing machine costs $999&quot;. In the bottom left cell is the text &quot;A smart TV costs $3459&quot;. In the bottom right cell is the text &quot;A wireless charger costs $101&quot;. ">
            <a:extLst>
              <a:ext uri="{FF2B5EF4-FFF2-40B4-BE49-F238E27FC236}">
                <a16:creationId xmlns:a16="http://schemas.microsoft.com/office/drawing/2014/main" id="{E44FAD6C-14CC-6F41-A024-AD8E7B9E3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14" y="2685884"/>
            <a:ext cx="11291659" cy="1030710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B7848E21-AEA6-E391-EA72-9CB5D8D9A668}"/>
              </a:ext>
            </a:extLst>
          </p:cNvPr>
          <p:cNvSpPr/>
          <p:nvPr/>
        </p:nvSpPr>
        <p:spPr>
          <a:xfrm>
            <a:off x="359999" y="4161421"/>
            <a:ext cx="4153007" cy="1893663"/>
          </a:xfrm>
          <a:prstGeom prst="wedgeEllipseCallout">
            <a:avLst>
              <a:gd name="adj1" fmla="val 50150"/>
              <a:gd name="adj2" fmla="val -6594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Each of these products will be reduced by $100 for a sale. 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865A9E70-DEE8-1CC9-1FD3-11037C91BB1A}"/>
              </a:ext>
            </a:extLst>
          </p:cNvPr>
          <p:cNvSpPr/>
          <p:nvPr/>
        </p:nvSpPr>
        <p:spPr>
          <a:xfrm>
            <a:off x="7466865" y="4274492"/>
            <a:ext cx="2973135" cy="1893663"/>
          </a:xfrm>
          <a:prstGeom prst="wedgeEllipseCallout">
            <a:avLst>
              <a:gd name="adj1" fmla="val -50715"/>
              <a:gd name="adj2" fmla="val -7113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Is it fair to decrease all products by $100?</a:t>
            </a:r>
          </a:p>
        </p:txBody>
      </p:sp>
    </p:spTree>
    <p:extLst>
      <p:ext uri="{BB962C8B-B14F-4D97-AF65-F5344CB8AC3E}">
        <p14:creationId xmlns:p14="http://schemas.microsoft.com/office/powerpoint/2010/main" val="120025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share (3)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12A3DC8F-1492-778B-E916-A0CBFD8A74C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0080000" cy="310015"/>
          </a:xfrm>
        </p:spPr>
        <p:txBody>
          <a:bodyPr/>
          <a:lstStyle/>
          <a:p>
            <a:r>
              <a:rPr lang="en-AU" dirty="0"/>
              <a:t>Percentage increase – 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EB2DE1AD-A01B-BDA4-9AC6-9D362BDF19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7191174" cy="444060"/>
              </a:xfrm>
            </p:spPr>
            <p:txBody>
              <a:bodyPr/>
              <a:lstStyle/>
              <a:p>
                <a:r>
                  <a:rPr lang="en-AU" dirty="0"/>
                  <a:t>Increase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$30</m:t>
                    </m:r>
                  </m:oMath>
                </a14:m>
                <a:r>
                  <a:rPr lang="en-AU" dirty="0"/>
                  <a:t> by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12%</m:t>
                    </m:r>
                  </m:oMath>
                </a14:m>
                <a:r>
                  <a:rPr lang="en-AU" dirty="0"/>
                  <a:t>. </a:t>
                </a:r>
              </a:p>
            </p:txBody>
          </p:sp>
        </mc:Choice>
        <mc:Fallback xmlns="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EB2DE1AD-A01B-BDA4-9AC6-9D362BDF19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7191174" cy="444060"/>
              </a:xfrm>
              <a:blipFill>
                <a:blip r:embed="rId4"/>
                <a:stretch>
                  <a:fillRect l="-2119" t="-19178" b="-13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n image from Desmos of two rectangles, each divided into 10 parts by 9 vertical lines. The first rectangle is labelled as Step 1 and the second as Step 2. Each of the vertical lines in the top rectangle is marked with a percentage, from left to right, 10%, 20%, 30%, 40%, 50%, 60%, 70%, 80% and 90%, and the lines on the lower rectangle are in the same places. There is a section of the top rectangle shaded labelled as 12% of $30 = 0.12 x 30. The entire rectangle is labelled as $30, and an extension the same size as the shaded area is added onto the end of the second rectangle, labelled as $3.60. ">
            <a:extLst>
              <a:ext uri="{FF2B5EF4-FFF2-40B4-BE49-F238E27FC236}">
                <a16:creationId xmlns:a16="http://schemas.microsoft.com/office/drawing/2014/main" id="{17F863DB-7BFD-BE84-F466-29CBFC130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9193" y="2064060"/>
            <a:ext cx="7191174" cy="3832743"/>
          </a:xfrm>
          <a:prstGeom prst="rect">
            <a:avLst/>
          </a:prstGeom>
        </p:spPr>
      </p:pic>
      <p:pic>
        <p:nvPicPr>
          <p:cNvPr id="7" name="Picture 6" descr="An image from Desmos of two rectangles, each divided into 10 parts by 9 vertical lines. The first rectangle is labelled as Step 1 and the second as Step 2. Each of the vertical lines in the top rectangle is marked with a percentage, from left to right, 10%, 20%, 30%, 40%, 50%, 60%, 70%, 80% and 90%, and the lines on the lower rectangle are in the same places. There is a section of the top rectangle shaded labelled as 12% of $30 = 0.12 x 30. The entire rectangle is labelled as $30, and an extension the same size as the shaded area is added onto the end of the second rectangle, labelled as $3.60. ">
            <a:extLst>
              <a:ext uri="{FF2B5EF4-FFF2-40B4-BE49-F238E27FC236}">
                <a16:creationId xmlns:a16="http://schemas.microsoft.com/office/drawing/2014/main" id="{9FFEDC5D-779A-554F-9868-BA875FFECA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9193" y="2156527"/>
            <a:ext cx="7191174" cy="38327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11">
                <a:extLst>
                  <a:ext uri="{FF2B5EF4-FFF2-40B4-BE49-F238E27FC236}">
                    <a16:creationId xmlns:a16="http://schemas.microsoft.com/office/drawing/2014/main" id="{9402BA1C-30CA-35FF-3D19-6F2735FC525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59127" y="6224268"/>
                <a:ext cx="2609342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30+3.60=$33.60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0" name="Content Placeholder 11">
                <a:extLst>
                  <a:ext uri="{FF2B5EF4-FFF2-40B4-BE49-F238E27FC236}">
                    <a16:creationId xmlns:a16="http://schemas.microsoft.com/office/drawing/2014/main" id="{9402BA1C-30CA-35FF-3D19-6F2735FC5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127" y="6224268"/>
                <a:ext cx="2609342" cy="444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902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share (4)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84FAE60D-6D74-5127-5B3F-9C5FB88843F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0080000" cy="310015"/>
          </a:xfrm>
        </p:spPr>
        <p:txBody>
          <a:bodyPr/>
          <a:lstStyle/>
          <a:p>
            <a:r>
              <a:rPr lang="en-AU" dirty="0"/>
              <a:t>Percentage increase – self-explanation prompts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622D370B-D28E-78F0-821B-7B225B663D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712467"/>
                <a:ext cx="71911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AU" dirty="0"/>
                  <a:t>Increase 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</a:rPr>
                      <m:t>$30</m:t>
                    </m:r>
                  </m:oMath>
                </a14:m>
                <a:r>
                  <a:rPr lang="en-AU" dirty="0"/>
                  <a:t> by 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</a:rPr>
                      <m:t>12%</m:t>
                    </m:r>
                  </m:oMath>
                </a14:m>
                <a:r>
                  <a:rPr lang="en-AU" dirty="0"/>
                  <a:t>. </a:t>
                </a:r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622D370B-D28E-78F0-821B-7B225B663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712467"/>
                <a:ext cx="7191174" cy="444060"/>
              </a:xfrm>
              <a:prstGeom prst="rect">
                <a:avLst/>
              </a:prstGeom>
              <a:blipFill>
                <a:blip r:embed="rId5"/>
                <a:stretch>
                  <a:fillRect l="-2119" t="-19178" b="-13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C333AA1E-88CF-B8A9-17A1-10B99932125C}"/>
              </a:ext>
            </a:extLst>
          </p:cNvPr>
          <p:cNvSpPr/>
          <p:nvPr/>
        </p:nvSpPr>
        <p:spPr>
          <a:xfrm>
            <a:off x="9851" y="2929092"/>
            <a:ext cx="2609342" cy="1647825"/>
          </a:xfrm>
          <a:prstGeom prst="wedgeEllipseCallout">
            <a:avLst>
              <a:gd name="adj1" fmla="val 58062"/>
              <a:gd name="adj2" fmla="val 745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How can we find 12% of $30?</a:t>
            </a:r>
          </a:p>
        </p:txBody>
      </p:sp>
      <p:pic>
        <p:nvPicPr>
          <p:cNvPr id="6" name="Picture 5" descr="An image from Desmos of two rectangles, each divided into 10 parts by 9 vertical lines. The first rectangle is labelled as Step 1 and the second as Step 2. Each of the vertical lines in the top rectangle is marked with a percentage, from left to right, 10%, 20%, 30%, 40%, 50%, 60%, 70%, 80% and 90%, and the lines on the lower rectangle are in the same places. There is a section of the top rectangle shaded labelled as 12% of $30 = 0.12 x 30. The entire rectangle is labelled as $30, and an extension the same size as the shaded area is added onto the end of the second rectangle, labelled as $3.60. ">
            <a:extLst>
              <a:ext uri="{FF2B5EF4-FFF2-40B4-BE49-F238E27FC236}">
                <a16:creationId xmlns:a16="http://schemas.microsoft.com/office/drawing/2014/main" id="{58633D35-509F-4DEF-C293-BE306574DB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76368" y="2156527"/>
            <a:ext cx="7191174" cy="3832743"/>
          </a:xfrm>
          <a:prstGeom prst="rect">
            <a:avLst/>
          </a:prstGeom>
        </p:spPr>
      </p:pic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3FFD3D7E-0BBE-E9B8-C4D6-4ABBC588F520}"/>
              </a:ext>
            </a:extLst>
          </p:cNvPr>
          <p:cNvSpPr/>
          <p:nvPr/>
        </p:nvSpPr>
        <p:spPr>
          <a:xfrm>
            <a:off x="9758545" y="2195366"/>
            <a:ext cx="2131086" cy="2467268"/>
          </a:xfrm>
          <a:prstGeom prst="wedgeEllipseCallout">
            <a:avLst>
              <a:gd name="adj1" fmla="val -54432"/>
              <a:gd name="adj2" fmla="val 6903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Why is this being added onto the total?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FF265219-5D6C-15AB-A1E3-D64E8C1A4AE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59127" y="6224268"/>
                <a:ext cx="2609342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30+3.60=$33.60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FF265219-5D6C-15AB-A1E3-D64E8C1A4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127" y="6224268"/>
                <a:ext cx="2609342" cy="444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8699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share (5)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7E1F7F2-4DC3-1D14-9D86-92D9B1720F4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0080000" cy="310015"/>
          </a:xfrm>
        </p:spPr>
        <p:txBody>
          <a:bodyPr/>
          <a:lstStyle/>
          <a:p>
            <a:r>
              <a:rPr lang="en-AU" dirty="0"/>
              <a:t>Your turn – question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D40FA65A-D34A-67A5-C7AF-601122A70C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778985" cy="444060"/>
              </a:xfrm>
            </p:spPr>
            <p:txBody>
              <a:bodyPr/>
              <a:lstStyle/>
              <a:p>
                <a:r>
                  <a:rPr lang="en-AU" dirty="0"/>
                  <a:t>Increase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$150</m:t>
                    </m:r>
                  </m:oMath>
                </a14:m>
                <a:r>
                  <a:rPr lang="en-AU" dirty="0"/>
                  <a:t> by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21%</m:t>
                    </m:r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D40FA65A-D34A-67A5-C7AF-601122A70C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778985" cy="444060"/>
              </a:xfrm>
              <a:blipFill>
                <a:blip r:embed="rId3"/>
                <a:stretch>
                  <a:fillRect l="-5482" t="-19178" b="-13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57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share (6)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BB8FFD40-7B65-6947-9FA0-A224EA5423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82520"/>
            <a:ext cx="10080000" cy="310015"/>
          </a:xfrm>
        </p:spPr>
        <p:txBody>
          <a:bodyPr/>
          <a:lstStyle/>
          <a:p>
            <a:r>
              <a:rPr lang="en-AU" dirty="0"/>
              <a:t>Your turn – solutions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11">
                <a:extLst>
                  <a:ext uri="{FF2B5EF4-FFF2-40B4-BE49-F238E27FC236}">
                    <a16:creationId xmlns:a16="http://schemas.microsoft.com/office/drawing/2014/main" id="{4660871D-6839-906C-1901-E51EF9A74D3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778985" cy="444060"/>
              </a:xfrm>
            </p:spPr>
            <p:txBody>
              <a:bodyPr/>
              <a:lstStyle/>
              <a:p>
                <a:r>
                  <a:rPr lang="en-AU" dirty="0"/>
                  <a:t>Increase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$150</m:t>
                    </m:r>
                  </m:oMath>
                </a14:m>
                <a:r>
                  <a:rPr lang="en-AU" dirty="0"/>
                  <a:t> by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21%</m:t>
                    </m:r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17" name="Content Placeholder 11">
                <a:extLst>
                  <a:ext uri="{FF2B5EF4-FFF2-40B4-BE49-F238E27FC236}">
                    <a16:creationId xmlns:a16="http://schemas.microsoft.com/office/drawing/2014/main" id="{4660871D-6839-906C-1901-E51EF9A74D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778985" cy="444060"/>
              </a:xfrm>
              <a:blipFill>
                <a:blip r:embed="rId3"/>
                <a:stretch>
                  <a:fillRect l="-5482" t="-19178" b="-13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n image from Desmos of two rectangles, each divided into 10 parts by 9 vertical lines. The first rectangle is labelled as Step 1 and the second as Step 2. Each of the vertical lines in the top rectangle is marked with a percentage, from left to right, 10%, 20%, 30%, 40%, 50%, 60%, 70%, 80% and 90%, and the lines on the lower rectangle are in the same places. There is a section of the top rectangle shaded labelled as 21% of $150 = 0.21 x 150. The entire rectangle is labelled as $150, and an extension the same size as the shaded area is added onto the end of the second rectangle, labelled as $31.50. ">
            <a:extLst>
              <a:ext uri="{FF2B5EF4-FFF2-40B4-BE49-F238E27FC236}">
                <a16:creationId xmlns:a16="http://schemas.microsoft.com/office/drawing/2014/main" id="{3B16F365-C37A-C596-A868-26818E1E2C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8984" y="1733846"/>
            <a:ext cx="7745054" cy="39517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11">
                <a:extLst>
                  <a:ext uri="{FF2B5EF4-FFF2-40B4-BE49-F238E27FC236}">
                    <a16:creationId xmlns:a16="http://schemas.microsoft.com/office/drawing/2014/main" id="{BCDEB576-CA0E-E649-F1F1-6CF121891B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18347" y="6053940"/>
                <a:ext cx="2778985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150+31.50=$180.50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18" name="Content Placeholder 11">
                <a:extLst>
                  <a:ext uri="{FF2B5EF4-FFF2-40B4-BE49-F238E27FC236}">
                    <a16:creationId xmlns:a16="http://schemas.microsoft.com/office/drawing/2014/main" id="{BCDEB576-CA0E-E649-F1F1-6CF121891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347" y="6053940"/>
                <a:ext cx="2778985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133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share (7)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Percentage decrease – 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1B223EE1-1131-D1A3-A5AC-7E42057ABC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57797"/>
                <a:ext cx="7191174" cy="444060"/>
              </a:xfrm>
            </p:spPr>
            <p:txBody>
              <a:bodyPr/>
              <a:lstStyle/>
              <a:p>
                <a:r>
                  <a:rPr lang="en-AU" dirty="0"/>
                  <a:t>Decrease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$250</m:t>
                    </m:r>
                  </m:oMath>
                </a14:m>
                <a:r>
                  <a:rPr lang="en-AU" dirty="0"/>
                  <a:t> by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15%</m:t>
                    </m:r>
                  </m:oMath>
                </a14:m>
                <a:r>
                  <a:rPr lang="en-AU" dirty="0"/>
                  <a:t>. </a:t>
                </a:r>
              </a:p>
            </p:txBody>
          </p:sp>
        </mc:Choice>
        <mc:Fallback xmlns="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1B223EE1-1131-D1A3-A5AC-7E42057ABC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57797"/>
                <a:ext cx="7191174" cy="444060"/>
              </a:xfrm>
              <a:blipFill>
                <a:blip r:embed="rId3"/>
                <a:stretch>
                  <a:fillRect l="-2119" t="-19178" b="-13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An image from Desmos of two rectangles, each divided into 10 parts by 9 vertical lines. The first rectangle is labelled as Step 1 and the second as Step 2. Each of the vertical lines in the top rectangle is marked with a percentage, from left to right, 10%, 20%, 30%, 40%, 50%, 60%, 70%, 80% and 90%, and the lines on the lower rectangle are in the same places. There is a section of the top rectangle shaded labelled as 15% of $250 = 0.15 x 250. The entire rectangle is labelled as $250, and a section the same size as the shaded area is taken from the end of the second rectangle, labelled as $37.50. ">
            <a:extLst>
              <a:ext uri="{FF2B5EF4-FFF2-40B4-BE49-F238E27FC236}">
                <a16:creationId xmlns:a16="http://schemas.microsoft.com/office/drawing/2014/main" id="{5B19FC02-33A2-6DB2-BEBC-A6156E056A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7030" y="1995948"/>
            <a:ext cx="6829425" cy="41243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856B1F00-E536-AC2C-6B73-E646F307EF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91329" y="6236394"/>
                <a:ext cx="2609342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250−37.50=$212.50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856B1F00-E536-AC2C-6B73-E646F307E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329" y="6236394"/>
                <a:ext cx="2609342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40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fair share(8)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Percentage decrease – self-explanation prompts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A1A54EC6-A5DC-426A-8C9A-08167D212A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57797"/>
                <a:ext cx="7191174" cy="444060"/>
              </a:xfrm>
            </p:spPr>
            <p:txBody>
              <a:bodyPr/>
              <a:lstStyle/>
              <a:p>
                <a:r>
                  <a:rPr lang="en-AU" dirty="0"/>
                  <a:t>Decrease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$250</m:t>
                    </m:r>
                  </m:oMath>
                </a14:m>
                <a:r>
                  <a:rPr lang="en-AU" dirty="0"/>
                  <a:t> by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15%</m:t>
                    </m:r>
                  </m:oMath>
                </a14:m>
                <a:r>
                  <a:rPr lang="en-AU" dirty="0"/>
                  <a:t>. </a:t>
                </a:r>
              </a:p>
            </p:txBody>
          </p:sp>
        </mc:Choice>
        <mc:Fallback xmlns="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A1A54EC6-A5DC-426A-8C9A-08167D212A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57797"/>
                <a:ext cx="7191174" cy="444060"/>
              </a:xfrm>
              <a:blipFill>
                <a:blip r:embed="rId5"/>
                <a:stretch>
                  <a:fillRect l="-2119" t="-19178" b="-13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EC868424-271F-68EE-61A2-FF534F73E0D5}"/>
              </a:ext>
            </a:extLst>
          </p:cNvPr>
          <p:cNvSpPr/>
          <p:nvPr/>
        </p:nvSpPr>
        <p:spPr>
          <a:xfrm>
            <a:off x="142598" y="2126608"/>
            <a:ext cx="2609342" cy="3155807"/>
          </a:xfrm>
          <a:prstGeom prst="wedgeEllipseCallout">
            <a:avLst>
              <a:gd name="adj1" fmla="val 13729"/>
              <a:gd name="adj2" fmla="val -552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If the original price was $300, do we need a larger rectangle?</a:t>
            </a:r>
          </a:p>
        </p:txBody>
      </p:sp>
      <p:pic>
        <p:nvPicPr>
          <p:cNvPr id="12" name="Picture 11" descr="An image from Desmos of two rectangles, each divided into 10 parts by 9 vertical lines. The first rectangle is labelled as Step 1 and the second as Step 2. Each of the vertical lines in the top rectangle is marked with a percentage, from left to right, 10%, 20%, 30%, 40%, 50%, 60%, 70%, 80% and 90%, and the lines on the lower rectangle are in the same places. There is a section of the top rectangle shaded labelled as 15% of $250 = 0.15 x 250. The entire rectangle is labelled as $250, and a section the same size as the shaded area is taken from the end of the second rectangle, labelled as $37.50. ">
            <a:extLst>
              <a:ext uri="{FF2B5EF4-FFF2-40B4-BE49-F238E27FC236}">
                <a16:creationId xmlns:a16="http://schemas.microsoft.com/office/drawing/2014/main" id="{D3DB39A5-83C5-5918-51C5-ABD868AE8F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5536" y="2047858"/>
            <a:ext cx="6829425" cy="4124325"/>
          </a:xfrm>
          <a:prstGeom prst="rect">
            <a:avLst/>
          </a:prstGeom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B2FFAA08-8F68-86A9-4538-70A08921A2EB}"/>
              </a:ext>
            </a:extLst>
          </p:cNvPr>
          <p:cNvSpPr/>
          <p:nvPr/>
        </p:nvSpPr>
        <p:spPr>
          <a:xfrm>
            <a:off x="9975246" y="2101857"/>
            <a:ext cx="2063298" cy="2824661"/>
          </a:xfrm>
          <a:prstGeom prst="wedgeEllipseCallout">
            <a:avLst>
              <a:gd name="adj1" fmla="val -50633"/>
              <a:gd name="adj2" fmla="val 4408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How do we know to subtract from the total?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11">
                <a:extLst>
                  <a:ext uri="{FF2B5EF4-FFF2-40B4-BE49-F238E27FC236}">
                    <a16:creationId xmlns:a16="http://schemas.microsoft.com/office/drawing/2014/main" id="{7D277C9A-D1CF-CCCF-E516-8725B95C48C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91329" y="6236394"/>
                <a:ext cx="2609342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250−37.50=$212.50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0" name="Content Placeholder 11">
                <a:extLst>
                  <a:ext uri="{FF2B5EF4-FFF2-40B4-BE49-F238E27FC236}">
                    <a16:creationId xmlns:a16="http://schemas.microsoft.com/office/drawing/2014/main" id="{7D277C9A-D1CF-CCCF-E516-8725B95C4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329" y="6236394"/>
                <a:ext cx="2609342" cy="4440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335859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urriculum-reform-7-10-syllabus-sws-december-2022.potx  -  Read-Only" id="{4B7518B7-7928-4400-889E-427E9DE28E01}" vid="{F7238460-63C4-40E6-AE58-06ED0ED9C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291</Words>
  <Application>Microsoft Office PowerPoint</Application>
  <PresentationFormat>Widescreen</PresentationFormat>
  <Paragraphs>62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Times New Roman</vt:lpstr>
      <vt:lpstr>Cambria Math</vt:lpstr>
      <vt:lpstr>Arial</vt:lpstr>
      <vt:lpstr>Public Sans Light</vt:lpstr>
      <vt:lpstr>Public Sans</vt:lpstr>
      <vt:lpstr>NSWG Corporate</vt:lpstr>
      <vt:lpstr>A fair share</vt:lpstr>
      <vt:lpstr>A fair share (1)</vt:lpstr>
      <vt:lpstr>A fair share (2)</vt:lpstr>
      <vt:lpstr>A fair share (3)</vt:lpstr>
      <vt:lpstr>A fair share (4)</vt:lpstr>
      <vt:lpstr>A fair share (5)</vt:lpstr>
      <vt:lpstr>A fair share (6)</vt:lpstr>
      <vt:lpstr>A fair share (7)</vt:lpstr>
      <vt:lpstr>A fair share(8)</vt:lpstr>
      <vt:lpstr>A fair share (9)</vt:lpstr>
      <vt:lpstr>A fair share (10)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fair share</dc:title>
  <dc:creator>NSW Department of Education</dc:creator>
  <cp:keywords/>
  <cp:revision>2</cp:revision>
  <dcterms:created xsi:type="dcterms:W3CDTF">2023-09-07T04:56:26Z</dcterms:created>
  <dcterms:modified xsi:type="dcterms:W3CDTF">2023-09-07T04:56:58Z</dcterms:modified>
</cp:coreProperties>
</file>