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660" r:id="rId4"/>
  </p:sldMasterIdLst>
  <p:notesMasterIdLst>
    <p:notesMasterId r:id="rId20"/>
  </p:notesMasterIdLst>
  <p:handoutMasterIdLst>
    <p:handoutMasterId r:id="rId21"/>
  </p:handoutMasterIdLst>
  <p:sldIdLst>
    <p:sldId id="258" r:id="rId5"/>
    <p:sldId id="265" r:id="rId6"/>
    <p:sldId id="270" r:id="rId7"/>
    <p:sldId id="259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</p:sldIdLst>
  <p:sldSz cx="12192000" cy="6858000"/>
  <p:notesSz cx="6858000" cy="9144000"/>
  <p:embeddedFontLst>
    <p:embeddedFont>
      <p:font typeface="Cambria Math" panose="02040503050406030204" pitchFamily="18" charset="0"/>
      <p:regular r:id="rId22"/>
    </p:embeddedFont>
    <p:embeddedFont>
      <p:font typeface="Public Sans" pitchFamily="2" charset="0"/>
      <p:regular r:id="rId23"/>
      <p:bold r:id="rId24"/>
      <p:italic r:id="rId25"/>
      <p:boldItalic r:id="rId26"/>
    </p:embeddedFont>
    <p:embeddedFont>
      <p:font typeface="Public Sans Light" pitchFamily="2" charset="0"/>
      <p:regular r:id="rId27"/>
      <p:italic r:id="rId28"/>
    </p:embeddedFont>
  </p:embeddedFontLst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otes" id="{9102D73B-8542-41AF-8673-BCEF68A5FE73}">
          <p14:sldIdLst>
            <p14:sldId id="258"/>
            <p14:sldId id="265"/>
            <p14:sldId id="270"/>
            <p14:sldId id="259"/>
            <p14:sldId id="262"/>
            <p14:sldId id="263"/>
            <p14:sldId id="264"/>
            <p14:sldId id="266"/>
            <p14:sldId id="267"/>
            <p14:sldId id="268"/>
            <p14:sldId id="269"/>
            <p14:sldId id="271"/>
            <p14:sldId id="272"/>
            <p14:sldId id="273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6CFD"/>
    <a:srgbClr val="0070C0"/>
    <a:srgbClr val="CBEDFD"/>
    <a:srgbClr val="00296C"/>
    <a:srgbClr val="002664"/>
    <a:srgbClr val="0046B8"/>
    <a:srgbClr val="FFFFFF"/>
    <a:srgbClr val="F6ACB6"/>
    <a:srgbClr val="630019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4081CD-AFA5-4D4D-815D-31FDFFCEC1E4}" v="383" dt="2023-07-05T12:31:35.436"/>
  </p1510:revLst>
</p1510:revInfo>
</file>

<file path=ppt/tableStyles.xml><?xml version="1.0" encoding="utf-8"?>
<a:tblStyleLst xmlns:a="http://schemas.openxmlformats.org/drawingml/2006/main" def="{5A111915-BE36-4E01-A7E5-04B1672EAD3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1718" autoAdjust="0"/>
  </p:normalViewPr>
  <p:slideViewPr>
    <p:cSldViewPr snapToGrid="0">
      <p:cViewPr varScale="1">
        <p:scale>
          <a:sx n="67" d="100"/>
          <a:sy n="67" d="100"/>
        </p:scale>
        <p:origin x="2238" y="72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font" Target="fonts/font5.fntdata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34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font" Target="fonts/font4.fntdata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3.fntdata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font" Target="fonts/font2.fntdata"/><Relationship Id="rId28" Type="http://schemas.openxmlformats.org/officeDocument/2006/relationships/font" Target="fonts/font7.fntdata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1.fntdata"/><Relationship Id="rId27" Type="http://schemas.openxmlformats.org/officeDocument/2006/relationships/font" Target="fonts/font6.fntdata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43F5A19-4E20-4EDB-9EC8-DF02AC748E7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>
              <a:latin typeface="Public Sans" pitchFamily="2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2B4FC2-E151-470D-9291-01D2A5A6D34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F4B7B-ADA4-42BE-A113-1D67CA67812F}" type="datetimeFigureOut">
              <a:rPr lang="en-AU" smtClean="0">
                <a:latin typeface="Public Sans" pitchFamily="2" charset="0"/>
              </a:rPr>
              <a:t>4/09/2023</a:t>
            </a:fld>
            <a:endParaRPr lang="en-AU">
              <a:latin typeface="Public Sans" pitchFamily="2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07DE46-ED0B-49F3-8199-C129451A46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>
              <a:latin typeface="Public Sans" pitchFamily="2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DA6684-5527-4DB9-88B5-C4F66FB5F78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AF8501-5769-46EC-B8B9-363B75FA9999}" type="slidenum">
              <a:rPr lang="en-AU" smtClean="0">
                <a:latin typeface="Public Sans" pitchFamily="2" charset="0"/>
              </a:rPr>
              <a:t>‹#›</a:t>
            </a:fld>
            <a:endParaRPr lang="en-AU">
              <a:latin typeface="Public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7938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Public Sans" pitchFamily="2" charset="0"/>
              </a:defRPr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Public Sans" pitchFamily="2" charset="0"/>
              </a:defRPr>
            </a:lvl1pPr>
          </a:lstStyle>
          <a:p>
            <a:fld id="{EC6F825C-382E-4C1A-82AB-BCE4AFD21ABE}" type="datetimeFigureOut">
              <a:rPr lang="en-AU" smtClean="0"/>
              <a:pPr/>
              <a:t>4/09/2023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Public Sans" pitchFamily="2" charset="0"/>
              </a:defRPr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Public Sans" pitchFamily="2" charset="0"/>
              </a:defRPr>
            </a:lvl1pPr>
          </a:lstStyle>
          <a:p>
            <a:fld id="{B07158C4-A119-4B78-9DE8-A50001BC31DC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0109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79510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45307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00597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14715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40133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8064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16902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78235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124664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87178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84511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156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accent3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4104000"/>
            <a:ext cx="853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4284000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4284000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4572000"/>
            <a:ext cx="35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4104000"/>
            <a:ext cx="277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4284000"/>
            <a:ext cx="2772000" cy="1080000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5867118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5867118"/>
            <a:ext cx="630000" cy="68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565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10080000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2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5760000"/>
            <a:ext cx="10079997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443849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vider 2_Imag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6343602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2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1" y="5760000"/>
            <a:ext cx="6343602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D048189-D626-F31B-A3F0-9BF80BDFD4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3240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vider 2_Image">
    <p:bg>
      <p:bgPr>
        <a:solidFill>
          <a:srgbClr val="0026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6343602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1" y="5760000"/>
            <a:ext cx="6343602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D048189-D626-F31B-A3F0-9BF80BDFD4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A97EB2D-0002-4493-AE06-E07C299221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350" y="360000"/>
            <a:ext cx="678225" cy="71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2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60001"/>
            <a:ext cx="10080000" cy="548704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03A8E2-73B2-4BCE-A537-BD98BFA4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F8D9268B-FAD5-4A3C-B190-A50230A1D12D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360362" y="190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6" name="Table Placeholder 9">
            <a:extLst>
              <a:ext uri="{FF2B5EF4-FFF2-40B4-BE49-F238E27FC236}">
                <a16:creationId xmlns:a16="http://schemas.microsoft.com/office/drawing/2014/main" id="{41FBA3B0-0275-0235-9CEA-C5CEA00EBD48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360362" y="424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5" name="Table Placeholder 9">
            <a:extLst>
              <a:ext uri="{FF2B5EF4-FFF2-40B4-BE49-F238E27FC236}">
                <a16:creationId xmlns:a16="http://schemas.microsoft.com/office/drawing/2014/main" id="{3A833504-810D-E90D-EEAD-6FD03511C6AA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28000" y="190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7" name="Table Placeholder 9">
            <a:extLst>
              <a:ext uri="{FF2B5EF4-FFF2-40B4-BE49-F238E27FC236}">
                <a16:creationId xmlns:a16="http://schemas.microsoft.com/office/drawing/2014/main" id="{45BE7F48-2F3F-5684-3640-86C10E7CF416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6228000" y="424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577C0E-B1B9-7F5F-3A8D-575B8D4B55B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1879F4BE-E182-4B87-821C-1C8EF66674C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5651723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60001"/>
            <a:ext cx="10080000" cy="548703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03A8E2-73B2-4BCE-A537-BD98BFA4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F8D9268B-FAD5-4A3C-B190-A50230A1D12D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360362" y="190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6" name="Table Placeholder 9">
            <a:extLst>
              <a:ext uri="{FF2B5EF4-FFF2-40B4-BE49-F238E27FC236}">
                <a16:creationId xmlns:a16="http://schemas.microsoft.com/office/drawing/2014/main" id="{41FBA3B0-0275-0235-9CEA-C5CEA00EBD48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360362" y="424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5" name="Table Placeholder 9">
            <a:extLst>
              <a:ext uri="{FF2B5EF4-FFF2-40B4-BE49-F238E27FC236}">
                <a16:creationId xmlns:a16="http://schemas.microsoft.com/office/drawing/2014/main" id="{3A833504-810D-E90D-EEAD-6FD03511C6AA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28000" y="190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7" name="Table Placeholder 9">
            <a:extLst>
              <a:ext uri="{FF2B5EF4-FFF2-40B4-BE49-F238E27FC236}">
                <a16:creationId xmlns:a16="http://schemas.microsoft.com/office/drawing/2014/main" id="{45BE7F48-2F3F-5684-3640-86C10E7CF416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6228000" y="424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577C0E-B1B9-7F5F-3A8D-575B8D4B55B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C2D0BD54-7D0B-4891-A21E-B22F9DA5CCA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179446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F8D9268B-FAD5-4A3C-B190-A50230A1D12D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360362" y="1620000"/>
            <a:ext cx="5616000" cy="468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2" name="Table Placeholder 9">
            <a:extLst>
              <a:ext uri="{FF2B5EF4-FFF2-40B4-BE49-F238E27FC236}">
                <a16:creationId xmlns:a16="http://schemas.microsoft.com/office/drawing/2014/main" id="{92BD0FCE-0804-4AAE-615C-566A4F2FAFEF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28000" y="1620000"/>
            <a:ext cx="5616000" cy="468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9A8057-F61F-CB11-BD7F-686904EB0E6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28C0AB9A-5EB0-4C01-AB6A-268E21FF2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7511D4D-B7CF-4565-A769-9BC0C0A0A22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50572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257F9B-C715-D998-280B-B0490FAB9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36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620000"/>
            <a:ext cx="11484000" cy="4536000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1C68106-4483-643D-2F20-EDD5AEDB96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B0793B-9A9E-76CD-2FEC-E2CDF54AF0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CAACF727-AE7E-47EA-8835-DCF4CB035EC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704076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B0793B-9A9E-76CD-2FEC-E2CDF54AF0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77CB3A0F-511B-451A-8458-A90B8C25F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454035-2B61-4AA5-B92D-AE7B4F8DA6A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797119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473200" cy="4351339"/>
          </a:xfrm>
        </p:spPr>
        <p:txBody>
          <a:bodyPr numCol="2" spcCol="180000"/>
          <a:lstStyle>
            <a:lvl1pPr>
              <a:defRPr sz="2200"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3DA8821-872D-DA98-FD86-2667B05FAE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B646BC-5BB3-E31B-1A9E-AD82558D7F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2245FC77-E959-4B3D-936D-71858DF4D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61807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E4530E4-39F1-41F1-B2DC-30ACB1CA595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10216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583723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2 Column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473200" cy="4351339"/>
          </a:xfrm>
        </p:spPr>
        <p:txBody>
          <a:bodyPr numCol="2" spcCol="180000"/>
          <a:lstStyle>
            <a:lvl1pPr>
              <a:defRPr sz="2200"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B646BC-5BB3-E31B-1A9E-AD82558D7F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03CD5AEC-C258-42AE-85FE-5BEE6B15C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6A8778F-1369-47FD-AB66-0F42629BE00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223972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156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4104000"/>
            <a:ext cx="85320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4284000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4284000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4572000"/>
            <a:ext cx="3599999" cy="792000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4104000"/>
            <a:ext cx="27720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4284000"/>
            <a:ext cx="2772000" cy="1080000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5867118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5867118"/>
            <a:ext cx="630000" cy="68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3971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box and 2 Column Conten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728366C-8E0F-43D3-99CB-DE12D7F372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2339999"/>
            <a:ext cx="4680000" cy="396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0000" y="2339999"/>
            <a:ext cx="6624000" cy="3960000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044F22-50EB-721D-DCB8-73255FFA7E2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F677D244-6A00-4BD3-ACE8-5EC2A13CC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B01DC35-DB3A-4874-A68A-86360932332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8072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699944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Text box and 2 Column Content box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728366C-8E0F-43D3-99CB-DE12D7F372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1800225"/>
            <a:ext cx="4680000" cy="449977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0000" y="1800225"/>
            <a:ext cx="6624000" cy="4499774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044F22-50EB-721D-DCB8-73255FFA7E2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5A0FCAAA-70E2-4960-89F7-E534C412D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2916A36C-ED56-48CD-A0DE-B0EE6F84BBF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7108675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, pullout tex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04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7997" cy="4140000"/>
          </a:xfrm>
        </p:spPr>
        <p:txBody>
          <a:bodyPr>
            <a:noAutofit/>
          </a:bodyPr>
          <a:lstStyle>
            <a:lvl1pPr>
              <a:defRPr sz="3600">
                <a:solidFill>
                  <a:srgbClr val="146CFD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6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93420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, pullout tex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1E143F9-7EC0-4AAA-8FBE-0E958CF620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039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04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6DFE73-8EDC-49F9-98CE-69EE49E5367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00675" y="1800000"/>
            <a:ext cx="6407150" cy="4536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6743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eatur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8B89783-DDB0-BFFC-2FB9-979DE48DC2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2001" y="0"/>
            <a:ext cx="5039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12" name="Picture 11" descr="NSW Government logo">
            <a:extLst>
              <a:ext uri="{FF2B5EF4-FFF2-40B4-BE49-F238E27FC236}">
                <a16:creationId xmlns:a16="http://schemas.microsoft.com/office/drawing/2014/main" id="{5FC5D3ED-061A-37F0-98B5-C39727FE19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80EA86DC-5E49-961E-593B-0DE205CE0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17612" y="1800000"/>
            <a:ext cx="4426387" cy="453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5E2CE7-BAAF-4A0F-BCDC-D1B8B984B08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0363" y="1800001"/>
            <a:ext cx="6588125" cy="453571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6E72A7D1-A5EB-4D09-AD47-B0A275B76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6588488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7B9D695-CA75-41BE-8E93-58026D8541A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48336"/>
            <a:ext cx="6588125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8646634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Featur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8B89783-DDB0-BFFC-2FB9-979DE48DC2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2001" y="0"/>
            <a:ext cx="503999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12" name="Picture 11" descr="NSW Government logo">
            <a:extLst>
              <a:ext uri="{FF2B5EF4-FFF2-40B4-BE49-F238E27FC236}">
                <a16:creationId xmlns:a16="http://schemas.microsoft.com/office/drawing/2014/main" id="{5FC5D3ED-061A-37F0-98B5-C39727FE19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80EA86DC-5E49-961E-593B-0DE205CE0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17612" y="1800000"/>
            <a:ext cx="4426387" cy="4536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1CB43674-C40D-7D08-3098-549DEE754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800000"/>
            <a:ext cx="6587996" cy="4536000"/>
          </a:xfrm>
        </p:spPr>
        <p:txBody>
          <a:bodyPr numCol="2" spcCol="180000"/>
          <a:lstStyle>
            <a:lvl1pPr>
              <a:defRPr sz="2200"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288B2F92-9E9A-44B6-B1AC-D5D3E091E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6587995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EC2837A2-1CBF-4261-8400-72B50306E67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48336"/>
            <a:ext cx="6588125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7391957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 of Count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A0CE222A-58C3-0A08-99DB-534710A0C2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" y="6350"/>
            <a:ext cx="5029200" cy="68453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8000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tx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00" y="0"/>
            <a:ext cx="5040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9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D6039-007D-7CE1-2455-8568592471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13180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cknowledgement of Country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A0CE222A-58C3-0A08-99DB-534710A0C2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" y="6350"/>
            <a:ext cx="5029200" cy="68453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8000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tx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00" y="0"/>
            <a:ext cx="5040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9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D6039-007D-7CE1-2455-8568592471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22922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cknowledgement of Country">
    <p:bg>
      <p:bgPr>
        <a:solidFill>
          <a:srgbClr val="0026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A0CE222A-58C3-0A08-99DB-534710A0C2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" y="6350"/>
            <a:ext cx="5029200" cy="68453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8000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bg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00" y="0"/>
            <a:ext cx="5040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9" cy="360000"/>
          </a:xfrm>
        </p:spPr>
        <p:txBody>
          <a:bodyPr anchor="b">
            <a:noAutofit/>
          </a:bodyPr>
          <a:lstStyle>
            <a:lvl1pPr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D6039-007D-7CE1-2455-8568592471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CAB367-DE01-40E9-A368-655F816DA3C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0327" y="348916"/>
            <a:ext cx="653673" cy="689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1928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489BCDB-A0CC-B54C-ECE2-9EFE4F58BD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A74C7-627F-C434-F744-29348409A7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CB7A21B1-08A4-421B-AA52-B0854A5F5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88840D4-8AFA-479E-9A68-568C2F14997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5088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016379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441F1C-5173-8DB5-B1C6-8E93B9C835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" y="-5532"/>
            <a:ext cx="12192001" cy="222010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1648741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2934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accent3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205288"/>
            <a:ext cx="853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2385288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 dirty="0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2385288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2673288"/>
            <a:ext cx="35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2205288"/>
            <a:ext cx="277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2385288"/>
            <a:ext cx="2772000" cy="287999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042575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059119"/>
            <a:ext cx="630000" cy="684882"/>
          </a:xfrm>
          <a:prstGeom prst="rect">
            <a:avLst/>
          </a:prstGeom>
        </p:spPr>
      </p:pic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E3745DC-AC8E-A131-2A57-EFBCFFD5CE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3924000"/>
            <a:ext cx="12192000" cy="293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70554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A74C7-627F-C434-F744-29348409A7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E70140A7-B494-4ADF-8485-E52C7306B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C94CF964-0D7A-4F66-8FE1-E2E50D870B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9695810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o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2340000"/>
            <a:ext cx="5616000" cy="37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2340000"/>
            <a:ext cx="5616000" cy="37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C0B6C8A-6222-B0CE-D530-EA6C14EF2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E7C93-68FA-7ED1-D25E-41125776BC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E86C865E-A068-4FBE-B21E-C9D861952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BE794027-C1B1-4CB9-8AFE-582EC29DB3F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623457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0162768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 lower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9750"/>
            <a:ext cx="5616000" cy="4310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9750"/>
            <a:ext cx="5616000" cy="4310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E7C93-68FA-7ED1-D25E-41125776BC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7753531B-D8A9-4B37-924D-FCDE48E22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4EE53A05-3D7E-4414-B822-57F7C3CD674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1862383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heading box with three column text box and image box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0363" y="2340000"/>
            <a:ext cx="8532000" cy="1116002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Subheading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363" y="3600000"/>
            <a:ext cx="8532000" cy="2699999"/>
          </a:xfrm>
        </p:spPr>
        <p:txBody>
          <a:bodyPr numCol="3" spcCol="180000"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815A714-98D5-4052-AB2F-14DD929CCC2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72000" y="2340000"/>
            <a:ext cx="2736000" cy="3960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289E0-5097-5F11-B9C6-5305FA6340F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14599791-EF19-4673-AA81-5D6FF85F2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DE07C0E9-CC6F-48B9-A5AB-2914FBDFD3B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89275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8878998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ubheading box with three column text box and image box_no Lin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0363" y="2340000"/>
            <a:ext cx="8532000" cy="1116002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Subheading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363" y="3600000"/>
            <a:ext cx="8532000" cy="2699999"/>
          </a:xfrm>
        </p:spPr>
        <p:txBody>
          <a:bodyPr numCol="3" spcCol="180000"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815A714-98D5-4052-AB2F-14DD929CCC2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72000" y="2340000"/>
            <a:ext cx="2736000" cy="3960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289E0-5097-5F11-B9C6-5305FA6340F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9FF4BC1C-28FA-438D-B02E-F022AA59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60FD63DB-4575-4B45-9A01-C99009246C7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46545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67359546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caption at right over 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AA01239-4425-4D06-9E14-E14F3426F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1548000"/>
            <a:ext cx="5976000" cy="4680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192000" y="1548000"/>
            <a:ext cx="568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92000" y="1728000"/>
            <a:ext cx="5688000" cy="900000"/>
          </a:xfr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92000" y="2771999"/>
            <a:ext cx="5688000" cy="3240000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55E9072-3A33-4C6D-A549-4A012107B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192000" y="6228000"/>
            <a:ext cx="568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C6E195-08D8-B578-8FC3-04019FAB286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EFC25D5C-75DB-4279-AC00-2D3207451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D9046FC8-7C55-4C92-84EC-77EF486F475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422509786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59998"/>
            <a:ext cx="2520000" cy="5976002"/>
          </a:xfrm>
        </p:spPr>
        <p:txBody>
          <a:bodyPr>
            <a:noAutofit/>
          </a:bodyPr>
          <a:lstStyle>
            <a:lvl1pPr>
              <a:defRPr sz="18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0B8F80F-22E3-47D7-8D99-80BFFDFB3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096000" y="360000"/>
            <a:ext cx="0" cy="59760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12002" y="360000"/>
            <a:ext cx="7560000" cy="5976000"/>
          </a:xfrm>
        </p:spPr>
        <p:txBody>
          <a:bodyPr numCol="1" spcCol="180000"/>
          <a:lstStyle>
            <a:lvl1pPr>
              <a:defRPr sz="3600">
                <a:solidFill>
                  <a:schemeClr val="accent1"/>
                </a:solidFill>
              </a:defRPr>
            </a:lvl1pPr>
            <a:lvl2pPr>
              <a:defRPr sz="1800">
                <a:latin typeface="+mn-lt"/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87384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umn text abov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165CECD-C00D-4560-9C97-AE28A8535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AB6FE45-2247-43AE-AFB0-3C1EC574D8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59998" y="1909282"/>
            <a:ext cx="11483999" cy="4210718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7468B5-9304-8780-B3F7-E48A7589B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Title 4">
            <a:extLst>
              <a:ext uri="{FF2B5EF4-FFF2-40B4-BE49-F238E27FC236}">
                <a16:creationId xmlns:a16="http://schemas.microsoft.com/office/drawing/2014/main" id="{4B69FB63-5913-44B0-9BCA-4B6E66CE4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8" y="360000"/>
            <a:ext cx="10260002" cy="522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A905C52-CF4B-447B-B93D-A86FD20940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45121981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2 column text abov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AB6FE45-2247-43AE-AFB0-3C1EC574D8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59998" y="1909282"/>
            <a:ext cx="11483999" cy="4210718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7468B5-9304-8780-B3F7-E48A7589B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05BC5410-7E55-4593-BA28-5E8E6B37D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CAC8508-E60B-446A-8E8E-4CDD0947B7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83213649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two multi-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E937FAD-09C4-B9AC-E0F8-D88B1E980A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597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A1EC6F40-A8A0-4128-90D0-E467B3027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9750" y="1728788"/>
            <a:ext cx="6229350" cy="460721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2CE467A-6B5B-43F6-973F-516915856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948000" y="1728000"/>
            <a:ext cx="0" cy="46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27999" y="1727999"/>
            <a:ext cx="4715997" cy="20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28000" y="3924000"/>
            <a:ext cx="4715996" cy="20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0EAFF04E-EED2-4901-9136-39CEC8DFA2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127998" y="6048000"/>
            <a:ext cx="4716000" cy="288000"/>
          </a:xfrm>
        </p:spPr>
        <p:txBody>
          <a:bodyPr anchor="b" anchorCtr="0">
            <a:normAutofit/>
          </a:bodyPr>
          <a:lstStyle>
            <a:lvl1pPr>
              <a:defRPr sz="10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D6739-5371-B762-58B3-DA849DE6A79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79691CFB-7E44-4ABC-B663-13EAB9E12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48" y="360000"/>
            <a:ext cx="9900251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91B4D21B-6662-499E-B4B3-F33ABC0C0C3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39748" y="1016704"/>
            <a:ext cx="9900252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56369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FED08CF-2518-2327-406C-6026029FD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60000" y="0"/>
            <a:ext cx="7776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7B4648-D1B6-2648-37DC-35CC3262B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420000" y="360000"/>
            <a:ext cx="0" cy="6192773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A6070B46-EC77-177A-DA25-5155F929B19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99997" y="1259999"/>
            <a:ext cx="6948000" cy="270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1481CC-14AE-44A2-E62B-3050FD8021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599997" y="360000"/>
            <a:ext cx="3599996" cy="684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5A48081-2B8F-CBA5-A4D1-4D0CEEEDB3C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97" y="4248000"/>
            <a:ext cx="6947996" cy="1152000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AEED1A4F-C99E-03ED-E8E3-C614DDDC05B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99997" y="5832773"/>
            <a:ext cx="3600000" cy="396000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60E763D3-A13C-06E4-9014-2E3B1340780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00000" y="6264773"/>
            <a:ext cx="3599999" cy="288000"/>
          </a:xfrm>
        </p:spPr>
        <p:txBody>
          <a:bodyPr anchor="b" anchorCtr="0"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37F13F42-B330-47E5-3F90-36734EC0897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847995" y="5832773"/>
            <a:ext cx="2700000" cy="720000"/>
          </a:xfrm>
        </p:spPr>
        <p:txBody>
          <a:bodyPr anchor="b">
            <a:noAutofit/>
          </a:bodyPr>
          <a:lstStyle>
            <a:lvl1pPr algn="r"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EA5A75-B013-2CCC-2269-682E37F0B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6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862684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s with supporting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6E96714-DAB5-89E1-9A49-F9D9F3DE01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360000"/>
            <a:ext cx="0" cy="597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hart Placeholder 11">
            <a:extLst>
              <a:ext uri="{FF2B5EF4-FFF2-40B4-BE49-F238E27FC236}">
                <a16:creationId xmlns:a16="http://schemas.microsoft.com/office/drawing/2014/main" id="{D7E1CAC4-88FF-4E85-8A37-9D1F4A8514EE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539750" y="1547999"/>
            <a:ext cx="7560000" cy="388800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AU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D3768AF-49AB-464E-9DF6-68376B8AC32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9750" y="5544000"/>
            <a:ext cx="7560000" cy="792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latin typeface="+mn-lt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2CE467A-6B5B-43F6-973F-516915856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28000" y="3276000"/>
            <a:ext cx="0" cy="30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hart Placeholder 17">
            <a:extLst>
              <a:ext uri="{FF2B5EF4-FFF2-40B4-BE49-F238E27FC236}">
                <a16:creationId xmlns:a16="http://schemas.microsoft.com/office/drawing/2014/main" id="{0F4F51DE-C82F-4C69-9901-7D4EF2CBE8D4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9108000" y="3276000"/>
            <a:ext cx="2736000" cy="2159999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AU"/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2A94C0C8-30F5-4B00-BC99-C6DFC381A6C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08000" y="5544000"/>
            <a:ext cx="2735999" cy="792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latin typeface="+mn-lt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B538D5-1269-AD49-5ECE-E3F740C2007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10741BC9-5810-4402-AD5B-2DD451F81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360000"/>
            <a:ext cx="990025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6173B19-BDA0-4232-B1D7-D85D6B594E6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9750" y="1016704"/>
            <a:ext cx="990025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9125962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70612CD-1BF1-42B5-8546-A674A0B866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800000"/>
            <a:ext cx="5400000" cy="540000"/>
          </a:xfrm>
        </p:spPr>
        <p:txBody>
          <a:bodyPr anchor="t">
            <a:noAutofit/>
          </a:bodyPr>
          <a:lstStyle>
            <a:lvl1pPr marL="0" indent="0">
              <a:buNone/>
              <a:defRPr sz="20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999" y="2340000"/>
            <a:ext cx="5400000" cy="37800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8000" y="1800000"/>
            <a:ext cx="5400000" cy="540000"/>
          </a:xfrm>
        </p:spPr>
        <p:txBody>
          <a:bodyPr anchor="t">
            <a:noAutofit/>
          </a:bodyPr>
          <a:lstStyle>
            <a:lvl1pPr marL="0" indent="0">
              <a:buNone/>
              <a:defRPr sz="20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08000" y="2340000"/>
            <a:ext cx="5400000" cy="37800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AADAD-B302-2C54-28BE-DE627A1513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C0920B-AC4B-0EAF-B89F-B7D5904691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F2CB1FCA-D1E5-416B-B1F2-710F1C82D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04324E8E-03E6-4838-9622-D9823630F78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5088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9659563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CF8C2E4-E0FA-4F11-9270-098EDFE8B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C65DF8EF-3190-4490-9931-2111E922931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96685124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39702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FED08CF-2518-2327-406C-6026029FD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60000" y="0"/>
            <a:ext cx="7776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7B4648-D1B6-2648-37DC-35CC3262B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420000" y="360000"/>
            <a:ext cx="0" cy="6192773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A6070B46-EC77-177A-DA25-5155F929B19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99997" y="1259999"/>
            <a:ext cx="6948000" cy="270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1481CC-14AE-44A2-E62B-3050FD8021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599997" y="360000"/>
            <a:ext cx="3599996" cy="684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5A48081-2B8F-CBA5-A4D1-4D0CEEEDB3C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97" y="4248000"/>
            <a:ext cx="6947996" cy="1152000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AEED1A4F-C99E-03ED-E8E3-C614DDDC05B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99997" y="5832773"/>
            <a:ext cx="3600000" cy="396000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60E763D3-A13C-06E4-9014-2E3B1340780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00000" y="6264773"/>
            <a:ext cx="3599999" cy="288000"/>
          </a:xfrm>
        </p:spPr>
        <p:txBody>
          <a:bodyPr anchor="b" anchorCtr="0"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37F13F42-B330-47E5-3F90-36734EC0897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847995" y="5832773"/>
            <a:ext cx="2700000" cy="720000"/>
          </a:xfrm>
        </p:spPr>
        <p:txBody>
          <a:bodyPr anchor="b">
            <a:noAutofit/>
          </a:bodyPr>
          <a:lstStyle>
            <a:lvl1pPr algn="r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EA5A75-B013-2CCC-2269-682E37F0B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6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87953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040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59998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1" y="1044000"/>
            <a:ext cx="4500000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1" y="3707999"/>
            <a:ext cx="4500000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6" name="Text Placeholder 14">
            <a:extLst>
              <a:ext uri="{FF2B5EF4-FFF2-40B4-BE49-F238E27FC236}">
                <a16:creationId xmlns:a16="http://schemas.microsoft.com/office/drawing/2014/main" id="{CBD988A2-69DC-6498-35F1-5A52AD30CEA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7" y="5039998"/>
            <a:ext cx="4499999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1B4A246-8750-3B76-6335-2AB14257378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9997" y="5327998"/>
            <a:ext cx="44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9999" y="6192000"/>
            <a:ext cx="4499999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40000" y="0"/>
            <a:ext cx="288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19999" y="0"/>
            <a:ext cx="265187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132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7128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283C022-C11C-47A8-B2C6-38BBC7F57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999" y="359998"/>
            <a:ext cx="6192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999" y="1044000"/>
            <a:ext cx="6191997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</a:t>
            </a:r>
            <a:br>
              <a:rPr lang="en-US"/>
            </a:br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3708000"/>
            <a:ext cx="6191996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5FC58E93-7580-E9FF-6148-0F5E545477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5039998"/>
            <a:ext cx="6191993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1F0629B0-A42C-4FB6-B454-03D8AB00E8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0000" y="5327998"/>
            <a:ext cx="619198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FC583E1C-2B14-0034-2E56-1DF5C19C56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6192000"/>
            <a:ext cx="6191993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941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7128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283C022-C11C-47A8-B2C6-38BBC7F57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999" y="359998"/>
            <a:ext cx="6192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999" y="1044000"/>
            <a:ext cx="6191997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Presentation </a:t>
            </a:r>
            <a:br>
              <a:rPr lang="en-US"/>
            </a:br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3708000"/>
            <a:ext cx="6191996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5FC58E93-7580-E9FF-6148-0F5E545477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5039998"/>
            <a:ext cx="6191993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1F0629B0-A42C-4FB6-B454-03D8AB00E8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0000" y="5327998"/>
            <a:ext cx="6191989" cy="792000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FC583E1C-2B14-0034-2E56-1DF5C19C56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6192000"/>
            <a:ext cx="6191993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9444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tx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548000"/>
            <a:ext cx="12192001" cy="180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348000"/>
            <a:ext cx="12192001" cy="351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0" y="3600000"/>
            <a:ext cx="7200000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9999" y="1908000"/>
            <a:ext cx="72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952000" y="3978000"/>
            <a:ext cx="2880000" cy="2880000"/>
          </a:xfrm>
        </p:spPr>
        <p:txBody>
          <a:bodyPr anchor="b">
            <a:noAutofit/>
          </a:bodyPr>
          <a:lstStyle>
            <a:lvl1pPr algn="r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4282873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8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 descr="NSW Government logo">
            <a:extLst>
              <a:ext uri="{FF2B5EF4-FFF2-40B4-BE49-F238E27FC236}">
                <a16:creationId xmlns:a16="http://schemas.microsoft.com/office/drawing/2014/main" id="{CCBF5FED-71CD-4122-8BE4-CA4C03A99224}"/>
              </a:ext>
            </a:extLst>
          </p:cNvPr>
          <p:cNvPicPr>
            <a:picLocks noChangeAspect="1"/>
          </p:cNvPicPr>
          <p:nvPr userDrawn="1"/>
        </p:nvPicPr>
        <p:blipFill>
          <a:blip r:embed="rId4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620000"/>
            <a:ext cx="11484000" cy="453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24000" y="6516000"/>
            <a:ext cx="720000" cy="180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2331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703" r:id="rId2"/>
    <p:sldLayoutId id="2147483702" r:id="rId3"/>
    <p:sldLayoutId id="2147483688" r:id="rId4"/>
    <p:sldLayoutId id="2147483705" r:id="rId5"/>
    <p:sldLayoutId id="2147483668" r:id="rId6"/>
    <p:sldLayoutId id="2147483671" r:id="rId7"/>
    <p:sldLayoutId id="2147483706" r:id="rId8"/>
    <p:sldLayoutId id="2147483673" r:id="rId9"/>
    <p:sldLayoutId id="2147483674" r:id="rId10"/>
    <p:sldLayoutId id="2147483707" r:id="rId11"/>
    <p:sldLayoutId id="2147483711" r:id="rId12"/>
    <p:sldLayoutId id="2147483675" r:id="rId13"/>
    <p:sldLayoutId id="2147483712" r:id="rId14"/>
    <p:sldLayoutId id="2147483676" r:id="rId15"/>
    <p:sldLayoutId id="2147483662" r:id="rId16"/>
    <p:sldLayoutId id="2147483690" r:id="rId17"/>
    <p:sldLayoutId id="2147483672" r:id="rId18"/>
    <p:sldLayoutId id="2147483691" r:id="rId19"/>
    <p:sldLayoutId id="2147483677" r:id="rId20"/>
    <p:sldLayoutId id="2147483692" r:id="rId21"/>
    <p:sldLayoutId id="2147483678" r:id="rId22"/>
    <p:sldLayoutId id="2147483710" r:id="rId23"/>
    <p:sldLayoutId id="2147483698" r:id="rId24"/>
    <p:sldLayoutId id="2147483699" r:id="rId25"/>
    <p:sldLayoutId id="2147483689" r:id="rId26"/>
    <p:sldLayoutId id="2147483713" r:id="rId27"/>
    <p:sldLayoutId id="2147483714" r:id="rId28"/>
    <p:sldLayoutId id="2147483664" r:id="rId29"/>
    <p:sldLayoutId id="2147483693" r:id="rId30"/>
    <p:sldLayoutId id="2147483684" r:id="rId31"/>
    <p:sldLayoutId id="2147483694" r:id="rId32"/>
    <p:sldLayoutId id="2147483687" r:id="rId33"/>
    <p:sldLayoutId id="2147483696" r:id="rId34"/>
    <p:sldLayoutId id="2147483680" r:id="rId35"/>
    <p:sldLayoutId id="2147483681" r:id="rId36"/>
    <p:sldLayoutId id="2147483697" r:id="rId37"/>
    <p:sldLayoutId id="2147483709" r:id="rId38"/>
    <p:sldLayoutId id="2147483685" r:id="rId39"/>
    <p:sldLayoutId id="2147483686" r:id="rId40"/>
    <p:sldLayoutId id="2147483665" r:id="rId41"/>
    <p:sldLayoutId id="2147483666" r:id="rId42"/>
    <p:sldLayoutId id="2147483667" r:id="rId43"/>
  </p:sldLayoutIdLst>
  <p:hf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-180000" algn="l" defTabSz="914377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377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Times New Roman" panose="02020603050405020304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8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8.png"/><Relationship Id="rId5" Type="http://schemas.openxmlformats.org/officeDocument/2006/relationships/image" Target="../media/image9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1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5BA3B2A6-BFB1-7E9F-3A9E-A94F7B3F2D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The order of things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80F012C-82F8-CD73-FF8D-288DD57719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/>
              <a:t>Explicit teaching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465603BB-33E3-F275-41EA-17270D79CD9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26F68DB5-BC5F-CC61-36D4-791DF1100E3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B3CF8210-832F-F269-EFFE-2420C4D4E8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D52552D-EFFA-5A9C-656E-67E0E798CF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NSW Department of Education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9813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order of things (9)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Your turn – question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D92FF38F-F7F7-9708-566F-1CA1B71F7F7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0000" y="1644486"/>
                <a:ext cx="2923974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32÷8+2×4−9÷3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D92FF38F-F7F7-9708-566F-1CA1B71F7F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" y="1644486"/>
                <a:ext cx="2923974" cy="4440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493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order of things (10)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Your turn – solution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11">
                <a:extLst>
                  <a:ext uri="{FF2B5EF4-FFF2-40B4-BE49-F238E27FC236}">
                    <a16:creationId xmlns:a16="http://schemas.microsoft.com/office/drawing/2014/main" id="{3F15D8C6-6E0E-A612-1970-F523ADC52D1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0000" y="1644486"/>
                <a:ext cx="4978916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32÷8+2×4−9÷3=4+8−3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3" name="Content Placeholder 11">
                <a:extLst>
                  <a:ext uri="{FF2B5EF4-FFF2-40B4-BE49-F238E27FC236}">
                    <a16:creationId xmlns:a16="http://schemas.microsoft.com/office/drawing/2014/main" id="{3F15D8C6-6E0E-A612-1970-F523ADC52D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" y="1644486"/>
                <a:ext cx="4978916" cy="4440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11">
                <a:extLst>
                  <a:ext uri="{FF2B5EF4-FFF2-40B4-BE49-F238E27FC236}">
                    <a16:creationId xmlns:a16="http://schemas.microsoft.com/office/drawing/2014/main" id="{1C3BD0D6-1099-7AC1-B36E-85E8F248B2E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921306" y="2218467"/>
                <a:ext cx="2923974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=12−3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6" name="Content Placeholder 11">
                <a:extLst>
                  <a:ext uri="{FF2B5EF4-FFF2-40B4-BE49-F238E27FC236}">
                    <a16:creationId xmlns:a16="http://schemas.microsoft.com/office/drawing/2014/main" id="{1C3BD0D6-1099-7AC1-B36E-85E8F248B2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306" y="2218467"/>
                <a:ext cx="2923974" cy="4440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E79E93C1-33F6-7EFD-C1FA-D58DA94D7AC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921306" y="2662527"/>
                <a:ext cx="2923974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E79E93C1-33F6-7EFD-C1FA-D58DA94D7A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306" y="2662527"/>
                <a:ext cx="2923974" cy="4440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7015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order of things (11)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Order of operations – example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11">
                <a:extLst>
                  <a:ext uri="{FF2B5EF4-FFF2-40B4-BE49-F238E27FC236}">
                    <a16:creationId xmlns:a16="http://schemas.microsoft.com/office/drawing/2014/main" id="{B4926214-5A31-5403-9871-8DEC88E9C90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59999" y="1644486"/>
                <a:ext cx="4713445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5×</m:t>
                      </m:r>
                      <m:sSup>
                        <m:sSup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+10÷2=5×4+10÷2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8" name="Content Placeholder 11">
                <a:extLst>
                  <a:ext uri="{FF2B5EF4-FFF2-40B4-BE49-F238E27FC236}">
                    <a16:creationId xmlns:a16="http://schemas.microsoft.com/office/drawing/2014/main" id="{B4926214-5A31-5403-9871-8DEC88E9C9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999" y="1644486"/>
                <a:ext cx="4713445" cy="4440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EBF9288D-0188-36EA-E1BB-992DB6EAC85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149470" y="2218467"/>
                <a:ext cx="2923974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=20+5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EBF9288D-0188-36EA-E1BB-992DB6EAC8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9470" y="2218467"/>
                <a:ext cx="2923974" cy="4440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1">
                <a:extLst>
                  <a:ext uri="{FF2B5EF4-FFF2-40B4-BE49-F238E27FC236}">
                    <a16:creationId xmlns:a16="http://schemas.microsoft.com/office/drawing/2014/main" id="{207EEFC9-59A8-4BC4-44B4-8FF20E51A1F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149470" y="2802367"/>
                <a:ext cx="2923974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2" name="Content Placeholder 11">
                <a:extLst>
                  <a:ext uri="{FF2B5EF4-FFF2-40B4-BE49-F238E27FC236}">
                    <a16:creationId xmlns:a16="http://schemas.microsoft.com/office/drawing/2014/main" id="{207EEFC9-59A8-4BC4-44B4-8FF20E51A1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9470" y="2802367"/>
                <a:ext cx="2923974" cy="4440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721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order of things (12)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Order of operations – example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11">
                <a:extLst>
                  <a:ext uri="{FF2B5EF4-FFF2-40B4-BE49-F238E27FC236}">
                    <a16:creationId xmlns:a16="http://schemas.microsoft.com/office/drawing/2014/main" id="{0EE3D61E-E260-A6BF-F28A-AA8D0A56049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59999" y="1644486"/>
                <a:ext cx="4713445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5×</m:t>
                      </m:r>
                      <m:sSup>
                        <m:sSup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+10÷2=5×4+10÷2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6" name="Content Placeholder 11">
                <a:extLst>
                  <a:ext uri="{FF2B5EF4-FFF2-40B4-BE49-F238E27FC236}">
                    <a16:creationId xmlns:a16="http://schemas.microsoft.com/office/drawing/2014/main" id="{0EE3D61E-E260-A6BF-F28A-AA8D0A5604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999" y="1644486"/>
                <a:ext cx="4713445" cy="4440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11">
                <a:extLst>
                  <a:ext uri="{FF2B5EF4-FFF2-40B4-BE49-F238E27FC236}">
                    <a16:creationId xmlns:a16="http://schemas.microsoft.com/office/drawing/2014/main" id="{3085194F-EE5A-3D29-DCF2-99CFCAAD447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149470" y="2218467"/>
                <a:ext cx="2923974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=20+5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5" name="Content Placeholder 11">
                <a:extLst>
                  <a:ext uri="{FF2B5EF4-FFF2-40B4-BE49-F238E27FC236}">
                    <a16:creationId xmlns:a16="http://schemas.microsoft.com/office/drawing/2014/main" id="{3085194F-EE5A-3D29-DCF2-99CFCAAD44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9470" y="2218467"/>
                <a:ext cx="2923974" cy="4440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11">
                <a:extLst>
                  <a:ext uri="{FF2B5EF4-FFF2-40B4-BE49-F238E27FC236}">
                    <a16:creationId xmlns:a16="http://schemas.microsoft.com/office/drawing/2014/main" id="{2D267805-3E93-F095-6CB6-3602A8EA7C3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149470" y="2802367"/>
                <a:ext cx="2923974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7" name="Content Placeholder 11">
                <a:extLst>
                  <a:ext uri="{FF2B5EF4-FFF2-40B4-BE49-F238E27FC236}">
                    <a16:creationId xmlns:a16="http://schemas.microsoft.com/office/drawing/2014/main" id="{2D267805-3E93-F095-6CB6-3602A8EA7C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9470" y="2802367"/>
                <a:ext cx="2923974" cy="4440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Speech Bubble: Rectangle with Corners Rounded 19">
            <a:extLst>
              <a:ext uri="{FF2B5EF4-FFF2-40B4-BE49-F238E27FC236}">
                <a16:creationId xmlns:a16="http://schemas.microsoft.com/office/drawing/2014/main" id="{F577AF4F-2715-8C18-D8E8-198ED198E9A2}"/>
              </a:ext>
            </a:extLst>
          </p:cNvPr>
          <p:cNvSpPr/>
          <p:nvPr/>
        </p:nvSpPr>
        <p:spPr>
          <a:xfrm>
            <a:off x="722794" y="3649385"/>
            <a:ext cx="3355627" cy="2100710"/>
          </a:xfrm>
          <a:prstGeom prst="wedgeRoundRectCallout">
            <a:avLst>
              <a:gd name="adj1" fmla="val -31052"/>
              <a:gd name="adj2" fmla="val -110932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What would be the result if we evaluated this from left to right?</a:t>
            </a:r>
          </a:p>
        </p:txBody>
      </p:sp>
      <p:sp>
        <p:nvSpPr>
          <p:cNvPr id="19" name="Speech Bubble: Rectangle with Corners Rounded 18">
            <a:extLst>
              <a:ext uri="{FF2B5EF4-FFF2-40B4-BE49-F238E27FC236}">
                <a16:creationId xmlns:a16="http://schemas.microsoft.com/office/drawing/2014/main" id="{9BE37E1C-2975-E5A0-B9E2-E8F0E2CA0142}"/>
              </a:ext>
            </a:extLst>
          </p:cNvPr>
          <p:cNvSpPr/>
          <p:nvPr/>
        </p:nvSpPr>
        <p:spPr>
          <a:xfrm>
            <a:off x="5853875" y="2088546"/>
            <a:ext cx="4519411" cy="1647825"/>
          </a:xfrm>
          <a:prstGeom prst="wedgeRoundRectCallout">
            <a:avLst>
              <a:gd name="adj1" fmla="val -87538"/>
              <a:gd name="adj2" fmla="val -66691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Which part of the expression has been completed first?</a:t>
            </a:r>
          </a:p>
        </p:txBody>
      </p:sp>
    </p:spTree>
    <p:extLst>
      <p:ext uri="{BB962C8B-B14F-4D97-AF65-F5344CB8AC3E}">
        <p14:creationId xmlns:p14="http://schemas.microsoft.com/office/powerpoint/2010/main" val="9849634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order of things (13)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Your turn – question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D92FF38F-F7F7-9708-566F-1CA1B71F7F7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0000" y="1644486"/>
                <a:ext cx="2923974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3×</m:t>
                      </m:r>
                      <m:sSup>
                        <m:sSup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−16÷2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D92FF38F-F7F7-9708-566F-1CA1B71F7F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" y="1644486"/>
                <a:ext cx="2923974" cy="4440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05219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order of things (14)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Your turn – solution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1">
                <a:extLst>
                  <a:ext uri="{FF2B5EF4-FFF2-40B4-BE49-F238E27FC236}">
                    <a16:creationId xmlns:a16="http://schemas.microsoft.com/office/drawing/2014/main" id="{E7B96700-99AD-99E2-BFF9-7F8E28DEF50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59999" y="1644486"/>
                <a:ext cx="4320155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3×</m:t>
                      </m:r>
                      <m:sSup>
                        <m:sSup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−16÷2=3×16−16÷2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2" name="Content Placeholder 11">
                <a:extLst>
                  <a:ext uri="{FF2B5EF4-FFF2-40B4-BE49-F238E27FC236}">
                    <a16:creationId xmlns:a16="http://schemas.microsoft.com/office/drawing/2014/main" id="{E7B96700-99AD-99E2-BFF9-7F8E28DEF5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999" y="1644486"/>
                <a:ext cx="4320155" cy="4440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11">
                <a:extLst>
                  <a:ext uri="{FF2B5EF4-FFF2-40B4-BE49-F238E27FC236}">
                    <a16:creationId xmlns:a16="http://schemas.microsoft.com/office/drawing/2014/main" id="{1C3BD0D6-1099-7AC1-B36E-85E8F248B2E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174055" y="2218467"/>
                <a:ext cx="2923974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=48−8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6" name="Content Placeholder 11">
                <a:extLst>
                  <a:ext uri="{FF2B5EF4-FFF2-40B4-BE49-F238E27FC236}">
                    <a16:creationId xmlns:a16="http://schemas.microsoft.com/office/drawing/2014/main" id="{1C3BD0D6-1099-7AC1-B36E-85E8F248B2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4055" y="2218467"/>
                <a:ext cx="2923974" cy="4440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E79E93C1-33F6-7EFD-C1FA-D58DA94D7AC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174055" y="2792448"/>
                <a:ext cx="2923974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=40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E79E93C1-33F6-7EFD-C1FA-D58DA94D7A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4055" y="2792448"/>
                <a:ext cx="2923974" cy="4440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5507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order of things (1)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Multiplication before addition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53A4CB30-AFF0-0900-A40B-3AAD967AEB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0000" y="1620000"/>
                <a:ext cx="2353703" cy="444060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5×2+2×3=16</m:t>
                      </m:r>
                    </m:oMath>
                  </m:oMathPara>
                </a14:m>
                <a:endParaRPr lang="en-AU" dirty="0"/>
              </a:p>
              <a:p>
                <a:pPr marL="457200" indent="-457200">
                  <a:buAutoNum type="arabicPeriod"/>
                </a:pPr>
                <a:endParaRPr lang="en-AU" dirty="0"/>
              </a:p>
              <a:p>
                <a:pPr marL="457200" indent="-457200">
                  <a:buAutoNum type="arabicPeriod"/>
                </a:pPr>
                <a:endParaRPr lang="en-AU" dirty="0"/>
              </a:p>
            </p:txBody>
          </p:sp>
        </mc:Choice>
        <mc:Fallback xmlns="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53A4CB30-AFF0-0900-A40B-3AAD967AEB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0000" y="1620000"/>
                <a:ext cx="2353703" cy="444060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 descr="An image from Polypad showing a grid of squares. There is one array of coloured squares that is 5 rows of 2, totalling 10 squares. There is a separate array of squares, with 2 rows of 3 squares, totalling 6 squares. ">
            <a:extLst>
              <a:ext uri="{FF2B5EF4-FFF2-40B4-BE49-F238E27FC236}">
                <a16:creationId xmlns:a16="http://schemas.microsoft.com/office/drawing/2014/main" id="{4A731693-2181-AA7B-1FF5-0FB8E96D9C8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412" b="581"/>
          <a:stretch/>
        </p:blipFill>
        <p:spPr bwMode="auto">
          <a:xfrm>
            <a:off x="1424048" y="2171064"/>
            <a:ext cx="5409371" cy="434812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26603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order of things (2)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Powers first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53A4CB30-AFF0-0900-A40B-3AAD967AEB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0000" y="1620000"/>
                <a:ext cx="2353703" cy="444060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2×</m:t>
                      </m:r>
                      <m:sSup>
                        <m:sSup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=32</m:t>
                      </m:r>
                    </m:oMath>
                  </m:oMathPara>
                </a14:m>
                <a:endParaRPr lang="en-AU" dirty="0"/>
              </a:p>
              <a:p>
                <a:pPr marL="457200" indent="-457200">
                  <a:buAutoNum type="arabicPeriod"/>
                </a:pPr>
                <a:endParaRPr lang="en-AU" dirty="0"/>
              </a:p>
              <a:p>
                <a:pPr marL="457200" indent="-457200">
                  <a:buAutoNum type="arabicPeriod"/>
                </a:pPr>
                <a:endParaRPr lang="en-AU" dirty="0"/>
              </a:p>
            </p:txBody>
          </p:sp>
        </mc:Choice>
        <mc:Fallback xmlns="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53A4CB30-AFF0-0900-A40B-3AAD967AEB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0000" y="1620000"/>
                <a:ext cx="2353703" cy="444060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An image of two identical boxes of chocolates, each arranged in a grid of 4 by 4. ">
            <a:extLst>
              <a:ext uri="{FF2B5EF4-FFF2-40B4-BE49-F238E27FC236}">
                <a16:creationId xmlns:a16="http://schemas.microsoft.com/office/drawing/2014/main" id="{830FB730-EB11-9454-865F-08F1EF5618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2458" y="1620000"/>
            <a:ext cx="8369533" cy="3502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043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order of things (3)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Order of operations – example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11">
                <a:extLst>
                  <a:ext uri="{FF2B5EF4-FFF2-40B4-BE49-F238E27FC236}">
                    <a16:creationId xmlns:a16="http://schemas.microsoft.com/office/drawing/2014/main" id="{B4926214-5A31-5403-9871-8DEC88E9C90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0000" y="1644486"/>
                <a:ext cx="2923974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2×4+6×3=8+18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8" name="Content Placeholder 11">
                <a:extLst>
                  <a:ext uri="{FF2B5EF4-FFF2-40B4-BE49-F238E27FC236}">
                    <a16:creationId xmlns:a16="http://schemas.microsoft.com/office/drawing/2014/main" id="{B4926214-5A31-5403-9871-8DEC88E9C9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" y="1644486"/>
                <a:ext cx="2923974" cy="4440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EBF9288D-0188-36EA-E1BB-992DB6EAC85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898750" y="2218467"/>
                <a:ext cx="2923974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=26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EBF9288D-0188-36EA-E1BB-992DB6EAC8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8750" y="2218467"/>
                <a:ext cx="2923974" cy="4440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 descr="An image from Polypad showing a grid of squares. There is one array of coloured squares that is 2 rows of 4, totalling 8 squares. There is a separate array of squares, with 6 rows of 3 squares, totalling 18 squares. ">
            <a:extLst>
              <a:ext uri="{FF2B5EF4-FFF2-40B4-BE49-F238E27FC236}">
                <a16:creationId xmlns:a16="http://schemas.microsoft.com/office/drawing/2014/main" id="{A9243546-5AA6-38AB-501C-F667976D02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55037" y="1644486"/>
            <a:ext cx="5098794" cy="4062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025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order of things (4)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Order of operations – example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11">
                <a:extLst>
                  <a:ext uri="{FF2B5EF4-FFF2-40B4-BE49-F238E27FC236}">
                    <a16:creationId xmlns:a16="http://schemas.microsoft.com/office/drawing/2014/main" id="{CC9B19F8-8BDB-5992-D70B-0AD4444E6EF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0000" y="1644486"/>
                <a:ext cx="2923974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2×4+6×3=8+18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5" name="Content Placeholder 11">
                <a:extLst>
                  <a:ext uri="{FF2B5EF4-FFF2-40B4-BE49-F238E27FC236}">
                    <a16:creationId xmlns:a16="http://schemas.microsoft.com/office/drawing/2014/main" id="{CC9B19F8-8BDB-5992-D70B-0AD4444E6E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" y="1644486"/>
                <a:ext cx="2923974" cy="4440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11">
                <a:extLst>
                  <a:ext uri="{FF2B5EF4-FFF2-40B4-BE49-F238E27FC236}">
                    <a16:creationId xmlns:a16="http://schemas.microsoft.com/office/drawing/2014/main" id="{38500ACF-C1B5-F7D9-DA1D-6C2790FB8EA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898750" y="2218467"/>
                <a:ext cx="2923974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=26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7" name="Content Placeholder 11">
                <a:extLst>
                  <a:ext uri="{FF2B5EF4-FFF2-40B4-BE49-F238E27FC236}">
                    <a16:creationId xmlns:a16="http://schemas.microsoft.com/office/drawing/2014/main" id="{38500ACF-C1B5-F7D9-DA1D-6C2790FB8E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8750" y="2218467"/>
                <a:ext cx="2923974" cy="4440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Speech Bubble: Oval 19">
            <a:extLst>
              <a:ext uri="{FF2B5EF4-FFF2-40B4-BE49-F238E27FC236}">
                <a16:creationId xmlns:a16="http://schemas.microsoft.com/office/drawing/2014/main" id="{F577AF4F-2715-8C18-D8E8-198ED198E9A2}"/>
              </a:ext>
            </a:extLst>
          </p:cNvPr>
          <p:cNvSpPr/>
          <p:nvPr/>
        </p:nvSpPr>
        <p:spPr>
          <a:xfrm>
            <a:off x="0" y="3466314"/>
            <a:ext cx="3355627" cy="2100710"/>
          </a:xfrm>
          <a:prstGeom prst="wedgeEllipseCallout">
            <a:avLst>
              <a:gd name="adj1" fmla="val -501"/>
              <a:gd name="adj2" fmla="val -112321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Which operations have been completed first?</a:t>
            </a:r>
          </a:p>
        </p:txBody>
      </p:sp>
      <p:sp>
        <p:nvSpPr>
          <p:cNvPr id="19" name="Speech Bubble: Oval 18">
            <a:extLst>
              <a:ext uri="{FF2B5EF4-FFF2-40B4-BE49-F238E27FC236}">
                <a16:creationId xmlns:a16="http://schemas.microsoft.com/office/drawing/2014/main" id="{9BE37E1C-2975-E5A0-B9E2-E8F0E2CA0142}"/>
              </a:ext>
            </a:extLst>
          </p:cNvPr>
          <p:cNvSpPr/>
          <p:nvPr/>
        </p:nvSpPr>
        <p:spPr>
          <a:xfrm>
            <a:off x="6400800" y="218691"/>
            <a:ext cx="4519411" cy="1647825"/>
          </a:xfrm>
          <a:prstGeom prst="wedgeEllipseCallout">
            <a:avLst>
              <a:gd name="adj1" fmla="val -40137"/>
              <a:gd name="adj2" fmla="val 56743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Which part of the question does each rectangle represent?</a:t>
            </a:r>
          </a:p>
        </p:txBody>
      </p:sp>
      <p:pic>
        <p:nvPicPr>
          <p:cNvPr id="6" name="Picture 5" descr="An image from Polypad showing a grid of squares. There is one array of coloured squares that is 2 rows of 4, totalling 8 squares. There is a separate array of squares, with 6 rows of 3 squares, totalling 18 squares. ">
            <a:extLst>
              <a:ext uri="{FF2B5EF4-FFF2-40B4-BE49-F238E27FC236}">
                <a16:creationId xmlns:a16="http://schemas.microsoft.com/office/drawing/2014/main" id="{FA675C92-53AB-8BF8-047F-A7B874C8DBE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12174" y="2218467"/>
            <a:ext cx="5098794" cy="4062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133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order of things (5)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Your turn – question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D92FF38F-F7F7-9708-566F-1CA1B71F7F7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0000" y="1644486"/>
                <a:ext cx="2923974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5×3+2×4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D92FF38F-F7F7-9708-566F-1CA1B71F7F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" y="1644486"/>
                <a:ext cx="2923974" cy="4440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5335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order of things (6)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Your turn – solution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11">
                <a:extLst>
                  <a:ext uri="{FF2B5EF4-FFF2-40B4-BE49-F238E27FC236}">
                    <a16:creationId xmlns:a16="http://schemas.microsoft.com/office/drawing/2014/main" id="{E5BF6022-1D6E-0EB1-A442-B39F794025B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0000" y="1644486"/>
                <a:ext cx="2923974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5×3+2×4=15+8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5" name="Content Placeholder 11">
                <a:extLst>
                  <a:ext uri="{FF2B5EF4-FFF2-40B4-BE49-F238E27FC236}">
                    <a16:creationId xmlns:a16="http://schemas.microsoft.com/office/drawing/2014/main" id="{E5BF6022-1D6E-0EB1-A442-B39F794025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" y="1644486"/>
                <a:ext cx="2923974" cy="4440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11">
                <a:extLst>
                  <a:ext uri="{FF2B5EF4-FFF2-40B4-BE49-F238E27FC236}">
                    <a16:creationId xmlns:a16="http://schemas.microsoft.com/office/drawing/2014/main" id="{1C3BD0D6-1099-7AC1-B36E-85E8F248B2E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898750" y="2218467"/>
                <a:ext cx="2923974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=23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6" name="Content Placeholder 11">
                <a:extLst>
                  <a:ext uri="{FF2B5EF4-FFF2-40B4-BE49-F238E27FC236}">
                    <a16:creationId xmlns:a16="http://schemas.microsoft.com/office/drawing/2014/main" id="{1C3BD0D6-1099-7AC1-B36E-85E8F248B2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8750" y="2218467"/>
                <a:ext cx="2923974" cy="4440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 descr="An image from Polypad showing a grid of squares. There is one array of coloured squares that is 3 rows of 5, totalling 15 squares. There is a separate array of squares, with 2 rows of 4 squares, totalling 8 squares. ">
            <a:extLst>
              <a:ext uri="{FF2B5EF4-FFF2-40B4-BE49-F238E27FC236}">
                <a16:creationId xmlns:a16="http://schemas.microsoft.com/office/drawing/2014/main" id="{5D60248F-9818-AC36-AAF0-E798E5C126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82949" y="1866516"/>
            <a:ext cx="6165555" cy="2626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26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order of things (7)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Order of operations – example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11">
                <a:extLst>
                  <a:ext uri="{FF2B5EF4-FFF2-40B4-BE49-F238E27FC236}">
                    <a16:creationId xmlns:a16="http://schemas.microsoft.com/office/drawing/2014/main" id="{B4926214-5A31-5403-9871-8DEC88E9C90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0000" y="1644486"/>
                <a:ext cx="3976026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24÷4×2−3×3=6×2−9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8" name="Content Placeholder 11">
                <a:extLst>
                  <a:ext uri="{FF2B5EF4-FFF2-40B4-BE49-F238E27FC236}">
                    <a16:creationId xmlns:a16="http://schemas.microsoft.com/office/drawing/2014/main" id="{B4926214-5A31-5403-9871-8DEC88E9C9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" y="1644486"/>
                <a:ext cx="3976026" cy="4440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EBF9288D-0188-36EA-E1BB-992DB6EAC85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476026" y="2218467"/>
                <a:ext cx="2923974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=12−9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EBF9288D-0188-36EA-E1BB-992DB6EAC8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6026" y="2218467"/>
                <a:ext cx="2923974" cy="4440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1">
                <a:extLst>
                  <a:ext uri="{FF2B5EF4-FFF2-40B4-BE49-F238E27FC236}">
                    <a16:creationId xmlns:a16="http://schemas.microsoft.com/office/drawing/2014/main" id="{207EEFC9-59A8-4BC4-44B4-8FF20E51A1F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476026" y="2792448"/>
                <a:ext cx="2923974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2" name="Content Placeholder 11">
                <a:extLst>
                  <a:ext uri="{FF2B5EF4-FFF2-40B4-BE49-F238E27FC236}">
                    <a16:creationId xmlns:a16="http://schemas.microsoft.com/office/drawing/2014/main" id="{207EEFC9-59A8-4BC4-44B4-8FF20E51A1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6026" y="2792448"/>
                <a:ext cx="2923974" cy="4440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4532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order of things (8)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Order of operations – example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11">
                <a:extLst>
                  <a:ext uri="{FF2B5EF4-FFF2-40B4-BE49-F238E27FC236}">
                    <a16:creationId xmlns:a16="http://schemas.microsoft.com/office/drawing/2014/main" id="{F87BC7C3-9929-96D1-109A-1F0A506856F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0000" y="1644486"/>
                <a:ext cx="3976026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24÷4×2−3×3=6×2−9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3" name="Content Placeholder 11">
                <a:extLst>
                  <a:ext uri="{FF2B5EF4-FFF2-40B4-BE49-F238E27FC236}">
                    <a16:creationId xmlns:a16="http://schemas.microsoft.com/office/drawing/2014/main" id="{F87BC7C3-9929-96D1-109A-1F0A506856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" y="1644486"/>
                <a:ext cx="3976026" cy="4440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1">
                <a:extLst>
                  <a:ext uri="{FF2B5EF4-FFF2-40B4-BE49-F238E27FC236}">
                    <a16:creationId xmlns:a16="http://schemas.microsoft.com/office/drawing/2014/main" id="{05031F9E-8690-6DB2-9C6C-3102F7BFB8E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476026" y="2218467"/>
                <a:ext cx="2923974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=12−9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2" name="Content Placeholder 11">
                <a:extLst>
                  <a:ext uri="{FF2B5EF4-FFF2-40B4-BE49-F238E27FC236}">
                    <a16:creationId xmlns:a16="http://schemas.microsoft.com/office/drawing/2014/main" id="{05031F9E-8690-6DB2-9C6C-3102F7BFB8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6026" y="2218467"/>
                <a:ext cx="2923974" cy="4440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B1ABD4F3-BD04-7CEA-1F2D-E64DD9AACD7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476026" y="2792448"/>
                <a:ext cx="2923974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B1ABD4F3-BD04-7CEA-1F2D-E64DD9AACD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6026" y="2792448"/>
                <a:ext cx="2923974" cy="4440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Speech Bubble: Oval 19">
            <a:extLst>
              <a:ext uri="{FF2B5EF4-FFF2-40B4-BE49-F238E27FC236}">
                <a16:creationId xmlns:a16="http://schemas.microsoft.com/office/drawing/2014/main" id="{F577AF4F-2715-8C18-D8E8-198ED198E9A2}"/>
              </a:ext>
            </a:extLst>
          </p:cNvPr>
          <p:cNvSpPr/>
          <p:nvPr/>
        </p:nvSpPr>
        <p:spPr>
          <a:xfrm>
            <a:off x="137007" y="3719100"/>
            <a:ext cx="3355627" cy="2100710"/>
          </a:xfrm>
          <a:prstGeom prst="wedgeEllipseCallout">
            <a:avLst>
              <a:gd name="adj1" fmla="val 26456"/>
              <a:gd name="adj2" fmla="val -73473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What would be the result if we evaluated this from left to right?</a:t>
            </a:r>
          </a:p>
        </p:txBody>
      </p:sp>
      <p:sp>
        <p:nvSpPr>
          <p:cNvPr id="19" name="Speech Bubble: Oval 18">
            <a:extLst>
              <a:ext uri="{FF2B5EF4-FFF2-40B4-BE49-F238E27FC236}">
                <a16:creationId xmlns:a16="http://schemas.microsoft.com/office/drawing/2014/main" id="{9BE37E1C-2975-E5A0-B9E2-E8F0E2CA0142}"/>
              </a:ext>
            </a:extLst>
          </p:cNvPr>
          <p:cNvSpPr/>
          <p:nvPr/>
        </p:nvSpPr>
        <p:spPr>
          <a:xfrm>
            <a:off x="4947338" y="792672"/>
            <a:ext cx="4519411" cy="1647825"/>
          </a:xfrm>
          <a:prstGeom prst="wedgeEllipseCallout">
            <a:avLst>
              <a:gd name="adj1" fmla="val -70595"/>
              <a:gd name="adj2" fmla="val 1736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Which part of the expression has been completed first?</a:t>
            </a:r>
          </a:p>
        </p:txBody>
      </p:sp>
    </p:spTree>
    <p:extLst>
      <p:ext uri="{BB962C8B-B14F-4D97-AF65-F5344CB8AC3E}">
        <p14:creationId xmlns:p14="http://schemas.microsoft.com/office/powerpoint/2010/main" val="558531097"/>
      </p:ext>
    </p:extLst>
  </p:cSld>
  <p:clrMapOvr>
    <a:masterClrMapping/>
  </p:clrMapOvr>
</p:sld>
</file>

<file path=ppt/theme/theme1.xml><?xml version="1.0" encoding="utf-8"?>
<a:theme xmlns:a="http://schemas.openxmlformats.org/drawingml/2006/main" name="NSWG Corporate">
  <a:themeElements>
    <a:clrScheme name="Custom 1">
      <a:dk1>
        <a:srgbClr val="22272B"/>
      </a:dk1>
      <a:lt1>
        <a:srgbClr val="FFFFFF"/>
      </a:lt1>
      <a:dk2>
        <a:srgbClr val="D7153A"/>
      </a:dk2>
      <a:lt2>
        <a:srgbClr val="EBEBEB"/>
      </a:lt2>
      <a:accent1>
        <a:srgbClr val="002664"/>
      </a:accent1>
      <a:accent2>
        <a:srgbClr val="146CFD"/>
      </a:accent2>
      <a:accent3>
        <a:srgbClr val="8CE0FF"/>
      </a:accent3>
      <a:accent4>
        <a:srgbClr val="CBEDFD"/>
      </a:accent4>
      <a:accent5>
        <a:srgbClr val="495054"/>
      </a:accent5>
      <a:accent6>
        <a:srgbClr val="FFE6EA"/>
      </a:accent6>
      <a:hlink>
        <a:srgbClr val="146CFD"/>
      </a:hlink>
      <a:folHlink>
        <a:srgbClr val="146CFD"/>
      </a:folHlink>
    </a:clrScheme>
    <a:fontScheme name="NSW Gov PPT">
      <a:majorFont>
        <a:latin typeface="Public Sans"/>
        <a:ea typeface=""/>
        <a:cs typeface=""/>
      </a:majorFont>
      <a:minorFont>
        <a:latin typeface="Public Sans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 algn="l">
          <a:defRPr sz="18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curriculum-reform-7-10-syllabus-sws-december-2022.potx  -  Read-Only" id="{4B7518B7-7928-4400-889E-427E9DE28E01}" vid="{F7238460-63C4-40E6-AE58-06ED0ED9CA7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e763d47-3c66-4c58-9425-1477fd3ccd1e">
      <Terms xmlns="http://schemas.microsoft.com/office/infopath/2007/PartnerControls"/>
    </lcf76f155ced4ddcb4097134ff3c332f>
    <Projectleadreview xmlns="7e763d47-3c66-4c58-9425-1477fd3ccd1e" xsi:nil="true"/>
    <Workstreamleadendorsement xmlns="7e763d47-3c66-4c58-9425-1477fd3ccd1e" xsi:nil="true"/>
    <Digitalsupport xmlns="7e763d47-3c66-4c58-9425-1477fd3ccd1e" xsi:nil="true"/>
    <TaxCatchAll xmlns="60129b06-f64b-40a8-96e2-c5b2f86112b1" xsi:nil="true"/>
    <Writingpod xmlns="7e763d47-3c66-4c58-9425-1477fd3ccd1e">
      <UserInfo>
        <DisplayName/>
        <AccountId xsi:nil="true"/>
        <AccountType/>
      </UserInfo>
    </Writingpod>
    <FeedbackfromNSWMS xmlns="7e763d47-3c66-4c58-9425-1477fd3ccd1e" xsi:nil="true"/>
    <Resourcedrop xmlns="7e763d47-3c66-4c58-9425-1477fd3ccd1e" xsi:nil="true"/>
    <Designanddevelopment xmlns="7e763d47-3c66-4c58-9425-1477fd3ccd1e" xsi:nil="true"/>
    <StoredinTRIM xmlns="7e763d47-3c66-4c58-9425-1477fd3ccd1e" xsi:nil="true"/>
    <Contentediting xmlns="7e763d47-3c66-4c58-9425-1477fd3ccd1e" xsi:nil="true"/>
    <Published xmlns="7e763d47-3c66-4c58-9425-1477fd3ccd1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550904603AA64982DCAA86C5CFC06E" ma:contentTypeVersion="29" ma:contentTypeDescription="Create a new document." ma:contentTypeScope="" ma:versionID="0fc6a102da4d77c0b10173b0b26d75a6">
  <xsd:schema xmlns:xsd="http://www.w3.org/2001/XMLSchema" xmlns:xs="http://www.w3.org/2001/XMLSchema" xmlns:p="http://schemas.microsoft.com/office/2006/metadata/properties" xmlns:ns2="7e763d47-3c66-4c58-9425-1477fd3ccd1e" xmlns:ns3="60129b06-f64b-40a8-96e2-c5b2f86112b1" targetNamespace="http://schemas.microsoft.com/office/2006/metadata/properties" ma:root="true" ma:fieldsID="c35daca135dca9aff6274a6e357b630b" ns2:_="" ns3:_="">
    <xsd:import namespace="7e763d47-3c66-4c58-9425-1477fd3ccd1e"/>
    <xsd:import namespace="60129b06-f64b-40a8-96e2-c5b2f86112b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Writingpod" minOccurs="0"/>
                <xsd:element ref="ns2:Designanddevelopment" minOccurs="0"/>
                <xsd:element ref="ns2:FeedbackfromNSWMS" minOccurs="0"/>
                <xsd:element ref="ns2:Contentediting" minOccurs="0"/>
                <xsd:element ref="ns2:Projectleadreview" minOccurs="0"/>
                <xsd:element ref="ns2:Workstreamleadendorsement" minOccurs="0"/>
                <xsd:element ref="ns2:Digitalsupport" minOccurs="0"/>
                <xsd:element ref="ns2:StoredinTRIM" minOccurs="0"/>
                <xsd:element ref="ns2:Published" minOccurs="0"/>
                <xsd:element ref="ns2:Resourcedrop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763d47-3c66-4c58-9425-1477fd3ccd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Writingpod" ma:index="20" nillable="true" ma:displayName="Writing pod" ma:format="Dropdown" ma:list="UserInfo" ma:SharePointGroup="0" ma:internalName="Writingpod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signanddevelopment" ma:index="21" nillable="true" ma:displayName="Design and development" ma:format="Dropdown" ma:internalName="Designanddevelopment">
      <xsd:simpleType>
        <xsd:restriction base="dms:Choice">
          <xsd:enumeration value="Not yet started"/>
          <xsd:enumeration value="In progress"/>
          <xsd:enumeration value="Complete"/>
        </xsd:restriction>
      </xsd:simpleType>
    </xsd:element>
    <xsd:element name="FeedbackfromNSWMS" ma:index="22" nillable="true" ma:displayName="Feedback from NSWMS" ma:description="Have leaders Michelle and Ayesha provided input?" ma:format="Dropdown" ma:internalName="FeedbackfromNSWMS">
      <xsd:simpleType>
        <xsd:restriction base="dms:Choice">
          <xsd:enumeration value="Not yet requested"/>
          <xsd:enumeration value="Request submitted"/>
          <xsd:enumeration value="Feedback received"/>
        </xsd:restriction>
      </xsd:simpleType>
    </xsd:element>
    <xsd:element name="Contentediting" ma:index="23" nillable="true" ma:displayName="Content editing" ma:description="Has unit content been edited by Senior Editor (R. Kilroy)?" ma:format="Dropdown" ma:internalName="Contentediting">
      <xsd:simpleType>
        <xsd:restriction base="dms:Choice">
          <xsd:enumeration value="Not yet requested"/>
          <xsd:enumeration value="Request submitted"/>
          <xsd:enumeration value="Editing complete"/>
        </xsd:restriction>
      </xsd:simpleType>
    </xsd:element>
    <xsd:element name="Projectleadreview" ma:index="24" nillable="true" ma:displayName="Project lead review" ma:description="Have project leads (H. Laverick and R. Cheal) reviewed the unit?" ma:format="Dropdown" ma:internalName="Projectleadreview">
      <xsd:simpleType>
        <xsd:restriction base="dms:Choice">
          <xsd:enumeration value="Not yet requested"/>
          <xsd:enumeration value="Request submitted"/>
          <xsd:enumeration value="Review complete"/>
        </xsd:restriction>
      </xsd:simpleType>
    </xsd:element>
    <xsd:element name="Workstreamleadendorsement" ma:index="25" nillable="true" ma:displayName="Workstream lead endorsement" ma:description="Has J. Hoffman endorsed the unit?" ma:format="Dropdown" ma:internalName="Workstreamleadendorsement">
      <xsd:simpleType>
        <xsd:restriction base="dms:Choice">
          <xsd:enumeration value="Not yet submitted"/>
          <xsd:enumeration value="Request submitted"/>
          <xsd:enumeration value="Endorsement complete"/>
        </xsd:restriction>
      </xsd:simpleType>
    </xsd:element>
    <xsd:element name="Digitalsupport" ma:index="26" nillable="true" ma:displayName="Digital support" ma:format="Dropdown" ma:internalName="Digitalsupport">
      <xsd:simpleType>
        <xsd:restriction base="dms:Choice">
          <xsd:enumeration value="Not yet submitted"/>
          <xsd:enumeration value="Request submitted (by project manager)"/>
          <xsd:enumeration value="Digital support complete"/>
        </xsd:restriction>
      </xsd:simpleType>
    </xsd:element>
    <xsd:element name="StoredinTRIM" ma:index="27" nillable="true" ma:displayName="Stored in TRIM" ma:format="Dropdown" ma:internalName="StoredinTRIM">
      <xsd:simpleType>
        <xsd:restriction base="dms:Choice">
          <xsd:enumeration value="Yes"/>
          <xsd:enumeration value="No"/>
        </xsd:restriction>
      </xsd:simpleType>
    </xsd:element>
    <xsd:element name="Published" ma:index="28" nillable="true" ma:displayName="Published" ma:format="Dropdown" ma:internalName="Published">
      <xsd:simpleType>
        <xsd:restriction base="dms:Choice">
          <xsd:enumeration value="Yes"/>
          <xsd:enumeration value="No"/>
        </xsd:restriction>
      </xsd:simpleType>
    </xsd:element>
    <xsd:element name="Resourcedrop" ma:index="29" nillable="true" ma:displayName="Drop week" ma:format="Dropdown" ma:internalName="Resourcedrop">
      <xsd:simpleType>
        <xsd:restriction base="dms:Choice">
          <xsd:enumeration value="T1, W1"/>
          <xsd:enumeration value="T1, W3"/>
          <xsd:enumeration value="T1, W7"/>
          <xsd:enumeration value="T1, W10"/>
          <xsd:enumeration value="T2, W1"/>
          <xsd:enumeration value="T2, W3"/>
          <xsd:enumeration value="T2, W7"/>
          <xsd:enumeration value="T2, W10"/>
          <xsd:enumeration value="T3, W1"/>
          <xsd:enumeration value="T3, W3"/>
          <xsd:enumeration value="T3, W7"/>
          <xsd:enumeration value="T3, W10"/>
          <xsd:enumeration value="T4, W1"/>
          <xsd:enumeration value="T4, W3"/>
          <xsd:enumeration value="T4, W7"/>
          <xsd:enumeration value="T4, W10"/>
        </xsd:restriction>
      </xsd:simpleType>
    </xsd:element>
    <xsd:element name="lcf76f155ced4ddcb4097134ff3c332f" ma:index="31" nillable="true" ma:taxonomy="true" ma:internalName="lcf76f155ced4ddcb4097134ff3c332f" ma:taxonomyFieldName="MediaServiceImageTags" ma:displayName="Image Tags" ma:readOnly="false" ma:fieldId="{5cf76f15-5ced-4ddc-b409-7134ff3c332f}" ma:taxonomyMulti="true" ma:sspId="51f47cd6-212f-4ea2-b6af-f1d1e47bdb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34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129b06-f64b-40a8-96e2-c5b2f86112b1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32" nillable="true" ma:displayName="Taxonomy Catch All Column" ma:hidden="true" ma:list="{d14652b1-c484-4c0c-a021-a754efd78e11}" ma:internalName="TaxCatchAll" ma:showField="CatchAllData" ma:web="60129b06-f64b-40a8-96e2-c5b2f86112b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A1368D9-890B-4BDC-BA97-7469C50F156E}">
  <ds:schemaRefs>
    <ds:schemaRef ds:uri="http://www.w3.org/XML/1998/namespace"/>
    <ds:schemaRef ds:uri="http://schemas.microsoft.com/office/2006/metadata/properties"/>
    <ds:schemaRef ds:uri="60129b06-f64b-40a8-96e2-c5b2f86112b1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purl.org/dc/terms/"/>
    <ds:schemaRef ds:uri="http://schemas.openxmlformats.org/package/2006/metadata/core-properties"/>
    <ds:schemaRef ds:uri="7e763d47-3c66-4c58-9425-1477fd3ccd1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084D30D-61DA-4EE1-BA92-14A975375A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e763d47-3c66-4c58-9425-1477fd3ccd1e"/>
    <ds:schemaRef ds:uri="60129b06-f64b-40a8-96e2-c5b2f86112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1FF7F80-D89F-455C-A31E-25ECC048D9B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343</Words>
  <Application>Microsoft Office PowerPoint</Application>
  <PresentationFormat>Widescreen</PresentationFormat>
  <Paragraphs>77</Paragraphs>
  <Slides>15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Public Sans Light</vt:lpstr>
      <vt:lpstr>Times New Roman</vt:lpstr>
      <vt:lpstr>Cambria Math</vt:lpstr>
      <vt:lpstr>Public Sans</vt:lpstr>
      <vt:lpstr>NSWG Corporate</vt:lpstr>
      <vt:lpstr>The order of things</vt:lpstr>
      <vt:lpstr>The order of things (1)</vt:lpstr>
      <vt:lpstr>The order of things (2)</vt:lpstr>
      <vt:lpstr>The order of things (3)</vt:lpstr>
      <vt:lpstr>The order of things (4)</vt:lpstr>
      <vt:lpstr>The order of things (5)</vt:lpstr>
      <vt:lpstr>The order of things (6)</vt:lpstr>
      <vt:lpstr>The order of things (7)</vt:lpstr>
      <vt:lpstr>The order of things (8)</vt:lpstr>
      <vt:lpstr>The order of things (9)</vt:lpstr>
      <vt:lpstr>The order of things (10)</vt:lpstr>
      <vt:lpstr>The order of things (11)</vt:lpstr>
      <vt:lpstr>The order of things (12)</vt:lpstr>
      <vt:lpstr>The order of things (13)</vt:lpstr>
      <vt:lpstr>The order of things (14)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order of things</dc:title>
  <dc:creator>NSW Department of Education</dc:creator>
  <cp:keywords>maths, mathematics, orders</cp:keywords>
  <cp:lastModifiedBy/>
  <dcterms:created xsi:type="dcterms:W3CDTF">2022-12-14T10:06:25Z</dcterms:created>
  <dcterms:modified xsi:type="dcterms:W3CDTF">2023-09-04T00:28:55Z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0x01010028550904603AA64982DCAA86C5CFC06E</vt:lpwstr>
  </property>
  <property fmtid="{D5CDD505-2E9C-101B-9397-08002B2CF9AE}" pid="4" name="MSIP_Label_b603dfd7-d93a-4381-a340-2995d8282205_Enabled">
    <vt:lpwstr>true</vt:lpwstr>
  </property>
  <property fmtid="{D5CDD505-2E9C-101B-9397-08002B2CF9AE}" pid="5" name="MSIP_Label_b603dfd7-d93a-4381-a340-2995d8282205_SetDate">
    <vt:lpwstr>2023-08-29T05:38:35Z</vt:lpwstr>
  </property>
  <property fmtid="{D5CDD505-2E9C-101B-9397-08002B2CF9AE}" pid="6" name="MSIP_Label_b603dfd7-d93a-4381-a340-2995d8282205_Method">
    <vt:lpwstr>Standard</vt:lpwstr>
  </property>
  <property fmtid="{D5CDD505-2E9C-101B-9397-08002B2CF9AE}" pid="7" name="MSIP_Label_b603dfd7-d93a-4381-a340-2995d8282205_Name">
    <vt:lpwstr>OFFICIAL</vt:lpwstr>
  </property>
  <property fmtid="{D5CDD505-2E9C-101B-9397-08002B2CF9AE}" pid="8" name="MSIP_Label_b603dfd7-d93a-4381-a340-2995d8282205_SiteId">
    <vt:lpwstr>05a0e69a-418a-47c1-9c25-9387261bf991</vt:lpwstr>
  </property>
  <property fmtid="{D5CDD505-2E9C-101B-9397-08002B2CF9AE}" pid="9" name="MSIP_Label_b603dfd7-d93a-4381-a340-2995d8282205_ActionId">
    <vt:lpwstr>ca0800dd-4c0a-4685-af62-26cca72da0bf</vt:lpwstr>
  </property>
  <property fmtid="{D5CDD505-2E9C-101B-9397-08002B2CF9AE}" pid="10" name="MSIP_Label_b603dfd7-d93a-4381-a340-2995d8282205_ContentBits">
    <vt:lpwstr>0</vt:lpwstr>
  </property>
</Properties>
</file>