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60" r:id="rId4"/>
  </p:sldMasterIdLst>
  <p:notesMasterIdLst>
    <p:notesMasterId r:id="rId20"/>
  </p:notesMasterIdLst>
  <p:handoutMasterIdLst>
    <p:handoutMasterId r:id="rId21"/>
  </p:handoutMasterIdLst>
  <p:sldIdLst>
    <p:sldId id="258" r:id="rId5"/>
    <p:sldId id="265" r:id="rId6"/>
    <p:sldId id="270" r:id="rId7"/>
    <p:sldId id="259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</p:sldIdLst>
  <p:sldSz cx="12192000" cy="6858000"/>
  <p:notesSz cx="6858000" cy="9144000"/>
  <p:embeddedFontLst>
    <p:embeddedFont>
      <p:font typeface="Cambria Math" panose="02040503050406030204" pitchFamily="18" charset="0"/>
      <p:regular r:id="rId22"/>
    </p:embeddedFont>
    <p:embeddedFont>
      <p:font typeface="Public Sans" pitchFamily="2" charset="0"/>
      <p:regular r:id="rId23"/>
      <p:bold r:id="rId24"/>
      <p:italic r:id="rId25"/>
      <p:boldItalic r:id="rId26"/>
    </p:embeddedFont>
    <p:embeddedFont>
      <p:font typeface="Public Sans Light" pitchFamily="2" charset="0"/>
      <p:regular r:id="rId27"/>
      <p:italic r:id="rId28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es" id="{9102D73B-8542-41AF-8673-BCEF68A5FE73}">
          <p14:sldIdLst>
            <p14:sldId id="258"/>
            <p14:sldId id="265"/>
            <p14:sldId id="270"/>
            <p14:sldId id="259"/>
            <p14:sldId id="262"/>
            <p14:sldId id="263"/>
            <p14:sldId id="264"/>
            <p14:sldId id="266"/>
            <p14:sldId id="267"/>
            <p14:sldId id="268"/>
            <p14:sldId id="269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4081CD-AFA5-4D4D-815D-31FDFFCEC1E4}" v="383" dt="2023-07-05T12:31:35.436"/>
  </p1510:revLst>
</p1510:revInfo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718" autoAdjust="0"/>
  </p:normalViewPr>
  <p:slideViewPr>
    <p:cSldViewPr snapToGrid="0">
      <p:cViewPr varScale="1">
        <p:scale>
          <a:sx n="67" d="100"/>
          <a:sy n="67" d="100"/>
        </p:scale>
        <p:origin x="2238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5.fntdata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4.fntdata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3.fntdata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4/09/2023</a:t>
            </a:fld>
            <a:endParaRPr lang="en-AU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4/09/2023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7951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4530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0597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1471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013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6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690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7823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2466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8717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4511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The order of things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65603BB-33E3-F275-41EA-17270D79CD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6F68DB5-BC5F-CC61-36D4-791DF1100E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3CF8210-832F-F269-EFFE-2420C4D4E8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52552D-EFFA-5A9C-656E-67E0E798C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NSW Department of Education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981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(9)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question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D92FF38F-F7F7-9708-566F-1CA1B71F7F7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44486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32÷8+2×4−9÷3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D92FF38F-F7F7-9708-566F-1CA1B71F7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44486"/>
                <a:ext cx="2923974" cy="4440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9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(10)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solution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3F15D8C6-6E0E-A612-1970-F523ADC52D1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44486"/>
                <a:ext cx="4978916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32÷8+2×4−9÷3=4+8−3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3F15D8C6-6E0E-A612-1970-F523ADC52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44486"/>
                <a:ext cx="4978916" cy="444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1C3BD0D6-1099-7AC1-B36E-85E8F248B2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21306" y="2218467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=12−3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1C3BD0D6-1099-7AC1-B36E-85E8F248B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306" y="2218467"/>
                <a:ext cx="2923974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79E93C1-33F6-7EFD-C1FA-D58DA94D7A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21306" y="2662527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79E93C1-33F6-7EFD-C1FA-D58DA94D7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306" y="2662527"/>
                <a:ext cx="2923974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701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(11)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Order of operations – 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B4926214-5A31-5403-9871-8DEC88E9C90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9999" y="1644486"/>
                <a:ext cx="4713445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5×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+10÷2=5×4+10÷2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B4926214-5A31-5403-9871-8DEC88E9C9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99" y="1644486"/>
                <a:ext cx="4713445" cy="444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BF9288D-0188-36EA-E1BB-992DB6EAC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49470" y="2218467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=20+5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BF9288D-0188-36EA-E1BB-992DB6EAC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470" y="2218467"/>
                <a:ext cx="2923974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207EEFC9-59A8-4BC4-44B4-8FF20E51A1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49470" y="2802367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207EEFC9-59A8-4BC4-44B4-8FF20E51A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470" y="2802367"/>
                <a:ext cx="2923974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721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(12)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Order of operations – 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0EE3D61E-E260-A6BF-F28A-AA8D0A56049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9999" y="1644486"/>
                <a:ext cx="4713445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5×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+10÷2=5×4+10÷2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0EE3D61E-E260-A6BF-F28A-AA8D0A560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99" y="1644486"/>
                <a:ext cx="4713445" cy="444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3085194F-EE5A-3D29-DCF2-99CFCAAD447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49470" y="2218467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=20+5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3085194F-EE5A-3D29-DCF2-99CFCAAD4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470" y="2218467"/>
                <a:ext cx="2923974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2D267805-3E93-F095-6CB6-3602A8EA7C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49470" y="2802367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2D267805-3E93-F095-6CB6-3602A8EA7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470" y="2802367"/>
                <a:ext cx="2923974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F577AF4F-2715-8C18-D8E8-198ED198E9A2}"/>
              </a:ext>
            </a:extLst>
          </p:cNvPr>
          <p:cNvSpPr/>
          <p:nvPr/>
        </p:nvSpPr>
        <p:spPr>
          <a:xfrm>
            <a:off x="722794" y="3649385"/>
            <a:ext cx="3355627" cy="2100710"/>
          </a:xfrm>
          <a:prstGeom prst="wedgeRoundRectCallout">
            <a:avLst>
              <a:gd name="adj1" fmla="val -31052"/>
              <a:gd name="adj2" fmla="val -110932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What would be the result if we evaluated this from left to right?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9BE37E1C-2975-E5A0-B9E2-E8F0E2CA0142}"/>
              </a:ext>
            </a:extLst>
          </p:cNvPr>
          <p:cNvSpPr/>
          <p:nvPr/>
        </p:nvSpPr>
        <p:spPr>
          <a:xfrm>
            <a:off x="5853875" y="2088546"/>
            <a:ext cx="4519411" cy="1647825"/>
          </a:xfrm>
          <a:prstGeom prst="wedgeRoundRectCallout">
            <a:avLst>
              <a:gd name="adj1" fmla="val -87538"/>
              <a:gd name="adj2" fmla="val -66691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Which part of the expression has been completed first?</a:t>
            </a:r>
          </a:p>
        </p:txBody>
      </p:sp>
    </p:spTree>
    <p:extLst>
      <p:ext uri="{BB962C8B-B14F-4D97-AF65-F5344CB8AC3E}">
        <p14:creationId xmlns:p14="http://schemas.microsoft.com/office/powerpoint/2010/main" val="984963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(13)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question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D92FF38F-F7F7-9708-566F-1CA1B71F7F7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44486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3×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−16÷2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D92FF38F-F7F7-9708-566F-1CA1B71F7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44486"/>
                <a:ext cx="2923974" cy="4440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0521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(14)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solution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E7B96700-99AD-99E2-BFF9-7F8E28DEF50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9999" y="1644486"/>
                <a:ext cx="4320155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3×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−16÷2=3×16−16÷2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E7B96700-99AD-99E2-BFF9-7F8E28DEF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99" y="1644486"/>
                <a:ext cx="4320155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1C3BD0D6-1099-7AC1-B36E-85E8F248B2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74055" y="2218467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=48−8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1C3BD0D6-1099-7AC1-B36E-85E8F248B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055" y="2218467"/>
                <a:ext cx="2923974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79E93C1-33F6-7EFD-C1FA-D58DA94D7A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74055" y="2792448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79E93C1-33F6-7EFD-C1FA-D58DA94D7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055" y="2792448"/>
                <a:ext cx="2923974" cy="444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5507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(1)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Multiplication before addition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53703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5×2+2×3=16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53703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An image from Polypad showing a grid of squares. There is one array of coloured squares that is 5 rows of 2, totalling 10 squares. There is a separate array of squares, with 2 rows of 3 squares, totalling 6 squares. ">
            <a:extLst>
              <a:ext uri="{FF2B5EF4-FFF2-40B4-BE49-F238E27FC236}">
                <a16:creationId xmlns:a16="http://schemas.microsoft.com/office/drawing/2014/main" id="{4A731693-2181-AA7B-1FF5-0FB8E96D9C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12" b="581"/>
          <a:stretch/>
        </p:blipFill>
        <p:spPr bwMode="auto">
          <a:xfrm>
            <a:off x="1424048" y="2171064"/>
            <a:ext cx="5409371" cy="43481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6603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(2)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Powers first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53703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2×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53703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An image of two identical boxes of chocolates, each arranged in a grid of 4 by 4. ">
            <a:extLst>
              <a:ext uri="{FF2B5EF4-FFF2-40B4-BE49-F238E27FC236}">
                <a16:creationId xmlns:a16="http://schemas.microsoft.com/office/drawing/2014/main" id="{830FB730-EB11-9454-865F-08F1EF561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2458" y="1620000"/>
            <a:ext cx="8369533" cy="350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4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(3)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Order of operations –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B4926214-5A31-5403-9871-8DEC88E9C90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44486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2×4+6×3=8+18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B4926214-5A31-5403-9871-8DEC88E9C9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44486"/>
                <a:ext cx="2923974" cy="444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BF9288D-0188-36EA-E1BB-992DB6EAC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98750" y="2218467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=26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BF9288D-0188-36EA-E1BB-992DB6EAC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750" y="2218467"/>
                <a:ext cx="2923974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An image from Polypad showing a grid of squares. There is one array of coloured squares that is 2 rows of 4, totalling 8 squares. There is a separate array of squares, with 6 rows of 3 squares, totalling 18 squares. ">
            <a:extLst>
              <a:ext uri="{FF2B5EF4-FFF2-40B4-BE49-F238E27FC236}">
                <a16:creationId xmlns:a16="http://schemas.microsoft.com/office/drawing/2014/main" id="{A9243546-5AA6-38AB-501C-F667976D02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5037" y="1644486"/>
            <a:ext cx="5098794" cy="406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02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(4)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Order of operations –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CC9B19F8-8BDB-5992-D70B-0AD4444E6E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44486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2×4+6×3=8+18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CC9B19F8-8BDB-5992-D70B-0AD4444E6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44486"/>
                <a:ext cx="2923974" cy="444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38500ACF-C1B5-F7D9-DA1D-6C2790FB8E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98750" y="2218467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=26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38500ACF-C1B5-F7D9-DA1D-6C2790FB8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750" y="2218467"/>
                <a:ext cx="2923974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F577AF4F-2715-8C18-D8E8-198ED198E9A2}"/>
              </a:ext>
            </a:extLst>
          </p:cNvPr>
          <p:cNvSpPr/>
          <p:nvPr/>
        </p:nvSpPr>
        <p:spPr>
          <a:xfrm>
            <a:off x="0" y="3466314"/>
            <a:ext cx="3355627" cy="2100710"/>
          </a:xfrm>
          <a:prstGeom prst="wedgeEllipseCallout">
            <a:avLst>
              <a:gd name="adj1" fmla="val -501"/>
              <a:gd name="adj2" fmla="val -11232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Which operations have been completed first?</a:t>
            </a:r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9BE37E1C-2975-E5A0-B9E2-E8F0E2CA0142}"/>
              </a:ext>
            </a:extLst>
          </p:cNvPr>
          <p:cNvSpPr/>
          <p:nvPr/>
        </p:nvSpPr>
        <p:spPr>
          <a:xfrm>
            <a:off x="6400800" y="218691"/>
            <a:ext cx="4519411" cy="1647825"/>
          </a:xfrm>
          <a:prstGeom prst="wedgeEllipseCallout">
            <a:avLst>
              <a:gd name="adj1" fmla="val -40137"/>
              <a:gd name="adj2" fmla="val 5674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Which part of the question does each rectangle represent?</a:t>
            </a:r>
          </a:p>
        </p:txBody>
      </p:sp>
      <p:pic>
        <p:nvPicPr>
          <p:cNvPr id="6" name="Picture 5" descr="An image from Polypad showing a grid of squares. There is one array of coloured squares that is 2 rows of 4, totalling 8 squares. There is a separate array of squares, with 6 rows of 3 squares, totalling 18 squares. ">
            <a:extLst>
              <a:ext uri="{FF2B5EF4-FFF2-40B4-BE49-F238E27FC236}">
                <a16:creationId xmlns:a16="http://schemas.microsoft.com/office/drawing/2014/main" id="{FA675C92-53AB-8BF8-047F-A7B874C8DB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2174" y="2218467"/>
            <a:ext cx="5098794" cy="406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13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(5)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question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D92FF38F-F7F7-9708-566F-1CA1B71F7F7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44486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5×3+2×4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D92FF38F-F7F7-9708-566F-1CA1B71F7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44486"/>
                <a:ext cx="2923974" cy="4440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335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(6)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solution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E5BF6022-1D6E-0EB1-A442-B39F794025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44486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5×3+2×4=15+8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E5BF6022-1D6E-0EB1-A442-B39F794025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44486"/>
                <a:ext cx="2923974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1C3BD0D6-1099-7AC1-B36E-85E8F248B2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98750" y="2218467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=23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1C3BD0D6-1099-7AC1-B36E-85E8F248B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750" y="2218467"/>
                <a:ext cx="2923974" cy="444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An image from Polypad showing a grid of squares. There is one array of coloured squares that is 3 rows of 5, totalling 15 squares. There is a separate array of squares, with 2 rows of 4 squares, totalling 8 squares. ">
            <a:extLst>
              <a:ext uri="{FF2B5EF4-FFF2-40B4-BE49-F238E27FC236}">
                <a16:creationId xmlns:a16="http://schemas.microsoft.com/office/drawing/2014/main" id="{5D60248F-9818-AC36-AAF0-E798E5C126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2949" y="1866516"/>
            <a:ext cx="6165555" cy="262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6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(7)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Order of operations –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B4926214-5A31-5403-9871-8DEC88E9C90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44486"/>
                <a:ext cx="3976026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24÷4×2−3×3=6×2−9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B4926214-5A31-5403-9871-8DEC88E9C9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44486"/>
                <a:ext cx="3976026" cy="444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BF9288D-0188-36EA-E1BB-992DB6EAC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76026" y="2218467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=12−9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BF9288D-0188-36EA-E1BB-992DB6EAC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026" y="2218467"/>
                <a:ext cx="2923974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207EEFC9-59A8-4BC4-44B4-8FF20E51A1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76026" y="2792448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207EEFC9-59A8-4BC4-44B4-8FF20E51A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026" y="2792448"/>
                <a:ext cx="2923974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532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order of things (8)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Order of operations –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F87BC7C3-9929-96D1-109A-1F0A506856F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44486"/>
                <a:ext cx="3976026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24÷4×2−3×3=6×2−9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F87BC7C3-9929-96D1-109A-1F0A506856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44486"/>
                <a:ext cx="3976026" cy="444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05031F9E-8690-6DB2-9C6C-3102F7BFB8E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76026" y="2218467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=12−9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05031F9E-8690-6DB2-9C6C-3102F7BFB8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026" y="2218467"/>
                <a:ext cx="2923974" cy="444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B1ABD4F3-BD04-7CEA-1F2D-E64DD9AACD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76026" y="2792448"/>
                <a:ext cx="29239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B1ABD4F3-BD04-7CEA-1F2D-E64DD9AACD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026" y="2792448"/>
                <a:ext cx="2923974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F577AF4F-2715-8C18-D8E8-198ED198E9A2}"/>
              </a:ext>
            </a:extLst>
          </p:cNvPr>
          <p:cNvSpPr/>
          <p:nvPr/>
        </p:nvSpPr>
        <p:spPr>
          <a:xfrm>
            <a:off x="137007" y="3719100"/>
            <a:ext cx="3355627" cy="2100710"/>
          </a:xfrm>
          <a:prstGeom prst="wedgeEllipseCallout">
            <a:avLst>
              <a:gd name="adj1" fmla="val 26456"/>
              <a:gd name="adj2" fmla="val -7347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What would be the result if we evaluated this from left to right?</a:t>
            </a:r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9BE37E1C-2975-E5A0-B9E2-E8F0E2CA0142}"/>
              </a:ext>
            </a:extLst>
          </p:cNvPr>
          <p:cNvSpPr/>
          <p:nvPr/>
        </p:nvSpPr>
        <p:spPr>
          <a:xfrm>
            <a:off x="4947338" y="792672"/>
            <a:ext cx="4519411" cy="1647825"/>
          </a:xfrm>
          <a:prstGeom prst="wedgeEllipseCallout">
            <a:avLst>
              <a:gd name="adj1" fmla="val -70595"/>
              <a:gd name="adj2" fmla="val 173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Which part of the expression has been completed first?</a:t>
            </a:r>
          </a:p>
        </p:txBody>
      </p:sp>
    </p:spTree>
    <p:extLst>
      <p:ext uri="{BB962C8B-B14F-4D97-AF65-F5344CB8AC3E}">
        <p14:creationId xmlns:p14="http://schemas.microsoft.com/office/powerpoint/2010/main" val="558531097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e763d47-3c66-4c58-9425-1477fd3ccd1e">
      <Terms xmlns="http://schemas.microsoft.com/office/infopath/2007/PartnerControls"/>
    </lcf76f155ced4ddcb4097134ff3c332f>
    <Projectleadreview xmlns="7e763d47-3c66-4c58-9425-1477fd3ccd1e" xsi:nil="true"/>
    <Workstreamleadendorsement xmlns="7e763d47-3c66-4c58-9425-1477fd3ccd1e" xsi:nil="true"/>
    <Digitalsupport xmlns="7e763d47-3c66-4c58-9425-1477fd3ccd1e" xsi:nil="true"/>
    <TaxCatchAll xmlns="60129b06-f64b-40a8-96e2-c5b2f86112b1" xsi:nil="true"/>
    <Writingpod xmlns="7e763d47-3c66-4c58-9425-1477fd3ccd1e">
      <UserInfo>
        <DisplayName/>
        <AccountId xsi:nil="true"/>
        <AccountType/>
      </UserInfo>
    </Writingpod>
    <FeedbackfromNSWMS xmlns="7e763d47-3c66-4c58-9425-1477fd3ccd1e" xsi:nil="true"/>
    <Resourcedrop xmlns="7e763d47-3c66-4c58-9425-1477fd3ccd1e" xsi:nil="true"/>
    <Designanddevelopment xmlns="7e763d47-3c66-4c58-9425-1477fd3ccd1e" xsi:nil="true"/>
    <StoredinTRIM xmlns="7e763d47-3c66-4c58-9425-1477fd3ccd1e" xsi:nil="true"/>
    <Contentediting xmlns="7e763d47-3c66-4c58-9425-1477fd3ccd1e" xsi:nil="true"/>
    <Published xmlns="7e763d47-3c66-4c58-9425-1477fd3ccd1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550904603AA64982DCAA86C5CFC06E" ma:contentTypeVersion="29" ma:contentTypeDescription="Create a new document." ma:contentTypeScope="" ma:versionID="0fc6a102da4d77c0b10173b0b26d75a6">
  <xsd:schema xmlns:xsd="http://www.w3.org/2001/XMLSchema" xmlns:xs="http://www.w3.org/2001/XMLSchema" xmlns:p="http://schemas.microsoft.com/office/2006/metadata/properties" xmlns:ns2="7e763d47-3c66-4c58-9425-1477fd3ccd1e" xmlns:ns3="60129b06-f64b-40a8-96e2-c5b2f86112b1" targetNamespace="http://schemas.microsoft.com/office/2006/metadata/properties" ma:root="true" ma:fieldsID="c35daca135dca9aff6274a6e357b630b" ns2:_="" ns3:_="">
    <xsd:import namespace="7e763d47-3c66-4c58-9425-1477fd3ccd1e"/>
    <xsd:import namespace="60129b06-f64b-40a8-96e2-c5b2f86112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Writingpod" minOccurs="0"/>
                <xsd:element ref="ns2:Designanddevelopment" minOccurs="0"/>
                <xsd:element ref="ns2:FeedbackfromNSWMS" minOccurs="0"/>
                <xsd:element ref="ns2:Contentediting" minOccurs="0"/>
                <xsd:element ref="ns2:Projectleadreview" minOccurs="0"/>
                <xsd:element ref="ns2:Workstreamleadendorsement" minOccurs="0"/>
                <xsd:element ref="ns2:Digitalsupport" minOccurs="0"/>
                <xsd:element ref="ns2:StoredinTRIM" minOccurs="0"/>
                <xsd:element ref="ns2:Published" minOccurs="0"/>
                <xsd:element ref="ns2:Resourcedrop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63d47-3c66-4c58-9425-1477fd3ccd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Writingpod" ma:index="20" nillable="true" ma:displayName="Writing pod" ma:format="Dropdown" ma:list="UserInfo" ma:SharePointGroup="0" ma:internalName="Writingpod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signanddevelopment" ma:index="21" nillable="true" ma:displayName="Design and development" ma:format="Dropdown" ma:internalName="Designanddevelopment">
      <xsd:simpleType>
        <xsd:restriction base="dms:Choice">
          <xsd:enumeration value="Not yet started"/>
          <xsd:enumeration value="In progress"/>
          <xsd:enumeration value="Complete"/>
        </xsd:restriction>
      </xsd:simpleType>
    </xsd:element>
    <xsd:element name="FeedbackfromNSWMS" ma:index="22" nillable="true" ma:displayName="Feedback from NSWMS" ma:description="Have leaders Michelle and Ayesha provided input?" ma:format="Dropdown" ma:internalName="FeedbackfromNSWMS">
      <xsd:simpleType>
        <xsd:restriction base="dms:Choice">
          <xsd:enumeration value="Not yet requested"/>
          <xsd:enumeration value="Request submitted"/>
          <xsd:enumeration value="Feedback received"/>
        </xsd:restriction>
      </xsd:simpleType>
    </xsd:element>
    <xsd:element name="Contentediting" ma:index="23" nillable="true" ma:displayName="Content editing" ma:description="Has unit content been edited by Senior Editor (R. Kilroy)?" ma:format="Dropdown" ma:internalName="Contentediting">
      <xsd:simpleType>
        <xsd:restriction base="dms:Choice">
          <xsd:enumeration value="Not yet requested"/>
          <xsd:enumeration value="Request submitted"/>
          <xsd:enumeration value="Editing complete"/>
        </xsd:restriction>
      </xsd:simpleType>
    </xsd:element>
    <xsd:element name="Projectleadreview" ma:index="24" nillable="true" ma:displayName="Project lead review" ma:description="Have project leads (H. Laverick and R. Cheal) reviewed the unit?" ma:format="Dropdown" ma:internalName="Projectleadreview">
      <xsd:simpleType>
        <xsd:restriction base="dms:Choice">
          <xsd:enumeration value="Not yet requested"/>
          <xsd:enumeration value="Request submitted"/>
          <xsd:enumeration value="Review complete"/>
        </xsd:restriction>
      </xsd:simpleType>
    </xsd:element>
    <xsd:element name="Workstreamleadendorsement" ma:index="25" nillable="true" ma:displayName="Workstream lead endorsement" ma:description="Has J. Hoffman endorsed the unit?" ma:format="Dropdown" ma:internalName="Workstreamleadendorsement">
      <xsd:simpleType>
        <xsd:restriction base="dms:Choice">
          <xsd:enumeration value="Not yet submitted"/>
          <xsd:enumeration value="Request submitted"/>
          <xsd:enumeration value="Endorsement complete"/>
        </xsd:restriction>
      </xsd:simpleType>
    </xsd:element>
    <xsd:element name="Digitalsupport" ma:index="26" nillable="true" ma:displayName="Digital support" ma:format="Dropdown" ma:internalName="Digitalsupport">
      <xsd:simpleType>
        <xsd:restriction base="dms:Choice">
          <xsd:enumeration value="Not yet submitted"/>
          <xsd:enumeration value="Request submitted (by project manager)"/>
          <xsd:enumeration value="Digital support complete"/>
        </xsd:restriction>
      </xsd:simpleType>
    </xsd:element>
    <xsd:element name="StoredinTRIM" ma:index="27" nillable="true" ma:displayName="Stored in TRIM" ma:format="Dropdown" ma:internalName="StoredinTRIM">
      <xsd:simpleType>
        <xsd:restriction base="dms:Choice">
          <xsd:enumeration value="Yes"/>
          <xsd:enumeration value="No"/>
        </xsd:restriction>
      </xsd:simpleType>
    </xsd:element>
    <xsd:element name="Published" ma:index="28" nillable="true" ma:displayName="Published" ma:format="Dropdown" ma:internalName="Published">
      <xsd:simpleType>
        <xsd:restriction base="dms:Choice">
          <xsd:enumeration value="Yes"/>
          <xsd:enumeration value="No"/>
        </xsd:restriction>
      </xsd:simpleType>
    </xsd:element>
    <xsd:element name="Resourcedrop" ma:index="29" nillable="true" ma:displayName="Drop week" ma:format="Dropdown" ma:internalName="Resourcedrop">
      <xsd:simpleType>
        <xsd:restriction base="dms:Choice">
          <xsd:enumeration value="T1, W1"/>
          <xsd:enumeration value="T1, W3"/>
          <xsd:enumeration value="T1, W7"/>
          <xsd:enumeration value="T1, W10"/>
          <xsd:enumeration value="T2, W1"/>
          <xsd:enumeration value="T2, W3"/>
          <xsd:enumeration value="T2, W7"/>
          <xsd:enumeration value="T2, W10"/>
          <xsd:enumeration value="T3, W1"/>
          <xsd:enumeration value="T3, W3"/>
          <xsd:enumeration value="T3, W7"/>
          <xsd:enumeration value="T3, W10"/>
          <xsd:enumeration value="T4, W1"/>
          <xsd:enumeration value="T4, W3"/>
          <xsd:enumeration value="T4, W7"/>
          <xsd:enumeration value="T4, W10"/>
        </xsd:restriction>
      </xsd:simpleType>
    </xsd:element>
    <xsd:element name="lcf76f155ced4ddcb4097134ff3c332f" ma:index="31" nillable="true" ma:taxonomy="true" ma:internalName="lcf76f155ced4ddcb4097134ff3c332f" ma:taxonomyFieldName="MediaServiceImageTags" ma:displayName="Image Tags" ma:readOnly="false" ma:fieldId="{5cf76f15-5ced-4ddc-b409-7134ff3c332f}" ma:taxonomyMulti="true" ma:sspId="51f47cd6-212f-4ea2-b6af-f1d1e47bdb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34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129b06-f64b-40a8-96e2-c5b2f86112b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2" nillable="true" ma:displayName="Taxonomy Catch All Column" ma:hidden="true" ma:list="{d14652b1-c484-4c0c-a021-a754efd78e11}" ma:internalName="TaxCatchAll" ma:showField="CatchAllData" ma:web="60129b06-f64b-40a8-96e2-c5b2f86112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1368D9-890B-4BDC-BA97-7469C50F156E}">
  <ds:schemaRefs>
    <ds:schemaRef ds:uri="http://www.w3.org/XML/1998/namespace"/>
    <ds:schemaRef ds:uri="http://schemas.microsoft.com/office/2006/metadata/properties"/>
    <ds:schemaRef ds:uri="60129b06-f64b-40a8-96e2-c5b2f86112b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7e763d47-3c66-4c58-9425-1477fd3ccd1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084D30D-61DA-4EE1-BA92-14A975375A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763d47-3c66-4c58-9425-1477fd3ccd1e"/>
    <ds:schemaRef ds:uri="60129b06-f64b-40a8-96e2-c5b2f861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FF7F80-D89F-455C-A31E-25ECC048D9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343</Words>
  <Application>Microsoft Office PowerPoint</Application>
  <PresentationFormat>Widescreen</PresentationFormat>
  <Paragraphs>77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Public Sans Light</vt:lpstr>
      <vt:lpstr>Times New Roman</vt:lpstr>
      <vt:lpstr>Cambria Math</vt:lpstr>
      <vt:lpstr>Public Sans</vt:lpstr>
      <vt:lpstr>NSWG Corporate</vt:lpstr>
      <vt:lpstr>The order of things</vt:lpstr>
      <vt:lpstr>The order of things (1)</vt:lpstr>
      <vt:lpstr>The order of things (2)</vt:lpstr>
      <vt:lpstr>The order of things (3)</vt:lpstr>
      <vt:lpstr>The order of things (4)</vt:lpstr>
      <vt:lpstr>The order of things (5)</vt:lpstr>
      <vt:lpstr>The order of things (6)</vt:lpstr>
      <vt:lpstr>The order of things (7)</vt:lpstr>
      <vt:lpstr>The order of things (8)</vt:lpstr>
      <vt:lpstr>The order of things (9)</vt:lpstr>
      <vt:lpstr>The order of things (10)</vt:lpstr>
      <vt:lpstr>The order of things (11)</vt:lpstr>
      <vt:lpstr>The order of things (12)</vt:lpstr>
      <vt:lpstr>The order of things (13)</vt:lpstr>
      <vt:lpstr>The order of things (14)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order of things</dc:title>
  <dc:creator>NSW Department of Education</dc:creator>
  <cp:keywords>maths, mathematics, orders</cp:keywords>
  <cp:lastModifiedBy/>
  <dcterms:created xsi:type="dcterms:W3CDTF">2022-12-14T10:06:25Z</dcterms:created>
  <dcterms:modified xsi:type="dcterms:W3CDTF">2023-09-04T00:28:55Z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0x01010028550904603AA64982DCAA86C5CFC06E</vt:lpwstr>
  </property>
  <property fmtid="{D5CDD505-2E9C-101B-9397-08002B2CF9AE}" pid="4" name="MSIP_Label_b603dfd7-d93a-4381-a340-2995d8282205_Enabled">
    <vt:lpwstr>true</vt:lpwstr>
  </property>
  <property fmtid="{D5CDD505-2E9C-101B-9397-08002B2CF9AE}" pid="5" name="MSIP_Label_b603dfd7-d93a-4381-a340-2995d8282205_SetDate">
    <vt:lpwstr>2023-08-29T05:38:35Z</vt:lpwstr>
  </property>
  <property fmtid="{D5CDD505-2E9C-101B-9397-08002B2CF9AE}" pid="6" name="MSIP_Label_b603dfd7-d93a-4381-a340-2995d8282205_Method">
    <vt:lpwstr>Standard</vt:lpwstr>
  </property>
  <property fmtid="{D5CDD505-2E9C-101B-9397-08002B2CF9AE}" pid="7" name="MSIP_Label_b603dfd7-d93a-4381-a340-2995d8282205_Name">
    <vt:lpwstr>OFFICIAL</vt:lpwstr>
  </property>
  <property fmtid="{D5CDD505-2E9C-101B-9397-08002B2CF9AE}" pid="8" name="MSIP_Label_b603dfd7-d93a-4381-a340-2995d8282205_SiteId">
    <vt:lpwstr>05a0e69a-418a-47c1-9c25-9387261bf991</vt:lpwstr>
  </property>
  <property fmtid="{D5CDD505-2E9C-101B-9397-08002B2CF9AE}" pid="9" name="MSIP_Label_b603dfd7-d93a-4381-a340-2995d8282205_ActionId">
    <vt:lpwstr>ca0800dd-4c0a-4685-af62-26cca72da0bf</vt:lpwstr>
  </property>
  <property fmtid="{D5CDD505-2E9C-101B-9397-08002B2CF9AE}" pid="10" name="MSIP_Label_b603dfd7-d93a-4381-a340-2995d8282205_ContentBits">
    <vt:lpwstr>0</vt:lpwstr>
  </property>
</Properties>
</file>