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2" r:id="rId4"/>
    <p:sldId id="263" r:id="rId5"/>
    <p:sldId id="264" r:id="rId6"/>
    <p:sldId id="267" r:id="rId7"/>
    <p:sldId id="268" r:id="rId8"/>
  </p:sldIdLst>
  <p:sldSz cx="12192000" cy="6858000"/>
  <p:notesSz cx="6858000" cy="9144000"/>
  <p:embeddedFontLst>
    <p:embeddedFont>
      <p:font typeface="Cambria Math" panose="02040503050406030204" pitchFamily="18" charset="0"/>
      <p:regular r:id="rId11"/>
    </p:embeddedFont>
    <p:embeddedFont>
      <p:font typeface="Public Sans" panose="020B0604020202020204" charset="0"/>
      <p:regular r:id="rId12"/>
      <p:bold r:id="rId13"/>
      <p:italic r:id="rId14"/>
      <p:boldItalic r:id="rId15"/>
    </p:embeddedFont>
    <p:embeddedFont>
      <p:font typeface="Public Sans Light" panose="020B0604020202020204" charset="0"/>
      <p:regular r:id="rId16"/>
      <p:italic r:id="rId17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tes" id="{9102D73B-8542-41AF-8673-BCEF68A5FE73}">
          <p14:sldIdLst>
            <p14:sldId id="258"/>
            <p14:sldId id="259"/>
            <p14:sldId id="262"/>
            <p14:sldId id="263"/>
            <p14:sldId id="264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84038" autoAdjust="0"/>
  </p:normalViewPr>
  <p:slideViewPr>
    <p:cSldViewPr snapToGrid="0">
      <p:cViewPr varScale="1">
        <p:scale>
          <a:sx n="100" d="100"/>
          <a:sy n="100" d="100"/>
        </p:scale>
        <p:origin x="1674" y="9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7/09/2023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7/09/2023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013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0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169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002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Four 4’s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Four 4’s (1)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9999" y="1620000"/>
                <a:ext cx="2383200" cy="44406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4+8+4×2=20</m:t>
                    </m:r>
                  </m:oMath>
                </a14:m>
                <a:r>
                  <a:rPr lang="en-AU" sz="1800" dirty="0"/>
                  <a:t> </a:t>
                </a:r>
              </a:p>
              <a:p>
                <a:pPr marL="457200" indent="-457200">
                  <a:buAutoNum type="arabicPeriod"/>
                </a:pPr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999" y="1620000"/>
                <a:ext cx="2383200" cy="444060"/>
              </a:xfrm>
              <a:blipFill>
                <a:blip r:embed="rId3"/>
                <a:stretch>
                  <a:fillRect l="-33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n image from Polypad of a series of squares being used for counting. The first group is one line of 4 squares. The next group is one line of 8 squares. The final group is 2 lines of 4 squares.">
            <a:extLst>
              <a:ext uri="{FF2B5EF4-FFF2-40B4-BE49-F238E27FC236}">
                <a16:creationId xmlns:a16="http://schemas.microsoft.com/office/drawing/2014/main" id="{9B262FB6-9B5C-1D1F-C30E-E26F13AA22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0303" y="1620000"/>
            <a:ext cx="7081018" cy="15003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364A9563-E693-1C9B-7025-070F0D664C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3736800"/>
                <a:ext cx="2383200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AU" sz="1800" b="0" i="1" smtClean="0">
                        <a:latin typeface="Cambria Math" panose="02040503050406030204" pitchFamily="18" charset="0"/>
                      </a:rPr>
                      <m:t>(4+8+4)×2=32</m:t>
                    </m:r>
                  </m:oMath>
                </a14:m>
                <a:r>
                  <a:rPr lang="en-AU" sz="1800" dirty="0"/>
                  <a:t> </a:t>
                </a:r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364A9563-E693-1C9B-7025-070F0D664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3736800"/>
                <a:ext cx="2383200" cy="444060"/>
              </a:xfrm>
              <a:prstGeom prst="rect">
                <a:avLst/>
              </a:prstGeom>
              <a:blipFill>
                <a:blip r:embed="rId5"/>
                <a:stretch>
                  <a:fillRect l="-46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 descr="An image from Polypad of a series of squares being used for counting. The first group is 2 lines of 4 squares. The next group is 2 lines of 8 squares. The final group is 2 lines of 4 squares. ">
            <a:extLst>
              <a:ext uri="{FF2B5EF4-FFF2-40B4-BE49-F238E27FC236}">
                <a16:creationId xmlns:a16="http://schemas.microsoft.com/office/drawing/2014/main" id="{5331AED7-F660-C784-5CD0-ACFAD68280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0303" y="3736800"/>
            <a:ext cx="6385959" cy="127719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93A937-0CF7-B234-798C-7D952697B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902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Four 4’s (2)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self-explanation prompts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629AD426-C683-6892-10D6-459EF25E8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1" y="1623542"/>
                <a:ext cx="2383200" cy="44406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AU" sz="1800" b="0" i="0" smtClean="0">
                        <a:latin typeface="Cambria Math" panose="02040503050406030204" pitchFamily="18" charset="0"/>
                      </a:rPr>
                      <m:t>4+8+4×2=20</m:t>
                    </m:r>
                  </m:oMath>
                </a14:m>
                <a:r>
                  <a:rPr lang="en-AU" sz="1800" dirty="0"/>
                  <a:t> </a:t>
                </a:r>
              </a:p>
              <a:p>
                <a:pPr marL="457200" indent="-457200">
                  <a:buAutoNum type="arabicPeriod"/>
                </a:pPr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629AD426-C683-6892-10D6-459EF25E8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1" y="1623542"/>
                <a:ext cx="2383200" cy="444060"/>
              </a:xfrm>
              <a:blipFill>
                <a:blip r:embed="rId3"/>
                <a:stretch>
                  <a:fillRect l="-33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n image from Polypad of a series of squares being used for counting. The first group is one line of 4 squares. The next group is one line of 8 squares. The final group is 2 lines of 4 squares. ">
            <a:extLst>
              <a:ext uri="{FF2B5EF4-FFF2-40B4-BE49-F238E27FC236}">
                <a16:creationId xmlns:a16="http://schemas.microsoft.com/office/drawing/2014/main" id="{E38C95E1-023C-0B12-A91D-854671AC5F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0304" y="1620000"/>
            <a:ext cx="7081018" cy="15003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1A604648-AA5A-4AB4-6BBD-55E960ADDD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3736800"/>
                <a:ext cx="2383200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AU" sz="1800" b="0" i="0" smtClean="0">
                        <a:latin typeface="Cambria Math" panose="02040503050406030204" pitchFamily="18" charset="0"/>
                      </a:rPr>
                      <m:t>(4+8+4)×2=32</m:t>
                    </m:r>
                  </m:oMath>
                </a14:m>
                <a:r>
                  <a:rPr lang="en-AU" sz="1800" dirty="0"/>
                  <a:t> </a:t>
                </a:r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1A604648-AA5A-4AB4-6BBD-55E960ADD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3736800"/>
                <a:ext cx="2383200" cy="444060"/>
              </a:xfrm>
              <a:prstGeom prst="rect">
                <a:avLst/>
              </a:prstGeom>
              <a:blipFill>
                <a:blip r:embed="rId5"/>
                <a:stretch>
                  <a:fillRect l="-46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n image from Polypad of a series of squares being used for counting. The first group is 2 lines of 4 squares. The next group is 2 lines of 8 squares. The final group is 2 lines of 4 squares. ">
            <a:extLst>
              <a:ext uri="{FF2B5EF4-FFF2-40B4-BE49-F238E27FC236}">
                <a16:creationId xmlns:a16="http://schemas.microsoft.com/office/drawing/2014/main" id="{D8A5C427-07C9-D6C1-EDCC-3F6DAEB9C0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0304" y="3737666"/>
            <a:ext cx="6385959" cy="1277192"/>
          </a:xfrm>
          <a:prstGeom prst="rect">
            <a:avLst/>
          </a:prstGeom>
        </p:spPr>
      </p:pic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491066" y="4744687"/>
            <a:ext cx="3228006" cy="1753313"/>
          </a:xfrm>
          <a:prstGeom prst="wedgeEllipseCallout">
            <a:avLst>
              <a:gd name="adj1" fmla="val -26808"/>
              <a:gd name="adj2" fmla="val -82584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AU" sz="1800" dirty="0"/>
              <a:t>What is the impact of putting brackets around 4+8+4? </a:t>
            </a: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7771400" y="4863993"/>
            <a:ext cx="3081600" cy="1634007"/>
          </a:xfrm>
          <a:prstGeom prst="wedgeEllipseCallout">
            <a:avLst>
              <a:gd name="adj1" fmla="val -69144"/>
              <a:gd name="adj2" fmla="val -46007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AU" sz="1800" dirty="0"/>
              <a:t>Why has this resulted in a larger total?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B6205E-5FC7-BD81-E307-EE73D47F8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013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Four 4’s (3)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9511587" cy="444060"/>
              </a:xfrm>
            </p:spPr>
            <p:txBody>
              <a:bodyPr/>
              <a:lstStyle/>
              <a:p>
                <a:r>
                  <a:rPr lang="en-AU" sz="1800" dirty="0"/>
                  <a:t>Insert brackets to change the value of this expression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3+1+2×2=8</m:t>
                      </m:r>
                    </m:oMath>
                  </m:oMathPara>
                </a14:m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9511587" cy="444060"/>
              </a:xfrm>
              <a:blipFill>
                <a:blip r:embed="rId2"/>
                <a:stretch>
                  <a:fillRect l="-1474" t="-17808" b="-465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An image from Polypad of a series of squares being used for counting. The first group is 1 line of 3 squares. The next group is 1 line of 1 square. The final group is 2 lines of 2 squares. ">
            <a:extLst>
              <a:ext uri="{FF2B5EF4-FFF2-40B4-BE49-F238E27FC236}">
                <a16:creationId xmlns:a16="http://schemas.microsoft.com/office/drawing/2014/main" id="{6854404F-3DCD-F31A-8FBD-5CB139882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918" y="2002607"/>
            <a:ext cx="4333414" cy="180134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9ED0B8-6FA2-DC68-9000-512D25D1C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533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Four 4’s (4)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ADBC1C5C-BECB-98C3-9678-32D90A8D4B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9511587" cy="444060"/>
              </a:xfrm>
            </p:spPr>
            <p:txBody>
              <a:bodyPr/>
              <a:lstStyle/>
              <a:p>
                <a:r>
                  <a:rPr lang="en-AU" sz="1800" dirty="0"/>
                  <a:t>Insert brackets to change the value of this expression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3+1+2×2=8</m:t>
                      </m:r>
                    </m:oMath>
                  </m:oMathPara>
                </a14:m>
                <a:endParaRPr lang="en-AU" sz="1800" dirty="0"/>
              </a:p>
              <a:p>
                <a:pPr marL="457200" indent="-457200"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ADBC1C5C-BECB-98C3-9678-32D90A8D4B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9511587" cy="444060"/>
              </a:xfrm>
              <a:blipFill>
                <a:blip r:embed="rId3"/>
                <a:stretch>
                  <a:fillRect l="-1474" t="-17808" b="-465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n image from Polypad of a series of squares being used for counting. The first group is 1 line of 3 squares. The next group is 1 line of 1 square. The final group is 2 lines of 2 squares. ">
            <a:extLst>
              <a:ext uri="{FF2B5EF4-FFF2-40B4-BE49-F238E27FC236}">
                <a16:creationId xmlns:a16="http://schemas.microsoft.com/office/drawing/2014/main" id="{C892E176-EEBA-DF70-451B-053D5488A4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918" y="2002607"/>
            <a:ext cx="4333414" cy="18013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23439C7B-7980-26BE-672E-181D3E91BD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4440555"/>
                <a:ext cx="2756827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1+2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×2=8</m:t>
                      </m:r>
                    </m:oMath>
                  </m:oMathPara>
                </a14:m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23439C7B-7980-26BE-672E-181D3E91B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4440555"/>
                <a:ext cx="2756827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 descr="An image from Polypad of a series of squares being used for counting. The first group is 1 line of 3 squares. The next group is 2 lines of 1 square. The final group is 2 lines of 2 squares. ">
            <a:extLst>
              <a:ext uri="{FF2B5EF4-FFF2-40B4-BE49-F238E27FC236}">
                <a16:creationId xmlns:a16="http://schemas.microsoft.com/office/drawing/2014/main" id="{4D4B9E51-CF95-2F62-47CF-4F70D63755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999" y="4884615"/>
            <a:ext cx="3423155" cy="1474329"/>
          </a:xfrm>
          <a:prstGeom prst="rect">
            <a:avLst/>
          </a:prstGeom>
        </p:spPr>
      </p:pic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F542C3FD-D70B-FEA0-7972-A50141AE15A8}"/>
              </a:ext>
            </a:extLst>
          </p:cNvPr>
          <p:cNvSpPr txBox="1">
            <a:spLocks/>
          </p:cNvSpPr>
          <p:nvPr/>
        </p:nvSpPr>
        <p:spPr>
          <a:xfrm>
            <a:off x="5643583" y="4440555"/>
            <a:ext cx="478762" cy="4440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00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0000" indent="-18000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/>
              <a:t>Or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AU" sz="18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A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3E5C92F5-A451-14A3-84E8-5CDB26DE9F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27961" y="4440555"/>
                <a:ext cx="2756827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3+1+2</m:t>
                      </m:r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AU" sz="1800" i="1" smtClean="0">
                          <a:latin typeface="Cambria Math" panose="02040503050406030204" pitchFamily="18" charset="0"/>
                        </a:rPr>
                        <m:t>×2=8</m:t>
                      </m:r>
                    </m:oMath>
                  </m:oMathPara>
                </a14:m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1800" dirty="0"/>
              </a:p>
            </p:txBody>
          </p:sp>
        </mc:Choice>
        <mc:Fallback xmlns="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3E5C92F5-A451-14A3-84E8-5CDB26DE9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961" y="4440555"/>
                <a:ext cx="2756827" cy="444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 descr="An image from Polypad of a series of squares being used for counting. The first group is 2 lines of 3 squares. The next group is 2 lines of 1 square. The final group is 2 lines of 2 squares. ">
            <a:extLst>
              <a:ext uri="{FF2B5EF4-FFF2-40B4-BE49-F238E27FC236}">
                <a16:creationId xmlns:a16="http://schemas.microsoft.com/office/drawing/2014/main" id="{0B81D08F-EC7C-AF84-E067-6F1A37EA16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2774" y="4884615"/>
            <a:ext cx="3141226" cy="152468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5B8E7E-2FAC-340A-934B-E47C1CCC6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22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Four 4’s (5)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Open middle problem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3A4CB30-AFF0-0900-A40B-3AAD967AE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19999"/>
            <a:ext cx="11566529" cy="88613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sz="1800" dirty="0">
                <a:effectLst/>
                <a:ea typeface="Calibri" panose="020F0502020204030204" pitchFamily="34" charset="0"/>
              </a:rPr>
              <a:t>Complete the expressions by filling each of the empty boxes with a digit from 0–9, so that all 3 expressions make an odd number. Each digit 0–9 can be used only once. Explore to see if there is more than one solution. </a:t>
            </a:r>
          </a:p>
          <a:p>
            <a:pPr marL="457200" indent="-457200">
              <a:buAutoNum type="arabicPeriod"/>
            </a:pPr>
            <a:endParaRPr lang="en-AU" sz="1800" dirty="0"/>
          </a:p>
          <a:p>
            <a:pPr marL="457200" indent="-457200">
              <a:buAutoNum type="arabicPeriod"/>
            </a:pPr>
            <a:endParaRPr lang="en-AU" sz="1800" dirty="0"/>
          </a:p>
          <a:p>
            <a:pPr marL="457200" indent="-457200">
              <a:buAutoNum type="arabicPeriod"/>
            </a:pPr>
            <a:endParaRPr lang="en-AU" sz="1800" dirty="0"/>
          </a:p>
        </p:txBody>
      </p:sp>
      <p:pic>
        <p:nvPicPr>
          <p:cNvPr id="2" name="Picture 1" descr="An image from Desmos of three expressions. The first expression involves three unknowns. Two unknowns are included in a set of brackets and separated by a minus sign, and this result then divides the first unknown. The second expression is three unknowns, with the first two separated by a plus symbol and the last two separated by a multiplication symbol. The third expression is four unknowns, with the first two separated by a minus symbol, the second and third separated by a divide symbol and the last two separated by a multiplication symbol.">
            <a:extLst>
              <a:ext uri="{FF2B5EF4-FFF2-40B4-BE49-F238E27FC236}">
                <a16:creationId xmlns:a16="http://schemas.microsoft.com/office/drawing/2014/main" id="{788F1B63-B42D-EBDB-B4B8-A8A9F86DC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" y="2732093"/>
            <a:ext cx="3978787" cy="371510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FDA82-960D-8CC4-C233-080265829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826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Four 4’s (6)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Open middle problem – solution</a:t>
            </a:r>
          </a:p>
        </p:txBody>
      </p:sp>
      <p:pic>
        <p:nvPicPr>
          <p:cNvPr id="5" name="Picture 4" descr="An image from Desmos of three expressions. The first expression involves three unknowns. Two unknowns are included in a set of brackets and separated by a minus sign, and this result then divides the first unknown. The second expression is three unknowns, with the first two separated by a plus symbol and the last two separated by a multiplication symbol. The third expression is four unknowns, with the first two separated by a minus symbol, the second and third separated by a divide symbol and the last two separated by a multiplication symbol. The solutions are now included, so show that the first expression is 5 divided by 8 minus 7, with the 8 minus 7 operation included in brackets. The second expression now reads 9 plus 0 times 6, and the third expression now reads 3 minus 4 divided by 2 times 1. ">
            <a:extLst>
              <a:ext uri="{FF2B5EF4-FFF2-40B4-BE49-F238E27FC236}">
                <a16:creationId xmlns:a16="http://schemas.microsoft.com/office/drawing/2014/main" id="{E0DAB537-3C6B-45EE-B8F1-773C68A35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2732400"/>
            <a:ext cx="4077827" cy="378281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543F18-7E9C-6402-215B-C0EAEB296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0318151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180</Words>
  <Application>Microsoft Office PowerPoint</Application>
  <PresentationFormat>Widescreen</PresentationFormat>
  <Paragraphs>46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Cambria Math</vt:lpstr>
      <vt:lpstr>Arial</vt:lpstr>
      <vt:lpstr>Public Sans</vt:lpstr>
      <vt:lpstr>Public Sans Light</vt:lpstr>
      <vt:lpstr>NSWG Corporate</vt:lpstr>
      <vt:lpstr>Four 4’s</vt:lpstr>
      <vt:lpstr>Four 4’s (1)</vt:lpstr>
      <vt:lpstr>Four 4’s (2)</vt:lpstr>
      <vt:lpstr>Four 4’s (3)</vt:lpstr>
      <vt:lpstr>Four 4’s (4)</vt:lpstr>
      <vt:lpstr>Four 4’s (5)</vt:lpstr>
      <vt:lpstr>Four 4’s (6)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4’s</dc:title>
  <dc:creator>NSW Department of Education</dc:creator>
  <cp:revision>2</cp:revision>
  <dcterms:created xsi:type="dcterms:W3CDTF">2023-09-07T04:58:52Z</dcterms:created>
  <dcterms:modified xsi:type="dcterms:W3CDTF">2023-09-07T04:59:14Z</dcterms:modified>
</cp:coreProperties>
</file>