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8" r:id="rId2"/>
    <p:sldId id="259" r:id="rId3"/>
    <p:sldId id="262" r:id="rId4"/>
    <p:sldId id="263" r:id="rId5"/>
    <p:sldId id="264" r:id="rId6"/>
    <p:sldId id="267" r:id="rId7"/>
    <p:sldId id="268" r:id="rId8"/>
  </p:sldIdLst>
  <p:sldSz cx="12192000" cy="6858000"/>
  <p:notesSz cx="6858000" cy="9144000"/>
  <p:embeddedFontLst>
    <p:embeddedFont>
      <p:font typeface="Cambria Math" panose="02040503050406030204" pitchFamily="18" charset="0"/>
      <p:regular r:id="rId11"/>
    </p:embeddedFont>
    <p:embeddedFont>
      <p:font typeface="Public Sans" panose="020B0604020202020204" charset="0"/>
      <p:regular r:id="rId12"/>
      <p:bold r:id="rId13"/>
      <p:italic r:id="rId14"/>
      <p:boldItalic r:id="rId15"/>
    </p:embeddedFont>
    <p:embeddedFont>
      <p:font typeface="Public Sans Light" panose="020B0604020202020204" charset="0"/>
      <p:regular r:id="rId16"/>
      <p:italic r:id="rId17"/>
    </p:embeddedFont>
  </p:embeddedFontLst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otes" id="{9102D73B-8542-41AF-8673-BCEF68A5FE73}">
          <p14:sldIdLst>
            <p14:sldId id="258"/>
            <p14:sldId id="259"/>
            <p14:sldId id="262"/>
            <p14:sldId id="263"/>
            <p14:sldId id="264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6CFD"/>
    <a:srgbClr val="0070C0"/>
    <a:srgbClr val="CBEDFD"/>
    <a:srgbClr val="00296C"/>
    <a:srgbClr val="002664"/>
    <a:srgbClr val="0046B8"/>
    <a:srgbClr val="FFFFFF"/>
    <a:srgbClr val="F6ACB6"/>
    <a:srgbClr val="630019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A111915-BE36-4E01-A7E5-04B1672EAD3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84038" autoAdjust="0"/>
  </p:normalViewPr>
  <p:slideViewPr>
    <p:cSldViewPr snapToGrid="0">
      <p:cViewPr varScale="1">
        <p:scale>
          <a:sx n="100" d="100"/>
          <a:sy n="100" d="100"/>
        </p:scale>
        <p:origin x="1674" y="90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handoutMaster" Target="handoutMasters/handoutMaster1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Relationship Id="rId22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43F5A19-4E20-4EDB-9EC8-DF02AC748E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>
              <a:latin typeface="Public Sans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2B4FC2-E151-470D-9291-01D2A5A6D34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F4B7B-ADA4-42BE-A113-1D67CA67812F}" type="datetimeFigureOut">
              <a:rPr lang="en-AU" smtClean="0">
                <a:latin typeface="Public Sans" pitchFamily="2" charset="0"/>
              </a:rPr>
              <a:t>7/09/2023</a:t>
            </a:fld>
            <a:endParaRPr lang="en-AU" dirty="0">
              <a:latin typeface="Public Sans" pitchFamily="2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07DE46-ED0B-49F3-8199-C129451A46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>
              <a:latin typeface="Public Sans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DA6684-5527-4DB9-88B5-C4F66FB5F78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F8501-5769-46EC-B8B9-363B75FA9999}" type="slidenum">
              <a:rPr lang="en-AU" smtClean="0">
                <a:latin typeface="Public Sans" pitchFamily="2" charset="0"/>
              </a:rPr>
              <a:t>‹#›</a:t>
            </a:fld>
            <a:endParaRPr lang="en-AU" dirty="0"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793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Public Sans" pitchFamily="2" charset="0"/>
              </a:defRPr>
            </a:lvl1pPr>
          </a:lstStyle>
          <a:p>
            <a:fld id="{EC6F825C-382E-4C1A-82AB-BCE4AFD21ABE}" type="datetimeFigureOut">
              <a:rPr lang="en-AU" smtClean="0"/>
              <a:pPr/>
              <a:t>7/09/2023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Public Sans" pitchFamily="2" charset="0"/>
              </a:defRPr>
            </a:lvl1pPr>
          </a:lstStyle>
          <a:p>
            <a:fld id="{B07158C4-A119-4B78-9DE8-A50001BC31DC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010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24013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98064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51690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158C4-A119-4B78-9DE8-A50001BC31DC}" type="slidenum">
              <a:rPr lang="en-AU" smtClean="0"/>
              <a:pPr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90022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565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10080000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760000"/>
            <a:ext cx="10079997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443849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vider 2_Ima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23240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vider 2_Image">
    <p:bg>
      <p:bgPr>
        <a:solidFill>
          <a:srgbClr val="0026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A97EB2D-0002-4493-AE06-E07C299221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350" y="360000"/>
            <a:ext cx="678225" cy="71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2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4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6" name="Table Placeholder 9">
            <a:extLst>
              <a:ext uri="{FF2B5EF4-FFF2-40B4-BE49-F238E27FC236}">
                <a16:creationId xmlns:a16="http://schemas.microsoft.com/office/drawing/2014/main" id="{41FBA3B0-0275-0235-9CEA-C5CEA00EBD48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360362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5" name="Table Placeholder 9">
            <a:extLst>
              <a:ext uri="{FF2B5EF4-FFF2-40B4-BE49-F238E27FC236}">
                <a16:creationId xmlns:a16="http://schemas.microsoft.com/office/drawing/2014/main" id="{3A833504-810D-E90D-EEAD-6FD03511C6AA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7" name="Table Placeholder 9">
            <a:extLst>
              <a:ext uri="{FF2B5EF4-FFF2-40B4-BE49-F238E27FC236}">
                <a16:creationId xmlns:a16="http://schemas.microsoft.com/office/drawing/2014/main" id="{45BE7F48-2F3F-5684-3640-86C10E7CF416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6228000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1879F4BE-E182-4B87-821C-1C8EF66674C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565172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3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6" name="Table Placeholder 9">
            <a:extLst>
              <a:ext uri="{FF2B5EF4-FFF2-40B4-BE49-F238E27FC236}">
                <a16:creationId xmlns:a16="http://schemas.microsoft.com/office/drawing/2014/main" id="{41FBA3B0-0275-0235-9CEA-C5CEA00EBD48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360362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5" name="Table Placeholder 9">
            <a:extLst>
              <a:ext uri="{FF2B5EF4-FFF2-40B4-BE49-F238E27FC236}">
                <a16:creationId xmlns:a16="http://schemas.microsoft.com/office/drawing/2014/main" id="{3A833504-810D-E90D-EEAD-6FD03511C6AA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90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7" name="Table Placeholder 9">
            <a:extLst>
              <a:ext uri="{FF2B5EF4-FFF2-40B4-BE49-F238E27FC236}">
                <a16:creationId xmlns:a16="http://schemas.microsoft.com/office/drawing/2014/main" id="{45BE7F48-2F3F-5684-3640-86C10E7CF416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6228000" y="4248000"/>
            <a:ext cx="5616000" cy="21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2D0BD54-7D0B-4891-A21E-B22F9DA5CCA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179446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2" name="Table Placeholder 9">
            <a:extLst>
              <a:ext uri="{FF2B5EF4-FFF2-40B4-BE49-F238E27FC236}">
                <a16:creationId xmlns:a16="http://schemas.microsoft.com/office/drawing/2014/main" id="{92BD0FCE-0804-4AAE-615C-566A4F2FAFEF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9A8057-F61F-CB11-BD7F-686904EB0E6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28C0AB9A-5EB0-4C01-AB6A-268E21FF2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7511D4D-B7CF-4565-A769-9BC0C0A0A22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50572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257F9B-C715-D998-280B-B0490FAB9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36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620000"/>
            <a:ext cx="11484000" cy="453600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C68106-4483-643D-2F20-EDD5AEDB9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CAACF727-AE7E-47EA-8835-DCF4CB035EC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04076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77CB3A0F-511B-451A-8458-A90B8C25F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454035-2B61-4AA5-B92D-AE7B4F8DA6A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97119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DA8821-872D-DA98-FD86-2667B05FA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245FC77-E959-4B3D-936D-71858DF4D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61807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E4530E4-39F1-41F1-B2DC-30ACB1CA595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10216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583723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2 Column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03CD5AEC-C258-42AE-85FE-5BEE6B15C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6A8778F-1369-47FD-AB66-0F42629BE00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223972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397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box and 2 Column Conten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2339999"/>
            <a:ext cx="4680000" cy="396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2339999"/>
            <a:ext cx="6624000" cy="396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F677D244-6A00-4BD3-ACE8-5EC2A13CC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B01DC35-DB3A-4874-A68A-86360932332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072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699944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Text box and 2 Column Content box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1800225"/>
            <a:ext cx="4680000" cy="449977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1800225"/>
            <a:ext cx="6624000" cy="4499774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5A0FCAAA-70E2-4960-89F7-E534C412D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2916A36C-ED56-48CD-A0DE-B0EE6F84BBF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108675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7997" cy="4140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146CFD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6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893420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1E143F9-7EC0-4AAA-8FBE-0E958CF62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6DFE73-8EDC-49F9-98CE-69EE49E5367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00675" y="1800000"/>
            <a:ext cx="6407150" cy="453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6743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5E2CE7-BAAF-4A0F-BCDC-D1B8B984B08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0363" y="1800001"/>
            <a:ext cx="6588125" cy="453571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6E72A7D1-A5EB-4D09-AD47-B0A275B76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8488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7B9D695-CA75-41BE-8E93-58026D8541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48336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8646634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1CB43674-C40D-7D08-3098-549DEE754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800000"/>
            <a:ext cx="6587996" cy="4536000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88B2F92-9E9A-44B6-B1AC-D5D3E091E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7995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EC2837A2-1CBF-4261-8400-72B50306E67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48336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391957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 of Count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13180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cknowledgement of Country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122922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cknowledgement of Country">
    <p:bg>
      <p:bgPr>
        <a:solidFill>
          <a:srgbClr val="0026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bg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CAB367-DE01-40E9-A368-655F816DA3C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327" y="348916"/>
            <a:ext cx="653673" cy="68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1928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489BCDB-A0CC-B54C-ECE2-9EFE4F58B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CB7A21B1-08A4-421B-AA52-B0854A5F5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88840D4-8AFA-479E-9A68-568C2F14997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16379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441F1C-5173-8DB5-B1C6-8E93B9C83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" y="-5532"/>
            <a:ext cx="12192001" cy="22201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1648741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2934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205288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2385288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 dirty="0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2385288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2673288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2205288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2385288"/>
            <a:ext cx="2772000" cy="287999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042575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059119"/>
            <a:ext cx="630000" cy="684882"/>
          </a:xfrm>
          <a:prstGeom prst="rect">
            <a:avLst/>
          </a:prstGeom>
        </p:spPr>
      </p:pic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E3745DC-AC8E-A131-2A57-EFBCFFD5C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3924000"/>
            <a:ext cx="12192000" cy="2934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870554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E70140A7-B494-4ADF-8485-E52C7306B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94CF964-0D7A-4F66-8FE1-E2E50D870B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9695810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o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0B6C8A-6222-B0CE-D530-EA6C14EF2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86C865E-A068-4FBE-B21E-C9D861952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E794027-C1B1-4CB9-8AFE-582EC29DB3F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623457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162768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lower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7753531B-D8A9-4B37-924D-FCDE48E22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4EE53A05-3D7E-4414-B822-57F7C3CD674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1862383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ing box with three column text box and image box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14599791-EF19-4673-AA81-5D6FF85F2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E07C0E9-CC6F-48B9-A5AB-2914FBDFD3B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927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8878998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bheading box with three column text box and image box_no Lin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9FF4BC1C-28FA-438D-B02E-F022AA59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60FD63DB-4575-4B45-9A01-C99009246C7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4654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6735954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caption at right over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AA01239-4425-4D06-9E14-E14F3426F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548000"/>
            <a:ext cx="5976000" cy="4680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1548000"/>
            <a:ext cx="568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92000" y="1728000"/>
            <a:ext cx="5688000" cy="900000"/>
          </a:xfr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92000" y="2771999"/>
            <a:ext cx="5688000" cy="324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55E9072-3A33-4C6D-A549-4A012107B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6228000"/>
            <a:ext cx="568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6E195-08D8-B578-8FC3-04019FAB286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EFC25D5C-75DB-4279-AC00-2D3207451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D9046FC8-7C55-4C92-84EC-77EF486F475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2250978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59998"/>
            <a:ext cx="2520000" cy="5976002"/>
          </a:xfrm>
        </p:spPr>
        <p:txBody>
          <a:bodyPr>
            <a:noAutofit/>
          </a:bodyPr>
          <a:lstStyle>
            <a:lvl1pPr>
              <a:defRPr sz="1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0B8F80F-22E3-47D7-8D99-80BFFDFB3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96000" y="360000"/>
            <a:ext cx="0" cy="5976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12002" y="360000"/>
            <a:ext cx="7560000" cy="5976000"/>
          </a:xfrm>
        </p:spPr>
        <p:txBody>
          <a:bodyPr numCol="1" spcCol="180000"/>
          <a:lstStyle>
            <a:lvl1pPr>
              <a:defRPr sz="3600">
                <a:solidFill>
                  <a:schemeClr val="accent1"/>
                </a:solidFill>
              </a:defRPr>
            </a:lvl1pPr>
            <a:lvl2pPr>
              <a:defRPr sz="1800">
                <a:latin typeface="+mn-lt"/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187384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165CECD-C00D-4560-9C97-AE28A8535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998" y="1909282"/>
            <a:ext cx="11483999" cy="4210718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4B69FB63-5913-44B0-9BCA-4B6E66CE4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8" y="360000"/>
            <a:ext cx="10260002" cy="522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905C52-CF4B-447B-B93D-A86FD20940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4512198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998" y="1909282"/>
            <a:ext cx="11483999" cy="4210718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05BC5410-7E55-4593-BA28-5E8E6B37D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CAC8508-E60B-446A-8E8E-4CDD0947B7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8321364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two multi-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E937FAD-09C4-B9AC-E0F8-D88B1E980A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1EC6F40-A8A0-4128-90D0-E467B3027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9750" y="1728788"/>
            <a:ext cx="6229350" cy="4607212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948000" y="1728000"/>
            <a:ext cx="0" cy="46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7999" y="1727999"/>
            <a:ext cx="4715997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28000" y="3924000"/>
            <a:ext cx="4715996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0EAFF04E-EED2-4901-9136-39CEC8DFA2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127998" y="6048000"/>
            <a:ext cx="4716000" cy="288000"/>
          </a:xfrm>
        </p:spPr>
        <p:txBody>
          <a:bodyPr anchor="b" anchorCtr="0">
            <a:normAutofit/>
          </a:bodyPr>
          <a:lstStyle>
            <a:lvl1pPr>
              <a:defRPr sz="10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D6739-5371-B762-58B3-DA849DE6A79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79691CFB-7E44-4ABC-B663-13EAB9E12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48" y="360000"/>
            <a:ext cx="9900251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91B4D21B-6662-499E-B4B3-F33ABC0C0C3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9748" y="1016704"/>
            <a:ext cx="9900252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5636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86268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 with supporti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6E96714-DAB5-89E1-9A49-F9D9F3DE01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D7E1CAC4-88FF-4E85-8A37-9D1F4A8514EE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539750" y="1547999"/>
            <a:ext cx="7560000" cy="3888000"/>
          </a:xfrm>
        </p:spPr>
        <p:txBody>
          <a:bodyPr/>
          <a:lstStyle/>
          <a:p>
            <a:r>
              <a:rPr lang="en-US" dirty="0"/>
              <a:t>Click icon to add chart</a:t>
            </a:r>
            <a:endParaRPr lang="en-AU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D3768AF-49AB-464E-9DF6-68376B8AC3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9750" y="5544000"/>
            <a:ext cx="7560000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28000" y="3276000"/>
            <a:ext cx="0" cy="30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hart Placeholder 17">
            <a:extLst>
              <a:ext uri="{FF2B5EF4-FFF2-40B4-BE49-F238E27FC236}">
                <a16:creationId xmlns:a16="http://schemas.microsoft.com/office/drawing/2014/main" id="{0F4F51DE-C82F-4C69-9901-7D4EF2CBE8D4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9108000" y="3276000"/>
            <a:ext cx="2736000" cy="2159999"/>
          </a:xfrm>
        </p:spPr>
        <p:txBody>
          <a:bodyPr/>
          <a:lstStyle/>
          <a:p>
            <a:r>
              <a:rPr lang="en-US" dirty="0"/>
              <a:t>Click icon to add chart</a:t>
            </a:r>
            <a:endParaRPr lang="en-AU" dirty="0"/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2A94C0C8-30F5-4B00-BC99-C6DFC381A6C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08000" y="5544000"/>
            <a:ext cx="2735999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B538D5-1269-AD49-5ECE-E3F740C2007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10741BC9-5810-4402-AD5B-2DD451F81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360000"/>
            <a:ext cx="990025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6173B19-BDA0-4232-B1D7-D85D6B594E6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9750" y="1016704"/>
            <a:ext cx="990025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9125962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70612CD-1BF1-42B5-8546-A674A0B86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999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8000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AADAD-B302-2C54-28BE-DE627A1513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0920B-AC4B-0EAF-B89F-B7D5904691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F2CB1FCA-D1E5-416B-B1F2-710F1C82D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04324E8E-03E6-4838-9622-D9823630F78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9659563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CF8C2E4-E0FA-4F11-9270-098EDFE8B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C65DF8EF-3190-4490-9931-2111E922931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9668512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39702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8795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40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59998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1" y="1044000"/>
            <a:ext cx="4500000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1" y="3707999"/>
            <a:ext cx="4500000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CBD988A2-69DC-6498-35F1-5A52AD30CEA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7" y="5039998"/>
            <a:ext cx="4499999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1B4A246-8750-3B76-6335-2AB14257378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9997" y="5327998"/>
            <a:ext cx="44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9999" y="6192000"/>
            <a:ext cx="4499999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40000" y="0"/>
            <a:ext cx="2880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19999" y="0"/>
            <a:ext cx="265187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13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9941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29444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tx1"/>
                </a:solidFill>
                <a:latin typeface="Public Sans" pitchFamily="2" charset="0"/>
              </a:defRPr>
            </a:lvl1pPr>
          </a:lstStyle>
          <a:p>
            <a:endParaRPr lang="en-AU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548000"/>
            <a:ext cx="12192001" cy="180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348000"/>
            <a:ext cx="12192001" cy="351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3600000"/>
            <a:ext cx="7200000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9999" y="1908000"/>
            <a:ext cx="72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952000" y="3978000"/>
            <a:ext cx="2880000" cy="2880000"/>
          </a:xfrm>
        </p:spPr>
        <p:txBody>
          <a:bodyPr anchor="b">
            <a:noAutofit/>
          </a:bodyPr>
          <a:lstStyle>
            <a:lvl1pPr algn="r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428287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image" Target="../media/image2.png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8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NSW Government logo">
            <a:extLst>
              <a:ext uri="{FF2B5EF4-FFF2-40B4-BE49-F238E27FC236}">
                <a16:creationId xmlns:a16="http://schemas.microsoft.com/office/drawing/2014/main" id="{CCBF5FED-71CD-4122-8BE4-CA4C03A99224}"/>
              </a:ext>
            </a:extLst>
          </p:cNvPr>
          <p:cNvPicPr>
            <a:picLocks noChangeAspect="1"/>
          </p:cNvPicPr>
          <p:nvPr userDrawn="1"/>
        </p:nvPicPr>
        <p:blipFill>
          <a:blip r:embed="rId4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620000"/>
            <a:ext cx="11484000" cy="453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24000" y="6516000"/>
            <a:ext cx="720000" cy="180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8AFF8C-6EAC-4301-9800-49DD3EDD3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-2622931" y="14626"/>
            <a:ext cx="2544960" cy="55399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63681" marR="0" lvl="0" indent="-163681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OPEN IN DESKTOP APP</a:t>
            </a:r>
          </a:p>
          <a:p>
            <a:pPr marL="163681" marR="0" lvl="0" indent="-163681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will enable full functionality of the template.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A SLIDE STYLE FROM 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Home tab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New Slide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layout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layout goes awry, select Reset</a:t>
            </a: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TEXT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 are 5 levels of formatted text available.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Please move between text  levels using the increase/decrease button on the menu above.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SLIDE BACKGROUND/COLOUR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Design Menu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Format Background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colour from palette OR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Picture or Texture Fill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image 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REPLACE IMAGE IN SHAPE OR ON PAGE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 click on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Picture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your image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icon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the new image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REPOSITION IMAGE WITHIN SHAPE 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Picture Format menu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Crop button dropdown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fit the whole image inside select FIT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use only a portion select FILL then crop, move or resize image to show properly within shape.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ADD/CHANGE FOOTER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Menu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Header &amp; Footer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Tick to activate/Untick to remove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text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5497C0B-0C24-4334-9150-A2D01FE29E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22931" y="1682950"/>
            <a:ext cx="632972" cy="21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31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03" r:id="rId2"/>
    <p:sldLayoutId id="2147483702" r:id="rId3"/>
    <p:sldLayoutId id="2147483688" r:id="rId4"/>
    <p:sldLayoutId id="2147483705" r:id="rId5"/>
    <p:sldLayoutId id="2147483668" r:id="rId6"/>
    <p:sldLayoutId id="2147483671" r:id="rId7"/>
    <p:sldLayoutId id="2147483706" r:id="rId8"/>
    <p:sldLayoutId id="2147483673" r:id="rId9"/>
    <p:sldLayoutId id="2147483674" r:id="rId10"/>
    <p:sldLayoutId id="2147483707" r:id="rId11"/>
    <p:sldLayoutId id="2147483711" r:id="rId12"/>
    <p:sldLayoutId id="2147483675" r:id="rId13"/>
    <p:sldLayoutId id="2147483712" r:id="rId14"/>
    <p:sldLayoutId id="2147483676" r:id="rId15"/>
    <p:sldLayoutId id="2147483662" r:id="rId16"/>
    <p:sldLayoutId id="2147483690" r:id="rId17"/>
    <p:sldLayoutId id="2147483672" r:id="rId18"/>
    <p:sldLayoutId id="2147483691" r:id="rId19"/>
    <p:sldLayoutId id="2147483677" r:id="rId20"/>
    <p:sldLayoutId id="2147483692" r:id="rId21"/>
    <p:sldLayoutId id="2147483678" r:id="rId22"/>
    <p:sldLayoutId id="2147483710" r:id="rId23"/>
    <p:sldLayoutId id="2147483698" r:id="rId24"/>
    <p:sldLayoutId id="2147483699" r:id="rId25"/>
    <p:sldLayoutId id="2147483689" r:id="rId26"/>
    <p:sldLayoutId id="2147483713" r:id="rId27"/>
    <p:sldLayoutId id="2147483714" r:id="rId28"/>
    <p:sldLayoutId id="2147483664" r:id="rId29"/>
    <p:sldLayoutId id="2147483693" r:id="rId30"/>
    <p:sldLayoutId id="2147483684" r:id="rId31"/>
    <p:sldLayoutId id="2147483694" r:id="rId32"/>
    <p:sldLayoutId id="2147483687" r:id="rId33"/>
    <p:sldLayoutId id="2147483696" r:id="rId34"/>
    <p:sldLayoutId id="2147483680" r:id="rId35"/>
    <p:sldLayoutId id="2147483681" r:id="rId36"/>
    <p:sldLayoutId id="2147483697" r:id="rId37"/>
    <p:sldLayoutId id="2147483709" r:id="rId38"/>
    <p:sldLayoutId id="2147483685" r:id="rId39"/>
    <p:sldLayoutId id="2147483686" r:id="rId40"/>
    <p:sldLayoutId id="2147483665" r:id="rId41"/>
    <p:sldLayoutId id="2147483666" r:id="rId42"/>
    <p:sldLayoutId id="2147483667" r:id="rId43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-18000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Times New Roman" panose="02020603050405020304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BA3B2A6-BFB1-7E9F-3A9E-A94F7B3F2D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Four 4’s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80F012C-82F8-CD73-FF8D-288DD57719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/>
              <a:t>Explicit teaching</a:t>
            </a:r>
          </a:p>
        </p:txBody>
      </p:sp>
    </p:spTree>
    <p:extLst>
      <p:ext uri="{BB962C8B-B14F-4D97-AF65-F5344CB8AC3E}">
        <p14:creationId xmlns:p14="http://schemas.microsoft.com/office/powerpoint/2010/main" val="3429813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Four 4’s (1)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Order of operations – example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59999" y="1620000"/>
                <a:ext cx="2383200" cy="44406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AU" sz="1800" b="0" i="1" smtClean="0">
                        <a:latin typeface="Cambria Math" panose="02040503050406030204" pitchFamily="18" charset="0"/>
                      </a:rPr>
                      <m:t>4+8+4×2=20</m:t>
                    </m:r>
                  </m:oMath>
                </a14:m>
                <a:r>
                  <a:rPr lang="en-AU" sz="1800" dirty="0"/>
                  <a:t> </a:t>
                </a:r>
              </a:p>
              <a:p>
                <a:pPr marL="457200" indent="-457200">
                  <a:buAutoNum type="arabicPeriod"/>
                </a:pPr>
                <a:endParaRPr lang="en-AU" sz="1800" dirty="0"/>
              </a:p>
              <a:p>
                <a:pPr marL="457200" indent="-457200">
                  <a:buAutoNum type="arabicPeriod"/>
                </a:pPr>
                <a:endParaRPr lang="en-AU" sz="1800" dirty="0"/>
              </a:p>
              <a:p>
                <a:pPr marL="457200" indent="-457200">
                  <a:buAutoNum type="arabicPeriod"/>
                </a:pPr>
                <a:endParaRPr lang="en-AU" sz="1800" dirty="0"/>
              </a:p>
            </p:txBody>
          </p:sp>
        </mc:Choice>
        <mc:Fallback xmlns="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9999" y="1620000"/>
                <a:ext cx="2383200" cy="444060"/>
              </a:xfrm>
              <a:blipFill>
                <a:blip r:embed="rId3"/>
                <a:stretch>
                  <a:fillRect l="-332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 descr="An image from Polypad of a series of squares being used for counting. The first group is one line of 4 squares. The next group is one line of 8 squares. The final group is 2 lines of 4 squares.">
            <a:extLst>
              <a:ext uri="{FF2B5EF4-FFF2-40B4-BE49-F238E27FC236}">
                <a16:creationId xmlns:a16="http://schemas.microsoft.com/office/drawing/2014/main" id="{9B262FB6-9B5C-1D1F-C30E-E26F13AA22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0303" y="1620000"/>
            <a:ext cx="7081018" cy="150033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11">
                <a:extLst>
                  <a:ext uri="{FF2B5EF4-FFF2-40B4-BE49-F238E27FC236}">
                    <a16:creationId xmlns:a16="http://schemas.microsoft.com/office/drawing/2014/main" id="{364A9563-E693-1C9B-7025-070F0D664C9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59999" y="3736800"/>
                <a:ext cx="2383200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AU" sz="1800" b="0" i="1" smtClean="0">
                        <a:latin typeface="Cambria Math" panose="02040503050406030204" pitchFamily="18" charset="0"/>
                      </a:rPr>
                      <m:t>(4+8+4)×2=32</m:t>
                    </m:r>
                  </m:oMath>
                </a14:m>
                <a:r>
                  <a:rPr lang="en-AU" sz="1800" dirty="0"/>
                  <a:t> </a:t>
                </a:r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sz="1800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sz="1800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sz="1800" dirty="0"/>
              </a:p>
            </p:txBody>
          </p:sp>
        </mc:Choice>
        <mc:Fallback xmlns="">
          <p:sp>
            <p:nvSpPr>
              <p:cNvPr id="7" name="Content Placeholder 11">
                <a:extLst>
                  <a:ext uri="{FF2B5EF4-FFF2-40B4-BE49-F238E27FC236}">
                    <a16:creationId xmlns:a16="http://schemas.microsoft.com/office/drawing/2014/main" id="{364A9563-E693-1C9B-7025-070F0D664C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999" y="3736800"/>
                <a:ext cx="2383200" cy="444060"/>
              </a:xfrm>
              <a:prstGeom prst="rect">
                <a:avLst/>
              </a:prstGeom>
              <a:blipFill>
                <a:blip r:embed="rId5"/>
                <a:stretch>
                  <a:fillRect l="-460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Picture 16" descr="An image from Polypad of a series of squares being used for counting. The first group is 2 lines of 4 squares. The next group is 2 lines of 8 squares. The final group is 2 lines of 4 squares. ">
            <a:extLst>
              <a:ext uri="{FF2B5EF4-FFF2-40B4-BE49-F238E27FC236}">
                <a16:creationId xmlns:a16="http://schemas.microsoft.com/office/drawing/2014/main" id="{5331AED7-F660-C784-5CD0-ACFAD682802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60303" y="3736800"/>
            <a:ext cx="6385959" cy="1277192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993A937-0CF7-B234-798C-7D952697B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79025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Four 4’s (2)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Order of operations – self-explanation prompts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11">
                <a:extLst>
                  <a:ext uri="{FF2B5EF4-FFF2-40B4-BE49-F238E27FC236}">
                    <a16:creationId xmlns:a16="http://schemas.microsoft.com/office/drawing/2014/main" id="{629AD426-C683-6892-10D6-459EF25E8A9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1" y="1623542"/>
                <a:ext cx="2383200" cy="44406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AU" sz="1800" b="0" i="0" smtClean="0">
                        <a:latin typeface="Cambria Math" panose="02040503050406030204" pitchFamily="18" charset="0"/>
                      </a:rPr>
                      <m:t>4+8+4×2=20</m:t>
                    </m:r>
                  </m:oMath>
                </a14:m>
                <a:r>
                  <a:rPr lang="en-AU" sz="1800" dirty="0"/>
                  <a:t> </a:t>
                </a:r>
              </a:p>
              <a:p>
                <a:pPr marL="457200" indent="-457200">
                  <a:buAutoNum type="arabicPeriod"/>
                </a:pPr>
                <a:endParaRPr lang="en-AU" sz="1800" dirty="0"/>
              </a:p>
              <a:p>
                <a:pPr marL="457200" indent="-457200">
                  <a:buAutoNum type="arabicPeriod"/>
                </a:pPr>
                <a:endParaRPr lang="en-AU" sz="1800" dirty="0"/>
              </a:p>
              <a:p>
                <a:pPr marL="457200" indent="-457200">
                  <a:buAutoNum type="arabicPeriod"/>
                </a:pPr>
                <a:endParaRPr lang="en-AU" sz="1800" dirty="0"/>
              </a:p>
            </p:txBody>
          </p:sp>
        </mc:Choice>
        <mc:Fallback xmlns="">
          <p:sp>
            <p:nvSpPr>
              <p:cNvPr id="5" name="Content Placeholder 11">
                <a:extLst>
                  <a:ext uri="{FF2B5EF4-FFF2-40B4-BE49-F238E27FC236}">
                    <a16:creationId xmlns:a16="http://schemas.microsoft.com/office/drawing/2014/main" id="{629AD426-C683-6892-10D6-459EF25E8A9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1" y="1623542"/>
                <a:ext cx="2383200" cy="444060"/>
              </a:xfrm>
              <a:blipFill>
                <a:blip r:embed="rId3"/>
                <a:stretch>
                  <a:fillRect l="-332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 descr="An image from Polypad of a series of squares being used for counting. The first group is one line of 4 squares. The next group is one line of 8 squares. The final group is 2 lines of 4 squares. ">
            <a:extLst>
              <a:ext uri="{FF2B5EF4-FFF2-40B4-BE49-F238E27FC236}">
                <a16:creationId xmlns:a16="http://schemas.microsoft.com/office/drawing/2014/main" id="{E38C95E1-023C-0B12-A91D-854671AC5F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0304" y="1620000"/>
            <a:ext cx="7081018" cy="150033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11">
                <a:extLst>
                  <a:ext uri="{FF2B5EF4-FFF2-40B4-BE49-F238E27FC236}">
                    <a16:creationId xmlns:a16="http://schemas.microsoft.com/office/drawing/2014/main" id="{1A604648-AA5A-4AB4-6BBD-55E960ADDDB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0000" y="3736800"/>
                <a:ext cx="2383200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AU" sz="1800" b="0" i="0" smtClean="0">
                        <a:latin typeface="Cambria Math" panose="02040503050406030204" pitchFamily="18" charset="0"/>
                      </a:rPr>
                      <m:t>(4+8+4)×2=32</m:t>
                    </m:r>
                  </m:oMath>
                </a14:m>
                <a:r>
                  <a:rPr lang="en-AU" sz="1800" dirty="0"/>
                  <a:t> </a:t>
                </a:r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sz="1800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sz="1800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sz="1800" dirty="0"/>
              </a:p>
            </p:txBody>
          </p:sp>
        </mc:Choice>
        <mc:Fallback xmlns="">
          <p:sp>
            <p:nvSpPr>
              <p:cNvPr id="7" name="Content Placeholder 11">
                <a:extLst>
                  <a:ext uri="{FF2B5EF4-FFF2-40B4-BE49-F238E27FC236}">
                    <a16:creationId xmlns:a16="http://schemas.microsoft.com/office/drawing/2014/main" id="{1A604648-AA5A-4AB4-6BBD-55E960ADDD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3736800"/>
                <a:ext cx="2383200" cy="444060"/>
              </a:xfrm>
              <a:prstGeom prst="rect">
                <a:avLst/>
              </a:prstGeom>
              <a:blipFill>
                <a:blip r:embed="rId5"/>
                <a:stretch>
                  <a:fillRect l="-460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 descr="An image from Polypad of a series of squares being used for counting. The first group is 2 lines of 4 squares. The next group is 2 lines of 8 squares. The final group is 2 lines of 4 squares. ">
            <a:extLst>
              <a:ext uri="{FF2B5EF4-FFF2-40B4-BE49-F238E27FC236}">
                <a16:creationId xmlns:a16="http://schemas.microsoft.com/office/drawing/2014/main" id="{D8A5C427-07C9-D6C1-EDCC-3F6DAEB9C0E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60304" y="3737666"/>
            <a:ext cx="6385959" cy="1277192"/>
          </a:xfrm>
          <a:prstGeom prst="rect">
            <a:avLst/>
          </a:prstGeom>
        </p:spPr>
      </p:pic>
      <p:sp>
        <p:nvSpPr>
          <p:cNvPr id="19" name="Speech Bubble: Oval 18">
            <a:extLst>
              <a:ext uri="{FF2B5EF4-FFF2-40B4-BE49-F238E27FC236}">
                <a16:creationId xmlns:a16="http://schemas.microsoft.com/office/drawing/2014/main" id="{9BE37E1C-2975-E5A0-B9E2-E8F0E2CA0142}"/>
              </a:ext>
            </a:extLst>
          </p:cNvPr>
          <p:cNvSpPr/>
          <p:nvPr/>
        </p:nvSpPr>
        <p:spPr>
          <a:xfrm>
            <a:off x="491066" y="4744687"/>
            <a:ext cx="3228006" cy="1753313"/>
          </a:xfrm>
          <a:prstGeom prst="wedgeEllipseCallout">
            <a:avLst>
              <a:gd name="adj1" fmla="val -26808"/>
              <a:gd name="adj2" fmla="val -82584"/>
            </a:avLst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50000"/>
              </a:lnSpc>
            </a:pPr>
            <a:r>
              <a:rPr lang="en-AU" sz="1800" dirty="0"/>
              <a:t>What is the impact of putting brackets around 4+8+4? </a:t>
            </a:r>
          </a:p>
        </p:txBody>
      </p:sp>
      <p:sp>
        <p:nvSpPr>
          <p:cNvPr id="20" name="Speech Bubble: Oval 19">
            <a:extLst>
              <a:ext uri="{FF2B5EF4-FFF2-40B4-BE49-F238E27FC236}">
                <a16:creationId xmlns:a16="http://schemas.microsoft.com/office/drawing/2014/main" id="{F577AF4F-2715-8C18-D8E8-198ED198E9A2}"/>
              </a:ext>
            </a:extLst>
          </p:cNvPr>
          <p:cNvSpPr/>
          <p:nvPr/>
        </p:nvSpPr>
        <p:spPr>
          <a:xfrm>
            <a:off x="7771400" y="4863993"/>
            <a:ext cx="3081600" cy="1634007"/>
          </a:xfrm>
          <a:prstGeom prst="wedgeEllipseCallout">
            <a:avLst>
              <a:gd name="adj1" fmla="val -69144"/>
              <a:gd name="adj2" fmla="val -46007"/>
            </a:avLst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50000"/>
              </a:lnSpc>
            </a:pPr>
            <a:r>
              <a:rPr lang="en-AU" sz="1800" dirty="0"/>
              <a:t>Why has this resulted in a larger total?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8B6205E-5FC7-BD81-E307-EE73D47F84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40133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Four 4’s (3)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Your turn – question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620000"/>
                <a:ext cx="9511587" cy="444060"/>
              </a:xfrm>
            </p:spPr>
            <p:txBody>
              <a:bodyPr/>
              <a:lstStyle/>
              <a:p>
                <a:r>
                  <a:rPr lang="en-AU" sz="1800" dirty="0"/>
                  <a:t>Insert brackets to change the value of this expression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1800" b="0" i="1" smtClean="0">
                          <a:latin typeface="Cambria Math" panose="02040503050406030204" pitchFamily="18" charset="0"/>
                        </a:rPr>
                        <m:t>3+1+2×2=8</m:t>
                      </m:r>
                    </m:oMath>
                  </m:oMathPara>
                </a14:m>
                <a:endParaRPr lang="en-AU" sz="1800" dirty="0"/>
              </a:p>
              <a:p>
                <a:pPr marL="457200" indent="-457200">
                  <a:buAutoNum type="arabicPeriod"/>
                </a:pPr>
                <a:endParaRPr lang="en-AU" sz="1800" dirty="0"/>
              </a:p>
              <a:p>
                <a:pPr marL="457200" indent="-457200">
                  <a:buAutoNum type="arabicPeriod"/>
                </a:pPr>
                <a:endParaRPr lang="en-AU" sz="1800" dirty="0"/>
              </a:p>
              <a:p>
                <a:pPr marL="457200" indent="-457200">
                  <a:buAutoNum type="arabicPeriod"/>
                </a:pPr>
                <a:endParaRPr lang="en-AU" sz="1800" dirty="0"/>
              </a:p>
            </p:txBody>
          </p:sp>
        </mc:Choice>
        <mc:Fallback xmlns="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53A4CB30-AFF0-0900-A40B-3AAD967AEB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620000"/>
                <a:ext cx="9511587" cy="444060"/>
              </a:xfrm>
              <a:blipFill>
                <a:blip r:embed="rId2"/>
                <a:stretch>
                  <a:fillRect l="-1474" t="-17808" b="-4657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 descr="An image from Polypad of a series of squares being used for counting. The first group is 1 line of 3 squares. The next group is 1 line of 1 square. The final group is 2 lines of 2 squares. ">
            <a:extLst>
              <a:ext uri="{FF2B5EF4-FFF2-40B4-BE49-F238E27FC236}">
                <a16:creationId xmlns:a16="http://schemas.microsoft.com/office/drawing/2014/main" id="{6854404F-3DCD-F31A-8FBD-5CB139882E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6918" y="2002607"/>
            <a:ext cx="4333414" cy="1801341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E9ED0B8-6FA2-DC68-9000-512D25D1C6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95335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Four 4’s (4)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Your turn – solution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11">
                <a:extLst>
                  <a:ext uri="{FF2B5EF4-FFF2-40B4-BE49-F238E27FC236}">
                    <a16:creationId xmlns:a16="http://schemas.microsoft.com/office/drawing/2014/main" id="{ADBC1C5C-BECB-98C3-9678-32D90A8D4B7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620000"/>
                <a:ext cx="9511587" cy="444060"/>
              </a:xfrm>
            </p:spPr>
            <p:txBody>
              <a:bodyPr/>
              <a:lstStyle/>
              <a:p>
                <a:r>
                  <a:rPr lang="en-AU" sz="1800" dirty="0"/>
                  <a:t>Insert brackets to change the value of this expression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1800" b="0" i="1" smtClean="0">
                          <a:latin typeface="Cambria Math" panose="02040503050406030204" pitchFamily="18" charset="0"/>
                        </a:rPr>
                        <m:t>3+1+2×2=8</m:t>
                      </m:r>
                    </m:oMath>
                  </m:oMathPara>
                </a14:m>
                <a:endParaRPr lang="en-AU" sz="1800" dirty="0"/>
              </a:p>
              <a:p>
                <a:pPr marL="457200" indent="-457200">
                  <a:buAutoNum type="arabicPeriod"/>
                </a:pPr>
                <a:endParaRPr lang="en-AU" sz="1800" dirty="0"/>
              </a:p>
            </p:txBody>
          </p:sp>
        </mc:Choice>
        <mc:Fallback xmlns="">
          <p:sp>
            <p:nvSpPr>
              <p:cNvPr id="6" name="Content Placeholder 11">
                <a:extLst>
                  <a:ext uri="{FF2B5EF4-FFF2-40B4-BE49-F238E27FC236}">
                    <a16:creationId xmlns:a16="http://schemas.microsoft.com/office/drawing/2014/main" id="{ADBC1C5C-BECB-98C3-9678-32D90A8D4B7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620000"/>
                <a:ext cx="9511587" cy="444060"/>
              </a:xfrm>
              <a:blipFill>
                <a:blip r:embed="rId3"/>
                <a:stretch>
                  <a:fillRect l="-1474" t="-17808" b="-4657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An image from Polypad of a series of squares being used for counting. The first group is 1 line of 3 squares. The next group is 1 line of 1 square. The final group is 2 lines of 2 squares. ">
            <a:extLst>
              <a:ext uri="{FF2B5EF4-FFF2-40B4-BE49-F238E27FC236}">
                <a16:creationId xmlns:a16="http://schemas.microsoft.com/office/drawing/2014/main" id="{C892E176-EEBA-DF70-451B-053D5488A4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6918" y="2002607"/>
            <a:ext cx="4333414" cy="180134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11">
                <a:extLst>
                  <a:ext uri="{FF2B5EF4-FFF2-40B4-BE49-F238E27FC236}">
                    <a16:creationId xmlns:a16="http://schemas.microsoft.com/office/drawing/2014/main" id="{23439C7B-7980-26BE-672E-181D3E91BD5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59999" y="4440555"/>
                <a:ext cx="2756827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1800" i="1" smtClean="0">
                          <a:latin typeface="Cambria Math" panose="02040503050406030204" pitchFamily="18" charset="0"/>
                        </a:rPr>
                        <m:t>3+</m:t>
                      </m:r>
                      <m:r>
                        <a:rPr lang="en-AU" sz="1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AU" sz="1800" i="1" smtClean="0">
                          <a:latin typeface="Cambria Math" panose="02040503050406030204" pitchFamily="18" charset="0"/>
                        </a:rPr>
                        <m:t>1+2</m:t>
                      </m:r>
                      <m:r>
                        <a:rPr lang="en-AU" sz="18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AU" sz="1800" i="1" smtClean="0">
                          <a:latin typeface="Cambria Math" panose="02040503050406030204" pitchFamily="18" charset="0"/>
                        </a:rPr>
                        <m:t>×2=8</m:t>
                      </m:r>
                    </m:oMath>
                  </m:oMathPara>
                </a14:m>
                <a:endParaRPr lang="en-AU" sz="1800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sz="1800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sz="1800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sz="1800" dirty="0"/>
              </a:p>
            </p:txBody>
          </p:sp>
        </mc:Choice>
        <mc:Fallback xmlns="">
          <p:sp>
            <p:nvSpPr>
              <p:cNvPr id="7" name="Content Placeholder 11">
                <a:extLst>
                  <a:ext uri="{FF2B5EF4-FFF2-40B4-BE49-F238E27FC236}">
                    <a16:creationId xmlns:a16="http://schemas.microsoft.com/office/drawing/2014/main" id="{23439C7B-7980-26BE-672E-181D3E91BD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999" y="4440555"/>
                <a:ext cx="2756827" cy="4440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Picture 16" descr="An image from Polypad of a series of squares being used for counting. The first group is 1 line of 3 squares. The next group is 2 lines of 1 square. The final group is 2 lines of 2 squares. ">
            <a:extLst>
              <a:ext uri="{FF2B5EF4-FFF2-40B4-BE49-F238E27FC236}">
                <a16:creationId xmlns:a16="http://schemas.microsoft.com/office/drawing/2014/main" id="{4D4B9E51-CF95-2F62-47CF-4F70D637552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9999" y="4884615"/>
            <a:ext cx="3423155" cy="1474329"/>
          </a:xfrm>
          <a:prstGeom prst="rect">
            <a:avLst/>
          </a:prstGeom>
        </p:spPr>
      </p:pic>
      <p:sp>
        <p:nvSpPr>
          <p:cNvPr id="9" name="Content Placeholder 11">
            <a:extLst>
              <a:ext uri="{FF2B5EF4-FFF2-40B4-BE49-F238E27FC236}">
                <a16:creationId xmlns:a16="http://schemas.microsoft.com/office/drawing/2014/main" id="{F542C3FD-D70B-FEA0-7972-A50141AE15A8}"/>
              </a:ext>
            </a:extLst>
          </p:cNvPr>
          <p:cNvSpPr txBox="1">
            <a:spLocks/>
          </p:cNvSpPr>
          <p:nvPr/>
        </p:nvSpPr>
        <p:spPr>
          <a:xfrm>
            <a:off x="5643583" y="4440555"/>
            <a:ext cx="478762" cy="4440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-180000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0000" indent="-180000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800" dirty="0"/>
              <a:t>Or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en-AU" sz="1800" dirty="0"/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en-AU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11">
                <a:extLst>
                  <a:ext uri="{FF2B5EF4-FFF2-40B4-BE49-F238E27FC236}">
                    <a16:creationId xmlns:a16="http://schemas.microsoft.com/office/drawing/2014/main" id="{3E5C92F5-A451-14A3-84E8-5CDB26DE9F7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027961" y="4440555"/>
                <a:ext cx="2756827" cy="444060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0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1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AU" sz="1800" i="1" smtClean="0">
                          <a:latin typeface="Cambria Math" panose="02040503050406030204" pitchFamily="18" charset="0"/>
                        </a:rPr>
                        <m:t>3+1+2</m:t>
                      </m:r>
                      <m:r>
                        <a:rPr lang="en-AU" sz="18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AU" sz="1800" i="1" smtClean="0">
                          <a:latin typeface="Cambria Math" panose="02040503050406030204" pitchFamily="18" charset="0"/>
                        </a:rPr>
                        <m:t>×2=8</m:t>
                      </m:r>
                    </m:oMath>
                  </m:oMathPara>
                </a14:m>
                <a:endParaRPr lang="en-AU" sz="1800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sz="1800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sz="1800" dirty="0"/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endParaRPr lang="en-AU" sz="1800" dirty="0"/>
              </a:p>
            </p:txBody>
          </p:sp>
        </mc:Choice>
        <mc:Fallback xmlns="">
          <p:sp>
            <p:nvSpPr>
              <p:cNvPr id="8" name="Content Placeholder 11">
                <a:extLst>
                  <a:ext uri="{FF2B5EF4-FFF2-40B4-BE49-F238E27FC236}">
                    <a16:creationId xmlns:a16="http://schemas.microsoft.com/office/drawing/2014/main" id="{3E5C92F5-A451-14A3-84E8-5CDB26DE9F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7961" y="4440555"/>
                <a:ext cx="2756827" cy="44406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14" descr="An image from Polypad of a series of squares being used for counting. The first group is 2 lines of 3 squares. The next group is 2 lines of 1 square. The final group is 2 lines of 2 squares. ">
            <a:extLst>
              <a:ext uri="{FF2B5EF4-FFF2-40B4-BE49-F238E27FC236}">
                <a16:creationId xmlns:a16="http://schemas.microsoft.com/office/drawing/2014/main" id="{0B81D08F-EC7C-AF84-E067-6F1A37EA16D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82774" y="4884615"/>
            <a:ext cx="3141226" cy="1524688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A5B8E7E-2FAC-340A-934B-E47C1CCC6C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5226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Four 4’s (5)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Open middle problem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53A4CB30-AFF0-0900-A40B-3AAD967AE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619999"/>
            <a:ext cx="11566529" cy="88613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AU" sz="1800" dirty="0">
                <a:effectLst/>
                <a:ea typeface="Calibri" panose="020F0502020204030204" pitchFamily="34" charset="0"/>
              </a:rPr>
              <a:t>Complete the expressions by filling each of the empty boxes with a digit from 0–9, so that all 3 expressions make an odd number. Each digit 0–9 can be used only once. Explore to see if there is more than one solution. </a:t>
            </a:r>
          </a:p>
          <a:p>
            <a:pPr marL="457200" indent="-457200">
              <a:buAutoNum type="arabicPeriod"/>
            </a:pPr>
            <a:endParaRPr lang="en-AU" sz="1800" dirty="0"/>
          </a:p>
          <a:p>
            <a:pPr marL="457200" indent="-457200">
              <a:buAutoNum type="arabicPeriod"/>
            </a:pPr>
            <a:endParaRPr lang="en-AU" sz="1800" dirty="0"/>
          </a:p>
          <a:p>
            <a:pPr marL="457200" indent="-457200">
              <a:buAutoNum type="arabicPeriod"/>
            </a:pPr>
            <a:endParaRPr lang="en-AU" sz="1800" dirty="0"/>
          </a:p>
        </p:txBody>
      </p:sp>
      <p:pic>
        <p:nvPicPr>
          <p:cNvPr id="2" name="Picture 1" descr="An image from Desmos of three expressions. The first expression involves three unknowns. Two unknowns are included in a set of brackets and separated by a minus sign, and this result then divides the first unknown. The second expression is three unknowns, with the first two separated by a plus symbol and the last two separated by a multiplication symbol. The third expression is four unknowns, with the first two separated by a minus symbol, the second and third separated by a divide symbol and the last two separated by a multiplication symbol.">
            <a:extLst>
              <a:ext uri="{FF2B5EF4-FFF2-40B4-BE49-F238E27FC236}">
                <a16:creationId xmlns:a16="http://schemas.microsoft.com/office/drawing/2014/main" id="{788F1B63-B42D-EBDB-B4B8-A8A9F86DCB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00" y="2732093"/>
            <a:ext cx="3978787" cy="3715107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93FDA82-960D-8CC4-C233-080265829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0826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3733DCE1-30ED-F4FC-BC44-B25340F32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Four 4’s (6)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DE650AD-37AE-8CDD-A25A-9246A4E23D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Open middle problem – solution</a:t>
            </a:r>
          </a:p>
        </p:txBody>
      </p:sp>
      <p:pic>
        <p:nvPicPr>
          <p:cNvPr id="5" name="Picture 4" descr="An image from Desmos of three expressions. The first expression involves three unknowns. Two unknowns are included in a set of brackets and separated by a minus sign, and this result then divides the first unknown. The second expression is three unknowns, with the first two separated by a plus symbol and the last two separated by a multiplication symbol. The third expression is four unknowns, with the first two separated by a minus symbol, the second and third separated by a divide symbol and the last two separated by a multiplication symbol. The solutions are now included, so show that the first expression is 5 divided by 8 minus 7, with the 8 minus 7 operation included in brackets. The second expression now reads 9 plus 0 times 6, and the third expression now reads 3 minus 4 divided by 2 times 1. ">
            <a:extLst>
              <a:ext uri="{FF2B5EF4-FFF2-40B4-BE49-F238E27FC236}">
                <a16:creationId xmlns:a16="http://schemas.microsoft.com/office/drawing/2014/main" id="{E0DAB537-3C6B-45EE-B8F1-773C68A35D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000" y="2732400"/>
            <a:ext cx="4077827" cy="3782815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3543F18-7E9C-6402-215B-C0EAEB2967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40318151"/>
      </p:ext>
    </p:extLst>
  </p:cSld>
  <p:clrMapOvr>
    <a:masterClrMapping/>
  </p:clrMapOvr>
</p:sld>
</file>

<file path=ppt/theme/theme1.xml><?xml version="1.0" encoding="utf-8"?>
<a:theme xmlns:a="http://schemas.openxmlformats.org/drawingml/2006/main" name="NSWG Corporate">
  <a:themeElements>
    <a:clrScheme name="Custom 1">
      <a:dk1>
        <a:srgbClr val="22272B"/>
      </a:dk1>
      <a:lt1>
        <a:srgbClr val="FFFFFF"/>
      </a:lt1>
      <a:dk2>
        <a:srgbClr val="D7153A"/>
      </a:dk2>
      <a:lt2>
        <a:srgbClr val="EBEBEB"/>
      </a:lt2>
      <a:accent1>
        <a:srgbClr val="002664"/>
      </a:accent1>
      <a:accent2>
        <a:srgbClr val="146CFD"/>
      </a:accent2>
      <a:accent3>
        <a:srgbClr val="8CE0FF"/>
      </a:accent3>
      <a:accent4>
        <a:srgbClr val="CBEDFD"/>
      </a:accent4>
      <a:accent5>
        <a:srgbClr val="495054"/>
      </a:accent5>
      <a:accent6>
        <a:srgbClr val="FFE6EA"/>
      </a:accent6>
      <a:hlink>
        <a:srgbClr val="146CFD"/>
      </a:hlink>
      <a:folHlink>
        <a:srgbClr val="146CFD"/>
      </a:folHlink>
    </a:clrScheme>
    <a:fontScheme name="NSW Gov PPT">
      <a:majorFont>
        <a:latin typeface="Public Sans"/>
        <a:ea typeface=""/>
        <a:cs typeface=""/>
      </a:majorFont>
      <a:minorFont>
        <a:latin typeface="Public Sans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1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urriculum-reform-7-10-syllabus-sws-december-2022.potx  -  Read-Only" id="{4B7518B7-7928-4400-889E-427E9DE28E01}" vid="{F7238460-63C4-40E6-AE58-06ED0ED9CA7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180</Words>
  <Application>Microsoft Office PowerPoint</Application>
  <PresentationFormat>Widescreen</PresentationFormat>
  <Paragraphs>46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Times New Roman</vt:lpstr>
      <vt:lpstr>Cambria Math</vt:lpstr>
      <vt:lpstr>Arial</vt:lpstr>
      <vt:lpstr>Public Sans</vt:lpstr>
      <vt:lpstr>Public Sans Light</vt:lpstr>
      <vt:lpstr>NSWG Corporate</vt:lpstr>
      <vt:lpstr>Four 4’s</vt:lpstr>
      <vt:lpstr>Four 4’s (1)</vt:lpstr>
      <vt:lpstr>Four 4’s (2)</vt:lpstr>
      <vt:lpstr>Four 4’s (3)</vt:lpstr>
      <vt:lpstr>Four 4’s (4)</vt:lpstr>
      <vt:lpstr>Four 4’s (5)</vt:lpstr>
      <vt:lpstr>Four 4’s (6)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4’s</dc:title>
  <dc:creator>NSW Department of Education</dc:creator>
  <cp:revision>2</cp:revision>
  <dcterms:created xsi:type="dcterms:W3CDTF">2023-09-07T04:58:52Z</dcterms:created>
  <dcterms:modified xsi:type="dcterms:W3CDTF">2023-09-07T04:59:14Z</dcterms:modified>
</cp:coreProperties>
</file>