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8" r:id="rId2"/>
    <p:sldId id="283" r:id="rId3"/>
    <p:sldId id="281" r:id="rId4"/>
    <p:sldId id="262" r:id="rId5"/>
    <p:sldId id="263" r:id="rId6"/>
    <p:sldId id="264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84" r:id="rId16"/>
  </p:sldIdLst>
  <p:sldSz cx="12192000" cy="6858000"/>
  <p:notesSz cx="6858000" cy="9144000"/>
  <p:embeddedFontLst>
    <p:embeddedFont>
      <p:font typeface="Public Sans" pitchFamily="2" charset="0"/>
      <p:regular r:id="rId19"/>
      <p:bold r:id="rId20"/>
      <p:italic r:id="rId21"/>
      <p:boldItalic r:id="rId22"/>
    </p:embeddedFont>
    <p:embeddedFont>
      <p:font typeface="Public Sans Light" pitchFamily="2" charset="0"/>
      <p:regular r:id="rId23"/>
      <p:italic r:id="rId24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tes" id="{9102D73B-8542-41AF-8673-BCEF68A5FE73}">
          <p14:sldIdLst>
            <p14:sldId id="258"/>
            <p14:sldId id="283"/>
            <p14:sldId id="281"/>
            <p14:sldId id="262"/>
            <p14:sldId id="263"/>
            <p14:sldId id="264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CB8EF-E806-4A02-B1FA-94D87854BA44}" v="1" dt="2023-08-09T19:48:59.593"/>
  </p1510:revLst>
</p1510:revInfo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61737" autoAdjust="0"/>
  </p:normalViewPr>
  <p:slideViewPr>
    <p:cSldViewPr snapToGrid="0">
      <p:cViewPr>
        <p:scale>
          <a:sx n="50" d="100"/>
          <a:sy n="50" d="100"/>
        </p:scale>
        <p:origin x="1020" y="1180"/>
      </p:cViewPr>
      <p:guideLst>
        <p:guide orient="horz" pos="2160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1/09/2023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1/09/2023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1443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0144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618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3938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064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1690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7724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587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102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9962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984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Groups of mysteries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(9)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7BDFE927-36ED-3494-BA47-3EE30671E6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×4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=8</m:t>
                      </m:r>
                      <m:sSup>
                        <m:sSupPr>
                          <m:ctrlPr>
                            <a:rPr lang="en-AU" b="0" i="1" smtClean="0"/>
                          </m:ctrlPr>
                        </m:sSupPr>
                        <m:e>
                          <m:r>
                            <a:rPr lang="en-AU" b="0" i="1" smtClean="0"/>
                            <m:t>𝑦</m:t>
                          </m:r>
                        </m:e>
                        <m:sup>
                          <m:r>
                            <a:rPr lang="en-AU" b="0" i="1" smtClean="0"/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7BDFE927-36ED-3494-BA47-3EE30671E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 descr="An image from Polypad showing algebra tiles that represent the expression 2y x 4y being simplified to 8 rectangles that have a value of y squared. ">
            <a:extLst>
              <a:ext uri="{FF2B5EF4-FFF2-40B4-BE49-F238E27FC236}">
                <a16:creationId xmlns:a16="http://schemas.microsoft.com/office/drawing/2014/main" id="{9C38FA48-A55A-072B-DE98-4DF5FF4B8F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190" y="1972443"/>
            <a:ext cx="7411943" cy="40154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B6223B-2230-ED3E-3C64-13D0A8AD6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789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(10)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Multiplying algebraic terms – 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×3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=6</m:t>
                      </m:r>
                      <m:r>
                        <a:rPr lang="en-AU" b="0" i="1" smtClean="0"/>
                        <m:t>𝑥𝑦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n image from Polypad showing algebra tiles that represent the expression 2x x 3y being simplified to 6 rectangles that have a value of xy. ">
            <a:extLst>
              <a:ext uri="{FF2B5EF4-FFF2-40B4-BE49-F238E27FC236}">
                <a16:creationId xmlns:a16="http://schemas.microsoft.com/office/drawing/2014/main" id="{3AC1D133-7D64-1A73-8C05-80ED38BB5B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4000" y="1842030"/>
            <a:ext cx="3597272" cy="466673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E50DBA-B945-5B58-66AB-A15F09083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6213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(11)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Multiplying algebraic terms – self-explanation prompts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8C54D618-3E1C-F926-0667-4E747C21CD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×3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=6</m:t>
                      </m:r>
                      <m:r>
                        <a:rPr lang="en-AU" b="0" i="1" smtClean="0"/>
                        <m:t>𝑥𝑦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8C54D618-3E1C-F926-0667-4E747C21CD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peech Bubble: Oval 18">
                <a:extLst>
                  <a:ext uri="{FF2B5EF4-FFF2-40B4-BE49-F238E27FC236}">
                    <a16:creationId xmlns:a16="http://schemas.microsoft.com/office/drawing/2014/main" id="{9BE37E1C-2975-E5A0-B9E2-E8F0E2CA0142}"/>
                  </a:ext>
                </a:extLst>
              </p:cNvPr>
              <p:cNvSpPr/>
              <p:nvPr/>
            </p:nvSpPr>
            <p:spPr>
              <a:xfrm>
                <a:off x="360000" y="3857636"/>
                <a:ext cx="3180883" cy="1735200"/>
              </a:xfrm>
              <a:prstGeom prst="wedgeEllipseCallout">
                <a:avLst>
                  <a:gd name="adj1" fmla="val 61064"/>
                  <a:gd name="adj2" fmla="val -65789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What is different about the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𝑥</m:t>
                    </m:r>
                  </m:oMath>
                </a14:m>
                <a:r>
                  <a:rPr lang="en-AU" sz="2000" dirty="0"/>
                  <a:t> and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𝑦</m:t>
                    </m:r>
                  </m:oMath>
                </a14:m>
                <a:r>
                  <a:rPr lang="en-AU" sz="2000" dirty="0"/>
                  <a:t> tiles?</a:t>
                </a:r>
              </a:p>
            </p:txBody>
          </p:sp>
        </mc:Choice>
        <mc:Fallback>
          <p:sp>
            <p:nvSpPr>
              <p:cNvPr id="19" name="Speech Bubble: Oval 18">
                <a:extLst>
                  <a:ext uri="{FF2B5EF4-FFF2-40B4-BE49-F238E27FC236}">
                    <a16:creationId xmlns:a16="http://schemas.microsoft.com/office/drawing/2014/main" id="{9BE37E1C-2975-E5A0-B9E2-E8F0E2CA0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3857636"/>
                <a:ext cx="3180883" cy="1735200"/>
              </a:xfrm>
              <a:prstGeom prst="wedgeEllipseCallout">
                <a:avLst>
                  <a:gd name="adj1" fmla="val 61064"/>
                  <a:gd name="adj2" fmla="val -65789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 descr="An image from Polypad showing algebra tiles that represent the expression 2x x 3y being simplified to 6 rectangles that have a value of xy. ">
            <a:extLst>
              <a:ext uri="{FF2B5EF4-FFF2-40B4-BE49-F238E27FC236}">
                <a16:creationId xmlns:a16="http://schemas.microsoft.com/office/drawing/2014/main" id="{B79C3409-1E9A-80F8-DE05-6518050716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3373" y="1842030"/>
            <a:ext cx="3597272" cy="46667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Speech Bubble: Oval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/>
              <p:nvPr/>
            </p:nvSpPr>
            <p:spPr>
              <a:xfrm>
                <a:off x="7796768" y="1492470"/>
                <a:ext cx="3342968" cy="1733330"/>
              </a:xfrm>
              <a:prstGeom prst="wedgeEllipseCallout">
                <a:avLst>
                  <a:gd name="adj1" fmla="val -59038"/>
                  <a:gd name="adj2" fmla="val 14530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How would you describe the shape of an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𝑥𝑦</m:t>
                    </m:r>
                  </m:oMath>
                </a14:m>
                <a:r>
                  <a:rPr lang="en-AU" sz="2000" dirty="0"/>
                  <a:t> tile?</a:t>
                </a:r>
              </a:p>
            </p:txBody>
          </p:sp>
        </mc:Choice>
        <mc:Fallback>
          <p:sp>
            <p:nvSpPr>
              <p:cNvPr id="20" name="Speech Bubble: Oval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768" y="1492470"/>
                <a:ext cx="3342968" cy="1733330"/>
              </a:xfrm>
              <a:prstGeom prst="wedgeEllipseCallout">
                <a:avLst>
                  <a:gd name="adj1" fmla="val -59038"/>
                  <a:gd name="adj2" fmla="val 14530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Speech Bubble: Oval 2">
                <a:extLst>
                  <a:ext uri="{FF2B5EF4-FFF2-40B4-BE49-F238E27FC236}">
                    <a16:creationId xmlns:a16="http://schemas.microsoft.com/office/drawing/2014/main" id="{9ADB04B2-2C88-66B8-2E8C-65FAEF6DFE22}"/>
                  </a:ext>
                </a:extLst>
              </p:cNvPr>
              <p:cNvSpPr/>
              <p:nvPr/>
            </p:nvSpPr>
            <p:spPr>
              <a:xfrm>
                <a:off x="7723136" y="4302197"/>
                <a:ext cx="3342968" cy="1733330"/>
              </a:xfrm>
              <a:prstGeom prst="wedgeEllipseCallout">
                <a:avLst>
                  <a:gd name="adj1" fmla="val -59038"/>
                  <a:gd name="adj2" fmla="val 14530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Why might </a:t>
                </a:r>
                <a:r>
                  <a:rPr lang="en-AU" sz="2000" dirty="0">
                    <a:solidFill>
                      <a:schemeClr val="bg1"/>
                    </a:solidFill>
                  </a:rPr>
                  <a:t>the</a:t>
                </a:r>
                <a:r>
                  <a:rPr lang="en-AU" sz="2000" dirty="0"/>
                  <a:t> tiles be called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𝑥𝑦</m:t>
                    </m:r>
                  </m:oMath>
                </a14:m>
                <a:r>
                  <a:rPr lang="en-AU" sz="2000" dirty="0"/>
                  <a:t> and not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𝑦𝑥</m:t>
                    </m:r>
                  </m:oMath>
                </a14:m>
                <a:r>
                  <a:rPr lang="en-AU" sz="2000" dirty="0"/>
                  <a:t>?</a:t>
                </a:r>
              </a:p>
            </p:txBody>
          </p:sp>
        </mc:Choice>
        <mc:Fallback>
          <p:sp>
            <p:nvSpPr>
              <p:cNvPr id="3" name="Speech Bubble: Oval 2">
                <a:extLst>
                  <a:ext uri="{FF2B5EF4-FFF2-40B4-BE49-F238E27FC236}">
                    <a16:creationId xmlns:a16="http://schemas.microsoft.com/office/drawing/2014/main" id="{9ADB04B2-2C88-66B8-2E8C-65FAEF6DF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136" y="4302197"/>
                <a:ext cx="3342968" cy="1733330"/>
              </a:xfrm>
              <a:prstGeom prst="wedgeEllipseCallout">
                <a:avLst>
                  <a:gd name="adj1" fmla="val -59038"/>
                  <a:gd name="adj2" fmla="val 14530"/>
                </a:avLst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DC17C-F8C0-E0F2-9DE4-ADF9B377F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0617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(12)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6F4799DE-19B8-4071-29EA-8810F50038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×8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6F4799DE-19B8-4071-29EA-8810F5003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16D7C-86C8-0A67-D945-B53ED5DB5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4554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(13)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F7E7F589-0D6C-0DE9-C682-2987AB20B5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×8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=8</m:t>
                      </m:r>
                      <m:r>
                        <a:rPr lang="en-AU" b="0" i="1" smtClean="0"/>
                        <m:t>𝑥𝑦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F7E7F589-0D6C-0DE9-C682-2987AB20B5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Polypad showing algebra tiles that represent the expression x x 8y being simplified to 8 rectangles that have a value of xy. ">
            <a:extLst>
              <a:ext uri="{FF2B5EF4-FFF2-40B4-BE49-F238E27FC236}">
                <a16:creationId xmlns:a16="http://schemas.microsoft.com/office/drawing/2014/main" id="{CD89ACC7-F796-1713-3D37-244DD6E632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537" y="2262187"/>
            <a:ext cx="7400925" cy="233362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F27022-6D54-6C07-869C-F7A96F897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273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(14)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Notes to your future self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4C417042-C568-025F-CBC2-3D53162D30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3333000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4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×3</m:t>
                      </m:r>
                    </m:oMath>
                  </m:oMathPara>
                </a14:m>
                <a:endParaRPr lang="en-AU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5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×2</m:t>
                      </m:r>
                      <m:r>
                        <a:rPr lang="en-AU" b="0" i="1" smtClean="0"/>
                        <m:t>𝑥</m:t>
                      </m:r>
                    </m:oMath>
                  </m:oMathPara>
                </a14:m>
                <a:endParaRPr lang="en-AU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i="1"/>
                        <m:t>4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×4</m:t>
                      </m:r>
                      <m:r>
                        <a:rPr lang="en-AU" b="0" i="1" smtClean="0"/>
                        <m:t>𝑦</m:t>
                      </m:r>
                    </m:oMath>
                  </m:oMathPara>
                </a14:m>
                <a:endParaRPr lang="en-AU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</m:t>
                      </m:r>
                      <m:r>
                        <a:rPr lang="en-AU" b="0" i="1" smtClean="0"/>
                        <m:t>𝑎𝑏</m:t>
                      </m:r>
                      <m:r>
                        <a:rPr lang="en-AU" b="0" i="1" smtClean="0"/>
                        <m:t>×3</m:t>
                      </m:r>
                      <m:r>
                        <a:rPr lang="en-AU" b="0" i="1" smtClean="0"/>
                        <m:t>𝑎</m:t>
                      </m:r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4C417042-C568-025F-CBC2-3D53162D30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333300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970E36-DB9D-5633-A1A2-4ADBA371A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389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(1)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Algebraic conventions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4C417042-C568-025F-CBC2-3D53162D30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19999"/>
                <a:ext cx="3759937" cy="3574301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/>
                        <m:t>5×</m:t>
                      </m:r>
                      <m:r>
                        <a:rPr lang="en-AU" sz="2400" i="1"/>
                        <m:t>𝑝</m:t>
                      </m:r>
                      <m:r>
                        <a:rPr lang="en-AU" sz="2400" i="1"/>
                        <m:t>=5</m:t>
                      </m:r>
                      <m:r>
                        <a:rPr lang="en-AU" sz="2400" i="1"/>
                        <m:t>𝑝</m:t>
                      </m:r>
                    </m:oMath>
                  </m:oMathPara>
                </a14:m>
                <a:endParaRPr lang="en-AU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 smtClean="0"/>
                        <m:t>1×</m:t>
                      </m:r>
                      <m:r>
                        <a:rPr lang="en-AU" sz="2400" i="1" smtClean="0"/>
                        <m:t>𝑚</m:t>
                      </m:r>
                      <m:r>
                        <a:rPr lang="en-AU" sz="2400" i="1" smtClean="0"/>
                        <m:t>=</m:t>
                      </m:r>
                      <m:r>
                        <a:rPr lang="en-AU" sz="2400" i="1" smtClean="0"/>
                        <m:t>𝑚</m:t>
                      </m:r>
                    </m:oMath>
                  </m:oMathPara>
                </a14:m>
                <a:endParaRPr lang="en-AU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/>
                        <m:t>𝑎</m:t>
                      </m:r>
                      <m:r>
                        <a:rPr lang="en-AU" sz="2400" i="1"/>
                        <m:t>×</m:t>
                      </m:r>
                      <m:r>
                        <a:rPr lang="en-AU" sz="2400" i="1"/>
                        <m:t>𝑏</m:t>
                      </m:r>
                      <m:r>
                        <a:rPr lang="en-AU" sz="2400" i="1"/>
                        <m:t>=</m:t>
                      </m:r>
                      <m:r>
                        <a:rPr lang="en-AU" sz="2400" i="1"/>
                        <m:t>𝑎𝑏</m:t>
                      </m:r>
                    </m:oMath>
                  </m:oMathPara>
                </a14:m>
                <a:endParaRPr lang="en-AU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/>
                        <m:t>𝑞</m:t>
                      </m:r>
                      <m:r>
                        <a:rPr lang="en-AU" sz="2400" i="1"/>
                        <m:t>×</m:t>
                      </m:r>
                      <m:r>
                        <a:rPr lang="en-AU" sz="2400" i="1"/>
                        <m:t>𝑞</m:t>
                      </m:r>
                      <m:r>
                        <a:rPr lang="en-AU" sz="2400" i="1"/>
                        <m:t>=</m:t>
                      </m:r>
                      <m:sSup>
                        <m:sSupPr>
                          <m:ctrlPr>
                            <a:rPr lang="en-AU" sz="2400" i="1"/>
                          </m:ctrlPr>
                        </m:sSupPr>
                        <m:e>
                          <m:r>
                            <a:rPr lang="en-AU" sz="2400" i="1"/>
                            <m:t>𝑞</m:t>
                          </m:r>
                        </m:e>
                        <m:sup>
                          <m:r>
                            <a:rPr lang="en-AU" sz="2400" i="1"/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i="1"/>
                        <m:t>𝑎</m:t>
                      </m:r>
                      <m:r>
                        <a:rPr lang="en-AU" sz="2400" i="1"/>
                        <m:t>×</m:t>
                      </m:r>
                      <m:r>
                        <a:rPr lang="en-AU" sz="2400" i="1"/>
                        <m:t>𝑎</m:t>
                      </m:r>
                      <m:r>
                        <a:rPr lang="en-AU" sz="2400" i="1"/>
                        <m:t>×</m:t>
                      </m:r>
                      <m:r>
                        <a:rPr lang="en-AU" sz="2400" i="1"/>
                        <m:t>𝑎</m:t>
                      </m:r>
                      <m:r>
                        <a:rPr lang="en-AU" sz="2400" i="1"/>
                        <m:t>×</m:t>
                      </m:r>
                      <m:r>
                        <a:rPr lang="en-AU" sz="2400" i="1"/>
                        <m:t>𝑎</m:t>
                      </m:r>
                      <m:r>
                        <a:rPr lang="en-AU" sz="2400" i="1"/>
                        <m:t>=</m:t>
                      </m:r>
                      <m:sSup>
                        <m:sSupPr>
                          <m:ctrlPr>
                            <a:rPr lang="en-AU" sz="2400" i="1"/>
                          </m:ctrlPr>
                        </m:sSupPr>
                        <m:e>
                          <m:r>
                            <a:rPr lang="en-AU" sz="2400" i="1"/>
                            <m:t>𝑎</m:t>
                          </m:r>
                        </m:e>
                        <m:sup>
                          <m:r>
                            <a:rPr lang="en-AU" sz="2400" i="1"/>
                            <m:t>4</m:t>
                          </m:r>
                        </m:sup>
                      </m:sSup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4C417042-C568-025F-CBC2-3D53162D30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19999"/>
                <a:ext cx="3759937" cy="3574301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CD1E47C5-3ACB-58F6-8E2F-B3C696EE1C5F}"/>
              </a:ext>
            </a:extLst>
          </p:cNvPr>
          <p:cNvSpPr/>
          <p:nvPr/>
        </p:nvSpPr>
        <p:spPr>
          <a:xfrm>
            <a:off x="6132513" y="1851636"/>
            <a:ext cx="3591411" cy="3342664"/>
          </a:xfrm>
          <a:prstGeom prst="wedgeEllipseCallout">
            <a:avLst>
              <a:gd name="adj1" fmla="val -35900"/>
              <a:gd name="adj2" fmla="val -99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AU" dirty="0"/>
              <a:t>These are ways that we can shorten multiplications.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1DCC59-7E50-5B1A-5C54-E540243D4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6281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(2)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Multiplying algebraic terms – 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2×3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=6</m:t>
                      </m:r>
                      <m:r>
                        <a:rPr lang="en-AU" b="0" i="1" smtClean="0"/>
                        <m:t>𝑥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Polypad showing algebra tiles that represent the expression 2 x 3x simplifying to 6x. ">
            <a:extLst>
              <a:ext uri="{FF2B5EF4-FFF2-40B4-BE49-F238E27FC236}">
                <a16:creationId xmlns:a16="http://schemas.microsoft.com/office/drawing/2014/main" id="{59F783F8-5FCE-D7D9-43F6-398948995C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3236400"/>
            <a:ext cx="8973977" cy="187456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D6BB44-EEF6-F5A2-F267-6BAAF9B5F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0048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(3)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Multiplying algebraic terms – self-explanation prompts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C13569B4-05C9-2D13-9E2B-080989D4F5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2×3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=6</m:t>
                      </m:r>
                      <m:r>
                        <a:rPr lang="en-AU" b="0" i="1" smtClean="0"/>
                        <m:t>𝑥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C13569B4-05C9-2D13-9E2B-080989D4F5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peech Bubble: Oval 18">
                <a:extLst>
                  <a:ext uri="{FF2B5EF4-FFF2-40B4-BE49-F238E27FC236}">
                    <a16:creationId xmlns:a16="http://schemas.microsoft.com/office/drawing/2014/main" id="{9BE37E1C-2975-E5A0-B9E2-E8F0E2CA0142}"/>
                  </a:ext>
                </a:extLst>
              </p:cNvPr>
              <p:cNvSpPr/>
              <p:nvPr/>
            </p:nvSpPr>
            <p:spPr>
              <a:xfrm>
                <a:off x="2799973" y="1598116"/>
                <a:ext cx="4762500" cy="1637739"/>
              </a:xfrm>
              <a:prstGeom prst="wedgeEllipseCallout">
                <a:avLst>
                  <a:gd name="adj1" fmla="val -67170"/>
                  <a:gd name="adj2" fmla="val -25372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Where is the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3</m:t>
                    </m:r>
                    <m:r>
                      <a:rPr lang="en-AU" sz="2000" b="0" i="1" smtClean="0"/>
                      <m:t>𝑥</m:t>
                    </m:r>
                  </m:oMath>
                </a14:m>
                <a:r>
                  <a:rPr lang="en-AU" sz="2000" dirty="0"/>
                  <a:t> from this question shown in the diagram?</a:t>
                </a:r>
              </a:p>
            </p:txBody>
          </p:sp>
        </mc:Choice>
        <mc:Fallback>
          <p:sp>
            <p:nvSpPr>
              <p:cNvPr id="19" name="Speech Bubble: Oval 18">
                <a:extLst>
                  <a:ext uri="{FF2B5EF4-FFF2-40B4-BE49-F238E27FC236}">
                    <a16:creationId xmlns:a16="http://schemas.microsoft.com/office/drawing/2014/main" id="{9BE37E1C-2975-E5A0-B9E2-E8F0E2CA0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973" y="1598116"/>
                <a:ext cx="4762500" cy="1637739"/>
              </a:xfrm>
              <a:prstGeom prst="wedgeEllipseCallout">
                <a:avLst>
                  <a:gd name="adj1" fmla="val -67170"/>
                  <a:gd name="adj2" fmla="val -25372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 descr="An image from Polypad showing algebra tiles that represent the expression 2 x 3x simplifying to 6x. ">
            <a:extLst>
              <a:ext uri="{FF2B5EF4-FFF2-40B4-BE49-F238E27FC236}">
                <a16:creationId xmlns:a16="http://schemas.microsoft.com/office/drawing/2014/main" id="{1D16D18F-B7B6-2F59-005E-4E3656A3CA8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958"/>
          <a:stretch/>
        </p:blipFill>
        <p:spPr>
          <a:xfrm>
            <a:off x="360000" y="3235855"/>
            <a:ext cx="8973977" cy="18191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Speech Bubble: Oval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/>
              <p:nvPr/>
            </p:nvSpPr>
            <p:spPr>
              <a:xfrm>
                <a:off x="8002573" y="4826000"/>
                <a:ext cx="3538200" cy="1672000"/>
              </a:xfrm>
              <a:prstGeom prst="wedgeEllipseCallout">
                <a:avLst>
                  <a:gd name="adj1" fmla="val -47776"/>
                  <a:gd name="adj2" fmla="val -3593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How does the diagram show a solution of </a:t>
                </a:r>
                <a14:m>
                  <m:oMath xmlns:m="http://schemas.openxmlformats.org/officeDocument/2006/math">
                    <m:r>
                      <a:rPr lang="en-AU" sz="2000" b="0" i="1" smtClean="0"/>
                      <m:t>6</m:t>
                    </m:r>
                    <m:r>
                      <a:rPr lang="en-AU" sz="2000" b="0" i="1" smtClean="0"/>
                      <m:t>𝑥</m:t>
                    </m:r>
                  </m:oMath>
                </a14:m>
                <a:r>
                  <a:rPr lang="en-AU" sz="2000" dirty="0"/>
                  <a:t>?</a:t>
                </a:r>
              </a:p>
            </p:txBody>
          </p:sp>
        </mc:Choice>
        <mc:Fallback>
          <p:sp>
            <p:nvSpPr>
              <p:cNvPr id="20" name="Speech Bubble: Oval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573" y="4826000"/>
                <a:ext cx="3538200" cy="1672000"/>
              </a:xfrm>
              <a:prstGeom prst="wedgeEllipseCallout">
                <a:avLst>
                  <a:gd name="adj1" fmla="val -47776"/>
                  <a:gd name="adj2" fmla="val -3593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E86453-483F-44AC-A703-4C1073853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013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(4)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63D5EB0-44BE-F130-0170-224AC70D83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i="1" smtClean="0"/>
                        <m:t>5</m:t>
                      </m:r>
                      <m:r>
                        <a:rPr lang="en-AU" b="0" i="1" smtClean="0"/>
                        <m:t>×2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E63D5EB0-44BE-F130-0170-224AC70D83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00459C-8CDE-F204-3247-E8746137C9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533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(5)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solution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12B87706-3C66-6A96-BA92-96810B081C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i="1" smtClean="0"/>
                        <m:t>5</m:t>
                      </m:r>
                      <m:r>
                        <a:rPr lang="en-AU" b="0" i="1" smtClean="0"/>
                        <m:t>×2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=10</m:t>
                      </m:r>
                      <m:r>
                        <a:rPr lang="en-AU" b="0" i="1" smtClean="0"/>
                        <m:t>𝑦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12B87706-3C66-6A96-BA92-96810B081C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 descr="An image from Polypad showing algebra tiles that represent the expression 5 x 2y simplifying to 10y. ">
            <a:extLst>
              <a:ext uri="{FF2B5EF4-FFF2-40B4-BE49-F238E27FC236}">
                <a16:creationId xmlns:a16="http://schemas.microsoft.com/office/drawing/2014/main" id="{2BA4C5F8-B1BE-8B79-8D64-86D0B9544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391525"/>
            <a:ext cx="6033012" cy="374389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52C6B3-EFE1-9CA1-BB17-4CC10964A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226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(6)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Multiplying algebraic terms – 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5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×3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=15</m:t>
                      </m:r>
                      <m:sSup>
                        <m:sSupPr>
                          <m:ctrlPr>
                            <a:rPr lang="en-AU" i="1" smtClean="0"/>
                          </m:ctrlPr>
                        </m:sSupPr>
                        <m:e>
                          <m:r>
                            <a:rPr lang="en-AU" b="0" i="1" smtClean="0"/>
                            <m:t>𝑥</m:t>
                          </m:r>
                        </m:e>
                        <m:sup>
                          <m:r>
                            <a:rPr lang="en-AU" b="0" i="1" smtClean="0"/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Polypad showing algebra tiles that represent the expression 5x x 3x being simplified to 15 rectangles that have a value of x squared. ">
            <a:extLst>
              <a:ext uri="{FF2B5EF4-FFF2-40B4-BE49-F238E27FC236}">
                <a16:creationId xmlns:a16="http://schemas.microsoft.com/office/drawing/2014/main" id="{09B73BFF-EDBC-A01C-40B3-85A6071C35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281650"/>
            <a:ext cx="6848475" cy="43243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96D69C-FA54-3A82-6B8F-94ACE0EA0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40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(7)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Multiplying algebraic terms – self-explanation prompts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AD285377-BA5B-28C7-64CF-5075681A31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5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×3</m:t>
                      </m:r>
                      <m:r>
                        <a:rPr lang="en-AU" b="0" i="1" smtClean="0"/>
                        <m:t>𝑥</m:t>
                      </m:r>
                      <m:r>
                        <a:rPr lang="en-AU" b="0" i="1" smtClean="0"/>
                        <m:t>=15</m:t>
                      </m:r>
                      <m:sSup>
                        <m:sSupPr>
                          <m:ctrlPr>
                            <a:rPr lang="en-AU" i="1" smtClean="0"/>
                          </m:ctrlPr>
                        </m:sSupPr>
                        <m:e>
                          <m:r>
                            <a:rPr lang="en-AU" b="0" i="1" smtClean="0"/>
                            <m:t>𝑥</m:t>
                          </m:r>
                        </m:e>
                        <m:sup>
                          <m:r>
                            <a:rPr lang="en-AU" b="0" i="1" smtClean="0"/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AD285377-BA5B-28C7-64CF-5075681A31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An image from Polypad showing algebra tiles that represent the expression 5x x 3x being simplified to 15 rectangles that have a value of x squared. ">
            <a:extLst>
              <a:ext uri="{FF2B5EF4-FFF2-40B4-BE49-F238E27FC236}">
                <a16:creationId xmlns:a16="http://schemas.microsoft.com/office/drawing/2014/main" id="{B543BCF7-95F7-6B65-ED64-2CFCD3113B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284797"/>
            <a:ext cx="6848475" cy="43243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Speech Bubble: Oval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/>
              <p:nvPr/>
            </p:nvSpPr>
            <p:spPr>
              <a:xfrm>
                <a:off x="7482347" y="1887913"/>
                <a:ext cx="3641652" cy="1963681"/>
              </a:xfrm>
              <a:prstGeom prst="wedgeEllipseCallout">
                <a:avLst>
                  <a:gd name="adj1" fmla="val -56801"/>
                  <a:gd name="adj2" fmla="val 24341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Why do the blue squares have a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/>
                        </m:ctrlPr>
                      </m:sSupPr>
                      <m:e>
                        <m:r>
                          <a:rPr lang="en-AU" sz="2000" b="0" i="1" smtClean="0"/>
                          <m:t>𝑥</m:t>
                        </m:r>
                      </m:e>
                      <m:sup>
                        <m:r>
                          <a:rPr lang="en-AU" sz="2000" b="0" i="1" smtClean="0"/>
                          <m:t>2</m:t>
                        </m:r>
                      </m:sup>
                    </m:sSup>
                  </m:oMath>
                </a14:m>
                <a:r>
                  <a:rPr lang="en-AU" sz="2000" dirty="0"/>
                  <a:t>?</a:t>
                </a:r>
              </a:p>
            </p:txBody>
          </p:sp>
        </mc:Choice>
        <mc:Fallback>
          <p:sp>
            <p:nvSpPr>
              <p:cNvPr id="20" name="Speech Bubble: Oval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347" y="1887913"/>
                <a:ext cx="3641652" cy="1963681"/>
              </a:xfrm>
              <a:prstGeom prst="wedgeEllipseCallout">
                <a:avLst>
                  <a:gd name="adj1" fmla="val -56801"/>
                  <a:gd name="adj2" fmla="val 24341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peech Bubble: Oval 18">
                <a:extLst>
                  <a:ext uri="{FF2B5EF4-FFF2-40B4-BE49-F238E27FC236}">
                    <a16:creationId xmlns:a16="http://schemas.microsoft.com/office/drawing/2014/main" id="{9BE37E1C-2975-E5A0-B9E2-E8F0E2CA0142}"/>
                  </a:ext>
                </a:extLst>
              </p:cNvPr>
              <p:cNvSpPr/>
              <p:nvPr/>
            </p:nvSpPr>
            <p:spPr>
              <a:xfrm>
                <a:off x="7482346" y="4446972"/>
                <a:ext cx="3641653" cy="2069028"/>
              </a:xfrm>
              <a:prstGeom prst="wedgeEllipseCallout">
                <a:avLst>
                  <a:gd name="adj1" fmla="val -53924"/>
                  <a:gd name="adj2" fmla="val -41330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en-AU" sz="2000" dirty="0"/>
                  <a:t>Why are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/>
                        </m:ctrlPr>
                      </m:sSupPr>
                      <m:e>
                        <m:r>
                          <a:rPr lang="en-AU" sz="2000" b="0" i="1" smtClean="0"/>
                          <m:t>𝑥</m:t>
                        </m:r>
                      </m:e>
                      <m:sup>
                        <m:r>
                          <a:rPr lang="en-AU" sz="2000" b="0" i="1" smtClean="0"/>
                          <m:t>2</m:t>
                        </m:r>
                      </m:sup>
                    </m:sSup>
                  </m:oMath>
                </a14:m>
                <a:r>
                  <a:rPr lang="en-AU" sz="2000" dirty="0"/>
                  <a:t> tiles in the shape of square</a:t>
                </a:r>
                <a:r>
                  <a:rPr lang="en-AU" sz="2000" dirty="0">
                    <a:solidFill>
                      <a:schemeClr val="bg1"/>
                    </a:solidFill>
                  </a:rPr>
                  <a:t>s</a:t>
                </a:r>
                <a:r>
                  <a:rPr lang="en-AU" sz="2000" dirty="0"/>
                  <a:t>?</a:t>
                </a:r>
              </a:p>
            </p:txBody>
          </p:sp>
        </mc:Choice>
        <mc:Fallback>
          <p:sp>
            <p:nvSpPr>
              <p:cNvPr id="19" name="Speech Bubble: Oval 18">
                <a:extLst>
                  <a:ext uri="{FF2B5EF4-FFF2-40B4-BE49-F238E27FC236}">
                    <a16:creationId xmlns:a16="http://schemas.microsoft.com/office/drawing/2014/main" id="{9BE37E1C-2975-E5A0-B9E2-E8F0E2CA0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346" y="4446972"/>
                <a:ext cx="3641653" cy="2069028"/>
              </a:xfrm>
              <a:prstGeom prst="wedgeEllipseCallout">
                <a:avLst>
                  <a:gd name="adj1" fmla="val -53924"/>
                  <a:gd name="adj2" fmla="val -41330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BC5ABE-2A7F-CC4D-ED59-C78C1FDC4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51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Groups of mysteries (8)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– question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44E2C6D6-74AD-7F74-C980-6B6EBA4300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b="0" i="1" smtClean="0"/>
                        <m:t>2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×4</m:t>
                      </m:r>
                      <m:r>
                        <a:rPr lang="en-AU" b="0" i="1" smtClean="0"/>
                        <m:t>𝑦</m:t>
                      </m:r>
                      <m:r>
                        <a:rPr lang="en-AU" b="0" i="1" smtClean="0"/>
                        <m:t>=</m:t>
                      </m:r>
                    </m:oMath>
                  </m:oMathPara>
                </a14:m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  <a:p>
                <a:pPr marL="457200" indent="-457200">
                  <a:buAutoNum type="arabicPeriod"/>
                </a:pPr>
                <a:endParaRPr lang="en-AU" dirty="0"/>
              </a:p>
            </p:txBody>
          </p:sp>
        </mc:Choice>
        <mc:Fallback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44E2C6D6-74AD-7F74-C980-6B6EBA4300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2383200" cy="44406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DBAFBEA-BFA1-4274-AB85-E902E2957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2912388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402</Words>
  <Application>Microsoft Office PowerPoint</Application>
  <PresentationFormat>Widescreen</PresentationFormat>
  <Paragraphs>88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Public Sans</vt:lpstr>
      <vt:lpstr>Arial</vt:lpstr>
      <vt:lpstr>Public Sans Light</vt:lpstr>
      <vt:lpstr>Times New Roman</vt:lpstr>
      <vt:lpstr>NSWG Corporate</vt:lpstr>
      <vt:lpstr>Groups of mysteries</vt:lpstr>
      <vt:lpstr>Groups of mysteries (1)</vt:lpstr>
      <vt:lpstr>Groups of mysteries (2)</vt:lpstr>
      <vt:lpstr>Groups of mysteries (3)</vt:lpstr>
      <vt:lpstr>Groups of mysteries (4)</vt:lpstr>
      <vt:lpstr>Groups of mysteries (5)</vt:lpstr>
      <vt:lpstr>Groups of mysteries (6)</vt:lpstr>
      <vt:lpstr>Groups of mysteries (7)</vt:lpstr>
      <vt:lpstr>Groups of mysteries (8)</vt:lpstr>
      <vt:lpstr>Groups of mysteries (9)</vt:lpstr>
      <vt:lpstr>Groups of mysteries (10)</vt:lpstr>
      <vt:lpstr>Groups of mysteries (11)</vt:lpstr>
      <vt:lpstr>Groups of mysteries (12)</vt:lpstr>
      <vt:lpstr>Groups of mysteries (13)</vt:lpstr>
      <vt:lpstr>Groups of mysteries (14)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Groups of mysteries</dc:title>
  <dc:creator>NSW Department of Education</dc:creator>
  <dcterms:created xsi:type="dcterms:W3CDTF">2023-09-01T05:46:03Z</dcterms:created>
  <dcterms:modified xsi:type="dcterms:W3CDTF">2023-09-01T05:46:41Z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603dfd7-d93a-4381-a340-2995d8282205_Enabled">
    <vt:lpwstr>true</vt:lpwstr>
  </property>
  <property fmtid="{D5CDD505-2E9C-101B-9397-08002B2CF9AE}" pid="3" name="MSIP_Label_b603dfd7-d93a-4381-a340-2995d8282205_SetDate">
    <vt:lpwstr>2023-09-01T05:46:40Z</vt:lpwstr>
  </property>
  <property fmtid="{D5CDD505-2E9C-101B-9397-08002B2CF9AE}" pid="4" name="MSIP_Label_b603dfd7-d93a-4381-a340-2995d8282205_Method">
    <vt:lpwstr>Standard</vt:lpwstr>
  </property>
  <property fmtid="{D5CDD505-2E9C-101B-9397-08002B2CF9AE}" pid="5" name="MSIP_Label_b603dfd7-d93a-4381-a340-2995d8282205_Name">
    <vt:lpwstr>OFFICIAL</vt:lpwstr>
  </property>
  <property fmtid="{D5CDD505-2E9C-101B-9397-08002B2CF9AE}" pid="6" name="MSIP_Label_b603dfd7-d93a-4381-a340-2995d8282205_SiteId">
    <vt:lpwstr>05a0e69a-418a-47c1-9c25-9387261bf991</vt:lpwstr>
  </property>
  <property fmtid="{D5CDD505-2E9C-101B-9397-08002B2CF9AE}" pid="7" name="MSIP_Label_b603dfd7-d93a-4381-a340-2995d8282205_ActionId">
    <vt:lpwstr>d49c713e-3343-4abd-ae9b-76947b4ae1c8</vt:lpwstr>
  </property>
  <property fmtid="{D5CDD505-2E9C-101B-9397-08002B2CF9AE}" pid="8" name="MSIP_Label_b603dfd7-d93a-4381-a340-2995d8282205_ContentBits">
    <vt:lpwstr>0</vt:lpwstr>
  </property>
</Properties>
</file>