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8" r:id="rId2"/>
    <p:sldId id="283" r:id="rId3"/>
    <p:sldId id="281" r:id="rId4"/>
    <p:sldId id="262" r:id="rId5"/>
    <p:sldId id="263" r:id="rId6"/>
    <p:sldId id="264" r:id="rId7"/>
    <p:sldId id="269" r:id="rId8"/>
    <p:sldId id="270" r:id="rId9"/>
    <p:sldId id="271" r:id="rId10"/>
    <p:sldId id="272" r:id="rId11"/>
    <p:sldId id="285" r:id="rId12"/>
    <p:sldId id="286" r:id="rId13"/>
    <p:sldId id="287" r:id="rId14"/>
    <p:sldId id="288" r:id="rId15"/>
    <p:sldId id="284" r:id="rId16"/>
  </p:sldIdLst>
  <p:sldSz cx="12192000" cy="6858000"/>
  <p:notesSz cx="6858000" cy="9144000"/>
  <p:embeddedFontLst>
    <p:embeddedFont>
      <p:font typeface="Cambria Math" panose="02040503050406030204" pitchFamily="18" charset="0"/>
      <p:regular r:id="rId19"/>
    </p:embeddedFont>
    <p:embeddedFont>
      <p:font typeface="Public Sans" pitchFamily="2" charset="0"/>
      <p:regular r:id="rId20"/>
      <p:bold r:id="rId21"/>
      <p:italic r:id="rId22"/>
      <p:boldItalic r:id="rId23"/>
    </p:embeddedFont>
    <p:embeddedFont>
      <p:font typeface="Public Sans Light" pitchFamily="2" charset="0"/>
      <p:regular r:id="rId24"/>
      <p:italic r:id="rId25"/>
    </p:embeddedFont>
  </p:embeddedFontLst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otes" id="{9102D73B-8542-41AF-8673-BCEF68A5FE73}">
          <p14:sldIdLst>
            <p14:sldId id="258"/>
            <p14:sldId id="283"/>
            <p14:sldId id="281"/>
            <p14:sldId id="262"/>
            <p14:sldId id="263"/>
            <p14:sldId id="264"/>
            <p14:sldId id="269"/>
            <p14:sldId id="270"/>
            <p14:sldId id="271"/>
            <p14:sldId id="272"/>
            <p14:sldId id="285"/>
            <p14:sldId id="286"/>
            <p14:sldId id="287"/>
            <p14:sldId id="288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6CFD"/>
    <a:srgbClr val="0070C0"/>
    <a:srgbClr val="CBEDFD"/>
    <a:srgbClr val="00296C"/>
    <a:srgbClr val="002664"/>
    <a:srgbClr val="0046B8"/>
    <a:srgbClr val="FFFFFF"/>
    <a:srgbClr val="F6ACB6"/>
    <a:srgbClr val="630019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05AB33-C707-4ABF-8673-DC235E1C0FCB}" v="1" dt="2023-08-10T07:29:18.542"/>
    <p1510:client id="{DF932464-5452-4D06-AB53-C0DB597DF15D}" v="622" dt="2023-08-09T20:54:01.610"/>
  </p1510:revLst>
</p1510:revInfo>
</file>

<file path=ppt/tableStyles.xml><?xml version="1.0" encoding="utf-8"?>
<a:tblStyleLst xmlns:a="http://schemas.openxmlformats.org/drawingml/2006/main" def="{5A111915-BE36-4E01-A7E5-04B1672EAD3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1394" autoAdjust="0"/>
  </p:normalViewPr>
  <p:slideViewPr>
    <p:cSldViewPr snapToGrid="0">
      <p:cViewPr varScale="1">
        <p:scale>
          <a:sx n="75" d="100"/>
          <a:sy n="75" d="100"/>
        </p:scale>
        <p:origin x="84" y="588"/>
      </p:cViewPr>
      <p:guideLst>
        <p:guide orient="horz" pos="2160"/>
        <p:guide pos="386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3F5A19-4E20-4EDB-9EC8-DF02AC748E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>
              <a:latin typeface="Public Sans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B4FC2-E151-470D-9291-01D2A5A6D3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F4B7B-ADA4-42BE-A113-1D67CA67812F}" type="datetimeFigureOut">
              <a:rPr lang="en-AU" smtClean="0">
                <a:latin typeface="Public Sans" pitchFamily="2" charset="0"/>
              </a:rPr>
              <a:t>1/09/2023</a:t>
            </a:fld>
            <a:endParaRPr lang="en-AU" dirty="0">
              <a:latin typeface="Public Sans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7DE46-ED0B-49F3-8199-C129451A46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>
              <a:latin typeface="Public Sans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A6684-5527-4DB9-88B5-C4F66FB5F7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F8501-5769-46EC-B8B9-363B75FA9999}" type="slidenum">
              <a:rPr lang="en-AU" smtClean="0">
                <a:latin typeface="Public Sans" pitchFamily="2" charset="0"/>
              </a:rPr>
              <a:t>‹#›</a:t>
            </a:fld>
            <a:endParaRPr lang="en-AU" dirty="0"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93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EC6F825C-382E-4C1A-82AB-BCE4AFD21ABE}" type="datetimeFigureOut">
              <a:rPr lang="en-AU" smtClean="0"/>
              <a:pPr/>
              <a:t>1/09/2023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B07158C4-A119-4B78-9DE8-A50001BC31D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10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14430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94372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71899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7618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73938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8064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1690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77724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5877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1028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61743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53207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6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10080000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60000"/>
            <a:ext cx="10079997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4384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2_Ima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324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2_Image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97EB2D-0002-4493-AE06-E07C29922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50" y="360000"/>
            <a:ext cx="678225" cy="7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4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1879F4BE-E182-4B87-821C-1C8EF66674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565172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2D0BD54-7D0B-4891-A21E-B22F9DA5CC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179446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2" name="Table Placeholder 9">
            <a:extLst>
              <a:ext uri="{FF2B5EF4-FFF2-40B4-BE49-F238E27FC236}">
                <a16:creationId xmlns:a16="http://schemas.microsoft.com/office/drawing/2014/main" id="{92BD0FCE-0804-4AAE-615C-566A4F2FAFE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8057-F61F-CB11-BD7F-686904EB0E6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8C0AB9A-5EB0-4C01-AB6A-268E21FF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7511D4D-B7CF-4565-A769-9BC0C0A0A2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057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57F9B-C715-D998-280B-B0490FAB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45360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AACF727-AE7E-47EA-8835-DCF4CB035E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04076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7CB3A0F-511B-451A-8458-A90B8C25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454035-2B61-4AA5-B92D-AE7B4F8DA6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97119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245FC77-E959-4B3D-936D-71858DF4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4530E4-39F1-41F1-B2DC-30ACB1CA59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10216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83723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3CD5AEC-C258-42AE-85FE-5BEE6B15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6A8778F-1369-47FD-AB66-0F42629BE0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223972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97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4680000" cy="396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39999"/>
            <a:ext cx="6624000" cy="396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677D244-6A00-4BD3-ACE8-5EC2A13C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01DC35-DB3A-4874-A68A-8636093233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072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9994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box and 2 Column Content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1800225"/>
            <a:ext cx="4680000" cy="449977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1800225"/>
            <a:ext cx="6624000" cy="4499774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A0FCAAA-70E2-4960-89F7-E534C412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916A36C-ED56-48CD-A0DE-B0EE6F84BB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10867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146CFD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9342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743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E2CE7-BAAF-4A0F-BCDC-D1B8B984B0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363" y="1800001"/>
            <a:ext cx="6588125" cy="45357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E72A7D1-A5EB-4D09-AD47-B0A275B7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8488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7B9D695-CA75-41BE-8E93-58026D854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864663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B43674-C40D-7D08-3098-549DEE75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6587996" cy="4536000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88B2F92-9E9A-44B6-B1AC-D5D3E091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7995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C2837A2-1CBF-4261-8400-72B50306E6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3919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13180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knowledgement of Countr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22922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cknowledgement of Country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CAB367-DE01-40E9-A368-655F816DA3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327" y="348916"/>
            <a:ext cx="653673" cy="6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928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B7A21B1-08A4-421B-AA52-B0854A5F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88840D4-8AFA-479E-9A68-568C2F1499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37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41F1C-5173-8DB5-B1C6-8E93B9C83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5532"/>
            <a:ext cx="12192001" cy="2220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1648741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293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205288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385288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2385288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2673288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2205288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2385288"/>
            <a:ext cx="2772000" cy="287999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042575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059119"/>
            <a:ext cx="630000" cy="684882"/>
          </a:xfrm>
          <a:prstGeom prst="rect">
            <a:avLst/>
          </a:prstGeom>
        </p:spPr>
      </p:pic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E3745DC-AC8E-A131-2A57-EFBCFFD5C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924000"/>
            <a:ext cx="12192000" cy="2934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7055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70140A7-B494-4ADF-8485-E52C7306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4CF964-0D7A-4F66-8FE1-E2E50D870B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969581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86C865E-A068-4FBE-B21E-C9D86195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E794027-C1B1-4CB9-8AFE-582EC29DB3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623457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2768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lower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753531B-D8A9-4B37-924D-FCDE48E2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EE53A05-3D7E-4414-B822-57F7C3CD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1862383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4599791-EF19-4673-AA81-5D6FF85F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E07C0E9-CC6F-48B9-A5AB-2914FBDFD3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927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8878998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ing box with three column text box and image box_no Lin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FF4BC1C-28FA-438D-B02E-F022AA59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0FD63DB-4575-4B45-9A01-C99009246C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4654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6735954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48000"/>
            <a:ext cx="5976000" cy="4680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48000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2000" y="1728000"/>
            <a:ext cx="5688000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1999"/>
            <a:ext cx="5688000" cy="324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228000"/>
            <a:ext cx="56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E195-08D8-B578-8FC3-04019FAB2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FC25D5C-75DB-4279-AC00-2D320745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9046FC8-7C55-4C92-84EC-77EF486F47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2250978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59998"/>
            <a:ext cx="2520000" cy="5976002"/>
          </a:xfrm>
        </p:spPr>
        <p:txBody>
          <a:bodyPr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976000"/>
          </a:xfrm>
        </p:spPr>
        <p:txBody>
          <a:bodyPr numCol="1" spcCol="180000"/>
          <a:lstStyle>
            <a:lvl1pPr>
              <a:defRPr sz="3600">
                <a:solidFill>
                  <a:schemeClr val="accent1"/>
                </a:solidFill>
              </a:defRPr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87384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512198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05BC5410-7E55-4593-BA28-5E8E6B37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AC8508-E60B-446A-8E8E-4CDD0947B7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321364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607212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6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7999"/>
            <a:ext cx="4715997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3924000"/>
            <a:ext cx="4715996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8" y="6048000"/>
            <a:ext cx="4716000" cy="288000"/>
          </a:xfrm>
        </p:spPr>
        <p:txBody>
          <a:bodyPr anchor="b" anchorCtr="0"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6739-5371-B762-58B3-DA849DE6A79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9691CFB-7E44-4ABC-B663-13EAB9E1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8" y="360000"/>
            <a:ext cx="9900251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1B4D21B-6662-499E-B4B3-F33ABC0C0C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9748" y="1016704"/>
            <a:ext cx="9900252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5636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86268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47999"/>
            <a:ext cx="7560000" cy="3888000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en-AU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544000"/>
            <a:ext cx="7560000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276000"/>
            <a:ext cx="0" cy="30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08000" y="3276000"/>
            <a:ext cx="2736000" cy="2159999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en-AU" dirty="0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8000" y="5544000"/>
            <a:ext cx="2735999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538D5-1269-AD49-5ECE-E3F740C2007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741BC9-5810-4402-AD5B-2DD451F8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60000"/>
            <a:ext cx="990025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6173B19-BDA0-4232-B1D7-D85D6B594E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016704"/>
            <a:ext cx="990025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125962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0920B-AC4B-0EAF-B89F-B7D590469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F2CB1FCA-D1E5-416B-B1F2-710F1C82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324E8E-03E6-4838-9622-D9823630F7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659563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F8C2E4-E0FA-4F11-9270-098EDFE8B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C65DF8EF-3190-4490-9931-2111E92293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9668512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970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795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8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1044000"/>
            <a:ext cx="4500000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07999"/>
            <a:ext cx="4500000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BD988A2-69DC-6498-35F1-5A52AD30C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7" y="5039998"/>
            <a:ext cx="4499999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4A246-8750-3B76-6335-2AB1425737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997" y="5327998"/>
            <a:ext cx="44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6192000"/>
            <a:ext cx="4499999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3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941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944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48000"/>
            <a:ext cx="12192001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8000"/>
            <a:ext cx="12192001" cy="35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52000" y="3978000"/>
            <a:ext cx="2880000" cy="28800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28287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2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4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11484000" cy="45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8AFF8C-6EAC-4301-9800-49DD3EDD3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-2622931" y="14626"/>
            <a:ext cx="2544960" cy="55399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OPEN IN DESKTOP APP</a:t>
            </a:r>
          </a:p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will enable full functionality of the template.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A SLIDE STYLE FROM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 tab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Slide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layout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layout goes awry, select Reset</a:t>
            </a: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5 levels of formatted text available.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move between text  levels using the increase/decrease button on the menu above.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SLIDE BACKGROUND/COLOUR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Background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colour from palette 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or Texture Fill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image 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 IMAGE IN SHAPE OR ON PAGE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Picture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your image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icon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new image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REPOSITION IMAGE WITHIN SHAPE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Format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Crop button dropdown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fit the whole image inside select FIT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use only a portion select FILL then crop, move or resize image to show properly within shape.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ADD/CHANGE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Menu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 &amp;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Tick to activate/Untick to remove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text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497C0B-0C24-4334-9150-A2D01FE29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22931" y="1682950"/>
            <a:ext cx="632972" cy="21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3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3" r:id="rId2"/>
    <p:sldLayoutId id="2147483702" r:id="rId3"/>
    <p:sldLayoutId id="2147483688" r:id="rId4"/>
    <p:sldLayoutId id="2147483705" r:id="rId5"/>
    <p:sldLayoutId id="2147483668" r:id="rId6"/>
    <p:sldLayoutId id="2147483671" r:id="rId7"/>
    <p:sldLayoutId id="2147483706" r:id="rId8"/>
    <p:sldLayoutId id="2147483673" r:id="rId9"/>
    <p:sldLayoutId id="2147483674" r:id="rId10"/>
    <p:sldLayoutId id="2147483707" r:id="rId11"/>
    <p:sldLayoutId id="2147483711" r:id="rId12"/>
    <p:sldLayoutId id="2147483675" r:id="rId13"/>
    <p:sldLayoutId id="2147483712" r:id="rId14"/>
    <p:sldLayoutId id="2147483676" r:id="rId15"/>
    <p:sldLayoutId id="2147483662" r:id="rId16"/>
    <p:sldLayoutId id="2147483690" r:id="rId17"/>
    <p:sldLayoutId id="2147483672" r:id="rId18"/>
    <p:sldLayoutId id="2147483691" r:id="rId19"/>
    <p:sldLayoutId id="2147483677" r:id="rId20"/>
    <p:sldLayoutId id="2147483692" r:id="rId21"/>
    <p:sldLayoutId id="2147483678" r:id="rId22"/>
    <p:sldLayoutId id="2147483710" r:id="rId23"/>
    <p:sldLayoutId id="2147483698" r:id="rId24"/>
    <p:sldLayoutId id="2147483699" r:id="rId25"/>
    <p:sldLayoutId id="2147483689" r:id="rId26"/>
    <p:sldLayoutId id="2147483713" r:id="rId27"/>
    <p:sldLayoutId id="2147483714" r:id="rId28"/>
    <p:sldLayoutId id="2147483664" r:id="rId29"/>
    <p:sldLayoutId id="2147483693" r:id="rId30"/>
    <p:sldLayoutId id="2147483684" r:id="rId31"/>
    <p:sldLayoutId id="2147483694" r:id="rId32"/>
    <p:sldLayoutId id="2147483687" r:id="rId33"/>
    <p:sldLayoutId id="2147483696" r:id="rId34"/>
    <p:sldLayoutId id="2147483680" r:id="rId35"/>
    <p:sldLayoutId id="2147483681" r:id="rId36"/>
    <p:sldLayoutId id="2147483697" r:id="rId37"/>
    <p:sldLayoutId id="2147483709" r:id="rId38"/>
    <p:sldLayoutId id="2147483685" r:id="rId39"/>
    <p:sldLayoutId id="2147483686" r:id="rId40"/>
    <p:sldLayoutId id="2147483665" r:id="rId41"/>
    <p:sldLayoutId id="2147483666" r:id="rId42"/>
    <p:sldLayoutId id="2147483667" r:id="rId43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6.png"/><Relationship Id="rId5" Type="http://schemas.openxmlformats.org/officeDocument/2006/relationships/image" Target="../media/image24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4.pn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BA3B2A6-BFB1-7E9F-3A9E-A94F7B3F2D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Dividing into the unknown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80F012C-82F8-CD73-FF8D-288DD57719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Explicit teaching</a:t>
            </a:r>
          </a:p>
        </p:txBody>
      </p:sp>
    </p:spTree>
    <p:extLst>
      <p:ext uri="{BB962C8B-B14F-4D97-AF65-F5344CB8AC3E}">
        <p14:creationId xmlns:p14="http://schemas.microsoft.com/office/powerpoint/2010/main" val="3429813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Dividing into the unknown (9)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– solution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11">
                <a:extLst>
                  <a:ext uri="{FF2B5EF4-FFF2-40B4-BE49-F238E27FC236}">
                    <a16:creationId xmlns:a16="http://schemas.microsoft.com/office/drawing/2014/main" id="{B0CA5D7A-1907-8421-A738-B636C6BCC41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1620000"/>
                <a:ext cx="2383200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1800" i="1" smtClean="0">
                          <a:latin typeface="Cambria Math" panose="02040503050406030204" pitchFamily="18" charset="0"/>
                        </a:rPr>
                        <m:t>15</m:t>
                      </m:r>
                      <m:sSup>
                        <m:sSupPr>
                          <m:ctrlPr>
                            <a:rPr lang="en-AU" sz="1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180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AU" sz="18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1800" i="1" smtClean="0">
                          <a:latin typeface="Cambria Math" panose="02040503050406030204" pitchFamily="18" charset="0"/>
                        </a:rPr>
                        <m:t>÷3</m:t>
                      </m:r>
                      <m:r>
                        <a:rPr lang="en-AU" sz="18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1800" b="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AU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AU" sz="18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18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18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1800" dirty="0"/>
              </a:p>
            </p:txBody>
          </p:sp>
        </mc:Choice>
        <mc:Fallback xmlns="">
          <p:sp>
            <p:nvSpPr>
              <p:cNvPr id="6" name="Content Placeholder 11">
                <a:extLst>
                  <a:ext uri="{FF2B5EF4-FFF2-40B4-BE49-F238E27FC236}">
                    <a16:creationId xmlns:a16="http://schemas.microsoft.com/office/drawing/2014/main" id="{B0CA5D7A-1907-8421-A738-B636C6BCC4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620000"/>
                <a:ext cx="2383200" cy="4440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 descr="An image from polypad showing two steps to constructing a division area model. There is an arrow joining the two area models, pointing from the left to the right. The picture on the left shows 3 horizontally aligned aqua 'y' tiles in a horizontal row, with a grid then formed by a horizontal and vertical black line. There are 15 square purple 'y squared' tiles scattered in a disorganised fashion underneath this grid. The right hand side picture contains the 15 square 'y squared' tiles in a 3 across by 5 down grid. The tiles are now in the grid underneath the 3 'one' tiles across the top, aligned to the top of the 3 'y squared' tiles in the top row. There are then an additional 5 'y' aqua tiles, on the left of the black vertical line. ">
            <a:extLst>
              <a:ext uri="{FF2B5EF4-FFF2-40B4-BE49-F238E27FC236}">
                <a16:creationId xmlns:a16="http://schemas.microsoft.com/office/drawing/2014/main" id="{6C270748-CB27-CC35-B0D5-382BCACA0FA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521" b="1877"/>
          <a:stretch/>
        </p:blipFill>
        <p:spPr>
          <a:xfrm>
            <a:off x="2646947" y="1369454"/>
            <a:ext cx="6731362" cy="5189607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837865-4208-062D-C4D3-AD037F134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97895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Dividing into the unknown (10)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When things don’t divide nicely</a:t>
            </a:r>
          </a:p>
        </p:txBody>
      </p:sp>
      <p:pic>
        <p:nvPicPr>
          <p:cNvPr id="2" name="Picture 1" descr="An image of an algebraic expression and algebra tiles from Polypad used to represent the division. The division expression shows '2x divided by 4'. There are then 4 'one' tiles in a horizontal line, with black lines forming a grid beneath it. There are two green vertically aligned 'x' tiles, placed randomly near the grid. ">
            <a:extLst>
              <a:ext uri="{FF2B5EF4-FFF2-40B4-BE49-F238E27FC236}">
                <a16:creationId xmlns:a16="http://schemas.microsoft.com/office/drawing/2014/main" id="{843E790C-090D-A88C-8288-95D650E2DF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00" y="1541145"/>
            <a:ext cx="2746948" cy="46773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Speech Bubble: Oval 5">
                <a:extLst>
                  <a:ext uri="{FF2B5EF4-FFF2-40B4-BE49-F238E27FC236}">
                    <a16:creationId xmlns:a16="http://schemas.microsoft.com/office/drawing/2014/main" id="{25485679-7108-3219-2C6D-BDD516CE1D84}"/>
                  </a:ext>
                </a:extLst>
              </p:cNvPr>
              <p:cNvSpPr/>
              <p:nvPr/>
            </p:nvSpPr>
            <p:spPr>
              <a:xfrm>
                <a:off x="4475238" y="1887795"/>
                <a:ext cx="4422024" cy="1891418"/>
              </a:xfrm>
              <a:prstGeom prst="wedgeEllipseCallout">
                <a:avLst>
                  <a:gd name="adj1" fmla="val -87748"/>
                  <a:gd name="adj2" fmla="val -39166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en-AU" sz="2000" dirty="0"/>
                  <a:t>What does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÷4</m:t>
                    </m:r>
                  </m:oMath>
                </a14:m>
                <a:r>
                  <a:rPr lang="en-AU" sz="2000" dirty="0"/>
                  <a:t> look like as a simplified algebraic expression?</a:t>
                </a:r>
              </a:p>
            </p:txBody>
          </p:sp>
        </mc:Choice>
        <mc:Fallback xmlns="">
          <p:sp>
            <p:nvSpPr>
              <p:cNvPr id="6" name="Speech Bubble: Oval 5">
                <a:extLst>
                  <a:ext uri="{FF2B5EF4-FFF2-40B4-BE49-F238E27FC236}">
                    <a16:creationId xmlns:a16="http://schemas.microsoft.com/office/drawing/2014/main" id="{25485679-7108-3219-2C6D-BDD516CE1D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5238" y="1887795"/>
                <a:ext cx="4422024" cy="1891418"/>
              </a:xfrm>
              <a:prstGeom prst="wedgeEllipseCallout">
                <a:avLst>
                  <a:gd name="adj1" fmla="val -87748"/>
                  <a:gd name="adj2" fmla="val -39166"/>
                </a:avLst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Speech Bubble: Oval 6">
                <a:extLst>
                  <a:ext uri="{FF2B5EF4-FFF2-40B4-BE49-F238E27FC236}">
                    <a16:creationId xmlns:a16="http://schemas.microsoft.com/office/drawing/2014/main" id="{A207ED0A-46FC-033C-A9F2-C6E4F355245F}"/>
                  </a:ext>
                </a:extLst>
              </p:cNvPr>
              <p:cNvSpPr/>
              <p:nvPr/>
            </p:nvSpPr>
            <p:spPr>
              <a:xfrm>
                <a:off x="4475238" y="4543124"/>
                <a:ext cx="4422024" cy="1675384"/>
              </a:xfrm>
              <a:prstGeom prst="wedgeEllipseCallout">
                <a:avLst>
                  <a:gd name="adj1" fmla="val -72441"/>
                  <a:gd name="adj2" fmla="val -18575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en-AU" sz="2000" dirty="0"/>
                  <a:t>What does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÷4</m:t>
                    </m:r>
                  </m:oMath>
                </a14:m>
                <a:r>
                  <a:rPr lang="en-AU" sz="2000" dirty="0"/>
                  <a:t> look like as an area model?</a:t>
                </a:r>
              </a:p>
            </p:txBody>
          </p:sp>
        </mc:Choice>
        <mc:Fallback xmlns="">
          <p:sp>
            <p:nvSpPr>
              <p:cNvPr id="7" name="Speech Bubble: Oval 6">
                <a:extLst>
                  <a:ext uri="{FF2B5EF4-FFF2-40B4-BE49-F238E27FC236}">
                    <a16:creationId xmlns:a16="http://schemas.microsoft.com/office/drawing/2014/main" id="{A207ED0A-46FC-033C-A9F2-C6E4F35524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5238" y="4543124"/>
                <a:ext cx="4422024" cy="1675384"/>
              </a:xfrm>
              <a:prstGeom prst="wedgeEllipseCallout">
                <a:avLst>
                  <a:gd name="adj1" fmla="val -72441"/>
                  <a:gd name="adj2" fmla="val -18575"/>
                </a:avLst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6B9D4A-C9BD-9E91-17D1-13F87175E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4669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Dividing into the unknown (11)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When things don’t divide nicely – </a:t>
            </a:r>
            <a:r>
              <a:rPr lang="en-AU" dirty="0">
                <a:solidFill>
                  <a:srgbClr val="146CFD"/>
                </a:solidFill>
              </a:rPr>
              <a:t>s</a:t>
            </a:r>
            <a:r>
              <a:rPr lang="en-AU" dirty="0"/>
              <a:t>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98812345-4C46-D64F-083A-22B9DF5FC4D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1620000"/>
                <a:ext cx="2383200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1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U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1800" b="0" i="1" smtClean="0">
                          <a:latin typeface="Cambria Math" panose="02040503050406030204" pitchFamily="18" charset="0"/>
                        </a:rPr>
                        <m:t>÷4=</m:t>
                      </m:r>
                      <m:f>
                        <m:fPr>
                          <m:ctrlPr>
                            <a:rPr lang="en-AU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AU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AU" sz="1800" dirty="0"/>
              </a:p>
            </p:txBody>
          </p:sp>
        </mc:Choice>
        <mc:Fallback xmlns="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98812345-4C46-D64F-083A-22B9DF5FC4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620000"/>
                <a:ext cx="2383200" cy="444060"/>
              </a:xfrm>
              <a:prstGeom prst="rect">
                <a:avLst/>
              </a:prstGeom>
              <a:blipFill>
                <a:blip r:embed="rId4"/>
                <a:stretch>
                  <a:fillRect b="-547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An image of tiles in Polypad showing that x/2 is half of x, and then 4 x/2 tiles lined up in an area model with 4 'ones' above, and a single x/2 tile to the left showing that x divided by 4 will give x/2. ">
            <a:extLst>
              <a:ext uri="{FF2B5EF4-FFF2-40B4-BE49-F238E27FC236}">
                <a16:creationId xmlns:a16="http://schemas.microsoft.com/office/drawing/2014/main" id="{21AAAE11-9F2D-9500-3367-27DD2508DA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0230" y="2406628"/>
            <a:ext cx="6821571" cy="346885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A325625A-F2B3-84EF-4CF3-C353DB9DB2A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87471" y="5875480"/>
                <a:ext cx="2383200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1800" b="0" i="1" smtClean="0">
                          <a:latin typeface="Cambria Math" panose="02040503050406030204" pitchFamily="18" charset="0"/>
                        </a:rPr>
                        <m:t>=2×</m:t>
                      </m:r>
                      <m:f>
                        <m:fPr>
                          <m:ctrlPr>
                            <a:rPr lang="en-AU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AU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AU" sz="1800" dirty="0"/>
              </a:p>
            </p:txBody>
          </p:sp>
        </mc:Choice>
        <mc:Fallback xmlns="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A325625A-F2B3-84EF-4CF3-C353DB9DB2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7471" y="5875480"/>
                <a:ext cx="2383200" cy="444060"/>
              </a:xfrm>
              <a:prstGeom prst="rect">
                <a:avLst/>
              </a:prstGeom>
              <a:blipFill>
                <a:blip r:embed="rId6"/>
                <a:stretch>
                  <a:fillRect b="-547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144E9F-A6BB-FD88-3BBC-18EA1F6E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632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Dividing into the unknown (12)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Further problems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11">
                <a:extLst>
                  <a:ext uri="{FF2B5EF4-FFF2-40B4-BE49-F238E27FC236}">
                    <a16:creationId xmlns:a16="http://schemas.microsoft.com/office/drawing/2014/main" id="{4C417042-C568-025F-CBC2-3D53162D30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9999" y="1619999"/>
                <a:ext cx="8784001" cy="1392708"/>
              </a:xfrm>
            </p:spPr>
            <p:txBody>
              <a:bodyPr/>
              <a:lstStyle/>
              <a:p>
                <a:r>
                  <a:rPr lang="en-AU" dirty="0"/>
                  <a:t>Simplify the following expressions</a:t>
                </a:r>
              </a:p>
              <a:p>
                <a:r>
                  <a:rPr lang="en-AU" dirty="0"/>
                  <a:t>(a) </a:t>
                </a:r>
                <a14:m>
                  <m:oMath xmlns:m="http://schemas.openxmlformats.org/officeDocument/2006/math">
                    <m:r>
                      <a:rPr lang="en-AU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AU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i="1" smtClean="0">
                        <a:latin typeface="Cambria Math" panose="02040503050406030204" pitchFamily="18" charset="0"/>
                      </a:rPr>
                      <m:t>÷8</m:t>
                    </m:r>
                  </m:oMath>
                </a14:m>
                <a:r>
                  <a:rPr lang="en-AU" dirty="0"/>
                  <a:t>					(b) </a:t>
                </a:r>
                <a14:m>
                  <m:oMath xmlns:m="http://schemas.openxmlformats.org/officeDocument/2006/math">
                    <m:r>
                      <a:rPr lang="en-AU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AU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i="1" smtClean="0">
                        <a:latin typeface="Cambria Math" panose="02040503050406030204" pitchFamily="18" charset="0"/>
                      </a:rPr>
                      <m:t>÷9</m:t>
                    </m:r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3" name="Content Placeholder 11">
                <a:extLst>
                  <a:ext uri="{FF2B5EF4-FFF2-40B4-BE49-F238E27FC236}">
                    <a16:creationId xmlns:a16="http://schemas.microsoft.com/office/drawing/2014/main" id="{4C417042-C568-025F-CBC2-3D53162D30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9999" y="1619999"/>
                <a:ext cx="8784001" cy="1392708"/>
              </a:xfrm>
              <a:blipFill>
                <a:blip r:embed="rId3"/>
                <a:stretch>
                  <a:fillRect l="-1735" t="-614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BE20E44-1EB8-1B51-DEBE-300E9AA8E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22291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Dividing into the unknown (13)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Further problems – solutions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11">
                <a:extLst>
                  <a:ext uri="{FF2B5EF4-FFF2-40B4-BE49-F238E27FC236}">
                    <a16:creationId xmlns:a16="http://schemas.microsoft.com/office/drawing/2014/main" id="{4C417042-C568-025F-CBC2-3D53162D30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9999" y="1620000"/>
                <a:ext cx="8784001" cy="892194"/>
              </a:xfrm>
            </p:spPr>
            <p:txBody>
              <a:bodyPr/>
              <a:lstStyle/>
              <a:p>
                <a:r>
                  <a:rPr lang="en-AU" dirty="0"/>
                  <a:t>Simplify the following expressions</a:t>
                </a:r>
              </a:p>
              <a:p>
                <a:r>
                  <a:rPr lang="en-AU" b="0" dirty="0"/>
                  <a:t>(a)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÷8</m:t>
                    </m:r>
                  </m:oMath>
                </a14:m>
                <a:r>
                  <a:rPr lang="en-AU" dirty="0"/>
                  <a:t>					(b)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÷9</m:t>
                    </m:r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3" name="Content Placeholder 11">
                <a:extLst>
                  <a:ext uri="{FF2B5EF4-FFF2-40B4-BE49-F238E27FC236}">
                    <a16:creationId xmlns:a16="http://schemas.microsoft.com/office/drawing/2014/main" id="{4C417042-C568-025F-CBC2-3D53162D30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9999" y="1620000"/>
                <a:ext cx="8784001" cy="892194"/>
              </a:xfrm>
              <a:blipFill>
                <a:blip r:embed="rId3"/>
                <a:stretch>
                  <a:fillRect l="-1735" t="-9589" b="-205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 descr="An image from Polypad of algebra tiles. There are 2 'x' tiles, vertically aligned beside one another. This is then shown to be equal to 2 rows of 4 'x/4' tiles, totalling 8 'x/4' tiles. There is then an area model showing that the 8 'x/4' tiles can be the used to represent 2x, and that 2x divided by 8 will give 'x/4'. ">
            <a:extLst>
              <a:ext uri="{FF2B5EF4-FFF2-40B4-BE49-F238E27FC236}">
                <a16:creationId xmlns:a16="http://schemas.microsoft.com/office/drawing/2014/main" id="{414E768D-FD99-FBF0-A3B2-E918314392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303" y="2778459"/>
            <a:ext cx="2888990" cy="3308118"/>
          </a:xfrm>
          <a:prstGeom prst="rect">
            <a:avLst/>
          </a:prstGeom>
        </p:spPr>
      </p:pic>
      <p:pic>
        <p:nvPicPr>
          <p:cNvPr id="12" name="Picture 11" descr="An image from Polypad of algebra tiles. There are 3 'y' tiles, vertically aligned beside one another. This is then shown to be equal to 3 rows of 3 'y/3' tiles, totalling 9 'y/3' tiles. There is then an area model showing that the 9 'y/3' tiles can be the used to represent 3y, and that 3y divided by 9 will give 'y/3'.">
            <a:extLst>
              <a:ext uri="{FF2B5EF4-FFF2-40B4-BE49-F238E27FC236}">
                <a16:creationId xmlns:a16="http://schemas.microsoft.com/office/drawing/2014/main" id="{0E0BC26C-4536-67C1-B44A-5EE1CE0E06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0000" y="2778459"/>
            <a:ext cx="3393709" cy="3283216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8B48529-488E-BD93-F93A-233A5B1DE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7127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Dividing into the unknown (14)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Notes to your future self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11">
                <a:extLst>
                  <a:ext uri="{FF2B5EF4-FFF2-40B4-BE49-F238E27FC236}">
                    <a16:creationId xmlns:a16="http://schemas.microsoft.com/office/drawing/2014/main" id="{4C417042-C568-025F-CBC2-3D53162D30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2383200" cy="3288884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14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÷7</m:t>
                      </m:r>
                    </m:oMath>
                  </m:oMathPara>
                </a14:m>
                <a:endParaRPr lang="en-AU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−9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÷3</m:t>
                      </m:r>
                    </m:oMath>
                  </m:oMathPara>
                </a14:m>
                <a:endParaRPr lang="en-AU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÷4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AU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÷2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AU" b="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÷6</m:t>
                      </m:r>
                    </m:oMath>
                  </m:oMathPara>
                </a14:m>
                <a:endParaRPr lang="en-AU" dirty="0"/>
              </a:p>
              <a:p>
                <a:pPr>
                  <a:lnSpc>
                    <a:spcPct val="150000"/>
                  </a:lnSpc>
                </a:pPr>
                <a:endParaRPr lang="en-AU" dirty="0"/>
              </a:p>
            </p:txBody>
          </p:sp>
        </mc:Choice>
        <mc:Fallback xmlns="">
          <p:sp>
            <p:nvSpPr>
              <p:cNvPr id="3" name="Content Placeholder 11">
                <a:extLst>
                  <a:ext uri="{FF2B5EF4-FFF2-40B4-BE49-F238E27FC236}">
                    <a16:creationId xmlns:a16="http://schemas.microsoft.com/office/drawing/2014/main" id="{4C417042-C568-025F-CBC2-3D53162D30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2383200" cy="3288884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2C51B1-75AD-5EF1-C781-52DE26E01C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3890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Dividing into the unknown (1)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Algebraic conventions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11">
                <a:extLst>
                  <a:ext uri="{FF2B5EF4-FFF2-40B4-BE49-F238E27FC236}">
                    <a16:creationId xmlns:a16="http://schemas.microsoft.com/office/drawing/2014/main" id="{4C417042-C568-025F-CBC2-3D53162D30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9999" y="1619999"/>
                <a:ext cx="3759937" cy="3150783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÷2=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AU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i="1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÷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AU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AU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3" name="Content Placeholder 11">
                <a:extLst>
                  <a:ext uri="{FF2B5EF4-FFF2-40B4-BE49-F238E27FC236}">
                    <a16:creationId xmlns:a16="http://schemas.microsoft.com/office/drawing/2014/main" id="{4C417042-C568-025F-CBC2-3D53162D30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9999" y="1619999"/>
                <a:ext cx="3759937" cy="315078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CD1E47C5-3ACB-58F6-8E2F-B3C696EE1C5F}"/>
              </a:ext>
            </a:extLst>
          </p:cNvPr>
          <p:cNvSpPr/>
          <p:nvPr/>
        </p:nvSpPr>
        <p:spPr>
          <a:xfrm>
            <a:off x="3891339" y="1976585"/>
            <a:ext cx="3017322" cy="2904829"/>
          </a:xfrm>
          <a:prstGeom prst="ellips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AU" sz="2000" dirty="0"/>
              <a:t>These are ways that we can shorten divisions.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B910A0-92BA-3E0A-98E9-49E67A73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62818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Dividing into the unknown (2)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Dividing algebraic terms – 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19999"/>
                <a:ext cx="2383200" cy="741537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18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AU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1800" b="0" i="1" smtClean="0">
                          <a:latin typeface="Cambria Math" panose="02040503050406030204" pitchFamily="18" charset="0"/>
                        </a:rPr>
                        <m:t>÷6=</m:t>
                      </m:r>
                      <m:f>
                        <m:fPr>
                          <m:ctrlPr>
                            <a:rPr lang="en-AU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1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AU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AU" sz="1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AU" sz="18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AU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AU" sz="1800" dirty="0"/>
              </a:p>
              <a:p>
                <a:pPr marL="457200" indent="-457200">
                  <a:buAutoNum type="arabicPeriod"/>
                </a:pPr>
                <a:endParaRPr lang="en-AU" sz="1800" dirty="0"/>
              </a:p>
              <a:p>
                <a:pPr marL="457200" indent="-457200">
                  <a:buAutoNum type="arabicPeriod"/>
                </a:pPr>
                <a:endParaRPr lang="en-AU" sz="1800" dirty="0"/>
              </a:p>
            </p:txBody>
          </p:sp>
        </mc:Choice>
        <mc:Fallback xmlns="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19999"/>
                <a:ext cx="2383200" cy="741537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 descr="An image from polypad showing two steps to constructing a division area model. There is an arrow joining the two area models, pointing from the left to the right. The picture on the left shows 6 'one' tiles in a horizontal row, with a grid then formed by a horizontal and vertical black line. There are 12 vertically aligned green 'x' tiles scattered in a disorganised fashion underneath this grid. The right hand side picture contains the 12 vertically aligned 'x' tiles in an 6 across by 2 down grid. The tiles are now in the grid underneath the 6 'one' tiles across the top, aligned to the top of the 6 'x' tiles in the top row. There are then an additional 2 'x' blue tiles, on the left of the black vertical line. ">
            <a:extLst>
              <a:ext uri="{FF2B5EF4-FFF2-40B4-BE49-F238E27FC236}">
                <a16:creationId xmlns:a16="http://schemas.microsoft.com/office/drawing/2014/main" id="{CEB4E4B1-E801-AAC3-C7A5-6BFC0A287F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0612" y="1584159"/>
            <a:ext cx="6454396" cy="4913841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FCBCB3-FCFB-9855-915E-AD8002E510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30048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Dividing into the unknown (3)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Dividing algebraic terms – self-explanation prompts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1">
                <a:extLst>
                  <a:ext uri="{FF2B5EF4-FFF2-40B4-BE49-F238E27FC236}">
                    <a16:creationId xmlns:a16="http://schemas.microsoft.com/office/drawing/2014/main" id="{A60CD8F0-889A-C0B8-F41B-5FB617CDA29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1620000"/>
                <a:ext cx="2383200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180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AU" sz="18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1800" i="1" smtClean="0">
                          <a:latin typeface="Cambria Math" panose="02040503050406030204" pitchFamily="18" charset="0"/>
                        </a:rPr>
                        <m:t>÷6=</m:t>
                      </m:r>
                      <m:f>
                        <m:fPr>
                          <m:ctrlPr>
                            <a:rPr lang="en-AU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180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AU" sz="18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AU" sz="180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AU" sz="180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AU" sz="180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AU" sz="18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18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1800" dirty="0"/>
              </a:p>
            </p:txBody>
          </p:sp>
        </mc:Choice>
        <mc:Fallback xmlns="">
          <p:sp>
            <p:nvSpPr>
              <p:cNvPr id="2" name="Content Placeholder 11">
                <a:extLst>
                  <a:ext uri="{FF2B5EF4-FFF2-40B4-BE49-F238E27FC236}">
                    <a16:creationId xmlns:a16="http://schemas.microsoft.com/office/drawing/2014/main" id="{A60CD8F0-889A-C0B8-F41B-5FB617CDA2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620000"/>
                <a:ext cx="2383200" cy="444060"/>
              </a:xfrm>
              <a:prstGeom prst="rect">
                <a:avLst/>
              </a:prstGeom>
              <a:blipFill>
                <a:blip r:embed="rId6"/>
                <a:stretch>
                  <a:fillRect b="-1643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An image from polypad showing two steps to constructing a division area model. There is an arrow joining the two area models, pointing from the left to the right. The picture on the left shows 6 'one' tiles in a horizontal row, with a grid then formed by a horizontal and vertical black line. There are 12 vertically aligned green 'x' tiles scattered in a disorganised fashion underneath this grid. The right hand side picture contains the 12 vertically aligned 'x' tiles in an 6 across by 2 down grid. The tiles are now in the grid underneath the 6 'one' tiles across the top, aligned to the top of the 6 'x' tiles in the top row. There are then an additional 2 'x' blue tiles, on the left of the black vertical line. ">
            <a:extLst>
              <a:ext uri="{FF2B5EF4-FFF2-40B4-BE49-F238E27FC236}">
                <a16:creationId xmlns:a16="http://schemas.microsoft.com/office/drawing/2014/main" id="{DA8F6C5A-2961-5234-1AAA-584766A1D1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0612" y="1584159"/>
            <a:ext cx="6454396" cy="491384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Speech Bubble: Oval 19">
                <a:extLst>
                  <a:ext uri="{FF2B5EF4-FFF2-40B4-BE49-F238E27FC236}">
                    <a16:creationId xmlns:a16="http://schemas.microsoft.com/office/drawing/2014/main" id="{F577AF4F-2715-8C18-D8E8-198ED198E9A2}"/>
                  </a:ext>
                </a:extLst>
              </p:cNvPr>
              <p:cNvSpPr/>
              <p:nvPr/>
            </p:nvSpPr>
            <p:spPr>
              <a:xfrm>
                <a:off x="359999" y="3428999"/>
                <a:ext cx="2469531" cy="1794589"/>
              </a:xfrm>
              <a:prstGeom prst="wedgeEllipseCallout">
                <a:avLst>
                  <a:gd name="adj1" fmla="val 64095"/>
                  <a:gd name="adj2" fmla="val -249"/>
                </a:avLst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en-AU" sz="1800" dirty="0"/>
                  <a:t>What do we need to do with the </a:t>
                </a:r>
                <a14:m>
                  <m:oMath xmlns:m="http://schemas.openxmlformats.org/officeDocument/2006/math">
                    <m:r>
                      <a:rPr lang="en-AU" sz="1800" b="0" i="1" smtClean="0">
                        <a:latin typeface="Cambria Math" panose="02040503050406030204" pitchFamily="18" charset="0"/>
                      </a:rPr>
                      <m:t>12, </m:t>
                    </m:r>
                    <m:r>
                      <a:rPr lang="en-AU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1800" dirty="0"/>
                  <a:t> tiles?</a:t>
                </a:r>
              </a:p>
            </p:txBody>
          </p:sp>
        </mc:Choice>
        <mc:Fallback xmlns="">
          <p:sp>
            <p:nvSpPr>
              <p:cNvPr id="20" name="Speech Bubble: Oval 19">
                <a:extLst>
                  <a:ext uri="{FF2B5EF4-FFF2-40B4-BE49-F238E27FC236}">
                    <a16:creationId xmlns:a16="http://schemas.microsoft.com/office/drawing/2014/main" id="{F577AF4F-2715-8C18-D8E8-198ED198E9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99" y="3428999"/>
                <a:ext cx="2469531" cy="1794589"/>
              </a:xfrm>
              <a:prstGeom prst="wedgeEllipseCallout">
                <a:avLst>
                  <a:gd name="adj1" fmla="val 64095"/>
                  <a:gd name="adj2" fmla="val -249"/>
                </a:avLst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Speech Bubble: Oval 18">
                <a:extLst>
                  <a:ext uri="{FF2B5EF4-FFF2-40B4-BE49-F238E27FC236}">
                    <a16:creationId xmlns:a16="http://schemas.microsoft.com/office/drawing/2014/main" id="{9BE37E1C-2975-E5A0-B9E2-E8F0E2CA0142}"/>
                  </a:ext>
                </a:extLst>
              </p:cNvPr>
              <p:cNvSpPr/>
              <p:nvPr/>
            </p:nvSpPr>
            <p:spPr>
              <a:xfrm>
                <a:off x="8913106" y="4508197"/>
                <a:ext cx="2795712" cy="1989803"/>
              </a:xfrm>
              <a:prstGeom prst="wedgeEllipseCallout">
                <a:avLst>
                  <a:gd name="adj1" fmla="val -39273"/>
                  <a:gd name="adj2" fmla="val -49898"/>
                </a:avLst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en-AU" sz="1800" dirty="0"/>
                  <a:t>How do we know the solution to </a:t>
                </a:r>
                <a14:m>
                  <m:oMath xmlns:m="http://schemas.openxmlformats.org/officeDocument/2006/math">
                    <m:r>
                      <a:rPr lang="en-AU" sz="1800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AU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1800" b="0" i="1" smtClean="0">
                        <a:latin typeface="Cambria Math" panose="02040503050406030204" pitchFamily="18" charset="0"/>
                      </a:rPr>
                      <m:t>÷6</m:t>
                    </m:r>
                  </m:oMath>
                </a14:m>
                <a:r>
                  <a:rPr lang="en-AU" sz="1800" dirty="0"/>
                  <a:t> from this area model?</a:t>
                </a:r>
              </a:p>
            </p:txBody>
          </p:sp>
        </mc:Choice>
        <mc:Fallback xmlns="">
          <p:sp>
            <p:nvSpPr>
              <p:cNvPr id="19" name="Speech Bubble: Oval 18">
                <a:extLst>
                  <a:ext uri="{FF2B5EF4-FFF2-40B4-BE49-F238E27FC236}">
                    <a16:creationId xmlns:a16="http://schemas.microsoft.com/office/drawing/2014/main" id="{9BE37E1C-2975-E5A0-B9E2-E8F0E2CA01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3106" y="4508197"/>
                <a:ext cx="2795712" cy="1989803"/>
              </a:xfrm>
              <a:prstGeom prst="wedgeEllipseCallout">
                <a:avLst>
                  <a:gd name="adj1" fmla="val -39273"/>
                  <a:gd name="adj2" fmla="val -49898"/>
                </a:avLst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39D851-E7AA-6490-DFB3-867ECF9E3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0133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Dividing into the unknown (4)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– question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E63D5EB0-44BE-F130-0170-224AC70D83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180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AU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1800" b="0" i="1" smtClean="0">
                          <a:latin typeface="Cambria Math" panose="02040503050406030204" pitchFamily="18" charset="0"/>
                        </a:rPr>
                        <m:t>÷3=</m:t>
                      </m:r>
                    </m:oMath>
                  </m:oMathPara>
                </a14:m>
                <a:endParaRPr lang="en-AU" sz="1800" dirty="0"/>
              </a:p>
              <a:p>
                <a:pPr marL="457200" indent="-457200">
                  <a:buAutoNum type="arabicPeriod"/>
                </a:pPr>
                <a:endParaRPr lang="en-AU" sz="1800" dirty="0"/>
              </a:p>
              <a:p>
                <a:pPr marL="457200" indent="-457200">
                  <a:buAutoNum type="arabicPeriod"/>
                </a:pPr>
                <a:endParaRPr lang="en-AU" sz="1800" dirty="0"/>
              </a:p>
            </p:txBody>
          </p:sp>
        </mc:Choice>
        <mc:Fallback xmlns="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E63D5EB0-44BE-F130-0170-224AC70D83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0B0F7B-8A9B-F67F-5F25-AE3CB548E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5335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Dividing into the unknown (5)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– solution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40AC6634-A8C5-7900-36B8-A662CDC23E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180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AU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1800" b="0" i="1" smtClean="0">
                          <a:latin typeface="Cambria Math" panose="02040503050406030204" pitchFamily="18" charset="0"/>
                        </a:rPr>
                        <m:t>÷3=</m:t>
                      </m:r>
                      <m:f>
                        <m:fPr>
                          <m:ctrlPr>
                            <a:rPr lang="en-AU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1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AU" sz="1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AU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AU" sz="18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AU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AU" sz="1800" dirty="0"/>
              </a:p>
              <a:p>
                <a:pPr marL="457200" indent="-457200">
                  <a:buAutoNum type="arabicPeriod"/>
                </a:pPr>
                <a:endParaRPr lang="en-AU" sz="1800" dirty="0"/>
              </a:p>
              <a:p>
                <a:pPr marL="457200" indent="-457200">
                  <a:buAutoNum type="arabicPeriod"/>
                </a:pPr>
                <a:endParaRPr lang="en-AU" sz="1800" dirty="0"/>
              </a:p>
            </p:txBody>
          </p:sp>
        </mc:Choice>
        <mc:Fallback xmlns="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40AC6634-A8C5-7900-36B8-A662CDC23E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  <a:blipFill>
                <a:blip r:embed="rId3"/>
                <a:stretch>
                  <a:fillRect b="-1643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An image from polypad showing an area model. There are 9 vertically aligned 'y' tiles in a 3 across by 3 down grid. The tiles are in a grid underneath 3 'one' tiles across the top, aligned to the top of the 3 'y' tiles in the top row, separated by a black horizontal line. There is also a black vertical line on the left of the 3 by 3 grid of 'y' tiles. There are then an additional 3 'y' purple tiles, on the left of the black vertical line.">
            <a:extLst>
              <a:ext uri="{FF2B5EF4-FFF2-40B4-BE49-F238E27FC236}">
                <a16:creationId xmlns:a16="http://schemas.microsoft.com/office/drawing/2014/main" id="{BA7AD78A-7858-0A89-0DD0-872D661EAE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0981" y="2021890"/>
            <a:ext cx="1348046" cy="447611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789621-EEE3-32FA-A0F2-A1E934A582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226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Dividing into the unknown (6)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Dividing algebraic terms – 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AU" sz="1800" dirty="0"/>
              </a:p>
              <a:p>
                <a:pPr marL="457200" indent="-457200">
                  <a:buAutoNum type="arabicPeriod"/>
                </a:pPr>
                <a:endParaRPr lang="en-AU" sz="1800" dirty="0"/>
              </a:p>
              <a:p>
                <a:pPr marL="457200" indent="-457200">
                  <a:buAutoNum type="arabicPeriod"/>
                </a:pPr>
                <a:endParaRPr lang="en-AU" sz="1800" dirty="0"/>
              </a:p>
              <a:p>
                <a:pPr marL="457200" indent="-457200">
                  <a:buAutoNum type="arabicPeriod"/>
                </a:pPr>
                <a:endParaRPr lang="en-AU" sz="1800" dirty="0"/>
              </a:p>
            </p:txBody>
          </p:sp>
        </mc:Choice>
        <mc:Fallback xmlns="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  <a:blipFill>
                <a:blip r:embed="rId3"/>
                <a:stretch>
                  <a:fillRect b="-3013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 descr="An image from polypad showing two steps to constructing a division area model. There is an arrow joining the two area models, pointing from the left to the right. The picture on the left shows 2 horizontally aligned green 'x' tiles in a horizontal row, with a grid then formed by a horizontal and vertical black line. There are 10 horizontally aligned blue 'xy' tiles scattered in a disorganised fashion underneath this grid. The right hand side picture contains the 10 horizontally aligned 'xy' tiles in a 2 across by 5 down grid. The tiles are now in the grid underneath the 2 'one' tiles across the top, aligned to the top of the 2 'xy' tiles in the top row. There are then an additional 5 'y' purple tiles, on the left of the black vertical line. ">
            <a:extLst>
              <a:ext uri="{FF2B5EF4-FFF2-40B4-BE49-F238E27FC236}">
                <a16:creationId xmlns:a16="http://schemas.microsoft.com/office/drawing/2014/main" id="{C9522DE2-192A-9B92-C170-129DC7EBBE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5600" y="1620000"/>
            <a:ext cx="8255515" cy="403345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66B2B2-DE12-8869-63FC-4E1900A1ED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409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Dividing into the unknown (7)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Dividing algebraic terms – self explanation prompts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AA583760-B214-8B6C-5241-31C5B3B202A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AA583760-B214-8B6C-5241-31C5B3B202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  <a:blipFill>
                <a:blip r:embed="rId6"/>
                <a:stretch>
                  <a:fillRect b="-3013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Speech Bubble: Oval 19">
                <a:extLst>
                  <a:ext uri="{FF2B5EF4-FFF2-40B4-BE49-F238E27FC236}">
                    <a16:creationId xmlns:a16="http://schemas.microsoft.com/office/drawing/2014/main" id="{F577AF4F-2715-8C18-D8E8-198ED198E9A2}"/>
                  </a:ext>
                </a:extLst>
              </p:cNvPr>
              <p:cNvSpPr/>
              <p:nvPr/>
            </p:nvSpPr>
            <p:spPr>
              <a:xfrm>
                <a:off x="360001" y="2774939"/>
                <a:ext cx="2500754" cy="2588997"/>
              </a:xfrm>
              <a:prstGeom prst="wedgeEllipseCallout">
                <a:avLst>
                  <a:gd name="adj1" fmla="val -22207"/>
                  <a:gd name="adj2" fmla="val -64003"/>
                </a:avLst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ctr">
                  <a:lnSpc>
                    <a:spcPct val="150000"/>
                  </a:lnSpc>
                </a:pPr>
                <a:r>
                  <a:rPr lang="en-AU" sz="2000" dirty="0"/>
                  <a:t>Can you rewrite the question using the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AU" sz="2000" dirty="0"/>
                  <a:t> symbol?</a:t>
                </a:r>
              </a:p>
            </p:txBody>
          </p:sp>
        </mc:Choice>
        <mc:Fallback>
          <p:sp>
            <p:nvSpPr>
              <p:cNvPr id="20" name="Speech Bubble: Oval 19">
                <a:extLst>
                  <a:ext uri="{FF2B5EF4-FFF2-40B4-BE49-F238E27FC236}">
                    <a16:creationId xmlns:a16="http://schemas.microsoft.com/office/drawing/2014/main" id="{F577AF4F-2715-8C18-D8E8-198ED198E9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1" y="2774939"/>
                <a:ext cx="2500754" cy="2588997"/>
              </a:xfrm>
              <a:prstGeom prst="wedgeEllipseCallout">
                <a:avLst>
                  <a:gd name="adj1" fmla="val -22207"/>
                  <a:gd name="adj2" fmla="val -64003"/>
                </a:avLst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 descr="An image from polypad showing two steps to constructing a division area model. There is an arrow joining the two area models, pointing from the left to the right. The picture on the left shows 2 horizontally aligned green 'x' tiles in a horizontal row, with a grid then formed by a horizontal and vertical black line. There are 10 horizontally aligned blue 'xy' tiles scattered in a disorganised fashion underneath this grid. The right hand side picture contains the 10 horizontally aligned 'xy' tiles in a 2 across by 5 down grid. The tiles are now in the grid underneath the 2 'one' tiles across the top, aligned to the top of the 2 'xy' tiles in the top row. There are then an additional 5 'y' purple tiles, on the left of the black vertical line.">
            <a:extLst>
              <a:ext uri="{FF2B5EF4-FFF2-40B4-BE49-F238E27FC236}">
                <a16:creationId xmlns:a16="http://schemas.microsoft.com/office/drawing/2014/main" id="{54CF1F0D-DD71-0FDA-B42A-FE30671523D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64620" y="1620000"/>
            <a:ext cx="8255515" cy="40334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9" name="Speech Bubble: Oval 18">
                <a:extLst>
                  <a:ext uri="{FF2B5EF4-FFF2-40B4-BE49-F238E27FC236}">
                    <a16:creationId xmlns:a16="http://schemas.microsoft.com/office/drawing/2014/main" id="{9BE37E1C-2975-E5A0-B9E2-E8F0E2CA0142}"/>
                  </a:ext>
                </a:extLst>
              </p:cNvPr>
              <p:cNvSpPr/>
              <p:nvPr/>
            </p:nvSpPr>
            <p:spPr>
              <a:xfrm>
                <a:off x="7372953" y="4735829"/>
                <a:ext cx="3751048" cy="1762171"/>
              </a:xfrm>
              <a:prstGeom prst="wedgeEllipseCallout">
                <a:avLst>
                  <a:gd name="adj1" fmla="val -25293"/>
                  <a:gd name="adj2" fmla="val -54252"/>
                </a:avLst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36000" tIns="108000" rIns="36000" bIns="108000"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en-AU" sz="2000" dirty="0"/>
                  <a:t>How do we know that we need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AU" sz="2000" dirty="0"/>
                  <a:t> tiles down the left-hand side?</a:t>
                </a:r>
              </a:p>
            </p:txBody>
          </p:sp>
        </mc:Choice>
        <mc:Fallback>
          <p:sp>
            <p:nvSpPr>
              <p:cNvPr id="19" name="Speech Bubble: Oval 18">
                <a:extLst>
                  <a:ext uri="{FF2B5EF4-FFF2-40B4-BE49-F238E27FC236}">
                    <a16:creationId xmlns:a16="http://schemas.microsoft.com/office/drawing/2014/main" id="{9BE37E1C-2975-E5A0-B9E2-E8F0E2CA01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2953" y="4735829"/>
                <a:ext cx="3751048" cy="1762171"/>
              </a:xfrm>
              <a:prstGeom prst="wedgeEllipseCallout">
                <a:avLst>
                  <a:gd name="adj1" fmla="val -25293"/>
                  <a:gd name="adj2" fmla="val -54252"/>
                </a:avLst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B19798-6789-9BEB-C2E4-B55949B3FF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517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Dividing into the unknown (8)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– question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44E2C6D6-74AD-7F74-C980-6B6EBA4300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1800" b="0" i="1" smtClean="0">
                          <a:latin typeface="Cambria Math" panose="02040503050406030204" pitchFamily="18" charset="0"/>
                        </a:rPr>
                        <m:t>15</m:t>
                      </m:r>
                      <m:sSup>
                        <m:sSupPr>
                          <m:ctrlPr>
                            <a:rPr lang="en-AU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1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AU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1800" b="0" i="1" smtClean="0">
                          <a:latin typeface="Cambria Math" panose="02040503050406030204" pitchFamily="18" charset="0"/>
                        </a:rPr>
                        <m:t>÷3</m:t>
                      </m:r>
                      <m:r>
                        <a:rPr lang="en-AU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1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AU" sz="1800" dirty="0"/>
              </a:p>
              <a:p>
                <a:pPr marL="457200" indent="-457200">
                  <a:buAutoNum type="arabicPeriod"/>
                </a:pPr>
                <a:endParaRPr lang="en-AU" sz="1800" dirty="0"/>
              </a:p>
              <a:p>
                <a:pPr marL="457200" indent="-457200">
                  <a:buAutoNum type="arabicPeriod"/>
                </a:pPr>
                <a:endParaRPr lang="en-AU" sz="1800" dirty="0"/>
              </a:p>
              <a:p>
                <a:pPr marL="457200" indent="-457200">
                  <a:buAutoNum type="arabicPeriod"/>
                </a:pPr>
                <a:endParaRPr lang="en-AU" sz="1800" dirty="0"/>
              </a:p>
            </p:txBody>
          </p:sp>
        </mc:Choice>
        <mc:Fallback xmlns="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44E2C6D6-74AD-7F74-C980-6B6EBA4300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2749B3-B33D-69AB-115F-94AE156C3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2912388"/>
      </p:ext>
    </p:extLst>
  </p:cSld>
  <p:clrMapOvr>
    <a:masterClrMapping/>
  </p:clrMapOvr>
</p:sld>
</file>

<file path=ppt/theme/theme1.xml><?xml version="1.0" encoding="utf-8"?>
<a:theme xmlns:a="http://schemas.openxmlformats.org/drawingml/2006/main" name="NSWG Corporate">
  <a:themeElements>
    <a:clrScheme name="Custom 1">
      <a:dk1>
        <a:srgbClr val="22272B"/>
      </a:dk1>
      <a:lt1>
        <a:srgbClr val="FFFFFF"/>
      </a:lt1>
      <a:dk2>
        <a:srgbClr val="D7153A"/>
      </a:dk2>
      <a:lt2>
        <a:srgbClr val="EBEBEB"/>
      </a:lt2>
      <a:accent1>
        <a:srgbClr val="002664"/>
      </a:accent1>
      <a:accent2>
        <a:srgbClr val="146CFD"/>
      </a:accent2>
      <a:accent3>
        <a:srgbClr val="8CE0FF"/>
      </a:accent3>
      <a:accent4>
        <a:srgbClr val="CBEDFD"/>
      </a:accent4>
      <a:accent5>
        <a:srgbClr val="495054"/>
      </a:accent5>
      <a:accent6>
        <a:srgbClr val="FFE6EA"/>
      </a:accent6>
      <a:hlink>
        <a:srgbClr val="146CFD"/>
      </a:hlink>
      <a:folHlink>
        <a:srgbClr val="146CFD"/>
      </a:folHlink>
    </a:clrScheme>
    <a:fontScheme name="NSW Gov PP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urriculum-reform-7-10-syllabus-sws-december-2022.potx  -  Read-Only" id="{4B7518B7-7928-4400-889E-427E9DE28E01}" vid="{F7238460-63C4-40E6-AE58-06ED0ED9CA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438</Words>
  <Application>Microsoft Office PowerPoint</Application>
  <PresentationFormat>Widescreen</PresentationFormat>
  <Paragraphs>89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Public Sans Light</vt:lpstr>
      <vt:lpstr>Public Sans</vt:lpstr>
      <vt:lpstr>Cambria Math</vt:lpstr>
      <vt:lpstr>Times New Roman</vt:lpstr>
      <vt:lpstr>NSWG Corporate</vt:lpstr>
      <vt:lpstr>Dividing into the unknown</vt:lpstr>
      <vt:lpstr>Dividing into the unknown (1)</vt:lpstr>
      <vt:lpstr>Dividing into the unknown (2)</vt:lpstr>
      <vt:lpstr>Dividing into the unknown (3)</vt:lpstr>
      <vt:lpstr>Dividing into the unknown (4)</vt:lpstr>
      <vt:lpstr>Dividing into the unknown (5)</vt:lpstr>
      <vt:lpstr>Dividing into the unknown (6)</vt:lpstr>
      <vt:lpstr>Dividing into the unknown (7)</vt:lpstr>
      <vt:lpstr>Dividing into the unknown (8)</vt:lpstr>
      <vt:lpstr>Dividing into the unknown (9)</vt:lpstr>
      <vt:lpstr>Dividing into the unknown (10)</vt:lpstr>
      <vt:lpstr>Dividing into the unknown (11)</vt:lpstr>
      <vt:lpstr>Dividing into the unknown (12)</vt:lpstr>
      <vt:lpstr>Dividing into the unknown (13)</vt:lpstr>
      <vt:lpstr>Dividing into the unknown (14)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Dividing into the unknown</dc:title>
  <dc:creator>Department of Education</dc:creator>
  <dcterms:created xsi:type="dcterms:W3CDTF">2023-09-01T06:38:00Z</dcterms:created>
  <dcterms:modified xsi:type="dcterms:W3CDTF">2023-09-01T06:38:45Z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603dfd7-d93a-4381-a340-2995d8282205_Enabled">
    <vt:lpwstr>true</vt:lpwstr>
  </property>
  <property fmtid="{D5CDD505-2E9C-101B-9397-08002B2CF9AE}" pid="3" name="MSIP_Label_b603dfd7-d93a-4381-a340-2995d8282205_SetDate">
    <vt:lpwstr>2023-09-01T06:38:24Z</vt:lpwstr>
  </property>
  <property fmtid="{D5CDD505-2E9C-101B-9397-08002B2CF9AE}" pid="4" name="MSIP_Label_b603dfd7-d93a-4381-a340-2995d8282205_Method">
    <vt:lpwstr>Standard</vt:lpwstr>
  </property>
  <property fmtid="{D5CDD505-2E9C-101B-9397-08002B2CF9AE}" pid="5" name="MSIP_Label_b603dfd7-d93a-4381-a340-2995d8282205_Name">
    <vt:lpwstr>OFFICIAL</vt:lpwstr>
  </property>
  <property fmtid="{D5CDD505-2E9C-101B-9397-08002B2CF9AE}" pid="6" name="MSIP_Label_b603dfd7-d93a-4381-a340-2995d8282205_SiteId">
    <vt:lpwstr>05a0e69a-418a-47c1-9c25-9387261bf991</vt:lpwstr>
  </property>
  <property fmtid="{D5CDD505-2E9C-101B-9397-08002B2CF9AE}" pid="7" name="MSIP_Label_b603dfd7-d93a-4381-a340-2995d8282205_ActionId">
    <vt:lpwstr>58034407-d8e2-45bb-aa14-cf51f2d5f9fd</vt:lpwstr>
  </property>
  <property fmtid="{D5CDD505-2E9C-101B-9397-08002B2CF9AE}" pid="8" name="MSIP_Label_b603dfd7-d93a-4381-a340-2995d8282205_ContentBits">
    <vt:lpwstr>0</vt:lpwstr>
  </property>
</Properties>
</file>