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57" r:id="rId2"/>
    <p:sldId id="362" r:id="rId3"/>
    <p:sldId id="363" r:id="rId4"/>
    <p:sldId id="364" r:id="rId5"/>
    <p:sldId id="365" r:id="rId6"/>
    <p:sldId id="367" r:id="rId7"/>
    <p:sldId id="366"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61"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Montserrat" panose="00000500000000000000" pitchFamily="2" charset="0"/>
      <p:regular r:id="rId32"/>
      <p:italic r:id="rId33"/>
      <p:boldItalic r:id="rId34"/>
    </p:embeddedFont>
    <p:embeddedFont>
      <p:font typeface="Open Sans" panose="020B0606030504020204" pitchFamily="34" charset="0"/>
      <p:regular r:id="rId35"/>
      <p:bold r:id="rId36"/>
      <p:italic r:id="rId37"/>
      <p:boldItalic r:id="rId38"/>
    </p:embeddedFont>
    <p:embeddedFont>
      <p:font typeface="Public Sans" panose="020B0604020202020204" charset="0"/>
      <p:regular r:id="rId39"/>
      <p:bold r:id="rId40"/>
      <p:italic r:id="rId41"/>
      <p:boldItalic r:id="rId42"/>
    </p:embeddedFont>
    <p:embeddedFont>
      <p:font typeface="Public Sans Light" panose="020B0604020202020204" charset="0"/>
      <p:regular r:id="rId43"/>
      <p:italic r:id="rId44"/>
    </p:embeddedFont>
    <p:embeddedFont>
      <p:font typeface="Public Sans SemiBold" panose="020B0604020202020204" charset="0"/>
      <p:bold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6281" autoAdjust="0"/>
  </p:normalViewPr>
  <p:slideViewPr>
    <p:cSldViewPr snapToGrid="0">
      <p:cViewPr varScale="1">
        <p:scale>
          <a:sx n="81" d="100"/>
          <a:sy n="81" d="100"/>
        </p:scale>
        <p:origin x="660"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8286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an acute angle and label it in the stick person drawing </a:t>
            </a:r>
          </a:p>
          <a:p>
            <a:r>
              <a:rPr lang="en-AU" dirty="0"/>
              <a:t>Cross out an acute angle size</a:t>
            </a:r>
          </a:p>
          <a:p>
            <a:r>
              <a:rPr lang="en-AU" dirty="0"/>
              <a:t>Cross out the word ‘acute’</a:t>
            </a:r>
          </a:p>
          <a:p>
            <a:r>
              <a:rPr lang="en-AU" dirty="0"/>
              <a:t>Cross out an image of an acute angle</a:t>
            </a:r>
          </a:p>
          <a:p>
            <a:endParaRPr lang="en-AU" dirty="0"/>
          </a:p>
          <a:p>
            <a:r>
              <a:rPr lang="en-AU" dirty="0"/>
              <a:t>Click return when you think students are ready for the next one.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36541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an obtuse angle and label it in the stick person drawing </a:t>
            </a:r>
          </a:p>
          <a:p>
            <a:r>
              <a:rPr lang="en-AU" dirty="0"/>
              <a:t>Cross out an obtuse angle size</a:t>
            </a:r>
          </a:p>
          <a:p>
            <a:r>
              <a:rPr lang="en-AU" dirty="0"/>
              <a:t>Cross out the word ‘obtuse’</a:t>
            </a:r>
          </a:p>
          <a:p>
            <a:r>
              <a:rPr lang="en-AU" dirty="0"/>
              <a:t>Cross out an image of an obtuse angle</a:t>
            </a:r>
          </a:p>
          <a:p>
            <a:endParaRPr lang="en-AU" dirty="0"/>
          </a:p>
          <a:p>
            <a:r>
              <a:rPr lang="en-AU" dirty="0"/>
              <a:t>Click return when you think students are ready for the next one.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8961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 reflex angle and label it in the stick person drawing </a:t>
            </a:r>
          </a:p>
          <a:p>
            <a:r>
              <a:rPr lang="en-AU" dirty="0"/>
              <a:t>Cross out a reflex angle size</a:t>
            </a:r>
          </a:p>
          <a:p>
            <a:r>
              <a:rPr lang="en-AU" dirty="0"/>
              <a:t>Cross out the word ‘reflex’</a:t>
            </a:r>
          </a:p>
          <a:p>
            <a:r>
              <a:rPr lang="en-AU" dirty="0"/>
              <a:t>Cross out an image of an reflex angle</a:t>
            </a:r>
          </a:p>
          <a:p>
            <a:endParaRPr lang="en-AU" dirty="0"/>
          </a:p>
          <a:p>
            <a:r>
              <a:rPr lang="en-AU" dirty="0"/>
              <a:t>Click return when you think students are ready for the next one.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34634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 right angle and label it in the stick person drawing </a:t>
            </a:r>
          </a:p>
          <a:p>
            <a:r>
              <a:rPr lang="en-AU" dirty="0"/>
              <a:t>Cross out a right-angle size</a:t>
            </a:r>
          </a:p>
          <a:p>
            <a:r>
              <a:rPr lang="en-AU" dirty="0"/>
              <a:t>Cross out the word ‘right’</a:t>
            </a:r>
          </a:p>
          <a:p>
            <a:r>
              <a:rPr lang="en-AU" dirty="0"/>
              <a:t>Cross out an image of a right angle</a:t>
            </a:r>
          </a:p>
          <a:p>
            <a:endParaRPr lang="en-AU" dirty="0"/>
          </a:p>
          <a:p>
            <a:r>
              <a:rPr lang="en-AU" dirty="0"/>
              <a:t>Click return when you think students are ready for the next one.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37965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 straight angle and label it in the stick person drawing </a:t>
            </a:r>
          </a:p>
          <a:p>
            <a:r>
              <a:rPr lang="en-AU" dirty="0"/>
              <a:t>Cross out a straight angle size</a:t>
            </a:r>
          </a:p>
          <a:p>
            <a:r>
              <a:rPr lang="en-AU" dirty="0"/>
              <a:t>Cross out the word ‘straight’</a:t>
            </a:r>
          </a:p>
          <a:p>
            <a:r>
              <a:rPr lang="en-AU" dirty="0"/>
              <a:t>Cross out an image of an straight angle</a:t>
            </a:r>
          </a:p>
          <a:p>
            <a:endParaRPr lang="en-AU" dirty="0"/>
          </a:p>
          <a:p>
            <a:r>
              <a:rPr lang="en-AU" dirty="0"/>
              <a:t>Click return when you think students are ready for the next one.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22025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can: </a:t>
            </a:r>
          </a:p>
          <a:p>
            <a:r>
              <a:rPr lang="en-AU" dirty="0"/>
              <a:t>Mark out a revolution and label it in the stick person drawing </a:t>
            </a:r>
          </a:p>
          <a:p>
            <a:r>
              <a:rPr lang="en-AU" dirty="0"/>
              <a:t>Cross out a revolution angle size</a:t>
            </a:r>
          </a:p>
          <a:p>
            <a:r>
              <a:rPr lang="en-AU" dirty="0"/>
              <a:t>Cross out the word ‘revolution ’</a:t>
            </a:r>
          </a:p>
          <a:p>
            <a:r>
              <a:rPr lang="en-AU" dirty="0"/>
              <a:t>Cross out an image of a revolution angle</a:t>
            </a:r>
          </a:p>
          <a:p>
            <a:endParaRPr lang="en-AU" dirty="0"/>
          </a:p>
          <a:p>
            <a:r>
              <a:rPr lang="en-AU" dirty="0"/>
              <a:t>Click return when you think students are ready for the next one.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5519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AU" b="0" i="0" dirty="0">
                <a:solidFill>
                  <a:srgbClr val="21262F"/>
                </a:solidFill>
                <a:effectLst/>
                <a:latin typeface="Open Sans" panose="020B0606030504020204" pitchFamily="34" charset="0"/>
              </a:rPr>
              <a:t> Ask students what they </a:t>
            </a:r>
            <a:r>
              <a:rPr lang="en-AU" b="0" i="1" dirty="0">
                <a:solidFill>
                  <a:srgbClr val="21262F"/>
                </a:solidFill>
                <a:effectLst/>
                <a:latin typeface="Open Sans" panose="020B0606030504020204" pitchFamily="34" charset="0"/>
              </a:rPr>
              <a:t>notice</a:t>
            </a:r>
            <a:r>
              <a:rPr lang="en-AU" b="0" i="0" dirty="0">
                <a:solidFill>
                  <a:srgbClr val="21262F"/>
                </a:solidFill>
                <a:effectLst/>
                <a:latin typeface="Open Sans" panose="020B0606030504020204" pitchFamily="34" charset="0"/>
              </a:rPr>
              <a:t>. Pause to let students think, then use a method to randomly call on a student or take volunteers to share. </a:t>
            </a:r>
            <a:r>
              <a:rPr lang="en-AU" b="0" i="0" dirty="0">
                <a:solidFill>
                  <a:srgbClr val="2D3031"/>
                </a:solidFill>
                <a:effectLst/>
                <a:latin typeface="Montserrat" panose="00000500000000000000" pitchFamily="2" charset="0"/>
              </a:rPr>
              <a:t>Encourage students to be observant. Allow them to look closely at the image. They can share anything they notice.</a:t>
            </a:r>
            <a:endParaRPr lang="en-AU" b="0" i="0" dirty="0">
              <a:solidFill>
                <a:srgbClr val="21262F"/>
              </a:solidFill>
              <a:effectLst/>
              <a:latin typeface="Open Sans" panose="020B0606030504020204" pitchFamily="34" charset="0"/>
            </a:endParaRPr>
          </a:p>
          <a:p>
            <a:pPr algn="l"/>
            <a:r>
              <a:rPr lang="en-AU" b="0" i="0" dirty="0">
                <a:solidFill>
                  <a:srgbClr val="21262F"/>
                </a:solidFill>
                <a:effectLst/>
                <a:latin typeface="Open Sans" panose="020B0606030504020204" pitchFamily="34" charset="0"/>
              </a:rPr>
              <a:t>2. Ask students what they </a:t>
            </a:r>
            <a:r>
              <a:rPr lang="en-AU" b="0" i="1" dirty="0">
                <a:solidFill>
                  <a:srgbClr val="21262F"/>
                </a:solidFill>
                <a:effectLst/>
                <a:latin typeface="Open Sans" panose="020B0606030504020204" pitchFamily="34" charset="0"/>
              </a:rPr>
              <a:t>wonder</a:t>
            </a:r>
            <a:r>
              <a:rPr lang="en-AU" b="0" i="0" dirty="0">
                <a:solidFill>
                  <a:srgbClr val="21262F"/>
                </a:solidFill>
                <a:effectLst/>
                <a:latin typeface="Open Sans" panose="020B0606030504020204" pitchFamily="34" charset="0"/>
              </a:rPr>
              <a:t>. Pause to let students think, then randomly call on a student or take volunteers to share. </a:t>
            </a:r>
            <a:r>
              <a:rPr lang="en-AU" b="0" i="0" dirty="0">
                <a:solidFill>
                  <a:srgbClr val="2D3031"/>
                </a:solidFill>
                <a:effectLst/>
                <a:latin typeface="Montserrat" panose="00000500000000000000" pitchFamily="2" charset="0"/>
              </a:rPr>
              <a:t>Encourage students to be creative. Allow them to share any wondering that pops into their mind. Again, this doesn't have to be maths related.</a:t>
            </a:r>
            <a:endParaRPr lang="en-AU" b="0" i="0" dirty="0">
              <a:solidFill>
                <a:srgbClr val="21262F"/>
              </a:solidFill>
              <a:effectLst/>
              <a:latin typeface="Open Sans" panose="020B0606030504020204" pitchFamily="34" charset="0"/>
            </a:endParaRPr>
          </a:p>
          <a:p>
            <a:pPr algn="l"/>
            <a:r>
              <a:rPr lang="en-AU" b="0" i="0" dirty="0">
                <a:solidFill>
                  <a:srgbClr val="21262F"/>
                </a:solidFill>
                <a:effectLst/>
                <a:latin typeface="Open Sans" panose="020B0606030504020204" pitchFamily="34" charset="0"/>
              </a:rPr>
              <a:t>3. Invite students to ask for clarification and make connections.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582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should try to draw a line sketch of one of the dancers. The sketches need only be small, taking a space approximately 5cm by 5cm.</a:t>
            </a:r>
          </a:p>
          <a:p>
            <a:r>
              <a:rPr lang="en-AU" dirty="0"/>
              <a:t>Encourage students to attempt the sketch a few times, if they aren’t satisfied with their first attempt.</a:t>
            </a:r>
          </a:p>
          <a:p>
            <a:r>
              <a:rPr lang="en-AU" dirty="0"/>
              <a:t>Remind students that the point of the activity is to think about the angles and lines they can see.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6124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emotion cloud is not comprehensive. You might like to suggest that the students may think of another emotion, that is not in the cloud.</a:t>
            </a:r>
          </a:p>
          <a:p>
            <a:r>
              <a:rPr lang="en-AU" dirty="0"/>
              <a:t>You may wish to prompt this by suggesting that pride and strength are not shown but could be used.</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31073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What types of angles can you see? </a:t>
            </a:r>
          </a:p>
          <a:p>
            <a:r>
              <a:rPr lang="en-US" sz="1600" dirty="0"/>
              <a:t>How could you identify the angles?</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62390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How can you use the letters to help you describe which angle you are referring to?</a:t>
            </a:r>
          </a:p>
          <a:p>
            <a:endParaRPr lang="en-US" sz="1600" dirty="0"/>
          </a:p>
          <a:p>
            <a:r>
              <a:rPr lang="en-US" sz="1600" dirty="0"/>
              <a:t>Can you identify an acute angle?</a:t>
            </a:r>
          </a:p>
          <a:p>
            <a:r>
              <a:rPr lang="en-US" sz="1600" dirty="0"/>
              <a:t>Can you identify an obtuse angle?</a:t>
            </a:r>
          </a:p>
          <a:p>
            <a:r>
              <a:rPr lang="en-US" sz="1600" dirty="0"/>
              <a:t>Can you identify a reflex angle?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3667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0070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the game cards with the students and explain how they will work.</a:t>
            </a:r>
          </a:p>
          <a:p>
            <a:r>
              <a:rPr lang="en-AU" dirty="0"/>
              <a:t>The game cards include names of angles, angle sizes, pictures of angles, stick figure drawings and an image.</a:t>
            </a:r>
          </a:p>
          <a:p>
            <a:r>
              <a:rPr lang="en-AU" dirty="0"/>
              <a:t>Ask students to look at the stick figure drawing and the image and identify some of the angle types they can see in them. Note that some of the drawings and images have more than one angle type.</a:t>
            </a:r>
          </a:p>
          <a:p>
            <a:r>
              <a:rPr lang="en-AU" dirty="0"/>
              <a:t>Explain that the PowerPoint will show a circle with an arrow pointing to either acute, obtuse or reflex.</a:t>
            </a:r>
          </a:p>
          <a:p>
            <a:r>
              <a:rPr lang="en-AU" dirty="0"/>
              <a:t>Each student will cross out the angle type, if possible, or they will label the angle type on the drawing or image, as per the example.</a:t>
            </a:r>
          </a:p>
          <a:p>
            <a:r>
              <a:rPr lang="en-AU" dirty="0"/>
              <a:t>Emphasise that they cross out only one square each time.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88376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individual students to pick a number.</a:t>
            </a:r>
          </a:p>
          <a:p>
            <a:r>
              <a:rPr lang="en-AU" dirty="0"/>
              <a:t>Click on the number and a picture of an angle spinner will appear, pointing to one of the angle types.</a:t>
            </a:r>
          </a:p>
          <a:p>
            <a:r>
              <a:rPr lang="en-AU" dirty="0"/>
              <a:t>Students will mark off the angle type, if possible.</a:t>
            </a:r>
          </a:p>
          <a:p>
            <a:r>
              <a:rPr lang="en-AU" dirty="0"/>
              <a:t>When you click return, the PowerPoint will return to the buttons, but the numbers which have been selected each time will not be visible.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047033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9.xml"/><Relationship Id="rId7"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creativecommons.org/publicdomain/mark/1.0/?ref=openverse" TargetMode="External"/><Relationship Id="rId5" Type="http://schemas.openxmlformats.org/officeDocument/2006/relationships/hyperlink" Target="https://www.flickr.com/photos/147316538@N02" TargetMode="External"/><Relationship Id="rId4" Type="http://schemas.openxmlformats.org/officeDocument/2006/relationships/hyperlink" Target="https://www.flickr.com/photos/147316538@N02/2460210558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147316538@N02/24602105587" TargetMode="External"/><Relationship Id="rId13" Type="http://schemas.openxmlformats.org/officeDocument/2006/relationships/hyperlink" Target="https://www.flickr.com/photos/29551889@N08" TargetMode="External"/><Relationship Id="rId3" Type="http://schemas.openxmlformats.org/officeDocument/2006/relationships/image" Target="../media/image11.jpeg"/><Relationship Id="rId7" Type="http://schemas.openxmlformats.org/officeDocument/2006/relationships/image" Target="../media/image10.jpeg"/><Relationship Id="rId12" Type="http://schemas.openxmlformats.org/officeDocument/2006/relationships/hyperlink" Target="https://www.flickr.com/photos/29551889@N08/4761773341"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creativecommons.org/licenses/by-nc-sa/2.0/?ref=openverse" TargetMode="External"/><Relationship Id="rId11" Type="http://schemas.openxmlformats.org/officeDocument/2006/relationships/image" Target="../media/image12.jpeg"/><Relationship Id="rId5" Type="http://schemas.openxmlformats.org/officeDocument/2006/relationships/hyperlink" Target="https://www.flickr.com/photos/38834306@N00" TargetMode="External"/><Relationship Id="rId10" Type="http://schemas.openxmlformats.org/officeDocument/2006/relationships/hyperlink" Target="https://creativecommons.org/publicdomain/mark/1.0/?ref=openverse" TargetMode="External"/><Relationship Id="rId4" Type="http://schemas.openxmlformats.org/officeDocument/2006/relationships/hyperlink" Target="https://www.flickr.com/photos/38834306@N00/52774463680" TargetMode="External"/><Relationship Id="rId9" Type="http://schemas.openxmlformats.org/officeDocument/2006/relationships/hyperlink" Target="https://www.flickr.com/photos/147316538@N02" TargetMode="External"/><Relationship Id="rId14" Type="http://schemas.openxmlformats.org/officeDocument/2006/relationships/hyperlink" Target="https://creativecommons.org/licenses/by-sa/2.0/?ref=openver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56594044@N06" TargetMode="External"/><Relationship Id="rId4" Type="http://schemas.openxmlformats.org/officeDocument/2006/relationships/hyperlink" Target="https://www.flickr.com/photos/56594044@N06/4949684551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8764442@N07/2632517443" TargetMode="External"/><Relationship Id="rId2" Type="http://schemas.openxmlformats.org/officeDocument/2006/relationships/image" Target="../media/image15.jpeg"/><Relationship Id="rId1" Type="http://schemas.openxmlformats.org/officeDocument/2006/relationships/slideLayout" Target="../slideLayouts/slideLayout26.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8764442@N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hyperlink" Target="https://creativecommons.org/licenses/by-sa/2.0/?ref=openverse" TargetMode="External"/><Relationship Id="rId5" Type="http://schemas.openxmlformats.org/officeDocument/2006/relationships/hyperlink" Target="https://www.flickr.com/photos/8764442@N07" TargetMode="External"/><Relationship Id="rId4" Type="http://schemas.openxmlformats.org/officeDocument/2006/relationships/hyperlink" Target="https://www.flickr.com/photos/8764442@N07/26325174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Strike a pose</a:t>
            </a:r>
          </a:p>
        </p:txBody>
      </p:sp>
      <p:sp>
        <p:nvSpPr>
          <p:cNvPr id="2" name="TextBox 1">
            <a:extLst>
              <a:ext uri="{FF2B5EF4-FFF2-40B4-BE49-F238E27FC236}">
                <a16:creationId xmlns:a16="http://schemas.microsoft.com/office/drawing/2014/main" id="{BF656D58-3B54-9D58-47CF-B657BE30A311}"/>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055992-B06C-CE5E-D12C-489831DE6967}"/>
              </a:ext>
            </a:extLst>
          </p:cNvPr>
          <p:cNvSpPr>
            <a:spLocks noGrp="1"/>
          </p:cNvSpPr>
          <p:nvPr>
            <p:ph type="ctrTitle"/>
          </p:nvPr>
        </p:nvSpPr>
        <p:spPr/>
        <p:txBody>
          <a:bodyPr/>
          <a:lstStyle/>
          <a:p>
            <a:r>
              <a:rPr lang="en-AU" dirty="0"/>
              <a:t>Summarise</a:t>
            </a:r>
          </a:p>
        </p:txBody>
      </p:sp>
      <p:sp>
        <p:nvSpPr>
          <p:cNvPr id="13" name="Text Placeholder 12">
            <a:extLst>
              <a:ext uri="{FF2B5EF4-FFF2-40B4-BE49-F238E27FC236}">
                <a16:creationId xmlns:a16="http://schemas.microsoft.com/office/drawing/2014/main" id="{01B07228-129C-CB13-F1F3-0E836AF0A0DA}"/>
              </a:ext>
            </a:extLst>
          </p:cNvPr>
          <p:cNvSpPr>
            <a:spLocks noGrp="1"/>
          </p:cNvSpPr>
          <p:nvPr>
            <p:ph type="body" sz="quarter" idx="14"/>
          </p:nvPr>
        </p:nvSpPr>
        <p:spPr/>
        <p:txBody>
          <a:bodyPr/>
          <a:lstStyle/>
          <a:p>
            <a:r>
              <a:rPr lang="en-AU" dirty="0">
                <a:latin typeface="+mj-lt"/>
              </a:rPr>
              <a:t>Types of angles</a:t>
            </a:r>
          </a:p>
        </p:txBody>
      </p:sp>
      <p:sp>
        <p:nvSpPr>
          <p:cNvPr id="2" name="TextBox 1">
            <a:extLst>
              <a:ext uri="{FF2B5EF4-FFF2-40B4-BE49-F238E27FC236}">
                <a16:creationId xmlns:a16="http://schemas.microsoft.com/office/drawing/2014/main" id="{A81D751F-E212-44CA-1682-7BA8DA196A95}"/>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21602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83BD2F-34B2-39C8-026E-0205CAEFE01F}"/>
              </a:ext>
            </a:extLst>
          </p:cNvPr>
          <p:cNvSpPr>
            <a:spLocks noGrp="1"/>
          </p:cNvSpPr>
          <p:nvPr>
            <p:ph type="title"/>
          </p:nvPr>
        </p:nvSpPr>
        <p:spPr/>
        <p:txBody>
          <a:bodyPr/>
          <a:lstStyle/>
          <a:p>
            <a:r>
              <a:rPr lang="en-AU" dirty="0"/>
              <a:t>Naming angles (1)</a:t>
            </a:r>
          </a:p>
        </p:txBody>
      </p:sp>
      <p:sp>
        <p:nvSpPr>
          <p:cNvPr id="8" name="Text Placeholder 7">
            <a:extLst>
              <a:ext uri="{FF2B5EF4-FFF2-40B4-BE49-F238E27FC236}">
                <a16:creationId xmlns:a16="http://schemas.microsoft.com/office/drawing/2014/main" id="{2B0040AE-83C0-30EC-788D-49124C90E5E0}"/>
              </a:ext>
            </a:extLst>
          </p:cNvPr>
          <p:cNvSpPr>
            <a:spLocks noGrp="1"/>
          </p:cNvSpPr>
          <p:nvPr>
            <p:ph type="body" sz="quarter" idx="18"/>
          </p:nvPr>
        </p:nvSpPr>
        <p:spPr/>
        <p:txBody>
          <a:bodyPr/>
          <a:lstStyle/>
          <a:p>
            <a:r>
              <a:rPr lang="en-AU" dirty="0"/>
              <a:t>Communicating effectively</a:t>
            </a:r>
          </a:p>
        </p:txBody>
      </p:sp>
      <p:sp>
        <p:nvSpPr>
          <p:cNvPr id="9" name="TextBox 8">
            <a:extLst>
              <a:ext uri="{FF2B5EF4-FFF2-40B4-BE49-F238E27FC236}">
                <a16:creationId xmlns:a16="http://schemas.microsoft.com/office/drawing/2014/main" id="{539D65C0-B411-6FFB-D4DB-86D5CF4D5935}"/>
              </a:ext>
            </a:extLst>
          </p:cNvPr>
          <p:cNvSpPr txBox="1"/>
          <p:nvPr/>
        </p:nvSpPr>
        <p:spPr>
          <a:xfrm>
            <a:off x="350845" y="1379945"/>
            <a:ext cx="3675017" cy="95917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a:t>What is similar?</a:t>
            </a:r>
          </a:p>
          <a:p>
            <a:pPr marL="342900" indent="-342900">
              <a:lnSpc>
                <a:spcPct val="150000"/>
              </a:lnSpc>
              <a:buFont typeface="Arial" panose="020B0604020202020204" pitchFamily="34" charset="0"/>
              <a:buChar char="•"/>
            </a:pPr>
            <a:r>
              <a:rPr lang="en-US" sz="2000" dirty="0"/>
              <a:t>What is different?</a:t>
            </a:r>
          </a:p>
        </p:txBody>
      </p:sp>
      <p:grpSp>
        <p:nvGrpSpPr>
          <p:cNvPr id="36" name="Group 35" descr="An image of an acute angle ABC.">
            <a:extLst>
              <a:ext uri="{FF2B5EF4-FFF2-40B4-BE49-F238E27FC236}">
                <a16:creationId xmlns:a16="http://schemas.microsoft.com/office/drawing/2014/main" id="{DF99F339-A013-B49D-8A06-05DA19425CB5}"/>
              </a:ext>
            </a:extLst>
          </p:cNvPr>
          <p:cNvGrpSpPr/>
          <p:nvPr/>
        </p:nvGrpSpPr>
        <p:grpSpPr>
          <a:xfrm>
            <a:off x="644639" y="3309140"/>
            <a:ext cx="3079377" cy="2343148"/>
            <a:chOff x="644639" y="3309140"/>
            <a:chExt cx="3079377" cy="2343148"/>
          </a:xfrm>
        </p:grpSpPr>
        <p:grpSp>
          <p:nvGrpSpPr>
            <p:cNvPr id="10" name="Group 9" descr="An image of an acute angle ABC.">
              <a:extLst>
                <a:ext uri="{FF2B5EF4-FFF2-40B4-BE49-F238E27FC236}">
                  <a16:creationId xmlns:a16="http://schemas.microsoft.com/office/drawing/2014/main" id="{A9E35E76-F642-CC49-ECA9-1DB08FC5F8E2}"/>
                </a:ext>
              </a:extLst>
            </p:cNvPr>
            <p:cNvGrpSpPr/>
            <p:nvPr/>
          </p:nvGrpSpPr>
          <p:grpSpPr>
            <a:xfrm>
              <a:off x="1121744" y="3309140"/>
              <a:ext cx="2151528" cy="1731305"/>
              <a:chOff x="2131362" y="2612092"/>
              <a:chExt cx="2151528" cy="1731305"/>
            </a:xfrm>
          </p:grpSpPr>
          <p:grpSp>
            <p:nvGrpSpPr>
              <p:cNvPr id="11" name="Group 10">
                <a:extLst>
                  <a:ext uri="{FF2B5EF4-FFF2-40B4-BE49-F238E27FC236}">
                    <a16:creationId xmlns:a16="http://schemas.microsoft.com/office/drawing/2014/main" id="{F987187F-EDE1-C139-2F5B-DFB29539B9D7}"/>
                  </a:ext>
                </a:extLst>
              </p:cNvPr>
              <p:cNvGrpSpPr/>
              <p:nvPr/>
            </p:nvGrpSpPr>
            <p:grpSpPr>
              <a:xfrm>
                <a:off x="2131362" y="2612092"/>
                <a:ext cx="2151528" cy="1633816"/>
                <a:chOff x="1095937" y="3237380"/>
                <a:chExt cx="2151528" cy="1633816"/>
              </a:xfrm>
            </p:grpSpPr>
            <p:sp>
              <p:nvSpPr>
                <p:cNvPr id="13" name="Freeform: Shape 12">
                  <a:extLst>
                    <a:ext uri="{FF2B5EF4-FFF2-40B4-BE49-F238E27FC236}">
                      <a16:creationId xmlns:a16="http://schemas.microsoft.com/office/drawing/2014/main" id="{C73FF6FE-4E06-07DB-6D85-97AFAD1EE715}"/>
                    </a:ext>
                  </a:extLst>
                </p:cNvPr>
                <p:cNvSpPr/>
                <p:nvPr/>
              </p:nvSpPr>
              <p:spPr>
                <a:xfrm>
                  <a:off x="1290918" y="3368489"/>
                  <a:ext cx="1956547" cy="1284194"/>
                </a:xfrm>
                <a:custGeom>
                  <a:avLst/>
                  <a:gdLst>
                    <a:gd name="connsiteX0" fmla="*/ 598394 w 1956547"/>
                    <a:gd name="connsiteY0" fmla="*/ 0 h 1284194"/>
                    <a:gd name="connsiteX1" fmla="*/ 0 w 1956547"/>
                    <a:gd name="connsiteY1" fmla="*/ 1284194 h 1284194"/>
                    <a:gd name="connsiteX2" fmla="*/ 1956547 w 1956547"/>
                    <a:gd name="connsiteY2" fmla="*/ 1277471 h 1284194"/>
                  </a:gdLst>
                  <a:ahLst/>
                  <a:cxnLst>
                    <a:cxn ang="0">
                      <a:pos x="connsiteX0" y="connsiteY0"/>
                    </a:cxn>
                    <a:cxn ang="0">
                      <a:pos x="connsiteX1" y="connsiteY1"/>
                    </a:cxn>
                    <a:cxn ang="0">
                      <a:pos x="connsiteX2" y="connsiteY2"/>
                    </a:cxn>
                  </a:cxnLst>
                  <a:rect l="l" t="t" r="r" b="b"/>
                  <a:pathLst>
                    <a:path w="1956547" h="1284194">
                      <a:moveTo>
                        <a:pt x="598394" y="0"/>
                      </a:moveTo>
                      <a:lnTo>
                        <a:pt x="0" y="1284194"/>
                      </a:lnTo>
                      <a:lnTo>
                        <a:pt x="1956547" y="1277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C438651C-07EC-5FF5-9930-B397467C026A}"/>
                    </a:ext>
                  </a:extLst>
                </p:cNvPr>
                <p:cNvSpPr txBox="1"/>
                <p:nvPr/>
              </p:nvSpPr>
              <p:spPr>
                <a:xfrm>
                  <a:off x="1600200" y="3237380"/>
                  <a:ext cx="208429" cy="262217"/>
                </a:xfrm>
                <a:prstGeom prst="rect">
                  <a:avLst/>
                </a:prstGeom>
                <a:noFill/>
                <a:ln>
                  <a:noFill/>
                </a:ln>
              </p:spPr>
              <p:txBody>
                <a:bodyPr wrap="square" lIns="0" tIns="0" rIns="0" bIns="0" rtlCol="0">
                  <a:noAutofit/>
                </a:bodyPr>
                <a:lstStyle/>
                <a:p>
                  <a:pPr algn="l"/>
                  <a:r>
                    <a:rPr lang="en-AU" sz="2000" dirty="0"/>
                    <a:t>A</a:t>
                  </a:r>
                </a:p>
              </p:txBody>
            </p:sp>
            <p:sp>
              <p:nvSpPr>
                <p:cNvPr id="15" name="TextBox 14">
                  <a:extLst>
                    <a:ext uri="{FF2B5EF4-FFF2-40B4-BE49-F238E27FC236}">
                      <a16:creationId xmlns:a16="http://schemas.microsoft.com/office/drawing/2014/main" id="{8D40CCC5-8B7F-5273-0185-9BA571F41F43}"/>
                    </a:ext>
                  </a:extLst>
                </p:cNvPr>
                <p:cNvSpPr txBox="1"/>
                <p:nvPr/>
              </p:nvSpPr>
              <p:spPr>
                <a:xfrm>
                  <a:off x="3039036" y="4608979"/>
                  <a:ext cx="208429" cy="262217"/>
                </a:xfrm>
                <a:prstGeom prst="rect">
                  <a:avLst/>
                </a:prstGeom>
                <a:noFill/>
                <a:ln>
                  <a:noFill/>
                </a:ln>
              </p:spPr>
              <p:txBody>
                <a:bodyPr wrap="square" lIns="0" tIns="0" rIns="0" bIns="0" rtlCol="0">
                  <a:noAutofit/>
                </a:bodyPr>
                <a:lstStyle/>
                <a:p>
                  <a:pPr algn="l"/>
                  <a:r>
                    <a:rPr lang="en-AU" sz="2000" dirty="0"/>
                    <a:t>C</a:t>
                  </a:r>
                </a:p>
              </p:txBody>
            </p:sp>
            <p:sp>
              <p:nvSpPr>
                <p:cNvPr id="16" name="TextBox 15">
                  <a:extLst>
                    <a:ext uri="{FF2B5EF4-FFF2-40B4-BE49-F238E27FC236}">
                      <a16:creationId xmlns:a16="http://schemas.microsoft.com/office/drawing/2014/main" id="{3E5820B8-4F31-3EA9-A95C-114BDDCD38A7}"/>
                    </a:ext>
                  </a:extLst>
                </p:cNvPr>
                <p:cNvSpPr txBox="1"/>
                <p:nvPr/>
              </p:nvSpPr>
              <p:spPr>
                <a:xfrm>
                  <a:off x="1095937" y="4545106"/>
                  <a:ext cx="208429" cy="262217"/>
                </a:xfrm>
                <a:prstGeom prst="rect">
                  <a:avLst/>
                </a:prstGeom>
                <a:noFill/>
                <a:ln>
                  <a:noFill/>
                </a:ln>
              </p:spPr>
              <p:txBody>
                <a:bodyPr wrap="square" lIns="0" tIns="0" rIns="0" bIns="0" rtlCol="0">
                  <a:noAutofit/>
                </a:bodyPr>
                <a:lstStyle/>
                <a:p>
                  <a:pPr algn="l"/>
                  <a:r>
                    <a:rPr lang="en-AU" sz="2000" dirty="0"/>
                    <a:t>B</a:t>
                  </a:r>
                </a:p>
              </p:txBody>
            </p:sp>
          </p:grpSp>
          <p:sp>
            <p:nvSpPr>
              <p:cNvPr id="12" name="Arc 11">
                <a:extLst>
                  <a:ext uri="{FF2B5EF4-FFF2-40B4-BE49-F238E27FC236}">
                    <a16:creationId xmlns:a16="http://schemas.microsoft.com/office/drawing/2014/main" id="{4749A05B-2AD8-103C-DB52-28A34127BB7A}"/>
                  </a:ext>
                </a:extLst>
              </p:cNvPr>
              <p:cNvSpPr/>
              <p:nvPr/>
            </p:nvSpPr>
            <p:spPr>
              <a:xfrm>
                <a:off x="2255748" y="3671046"/>
                <a:ext cx="437030" cy="672351"/>
              </a:xfrm>
              <a:prstGeom prst="arc">
                <a:avLst>
                  <a:gd name="adj1" fmla="val 16474435"/>
                  <a:gd name="adj2"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n>
                    <a:solidFill>
                      <a:srgbClr val="FF0000"/>
                    </a:solidFill>
                  </a:ln>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B6E9BD-53AE-1FA5-A5CC-E3F0C561A97E}"/>
                    </a:ext>
                  </a:extLst>
                </p:cNvPr>
                <p:cNvSpPr txBox="1"/>
                <p:nvPr/>
              </p:nvSpPr>
              <p:spPr>
                <a:xfrm>
                  <a:off x="644639" y="5127855"/>
                  <a:ext cx="3079377" cy="52443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m:t>
                        </m:r>
                        <m:r>
                          <a:rPr lang="en-AU" sz="2800" b="0" i="1" smtClean="0">
                            <a:latin typeface="Cambria Math" panose="02040503050406030204" pitchFamily="18" charset="0"/>
                          </a:rPr>
                          <m:t>𝐴𝐵𝐶</m:t>
                        </m:r>
                      </m:oMath>
                    </m:oMathPara>
                  </a14:m>
                  <a:endParaRPr lang="en-AU" sz="2800" dirty="0"/>
                </a:p>
              </p:txBody>
            </p:sp>
          </mc:Choice>
          <mc:Fallback xmlns="">
            <p:sp>
              <p:nvSpPr>
                <p:cNvPr id="17" name="TextBox 16">
                  <a:extLst>
                    <a:ext uri="{FF2B5EF4-FFF2-40B4-BE49-F238E27FC236}">
                      <a16:creationId xmlns:a16="http://schemas.microsoft.com/office/drawing/2014/main" id="{ADB6E9BD-53AE-1FA5-A5CC-E3F0C561A97E}"/>
                    </a:ext>
                  </a:extLst>
                </p:cNvPr>
                <p:cNvSpPr txBox="1">
                  <a:spLocks noRot="1" noChangeAspect="1" noMove="1" noResize="1" noEditPoints="1" noAdjustHandles="1" noChangeArrowheads="1" noChangeShapeType="1" noTextEdit="1"/>
                </p:cNvSpPr>
                <p:nvPr/>
              </p:nvSpPr>
              <p:spPr>
                <a:xfrm>
                  <a:off x="644639" y="5127855"/>
                  <a:ext cx="3079377" cy="524433"/>
                </a:xfrm>
                <a:prstGeom prst="rect">
                  <a:avLst/>
                </a:prstGeom>
                <a:blipFill>
                  <a:blip r:embed="rId3"/>
                  <a:stretch>
                    <a:fillRect/>
                  </a:stretch>
                </a:blipFill>
              </p:spPr>
              <p:txBody>
                <a:bodyPr/>
                <a:lstStyle/>
                <a:p>
                  <a:r>
                    <a:rPr lang="en-AU">
                      <a:noFill/>
                    </a:rPr>
                    <a:t> </a:t>
                  </a:r>
                </a:p>
              </p:txBody>
            </p:sp>
          </mc:Fallback>
        </mc:AlternateContent>
      </p:grpSp>
      <p:grpSp>
        <p:nvGrpSpPr>
          <p:cNvPr id="37" name="Group 36" descr="An image of an acute angle CBA.">
            <a:extLst>
              <a:ext uri="{FF2B5EF4-FFF2-40B4-BE49-F238E27FC236}">
                <a16:creationId xmlns:a16="http://schemas.microsoft.com/office/drawing/2014/main" id="{B94AC9B6-7AAD-C089-6154-5BF1722E48E0}"/>
              </a:ext>
            </a:extLst>
          </p:cNvPr>
          <p:cNvGrpSpPr/>
          <p:nvPr/>
        </p:nvGrpSpPr>
        <p:grpSpPr>
          <a:xfrm>
            <a:off x="4525756" y="3309140"/>
            <a:ext cx="3079377" cy="2383487"/>
            <a:chOff x="4525756" y="3309140"/>
            <a:chExt cx="3079377" cy="238348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CEE86E7-72F5-253A-7B6C-D358B5CA139E}"/>
                    </a:ext>
                  </a:extLst>
                </p:cNvPr>
                <p:cNvSpPr txBox="1"/>
                <p:nvPr/>
              </p:nvSpPr>
              <p:spPr>
                <a:xfrm>
                  <a:off x="4525756" y="5168194"/>
                  <a:ext cx="3079377" cy="52443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m:t>
                        </m:r>
                        <m:r>
                          <a:rPr lang="en-AU" sz="2800" b="0" i="1" smtClean="0">
                            <a:latin typeface="Cambria Math" panose="02040503050406030204" pitchFamily="18" charset="0"/>
                          </a:rPr>
                          <m:t>𝐶𝐵𝐴</m:t>
                        </m:r>
                      </m:oMath>
                    </m:oMathPara>
                  </a14:m>
                  <a:endParaRPr lang="en-AU" sz="2800" dirty="0"/>
                </a:p>
              </p:txBody>
            </p:sp>
          </mc:Choice>
          <mc:Fallback xmlns="">
            <p:sp>
              <p:nvSpPr>
                <p:cNvPr id="18" name="TextBox 17">
                  <a:extLst>
                    <a:ext uri="{FF2B5EF4-FFF2-40B4-BE49-F238E27FC236}">
                      <a16:creationId xmlns:a16="http://schemas.microsoft.com/office/drawing/2014/main" id="{4CEE86E7-72F5-253A-7B6C-D358B5CA139E}"/>
                    </a:ext>
                  </a:extLst>
                </p:cNvPr>
                <p:cNvSpPr txBox="1">
                  <a:spLocks noRot="1" noChangeAspect="1" noMove="1" noResize="1" noEditPoints="1" noAdjustHandles="1" noChangeArrowheads="1" noChangeShapeType="1" noTextEdit="1"/>
                </p:cNvSpPr>
                <p:nvPr/>
              </p:nvSpPr>
              <p:spPr>
                <a:xfrm>
                  <a:off x="4525756" y="5168194"/>
                  <a:ext cx="3079377" cy="524433"/>
                </a:xfrm>
                <a:prstGeom prst="rect">
                  <a:avLst/>
                </a:prstGeom>
                <a:blipFill>
                  <a:blip r:embed="rId4"/>
                  <a:stretch>
                    <a:fillRect/>
                  </a:stretch>
                </a:blipFill>
              </p:spPr>
              <p:txBody>
                <a:bodyPr/>
                <a:lstStyle/>
                <a:p>
                  <a:r>
                    <a:rPr lang="en-AU">
                      <a:noFill/>
                    </a:rPr>
                    <a:t> </a:t>
                  </a:r>
                </a:p>
              </p:txBody>
            </p:sp>
          </mc:Fallback>
        </mc:AlternateContent>
        <p:grpSp>
          <p:nvGrpSpPr>
            <p:cNvPr id="19" name="Group 18" descr="An image of an acute angle CBA.">
              <a:extLst>
                <a:ext uri="{FF2B5EF4-FFF2-40B4-BE49-F238E27FC236}">
                  <a16:creationId xmlns:a16="http://schemas.microsoft.com/office/drawing/2014/main" id="{70560C33-2AEA-5B3B-ADD4-5F37F152547E}"/>
                </a:ext>
              </a:extLst>
            </p:cNvPr>
            <p:cNvGrpSpPr/>
            <p:nvPr/>
          </p:nvGrpSpPr>
          <p:grpSpPr>
            <a:xfrm>
              <a:off x="5046403" y="3309140"/>
              <a:ext cx="2151528" cy="1731305"/>
              <a:chOff x="2131362" y="2612092"/>
              <a:chExt cx="2151528" cy="1731305"/>
            </a:xfrm>
          </p:grpSpPr>
          <p:grpSp>
            <p:nvGrpSpPr>
              <p:cNvPr id="20" name="Group 19">
                <a:extLst>
                  <a:ext uri="{FF2B5EF4-FFF2-40B4-BE49-F238E27FC236}">
                    <a16:creationId xmlns:a16="http://schemas.microsoft.com/office/drawing/2014/main" id="{0CC137AC-AE1D-7BD0-6FF3-18B0CDFB439F}"/>
                  </a:ext>
                </a:extLst>
              </p:cNvPr>
              <p:cNvGrpSpPr/>
              <p:nvPr/>
            </p:nvGrpSpPr>
            <p:grpSpPr>
              <a:xfrm>
                <a:off x="2131362" y="2612092"/>
                <a:ext cx="2151528" cy="1633816"/>
                <a:chOff x="1095937" y="3237380"/>
                <a:chExt cx="2151528" cy="1633816"/>
              </a:xfrm>
            </p:grpSpPr>
            <p:sp>
              <p:nvSpPr>
                <p:cNvPr id="22" name="Freeform: Shape 21">
                  <a:extLst>
                    <a:ext uri="{FF2B5EF4-FFF2-40B4-BE49-F238E27FC236}">
                      <a16:creationId xmlns:a16="http://schemas.microsoft.com/office/drawing/2014/main" id="{7F979BD9-A439-114D-7C98-AD188D6793ED}"/>
                    </a:ext>
                  </a:extLst>
                </p:cNvPr>
                <p:cNvSpPr/>
                <p:nvPr/>
              </p:nvSpPr>
              <p:spPr>
                <a:xfrm>
                  <a:off x="1290918" y="3368489"/>
                  <a:ext cx="1956547" cy="1284194"/>
                </a:xfrm>
                <a:custGeom>
                  <a:avLst/>
                  <a:gdLst>
                    <a:gd name="connsiteX0" fmla="*/ 598394 w 1956547"/>
                    <a:gd name="connsiteY0" fmla="*/ 0 h 1284194"/>
                    <a:gd name="connsiteX1" fmla="*/ 0 w 1956547"/>
                    <a:gd name="connsiteY1" fmla="*/ 1284194 h 1284194"/>
                    <a:gd name="connsiteX2" fmla="*/ 1956547 w 1956547"/>
                    <a:gd name="connsiteY2" fmla="*/ 1277471 h 1284194"/>
                  </a:gdLst>
                  <a:ahLst/>
                  <a:cxnLst>
                    <a:cxn ang="0">
                      <a:pos x="connsiteX0" y="connsiteY0"/>
                    </a:cxn>
                    <a:cxn ang="0">
                      <a:pos x="connsiteX1" y="connsiteY1"/>
                    </a:cxn>
                    <a:cxn ang="0">
                      <a:pos x="connsiteX2" y="connsiteY2"/>
                    </a:cxn>
                  </a:cxnLst>
                  <a:rect l="l" t="t" r="r" b="b"/>
                  <a:pathLst>
                    <a:path w="1956547" h="1284194">
                      <a:moveTo>
                        <a:pt x="598394" y="0"/>
                      </a:moveTo>
                      <a:lnTo>
                        <a:pt x="0" y="1284194"/>
                      </a:lnTo>
                      <a:lnTo>
                        <a:pt x="1956547" y="1277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4DD0B983-EA21-E3D8-9AAE-5F116B4EE7C2}"/>
                    </a:ext>
                  </a:extLst>
                </p:cNvPr>
                <p:cNvSpPr txBox="1"/>
                <p:nvPr/>
              </p:nvSpPr>
              <p:spPr>
                <a:xfrm>
                  <a:off x="1600200" y="3237380"/>
                  <a:ext cx="208429" cy="262217"/>
                </a:xfrm>
                <a:prstGeom prst="rect">
                  <a:avLst/>
                </a:prstGeom>
                <a:noFill/>
                <a:ln>
                  <a:noFill/>
                </a:ln>
              </p:spPr>
              <p:txBody>
                <a:bodyPr wrap="square" lIns="0" tIns="0" rIns="0" bIns="0" rtlCol="0">
                  <a:noAutofit/>
                </a:bodyPr>
                <a:lstStyle/>
                <a:p>
                  <a:pPr algn="l"/>
                  <a:r>
                    <a:rPr lang="en-AU" sz="2000" dirty="0"/>
                    <a:t>A</a:t>
                  </a:r>
                </a:p>
              </p:txBody>
            </p:sp>
            <p:sp>
              <p:nvSpPr>
                <p:cNvPr id="24" name="TextBox 23">
                  <a:extLst>
                    <a:ext uri="{FF2B5EF4-FFF2-40B4-BE49-F238E27FC236}">
                      <a16:creationId xmlns:a16="http://schemas.microsoft.com/office/drawing/2014/main" id="{F156A808-5659-5E2F-EAD9-8DA4FB016DD0}"/>
                    </a:ext>
                  </a:extLst>
                </p:cNvPr>
                <p:cNvSpPr txBox="1"/>
                <p:nvPr/>
              </p:nvSpPr>
              <p:spPr>
                <a:xfrm>
                  <a:off x="3039036" y="4608979"/>
                  <a:ext cx="208429" cy="262217"/>
                </a:xfrm>
                <a:prstGeom prst="rect">
                  <a:avLst/>
                </a:prstGeom>
                <a:noFill/>
                <a:ln>
                  <a:noFill/>
                </a:ln>
              </p:spPr>
              <p:txBody>
                <a:bodyPr wrap="square" lIns="0" tIns="0" rIns="0" bIns="0" rtlCol="0">
                  <a:noAutofit/>
                </a:bodyPr>
                <a:lstStyle/>
                <a:p>
                  <a:pPr algn="l"/>
                  <a:r>
                    <a:rPr lang="en-AU" sz="2000" dirty="0"/>
                    <a:t>C</a:t>
                  </a:r>
                </a:p>
              </p:txBody>
            </p:sp>
            <p:sp>
              <p:nvSpPr>
                <p:cNvPr id="25" name="TextBox 24">
                  <a:extLst>
                    <a:ext uri="{FF2B5EF4-FFF2-40B4-BE49-F238E27FC236}">
                      <a16:creationId xmlns:a16="http://schemas.microsoft.com/office/drawing/2014/main" id="{9AFF51BF-FB75-0931-345E-2734D32D15B4}"/>
                    </a:ext>
                  </a:extLst>
                </p:cNvPr>
                <p:cNvSpPr txBox="1"/>
                <p:nvPr/>
              </p:nvSpPr>
              <p:spPr>
                <a:xfrm>
                  <a:off x="1095937" y="4545106"/>
                  <a:ext cx="208429" cy="262217"/>
                </a:xfrm>
                <a:prstGeom prst="rect">
                  <a:avLst/>
                </a:prstGeom>
                <a:noFill/>
                <a:ln>
                  <a:noFill/>
                </a:ln>
              </p:spPr>
              <p:txBody>
                <a:bodyPr wrap="square" lIns="0" tIns="0" rIns="0" bIns="0" rtlCol="0">
                  <a:noAutofit/>
                </a:bodyPr>
                <a:lstStyle/>
                <a:p>
                  <a:pPr algn="l"/>
                  <a:r>
                    <a:rPr lang="en-AU" sz="2000" dirty="0"/>
                    <a:t>B</a:t>
                  </a:r>
                </a:p>
              </p:txBody>
            </p:sp>
          </p:grpSp>
          <p:sp>
            <p:nvSpPr>
              <p:cNvPr id="21" name="Arc 20">
                <a:extLst>
                  <a:ext uri="{FF2B5EF4-FFF2-40B4-BE49-F238E27FC236}">
                    <a16:creationId xmlns:a16="http://schemas.microsoft.com/office/drawing/2014/main" id="{71C1E8C2-44FC-EED9-9C8D-680A9623ED5D}"/>
                  </a:ext>
                </a:extLst>
              </p:cNvPr>
              <p:cNvSpPr/>
              <p:nvPr/>
            </p:nvSpPr>
            <p:spPr>
              <a:xfrm>
                <a:off x="2255748" y="3671046"/>
                <a:ext cx="437030" cy="672351"/>
              </a:xfrm>
              <a:prstGeom prst="arc">
                <a:avLst>
                  <a:gd name="adj1" fmla="val 16474435"/>
                  <a:gd name="adj2"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n>
                    <a:solidFill>
                      <a:srgbClr val="FF0000"/>
                    </a:solidFill>
                  </a:ln>
                </a:endParaRPr>
              </a:p>
            </p:txBody>
          </p:sp>
        </p:grpSp>
      </p:grpSp>
      <p:grpSp>
        <p:nvGrpSpPr>
          <p:cNvPr id="38" name="Group 37" descr="An image of a reflex angle ABC.">
            <a:extLst>
              <a:ext uri="{FF2B5EF4-FFF2-40B4-BE49-F238E27FC236}">
                <a16:creationId xmlns:a16="http://schemas.microsoft.com/office/drawing/2014/main" id="{3C72B705-F8D2-18C4-EC7D-882BCB8219C5}"/>
              </a:ext>
            </a:extLst>
          </p:cNvPr>
          <p:cNvGrpSpPr/>
          <p:nvPr/>
        </p:nvGrpSpPr>
        <p:grpSpPr>
          <a:xfrm>
            <a:off x="8644753" y="3309736"/>
            <a:ext cx="2272030" cy="2382891"/>
            <a:chOff x="8644753" y="3309736"/>
            <a:chExt cx="2272030" cy="2382891"/>
          </a:xfrm>
        </p:grpSpPr>
        <p:grpSp>
          <p:nvGrpSpPr>
            <p:cNvPr id="26" name="Group 25" descr="An image of a reflex angle ABC.">
              <a:extLst>
                <a:ext uri="{FF2B5EF4-FFF2-40B4-BE49-F238E27FC236}">
                  <a16:creationId xmlns:a16="http://schemas.microsoft.com/office/drawing/2014/main" id="{3CF505F8-63AC-8343-F6A4-6B33545F48D3}"/>
                </a:ext>
              </a:extLst>
            </p:cNvPr>
            <p:cNvGrpSpPr/>
            <p:nvPr/>
          </p:nvGrpSpPr>
          <p:grpSpPr>
            <a:xfrm>
              <a:off x="8644753" y="3309736"/>
              <a:ext cx="2272030" cy="1722755"/>
              <a:chOff x="8569070" y="2017602"/>
              <a:chExt cx="2272030" cy="1722755"/>
            </a:xfrm>
          </p:grpSpPr>
          <p:grpSp>
            <p:nvGrpSpPr>
              <p:cNvPr id="27" name="Group 26">
                <a:extLst>
                  <a:ext uri="{FF2B5EF4-FFF2-40B4-BE49-F238E27FC236}">
                    <a16:creationId xmlns:a16="http://schemas.microsoft.com/office/drawing/2014/main" id="{23FCB931-FE83-3740-0CEC-77E4C295FB5C}"/>
                  </a:ext>
                </a:extLst>
              </p:cNvPr>
              <p:cNvGrpSpPr/>
              <p:nvPr/>
            </p:nvGrpSpPr>
            <p:grpSpPr>
              <a:xfrm>
                <a:off x="8689720" y="2017602"/>
                <a:ext cx="2151380" cy="1633220"/>
                <a:chOff x="0" y="0"/>
                <a:chExt cx="2151528" cy="1633816"/>
              </a:xfrm>
            </p:grpSpPr>
            <p:sp>
              <p:nvSpPr>
                <p:cNvPr id="29" name="Freeform: Shape 28">
                  <a:extLst>
                    <a:ext uri="{FF2B5EF4-FFF2-40B4-BE49-F238E27FC236}">
                      <a16:creationId xmlns:a16="http://schemas.microsoft.com/office/drawing/2014/main" id="{C49A246D-FB9F-166C-BE1B-D0F53554B2E5}"/>
                    </a:ext>
                  </a:extLst>
                </p:cNvPr>
                <p:cNvSpPr/>
                <p:nvPr/>
              </p:nvSpPr>
              <p:spPr>
                <a:xfrm>
                  <a:off x="194981" y="131109"/>
                  <a:ext cx="1956547" cy="1284194"/>
                </a:xfrm>
                <a:custGeom>
                  <a:avLst/>
                  <a:gdLst>
                    <a:gd name="connsiteX0" fmla="*/ 598394 w 1956547"/>
                    <a:gd name="connsiteY0" fmla="*/ 0 h 1284194"/>
                    <a:gd name="connsiteX1" fmla="*/ 0 w 1956547"/>
                    <a:gd name="connsiteY1" fmla="*/ 1284194 h 1284194"/>
                    <a:gd name="connsiteX2" fmla="*/ 1956547 w 1956547"/>
                    <a:gd name="connsiteY2" fmla="*/ 1277471 h 1284194"/>
                  </a:gdLst>
                  <a:ahLst/>
                  <a:cxnLst>
                    <a:cxn ang="0">
                      <a:pos x="connsiteX0" y="connsiteY0"/>
                    </a:cxn>
                    <a:cxn ang="0">
                      <a:pos x="connsiteX1" y="connsiteY1"/>
                    </a:cxn>
                    <a:cxn ang="0">
                      <a:pos x="connsiteX2" y="connsiteY2"/>
                    </a:cxn>
                  </a:cxnLst>
                  <a:rect l="l" t="t" r="r" b="b"/>
                  <a:pathLst>
                    <a:path w="1956547" h="1284194">
                      <a:moveTo>
                        <a:pt x="598394" y="0"/>
                      </a:moveTo>
                      <a:lnTo>
                        <a:pt x="0" y="1284194"/>
                      </a:lnTo>
                      <a:lnTo>
                        <a:pt x="1956547" y="1277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30" name="TextBox 12">
                  <a:extLst>
                    <a:ext uri="{FF2B5EF4-FFF2-40B4-BE49-F238E27FC236}">
                      <a16:creationId xmlns:a16="http://schemas.microsoft.com/office/drawing/2014/main" id="{9491D970-70BE-2C25-D2D9-0890AE379C0B}"/>
                    </a:ext>
                  </a:extLst>
                </p:cNvPr>
                <p:cNvSpPr txBox="1"/>
                <p:nvPr/>
              </p:nvSpPr>
              <p:spPr>
                <a:xfrm>
                  <a:off x="504263" y="0"/>
                  <a:ext cx="208429" cy="262217"/>
                </a:xfrm>
                <a:prstGeom prst="rect">
                  <a:avLst/>
                </a:prstGeom>
                <a:noFill/>
                <a:ln>
                  <a:noFill/>
                </a:ln>
              </p:spPr>
              <p:txBody>
                <a:bodyPr wrap="square" lIns="0" tIns="0" rIns="0" bIns="0" rtlCol="0">
                  <a:noAutofit/>
                </a:bodyPr>
                <a:lstStyle/>
                <a:p>
                  <a:pPr>
                    <a:lnSpc>
                      <a:spcPct val="107000"/>
                    </a:lnSpc>
                    <a:spcAft>
                      <a:spcPts val="800"/>
                    </a:spcAft>
                  </a:pPr>
                  <a:r>
                    <a:rPr lang="en-AU"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8">
                  <a:extLst>
                    <a:ext uri="{FF2B5EF4-FFF2-40B4-BE49-F238E27FC236}">
                      <a16:creationId xmlns:a16="http://schemas.microsoft.com/office/drawing/2014/main" id="{6C3E25F9-1324-0206-787A-B92F0056FD97}"/>
                    </a:ext>
                  </a:extLst>
                </p:cNvPr>
                <p:cNvSpPr txBox="1"/>
                <p:nvPr/>
              </p:nvSpPr>
              <p:spPr>
                <a:xfrm>
                  <a:off x="1943099" y="1371599"/>
                  <a:ext cx="208429" cy="262217"/>
                </a:xfrm>
                <a:prstGeom prst="rect">
                  <a:avLst/>
                </a:prstGeom>
                <a:noFill/>
                <a:ln>
                  <a:noFill/>
                </a:ln>
              </p:spPr>
              <p:txBody>
                <a:bodyPr wrap="square" lIns="0" tIns="0" rIns="0" bIns="0" rtlCol="0">
                  <a:noAutofit/>
                </a:bodyPr>
                <a:lstStyle/>
                <a:p>
                  <a:pPr>
                    <a:lnSpc>
                      <a:spcPct val="107000"/>
                    </a:lnSpc>
                    <a:spcAft>
                      <a:spcPts val="800"/>
                    </a:spcAft>
                  </a:pPr>
                  <a:r>
                    <a:rPr lang="en-AU"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19">
                  <a:extLst>
                    <a:ext uri="{FF2B5EF4-FFF2-40B4-BE49-F238E27FC236}">
                      <a16:creationId xmlns:a16="http://schemas.microsoft.com/office/drawing/2014/main" id="{E91C272B-AA7E-8EE4-9EBE-14E431CF9A6A}"/>
                    </a:ext>
                  </a:extLst>
                </p:cNvPr>
                <p:cNvSpPr txBox="1"/>
                <p:nvPr/>
              </p:nvSpPr>
              <p:spPr>
                <a:xfrm>
                  <a:off x="0" y="1307726"/>
                  <a:ext cx="208429" cy="262217"/>
                </a:xfrm>
                <a:prstGeom prst="rect">
                  <a:avLst/>
                </a:prstGeom>
                <a:noFill/>
                <a:ln>
                  <a:noFill/>
                </a:ln>
              </p:spPr>
              <p:txBody>
                <a:bodyPr wrap="square" lIns="0" tIns="0" rIns="0" bIns="0" rtlCol="0">
                  <a:noAutofit/>
                </a:bodyPr>
                <a:lstStyle/>
                <a:p>
                  <a:pPr>
                    <a:lnSpc>
                      <a:spcPct val="107000"/>
                    </a:lnSpc>
                    <a:spcAft>
                      <a:spcPts val="800"/>
                    </a:spcAft>
                  </a:pPr>
                  <a:r>
                    <a:rPr lang="en-AU"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Arc 27">
                <a:extLst>
                  <a:ext uri="{FF2B5EF4-FFF2-40B4-BE49-F238E27FC236}">
                    <a16:creationId xmlns:a16="http://schemas.microsoft.com/office/drawing/2014/main" id="{5510C6A2-1CC2-45DC-DC69-2F4130FDDAEA}"/>
                  </a:ext>
                </a:extLst>
              </p:cNvPr>
              <p:cNvSpPr/>
              <p:nvPr/>
            </p:nvSpPr>
            <p:spPr>
              <a:xfrm rot="10525070">
                <a:off x="8569070" y="3128852"/>
                <a:ext cx="611505" cy="611505"/>
              </a:xfrm>
              <a:prstGeom prst="arc">
                <a:avLst>
                  <a:gd name="adj1" fmla="val 11030176"/>
                  <a:gd name="adj2" fmla="val 704665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AU" dirty="0"/>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5488E53-364A-0C33-9BEB-7AEA7FF8B773}"/>
                    </a:ext>
                  </a:extLst>
                </p:cNvPr>
                <p:cNvSpPr txBox="1"/>
                <p:nvPr/>
              </p:nvSpPr>
              <p:spPr>
                <a:xfrm>
                  <a:off x="8960122" y="5169407"/>
                  <a:ext cx="1748246" cy="523220"/>
                </a:xfrm>
                <a:prstGeom prst="rect">
                  <a:avLst/>
                </a:prstGeom>
                <a:noFill/>
              </p:spPr>
              <p:txBody>
                <a:bodyPr wrap="square">
                  <a:spAutoFit/>
                </a:bodyPr>
                <a:lstStyle/>
                <a:p>
                  <a:pPr algn="l"/>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m:t>
                        </m:r>
                        <m:r>
                          <a:rPr lang="en-AU" sz="2800" b="0" i="1" smtClean="0">
                            <a:latin typeface="Cambria Math" panose="02040503050406030204" pitchFamily="18" charset="0"/>
                          </a:rPr>
                          <m:t>𝐴𝐵𝐶</m:t>
                        </m:r>
                      </m:oMath>
                    </m:oMathPara>
                  </a14:m>
                  <a:endParaRPr lang="en-AU" sz="2800" dirty="0"/>
                </a:p>
              </p:txBody>
            </p:sp>
          </mc:Choice>
          <mc:Fallback xmlns="">
            <p:sp>
              <p:nvSpPr>
                <p:cNvPr id="33" name="TextBox 32">
                  <a:extLst>
                    <a:ext uri="{FF2B5EF4-FFF2-40B4-BE49-F238E27FC236}">
                      <a16:creationId xmlns:a16="http://schemas.microsoft.com/office/drawing/2014/main" id="{55488E53-364A-0C33-9BEB-7AEA7FF8B773}"/>
                    </a:ext>
                  </a:extLst>
                </p:cNvPr>
                <p:cNvSpPr txBox="1">
                  <a:spLocks noRot="1" noChangeAspect="1" noMove="1" noResize="1" noEditPoints="1" noAdjustHandles="1" noChangeArrowheads="1" noChangeShapeType="1" noTextEdit="1"/>
                </p:cNvSpPr>
                <p:nvPr/>
              </p:nvSpPr>
              <p:spPr>
                <a:xfrm>
                  <a:off x="8960122" y="5169407"/>
                  <a:ext cx="1748246" cy="523220"/>
                </a:xfrm>
                <a:prstGeom prst="rect">
                  <a:avLst/>
                </a:prstGeom>
                <a:blipFill>
                  <a:blip r:embed="rId5"/>
                  <a:stretch>
                    <a:fillRect/>
                  </a:stretch>
                </a:blipFill>
              </p:spPr>
              <p:txBody>
                <a:bodyPr/>
                <a:lstStyle/>
                <a:p>
                  <a:r>
                    <a:rPr lang="en-AU">
                      <a:noFill/>
                    </a:rPr>
                    <a:t> </a:t>
                  </a:r>
                </a:p>
              </p:txBody>
            </p:sp>
          </mc:Fallback>
        </mc:AlternateContent>
      </p:grpSp>
      <p:sp>
        <p:nvSpPr>
          <p:cNvPr id="39" name="Slide Number Placeholder 38">
            <a:extLst>
              <a:ext uri="{FF2B5EF4-FFF2-40B4-BE49-F238E27FC236}">
                <a16:creationId xmlns:a16="http://schemas.microsoft.com/office/drawing/2014/main" id="{392AE259-48E5-90B2-4C4D-B3337277A9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531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9F75A-BBAA-DB87-2AC8-FA62481B9884}"/>
              </a:ext>
            </a:extLst>
          </p:cNvPr>
          <p:cNvSpPr>
            <a:spLocks noGrp="1"/>
          </p:cNvSpPr>
          <p:nvPr>
            <p:ph type="title"/>
          </p:nvPr>
        </p:nvSpPr>
        <p:spPr/>
        <p:txBody>
          <a:bodyPr/>
          <a:lstStyle/>
          <a:p>
            <a:r>
              <a:rPr lang="en-AU" dirty="0"/>
              <a:t>Naming angles (2)</a:t>
            </a:r>
          </a:p>
        </p:txBody>
      </p:sp>
      <p:sp>
        <p:nvSpPr>
          <p:cNvPr id="7" name="Text Placeholder 6">
            <a:extLst>
              <a:ext uri="{FF2B5EF4-FFF2-40B4-BE49-F238E27FC236}">
                <a16:creationId xmlns:a16="http://schemas.microsoft.com/office/drawing/2014/main" id="{082E8BEA-DCC5-3E5E-2DD5-98A62749156B}"/>
              </a:ext>
            </a:extLst>
          </p:cNvPr>
          <p:cNvSpPr>
            <a:spLocks noGrp="1"/>
          </p:cNvSpPr>
          <p:nvPr>
            <p:ph type="body" sz="quarter" idx="18"/>
          </p:nvPr>
        </p:nvSpPr>
        <p:spPr/>
        <p:txBody>
          <a:bodyPr/>
          <a:lstStyle/>
          <a:p>
            <a:r>
              <a:rPr lang="en-AU" dirty="0"/>
              <a:t>Communicating effectively</a:t>
            </a:r>
          </a:p>
        </p:txBody>
      </p:sp>
      <p:pic>
        <p:nvPicPr>
          <p:cNvPr id="9" name="Picture 8" descr="An image of a line BDE with a line AB and a line CD projecting up from the line at an angle of about 50 degrees, approximately 2 centimetres apart.">
            <a:extLst>
              <a:ext uri="{FF2B5EF4-FFF2-40B4-BE49-F238E27FC236}">
                <a16:creationId xmlns:a16="http://schemas.microsoft.com/office/drawing/2014/main" id="{696043B2-AA73-2835-4D02-3851BF12E5B6}"/>
              </a:ext>
            </a:extLst>
          </p:cNvPr>
          <p:cNvPicPr>
            <a:picLocks noChangeAspect="1"/>
          </p:cNvPicPr>
          <p:nvPr/>
        </p:nvPicPr>
        <p:blipFill>
          <a:blip r:embed="rId2"/>
          <a:stretch>
            <a:fillRect/>
          </a:stretch>
        </p:blipFill>
        <p:spPr>
          <a:xfrm>
            <a:off x="360000" y="2089453"/>
            <a:ext cx="5586270" cy="3504523"/>
          </a:xfrm>
          <a:prstGeom prst="rect">
            <a:avLst/>
          </a:prstGeom>
        </p:spPr>
      </p:pic>
      <p:sp>
        <p:nvSpPr>
          <p:cNvPr id="8" name="Picture Placeholder 7">
            <a:extLst>
              <a:ext uri="{FF2B5EF4-FFF2-40B4-BE49-F238E27FC236}">
                <a16:creationId xmlns:a16="http://schemas.microsoft.com/office/drawing/2014/main" id="{1CB5B7BD-0C9A-0A70-579F-23E843BAC3EA}"/>
              </a:ext>
            </a:extLst>
          </p:cNvPr>
          <p:cNvSpPr>
            <a:spLocks noGrp="1"/>
          </p:cNvSpPr>
          <p:nvPr>
            <p:ph type="pic" sz="quarter" idx="19"/>
          </p:nvPr>
        </p:nvSpPr>
        <p:spPr>
          <a:xfrm>
            <a:off x="6155100" y="2089453"/>
            <a:ext cx="5676900" cy="3504523"/>
          </a:xfrm>
        </p:spPr>
        <p:txBody>
          <a:bodyPr/>
          <a:lstStyle/>
          <a:p>
            <a:pPr marL="342900" indent="-342900">
              <a:buFont typeface="Arial" panose="020B0604020202020204" pitchFamily="34" charset="0"/>
              <a:buChar char="•"/>
            </a:pPr>
            <a:r>
              <a:rPr lang="en-AU" dirty="0"/>
              <a:t>∠𝐴𝐵𝐷 is acute.</a:t>
            </a:r>
          </a:p>
          <a:p>
            <a:pPr marL="342900" indent="-342900">
              <a:buFont typeface="Arial" panose="020B0604020202020204" pitchFamily="34" charset="0"/>
              <a:buChar char="•"/>
            </a:pPr>
            <a:r>
              <a:rPr lang="en-AU" dirty="0"/>
              <a:t>∠𝐵𝐷𝐶 is obtuse.</a:t>
            </a:r>
          </a:p>
          <a:p>
            <a:endParaRPr lang="en-AU" dirty="0"/>
          </a:p>
        </p:txBody>
      </p:sp>
      <p:sp>
        <p:nvSpPr>
          <p:cNvPr id="2" name="Slide Number Placeholder 1">
            <a:extLst>
              <a:ext uri="{FF2B5EF4-FFF2-40B4-BE49-F238E27FC236}">
                <a16:creationId xmlns:a16="http://schemas.microsoft.com/office/drawing/2014/main" id="{3070094B-B610-74D9-EEE8-C5FD6E150A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8066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9F75A-BBAA-DB87-2AC8-FA62481B9884}"/>
              </a:ext>
            </a:extLst>
          </p:cNvPr>
          <p:cNvSpPr>
            <a:spLocks noGrp="1"/>
          </p:cNvSpPr>
          <p:nvPr>
            <p:ph type="title"/>
          </p:nvPr>
        </p:nvSpPr>
        <p:spPr/>
        <p:txBody>
          <a:bodyPr/>
          <a:lstStyle/>
          <a:p>
            <a:r>
              <a:rPr lang="en-AU" dirty="0"/>
              <a:t>Naming angles (3)</a:t>
            </a:r>
          </a:p>
        </p:txBody>
      </p:sp>
      <p:sp>
        <p:nvSpPr>
          <p:cNvPr id="7" name="Text Placeholder 6">
            <a:extLst>
              <a:ext uri="{FF2B5EF4-FFF2-40B4-BE49-F238E27FC236}">
                <a16:creationId xmlns:a16="http://schemas.microsoft.com/office/drawing/2014/main" id="{082E8BEA-DCC5-3E5E-2DD5-98A62749156B}"/>
              </a:ext>
            </a:extLst>
          </p:cNvPr>
          <p:cNvSpPr>
            <a:spLocks noGrp="1"/>
          </p:cNvSpPr>
          <p:nvPr>
            <p:ph type="body" sz="quarter" idx="18"/>
          </p:nvPr>
        </p:nvSpPr>
        <p:spPr/>
        <p:txBody>
          <a:bodyPr/>
          <a:lstStyle/>
          <a:p>
            <a:r>
              <a:rPr lang="en-AU" dirty="0"/>
              <a:t>Communicating effectively</a:t>
            </a:r>
          </a:p>
        </p:txBody>
      </p:sp>
      <p:pic>
        <p:nvPicPr>
          <p:cNvPr id="9" name="Picture 8" descr="An image of a line BDE with a line AB and a line CD projecting up from the line at an angle of about 50 degrees, approximately 2 centimetres apart.">
            <a:extLst>
              <a:ext uri="{FF2B5EF4-FFF2-40B4-BE49-F238E27FC236}">
                <a16:creationId xmlns:a16="http://schemas.microsoft.com/office/drawing/2014/main" id="{696043B2-AA73-2835-4D02-3851BF12E5B6}"/>
              </a:ext>
            </a:extLst>
          </p:cNvPr>
          <p:cNvPicPr>
            <a:picLocks noChangeAspect="1"/>
          </p:cNvPicPr>
          <p:nvPr/>
        </p:nvPicPr>
        <p:blipFill>
          <a:blip r:embed="rId2"/>
          <a:stretch>
            <a:fillRect/>
          </a:stretch>
        </p:blipFill>
        <p:spPr>
          <a:xfrm>
            <a:off x="360000" y="2089453"/>
            <a:ext cx="5586270" cy="3504523"/>
          </a:xfrm>
          <a:prstGeom prst="rect">
            <a:avLst/>
          </a:prstGeom>
        </p:spPr>
      </p:pic>
      <p:sp>
        <p:nvSpPr>
          <p:cNvPr id="8" name="Picture Placeholder 7">
            <a:extLst>
              <a:ext uri="{FF2B5EF4-FFF2-40B4-BE49-F238E27FC236}">
                <a16:creationId xmlns:a16="http://schemas.microsoft.com/office/drawing/2014/main" id="{1CB5B7BD-0C9A-0A70-579F-23E843BAC3EA}"/>
              </a:ext>
            </a:extLst>
          </p:cNvPr>
          <p:cNvSpPr>
            <a:spLocks noGrp="1"/>
          </p:cNvSpPr>
          <p:nvPr>
            <p:ph type="pic" sz="quarter" idx="19"/>
          </p:nvPr>
        </p:nvSpPr>
        <p:spPr>
          <a:xfrm>
            <a:off x="6155100" y="2089453"/>
            <a:ext cx="5676900" cy="3504523"/>
          </a:xfrm>
        </p:spPr>
        <p:txBody>
          <a:bodyPr/>
          <a:lstStyle/>
          <a:p>
            <a:pPr marL="342900" indent="-342900">
              <a:buFont typeface="Arial" panose="020B0604020202020204" pitchFamily="34" charset="0"/>
              <a:buChar char="•"/>
            </a:pPr>
            <a:r>
              <a:rPr lang="en-AU" dirty="0"/>
              <a:t>∠𝐴𝐵𝐷 is acute.</a:t>
            </a:r>
          </a:p>
          <a:p>
            <a:pPr marL="342900" indent="-342900">
              <a:buFont typeface="Arial" panose="020B0604020202020204" pitchFamily="34" charset="0"/>
              <a:buChar char="•"/>
            </a:pPr>
            <a:r>
              <a:rPr lang="en-AU" dirty="0"/>
              <a:t>∠ 𝐴𝐵𝐷 is reflex.</a:t>
            </a:r>
          </a:p>
          <a:p>
            <a:endParaRPr lang="en-AU" dirty="0"/>
          </a:p>
        </p:txBody>
      </p:sp>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C8BF58A3-3CD5-01F3-4B2D-EA86E818BD0A}"/>
                  </a:ext>
                </a:extLst>
              </p:cNvPr>
              <p:cNvSpPr/>
              <p:nvPr/>
            </p:nvSpPr>
            <p:spPr>
              <a:xfrm>
                <a:off x="360000" y="5562549"/>
                <a:ext cx="2769326" cy="684837"/>
              </a:xfrm>
              <a:prstGeom prst="wedgeRoundRectCallout">
                <a:avLst>
                  <a:gd name="adj1" fmla="val -21647"/>
                  <a:gd name="adj2" fmla="val -898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r>
                  <a:rPr lang="en-US" sz="1800" dirty="0"/>
                  <a:t>How else might you name </a:t>
                </a:r>
                <a14:m>
                  <m:oMath xmlns:m="http://schemas.openxmlformats.org/officeDocument/2006/math">
                    <m:r>
                      <a:rPr lang="en-AU" sz="1800" i="1" smtClean="0">
                        <a:latin typeface="Cambria Math" panose="02040503050406030204" pitchFamily="18" charset="0"/>
                      </a:rPr>
                      <m:t>∠</m:t>
                    </m:r>
                    <m:r>
                      <a:rPr lang="en-AU" sz="1800" b="0" i="1" smtClean="0">
                        <a:latin typeface="Cambria Math" panose="02040503050406030204" pitchFamily="18" charset="0"/>
                      </a:rPr>
                      <m:t>𝐴𝐵𝐷</m:t>
                    </m:r>
                  </m:oMath>
                </a14:m>
                <a:r>
                  <a:rPr lang="en-AU" sz="1800" dirty="0"/>
                  <a:t>?</a:t>
                </a:r>
                <a:endParaRPr lang="en-US" sz="1800" dirty="0"/>
              </a:p>
            </p:txBody>
          </p:sp>
        </mc:Choice>
        <mc:Fallback xmlns="">
          <p:sp>
            <p:nvSpPr>
              <p:cNvPr id="3" name="Speech Bubble: Rectangle with Corners Rounded 2">
                <a:extLst>
                  <a:ext uri="{FF2B5EF4-FFF2-40B4-BE49-F238E27FC236}">
                    <a16:creationId xmlns:a16="http://schemas.microsoft.com/office/drawing/2014/main" id="{C8BF58A3-3CD5-01F3-4B2D-EA86E818BD0A}"/>
                  </a:ext>
                </a:extLst>
              </p:cNvPr>
              <p:cNvSpPr>
                <a:spLocks noRot="1" noChangeAspect="1" noMove="1" noResize="1" noEditPoints="1" noAdjustHandles="1" noChangeArrowheads="1" noChangeShapeType="1" noTextEdit="1"/>
              </p:cNvSpPr>
              <p:nvPr/>
            </p:nvSpPr>
            <p:spPr>
              <a:xfrm>
                <a:off x="360000" y="5562549"/>
                <a:ext cx="2769326" cy="684837"/>
              </a:xfrm>
              <a:prstGeom prst="wedgeRoundRectCallout">
                <a:avLst>
                  <a:gd name="adj1" fmla="val -21647"/>
                  <a:gd name="adj2" fmla="val -89813"/>
                  <a:gd name="adj3" fmla="val 16667"/>
                </a:avLst>
              </a:prstGeom>
              <a:blipFill>
                <a:blip r:embed="rId3"/>
                <a:stretch>
                  <a:fillRect b="-6832"/>
                </a:stretch>
              </a:blipFill>
            </p:spPr>
            <p:txBody>
              <a:bodyPr/>
              <a:lstStyle/>
              <a:p>
                <a:r>
                  <a:rPr lang="en-AU">
                    <a:noFill/>
                  </a:rPr>
                  <a:t> </a:t>
                </a:r>
              </a:p>
            </p:txBody>
          </p:sp>
        </mc:Fallback>
      </mc:AlternateContent>
      <p:sp>
        <p:nvSpPr>
          <p:cNvPr id="4" name="Speech Bubble: Rectangle with Corners Rounded 3">
            <a:extLst>
              <a:ext uri="{FF2B5EF4-FFF2-40B4-BE49-F238E27FC236}">
                <a16:creationId xmlns:a16="http://schemas.microsoft.com/office/drawing/2014/main" id="{80A5E7AF-7728-20F9-C1B9-0E8293261AF5}"/>
              </a:ext>
            </a:extLst>
          </p:cNvPr>
          <p:cNvSpPr/>
          <p:nvPr/>
        </p:nvSpPr>
        <p:spPr>
          <a:xfrm>
            <a:off x="3450065" y="1436043"/>
            <a:ext cx="3090584" cy="684837"/>
          </a:xfrm>
          <a:prstGeom prst="wedgeRoundRectCallout">
            <a:avLst>
              <a:gd name="adj1" fmla="val -20631"/>
              <a:gd name="adj2" fmla="val 912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r>
              <a:rPr lang="en-US" sz="1800" dirty="0"/>
              <a:t>How might you name a different acute angle?</a:t>
            </a:r>
          </a:p>
        </p:txBody>
      </p:sp>
      <p:sp>
        <p:nvSpPr>
          <p:cNvPr id="6" name="Speech Bubble: Rectangle with Corners Rounded 5">
            <a:extLst>
              <a:ext uri="{FF2B5EF4-FFF2-40B4-BE49-F238E27FC236}">
                <a16:creationId xmlns:a16="http://schemas.microsoft.com/office/drawing/2014/main" id="{D514423A-2E06-9D90-BA00-0C9C6E0D07B7}"/>
              </a:ext>
            </a:extLst>
          </p:cNvPr>
          <p:cNvSpPr/>
          <p:nvPr/>
        </p:nvSpPr>
        <p:spPr>
          <a:xfrm>
            <a:off x="6540649" y="4376928"/>
            <a:ext cx="3552824" cy="1045029"/>
          </a:xfrm>
          <a:prstGeom prst="wedgeRoundRectCallout">
            <a:avLst>
              <a:gd name="adj1" fmla="val -56663"/>
              <a:gd name="adj2" fmla="val 196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r>
              <a:rPr lang="en-US" sz="1800" dirty="0"/>
              <a:t>What other angles can you see?</a:t>
            </a:r>
          </a:p>
        </p:txBody>
      </p:sp>
      <p:sp>
        <p:nvSpPr>
          <p:cNvPr id="2" name="Slide Number Placeholder 1">
            <a:extLst>
              <a:ext uri="{FF2B5EF4-FFF2-40B4-BE49-F238E27FC236}">
                <a16:creationId xmlns:a16="http://schemas.microsoft.com/office/drawing/2014/main" id="{3070094B-B610-74D9-EEE8-C5FD6E150A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1348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055992-B06C-CE5E-D12C-489831DE6967}"/>
              </a:ext>
            </a:extLst>
          </p:cNvPr>
          <p:cNvSpPr>
            <a:spLocks noGrp="1"/>
          </p:cNvSpPr>
          <p:nvPr>
            <p:ph type="ctrTitle"/>
          </p:nvPr>
        </p:nvSpPr>
        <p:spPr/>
        <p:txBody>
          <a:bodyPr/>
          <a:lstStyle/>
          <a:p>
            <a:r>
              <a:rPr lang="en-AU" dirty="0"/>
              <a:t>Apply</a:t>
            </a:r>
          </a:p>
        </p:txBody>
      </p:sp>
      <p:sp>
        <p:nvSpPr>
          <p:cNvPr id="13" name="Text Placeholder 12">
            <a:extLst>
              <a:ext uri="{FF2B5EF4-FFF2-40B4-BE49-F238E27FC236}">
                <a16:creationId xmlns:a16="http://schemas.microsoft.com/office/drawing/2014/main" id="{01B07228-129C-CB13-F1F3-0E836AF0A0DA}"/>
              </a:ext>
            </a:extLst>
          </p:cNvPr>
          <p:cNvSpPr>
            <a:spLocks noGrp="1"/>
          </p:cNvSpPr>
          <p:nvPr>
            <p:ph type="body" sz="quarter" idx="14"/>
          </p:nvPr>
        </p:nvSpPr>
        <p:spPr/>
        <p:txBody>
          <a:bodyPr/>
          <a:lstStyle/>
          <a:p>
            <a:r>
              <a:rPr lang="en-AU" dirty="0">
                <a:latin typeface="+mj-lt"/>
              </a:rPr>
              <a:t>Bingo</a:t>
            </a:r>
          </a:p>
        </p:txBody>
      </p:sp>
      <p:sp>
        <p:nvSpPr>
          <p:cNvPr id="2" name="TextBox 1">
            <a:extLst>
              <a:ext uri="{FF2B5EF4-FFF2-40B4-BE49-F238E27FC236}">
                <a16:creationId xmlns:a16="http://schemas.microsoft.com/office/drawing/2014/main" id="{2C0A4FD0-9BA1-2FD6-6D62-038FE8C9050A}"/>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637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37BDEC-7540-C920-D9A7-B937488B5F88}"/>
              </a:ext>
            </a:extLst>
          </p:cNvPr>
          <p:cNvSpPr>
            <a:spLocks noGrp="1"/>
          </p:cNvSpPr>
          <p:nvPr>
            <p:ph type="title"/>
          </p:nvPr>
        </p:nvSpPr>
        <p:spPr/>
        <p:txBody>
          <a:bodyPr/>
          <a:lstStyle/>
          <a:p>
            <a:r>
              <a:rPr lang="en-AU" dirty="0"/>
              <a:t>Bingo!</a:t>
            </a:r>
          </a:p>
        </p:txBody>
      </p:sp>
      <p:sp>
        <p:nvSpPr>
          <p:cNvPr id="9" name="Text Placeholder 8">
            <a:extLst>
              <a:ext uri="{FF2B5EF4-FFF2-40B4-BE49-F238E27FC236}">
                <a16:creationId xmlns:a16="http://schemas.microsoft.com/office/drawing/2014/main" id="{E840CB6F-013A-DA54-E260-819DED5180C7}"/>
              </a:ext>
            </a:extLst>
          </p:cNvPr>
          <p:cNvSpPr>
            <a:spLocks noGrp="1"/>
          </p:cNvSpPr>
          <p:nvPr>
            <p:ph type="body" sz="quarter" idx="18"/>
          </p:nvPr>
        </p:nvSpPr>
        <p:spPr/>
        <p:txBody>
          <a:bodyPr/>
          <a:lstStyle/>
          <a:p>
            <a:r>
              <a:rPr lang="en-AU" dirty="0"/>
              <a:t>Game card example</a:t>
            </a:r>
          </a:p>
        </p:txBody>
      </p:sp>
      <p:pic>
        <p:nvPicPr>
          <p:cNvPr id="11" name="Picture 10" descr="A multi-coloured spinner with labels of angle sizes. The spinner is pointing at acute.">
            <a:extLst>
              <a:ext uri="{FF2B5EF4-FFF2-40B4-BE49-F238E27FC236}">
                <a16:creationId xmlns:a16="http://schemas.microsoft.com/office/drawing/2014/main" id="{9F71CBF7-3532-33D9-DEAA-613A0AAB8AC5}"/>
              </a:ext>
            </a:extLst>
          </p:cNvPr>
          <p:cNvPicPr>
            <a:picLocks noChangeAspect="1"/>
          </p:cNvPicPr>
          <p:nvPr/>
        </p:nvPicPr>
        <p:blipFill>
          <a:blip r:embed="rId3"/>
          <a:stretch>
            <a:fillRect/>
          </a:stretch>
        </p:blipFill>
        <p:spPr>
          <a:xfrm>
            <a:off x="265287" y="1412934"/>
            <a:ext cx="4119691" cy="4062708"/>
          </a:xfrm>
          <a:prstGeom prst="rect">
            <a:avLst/>
          </a:prstGeom>
        </p:spPr>
      </p:pic>
      <p:pic>
        <p:nvPicPr>
          <p:cNvPr id="12" name="Picture 11" descr="An image of an angles bingo card with some annotations included. There are 9 squares. The top 3 squares have, from left to right, the word straight, 17 degrees with a red cross striking it out and 284 degrees written in numbers. The middle row, from left to right, has a  black stick figure drawing with red lines marking out an acute angle and the labels A, B and C, in the middle there is a picture of a wooden statue with red lines marking out an acute angle and the labels A, B and C, and in the right box there is a picture of a blue line and a red curve marking out a revolution and the letter A labelling the angle. The third row contains, from left to right the text 90 degrees, the word acute with a red cross striking it out and a picture of blue lines forming an angle, a red curve marking a reflex angle and the labels A, B and C.">
            <a:extLst>
              <a:ext uri="{FF2B5EF4-FFF2-40B4-BE49-F238E27FC236}">
                <a16:creationId xmlns:a16="http://schemas.microsoft.com/office/drawing/2014/main" id="{7F084BFA-114E-BF0D-4399-D03997280092}"/>
              </a:ext>
            </a:extLst>
          </p:cNvPr>
          <p:cNvPicPr>
            <a:picLocks noChangeAspect="1"/>
          </p:cNvPicPr>
          <p:nvPr/>
        </p:nvPicPr>
        <p:blipFill>
          <a:blip r:embed="rId4"/>
          <a:stretch>
            <a:fillRect/>
          </a:stretch>
        </p:blipFill>
        <p:spPr>
          <a:xfrm>
            <a:off x="5722433" y="1638846"/>
            <a:ext cx="6186811" cy="4449982"/>
          </a:xfrm>
          <a:prstGeom prst="rect">
            <a:avLst/>
          </a:prstGeom>
        </p:spPr>
      </p:pic>
      <p:sp>
        <p:nvSpPr>
          <p:cNvPr id="13" name="Speech Bubble: Rectangle with Corners Rounded 12">
            <a:extLst>
              <a:ext uri="{FF2B5EF4-FFF2-40B4-BE49-F238E27FC236}">
                <a16:creationId xmlns:a16="http://schemas.microsoft.com/office/drawing/2014/main" id="{63FCB7C6-044A-93AD-5210-0CA2ED584E27}"/>
              </a:ext>
            </a:extLst>
          </p:cNvPr>
          <p:cNvSpPr/>
          <p:nvPr/>
        </p:nvSpPr>
        <p:spPr>
          <a:xfrm>
            <a:off x="3851238" y="5041429"/>
            <a:ext cx="1767542" cy="754670"/>
          </a:xfrm>
          <a:prstGeom prst="wedgeRoundRectCallout">
            <a:avLst>
              <a:gd name="adj1" fmla="val 82783"/>
              <a:gd name="adj2" fmla="val -115007"/>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Label an acute angle.</a:t>
            </a:r>
          </a:p>
        </p:txBody>
      </p:sp>
      <p:sp>
        <p:nvSpPr>
          <p:cNvPr id="14" name="Speech Bubble: Rectangle with Corners Rounded 13">
            <a:extLst>
              <a:ext uri="{FF2B5EF4-FFF2-40B4-BE49-F238E27FC236}">
                <a16:creationId xmlns:a16="http://schemas.microsoft.com/office/drawing/2014/main" id="{B87183D8-3866-728E-BC05-295879DE8227}"/>
              </a:ext>
            </a:extLst>
          </p:cNvPr>
          <p:cNvSpPr/>
          <p:nvPr/>
        </p:nvSpPr>
        <p:spPr>
          <a:xfrm>
            <a:off x="7555459" y="562703"/>
            <a:ext cx="2237591" cy="744615"/>
          </a:xfrm>
          <a:prstGeom prst="wedgeRoundRectCallout">
            <a:avLst>
              <a:gd name="adj1" fmla="val 20441"/>
              <a:gd name="adj2" fmla="val 88400"/>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Cross out an acute angle.</a:t>
            </a:r>
          </a:p>
        </p:txBody>
      </p:sp>
      <p:sp>
        <p:nvSpPr>
          <p:cNvPr id="15" name="Slide Number Placeholder 14">
            <a:extLst>
              <a:ext uri="{FF2B5EF4-FFF2-40B4-BE49-F238E27FC236}">
                <a16:creationId xmlns:a16="http://schemas.microsoft.com/office/drawing/2014/main" id="{953191FA-B190-54C9-6095-253DE879D20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5748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3FE93E-9949-BC10-5591-4D21A69CA3AB}"/>
              </a:ext>
            </a:extLst>
          </p:cNvPr>
          <p:cNvSpPr>
            <a:spLocks noGrp="1"/>
          </p:cNvSpPr>
          <p:nvPr>
            <p:ph type="title"/>
          </p:nvPr>
        </p:nvSpPr>
        <p:spPr/>
        <p:txBody>
          <a:bodyPr/>
          <a:lstStyle/>
          <a:p>
            <a:r>
              <a:rPr lang="en-AU" dirty="0"/>
              <a:t>Let’s play!</a:t>
            </a:r>
          </a:p>
        </p:txBody>
      </p:sp>
      <p:sp>
        <p:nvSpPr>
          <p:cNvPr id="8" name="Text Placeholder 7">
            <a:extLst>
              <a:ext uri="{FF2B5EF4-FFF2-40B4-BE49-F238E27FC236}">
                <a16:creationId xmlns:a16="http://schemas.microsoft.com/office/drawing/2014/main" id="{71EBCC5A-AE42-D5C0-2BAC-F41ED9CB5015}"/>
              </a:ext>
            </a:extLst>
          </p:cNvPr>
          <p:cNvSpPr>
            <a:spLocks noGrp="1"/>
          </p:cNvSpPr>
          <p:nvPr>
            <p:ph type="body" sz="quarter" idx="18"/>
          </p:nvPr>
        </p:nvSpPr>
        <p:spPr/>
        <p:txBody>
          <a:bodyPr/>
          <a:lstStyle/>
          <a:p>
            <a:r>
              <a:rPr lang="en-AU" dirty="0"/>
              <a:t>Pick a number</a:t>
            </a:r>
          </a:p>
        </p:txBody>
      </p:sp>
      <p:sp>
        <p:nvSpPr>
          <p:cNvPr id="33" name="Rectangle: Rounded Corners 32">
            <a:hlinkClick r:id="rId3" action="ppaction://hlinksldjump"/>
            <a:extLst>
              <a:ext uri="{FF2B5EF4-FFF2-40B4-BE49-F238E27FC236}">
                <a16:creationId xmlns:a16="http://schemas.microsoft.com/office/drawing/2014/main" id="{498F7D3E-0B86-9EE1-6D46-12369F7BC7FA}"/>
              </a:ext>
            </a:extLst>
          </p:cNvPr>
          <p:cNvSpPr/>
          <p:nvPr/>
        </p:nvSpPr>
        <p:spPr>
          <a:xfrm>
            <a:off x="1215790" y="1705835"/>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38" name="Rectangle: Rounded Corners 37">
            <a:hlinkClick r:id="rId4" action="ppaction://hlinksldjump"/>
            <a:extLst>
              <a:ext uri="{FF2B5EF4-FFF2-40B4-BE49-F238E27FC236}">
                <a16:creationId xmlns:a16="http://schemas.microsoft.com/office/drawing/2014/main" id="{2CC7F88D-63E5-0718-4055-88E32E98B552}"/>
              </a:ext>
            </a:extLst>
          </p:cNvPr>
          <p:cNvSpPr/>
          <p:nvPr/>
        </p:nvSpPr>
        <p:spPr>
          <a:xfrm>
            <a:off x="2889378" y="1688785"/>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39" name="Rectangle: Rounded Corners 38">
            <a:hlinkClick r:id="rId5" action="ppaction://hlinksldjump"/>
            <a:extLst>
              <a:ext uri="{FF2B5EF4-FFF2-40B4-BE49-F238E27FC236}">
                <a16:creationId xmlns:a16="http://schemas.microsoft.com/office/drawing/2014/main" id="{2EA1C290-77A7-7D74-7F37-E5F4A21718F8}"/>
              </a:ext>
            </a:extLst>
          </p:cNvPr>
          <p:cNvSpPr/>
          <p:nvPr/>
        </p:nvSpPr>
        <p:spPr>
          <a:xfrm>
            <a:off x="4562966" y="1680979"/>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49" name="Rectangle: Rounded Corners 48">
            <a:hlinkClick r:id="rId6" action="ppaction://hlinksldjump"/>
            <a:extLst>
              <a:ext uri="{FF2B5EF4-FFF2-40B4-BE49-F238E27FC236}">
                <a16:creationId xmlns:a16="http://schemas.microsoft.com/office/drawing/2014/main" id="{6131D910-59E5-C933-F552-2B6F33544B2E}"/>
              </a:ext>
            </a:extLst>
          </p:cNvPr>
          <p:cNvSpPr/>
          <p:nvPr/>
        </p:nvSpPr>
        <p:spPr>
          <a:xfrm>
            <a:off x="6236554" y="1680979"/>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44" name="Rectangle: Rounded Corners 43">
            <a:hlinkClick r:id="rId7" action="ppaction://hlinksldjump"/>
            <a:extLst>
              <a:ext uri="{FF2B5EF4-FFF2-40B4-BE49-F238E27FC236}">
                <a16:creationId xmlns:a16="http://schemas.microsoft.com/office/drawing/2014/main" id="{A2AE5C40-707D-125A-BDB4-31B8659616B0}"/>
              </a:ext>
            </a:extLst>
          </p:cNvPr>
          <p:cNvSpPr/>
          <p:nvPr/>
        </p:nvSpPr>
        <p:spPr>
          <a:xfrm>
            <a:off x="7910142" y="1704652"/>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55" name="Rectangle: Rounded Corners 54">
            <a:hlinkClick r:id="rId8" action="ppaction://hlinksldjump"/>
            <a:extLst>
              <a:ext uri="{FF2B5EF4-FFF2-40B4-BE49-F238E27FC236}">
                <a16:creationId xmlns:a16="http://schemas.microsoft.com/office/drawing/2014/main" id="{3FA84FA7-1DB8-64E9-1531-CC3501DA2097}"/>
              </a:ext>
            </a:extLst>
          </p:cNvPr>
          <p:cNvSpPr/>
          <p:nvPr/>
        </p:nvSpPr>
        <p:spPr>
          <a:xfrm>
            <a:off x="9583728" y="1680979"/>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34" name="Rectangle: Rounded Corners 33">
            <a:hlinkClick r:id="rId6" action="ppaction://hlinksldjump"/>
            <a:extLst>
              <a:ext uri="{FF2B5EF4-FFF2-40B4-BE49-F238E27FC236}">
                <a16:creationId xmlns:a16="http://schemas.microsoft.com/office/drawing/2014/main" id="{9E1BC334-662F-E899-41B1-7D9D2BCCA94E}"/>
              </a:ext>
            </a:extLst>
          </p:cNvPr>
          <p:cNvSpPr/>
          <p:nvPr/>
        </p:nvSpPr>
        <p:spPr>
          <a:xfrm>
            <a:off x="1215790" y="2822246"/>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7</a:t>
            </a:r>
          </a:p>
        </p:txBody>
      </p:sp>
      <p:sp>
        <p:nvSpPr>
          <p:cNvPr id="43" name="Rectangle: Rounded Corners 42">
            <a:hlinkClick r:id="rId5" action="ppaction://hlinksldjump"/>
            <a:extLst>
              <a:ext uri="{FF2B5EF4-FFF2-40B4-BE49-F238E27FC236}">
                <a16:creationId xmlns:a16="http://schemas.microsoft.com/office/drawing/2014/main" id="{FA5C29F5-9951-4FF7-62FA-DF84E8D70CE8}"/>
              </a:ext>
            </a:extLst>
          </p:cNvPr>
          <p:cNvSpPr/>
          <p:nvPr/>
        </p:nvSpPr>
        <p:spPr>
          <a:xfrm>
            <a:off x="2889378" y="2830862"/>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8</a:t>
            </a:r>
          </a:p>
        </p:txBody>
      </p:sp>
      <p:sp>
        <p:nvSpPr>
          <p:cNvPr id="40" name="Rectangle: Rounded Corners 39">
            <a:hlinkClick r:id="rId8" action="ppaction://hlinksldjump"/>
            <a:extLst>
              <a:ext uri="{FF2B5EF4-FFF2-40B4-BE49-F238E27FC236}">
                <a16:creationId xmlns:a16="http://schemas.microsoft.com/office/drawing/2014/main" id="{3111E305-721C-6544-1BF1-7F490C231E63}"/>
              </a:ext>
            </a:extLst>
          </p:cNvPr>
          <p:cNvSpPr/>
          <p:nvPr/>
        </p:nvSpPr>
        <p:spPr>
          <a:xfrm>
            <a:off x="4562966" y="2825658"/>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9</a:t>
            </a:r>
          </a:p>
        </p:txBody>
      </p:sp>
      <p:sp>
        <p:nvSpPr>
          <p:cNvPr id="47" name="Rectangle: Rounded Corners 46">
            <a:hlinkClick r:id="rId7" action="ppaction://hlinksldjump"/>
            <a:extLst>
              <a:ext uri="{FF2B5EF4-FFF2-40B4-BE49-F238E27FC236}">
                <a16:creationId xmlns:a16="http://schemas.microsoft.com/office/drawing/2014/main" id="{08938012-AAD4-B582-BD99-2C2198BFA026}"/>
              </a:ext>
            </a:extLst>
          </p:cNvPr>
          <p:cNvSpPr/>
          <p:nvPr/>
        </p:nvSpPr>
        <p:spPr>
          <a:xfrm>
            <a:off x="6236554" y="2825658"/>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10</a:t>
            </a:r>
          </a:p>
        </p:txBody>
      </p:sp>
      <p:sp>
        <p:nvSpPr>
          <p:cNvPr id="51" name="Rectangle: Rounded Corners 50">
            <a:hlinkClick r:id="rId4" action="ppaction://hlinksldjump"/>
            <a:extLst>
              <a:ext uri="{FF2B5EF4-FFF2-40B4-BE49-F238E27FC236}">
                <a16:creationId xmlns:a16="http://schemas.microsoft.com/office/drawing/2014/main" id="{A550027D-F9BB-3702-B61B-1109A5BDC69F}"/>
              </a:ext>
            </a:extLst>
          </p:cNvPr>
          <p:cNvSpPr/>
          <p:nvPr/>
        </p:nvSpPr>
        <p:spPr>
          <a:xfrm>
            <a:off x="7910142" y="2841440"/>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11</a:t>
            </a:r>
          </a:p>
        </p:txBody>
      </p:sp>
      <p:sp>
        <p:nvSpPr>
          <p:cNvPr id="56" name="Rectangle: Rounded Corners 55">
            <a:hlinkClick r:id="rId5" action="ppaction://hlinksldjump"/>
            <a:extLst>
              <a:ext uri="{FF2B5EF4-FFF2-40B4-BE49-F238E27FC236}">
                <a16:creationId xmlns:a16="http://schemas.microsoft.com/office/drawing/2014/main" id="{D228F60D-2AB2-774C-9F46-82C0C603CAC7}"/>
              </a:ext>
            </a:extLst>
          </p:cNvPr>
          <p:cNvSpPr/>
          <p:nvPr/>
        </p:nvSpPr>
        <p:spPr>
          <a:xfrm>
            <a:off x="9583728" y="2820020"/>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12</a:t>
            </a:r>
          </a:p>
        </p:txBody>
      </p:sp>
      <p:sp>
        <p:nvSpPr>
          <p:cNvPr id="35" name="Rectangle: Rounded Corners 34">
            <a:hlinkClick r:id="rId3" action="ppaction://hlinksldjump"/>
            <a:extLst>
              <a:ext uri="{FF2B5EF4-FFF2-40B4-BE49-F238E27FC236}">
                <a16:creationId xmlns:a16="http://schemas.microsoft.com/office/drawing/2014/main" id="{7E55046C-D4AA-6CD1-DE83-F42B45E71323}"/>
              </a:ext>
            </a:extLst>
          </p:cNvPr>
          <p:cNvSpPr/>
          <p:nvPr/>
        </p:nvSpPr>
        <p:spPr>
          <a:xfrm>
            <a:off x="1215790" y="3960173"/>
            <a:ext cx="1540272" cy="893908"/>
          </a:xfrm>
          <a:prstGeom prst="roundRect">
            <a:avLst>
              <a:gd name="adj" fmla="val 50000"/>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13</a:t>
            </a:r>
          </a:p>
        </p:txBody>
      </p:sp>
      <p:sp>
        <p:nvSpPr>
          <p:cNvPr id="41" name="Rectangle: Rounded Corners 40">
            <a:hlinkClick r:id="rId7" action="ppaction://hlinksldjump"/>
            <a:extLst>
              <a:ext uri="{FF2B5EF4-FFF2-40B4-BE49-F238E27FC236}">
                <a16:creationId xmlns:a16="http://schemas.microsoft.com/office/drawing/2014/main" id="{D1079D27-8328-F6E6-3F03-0A2581D5D9E9}"/>
              </a:ext>
            </a:extLst>
          </p:cNvPr>
          <p:cNvSpPr/>
          <p:nvPr/>
        </p:nvSpPr>
        <p:spPr>
          <a:xfrm>
            <a:off x="2889378" y="3972939"/>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14</a:t>
            </a:r>
          </a:p>
        </p:txBody>
      </p:sp>
      <p:sp>
        <p:nvSpPr>
          <p:cNvPr id="45" name="Rectangle: Rounded Corners 44">
            <a:hlinkClick r:id="rId6" action="ppaction://hlinksldjump"/>
            <a:extLst>
              <a:ext uri="{FF2B5EF4-FFF2-40B4-BE49-F238E27FC236}">
                <a16:creationId xmlns:a16="http://schemas.microsoft.com/office/drawing/2014/main" id="{1CE20EA7-AB53-72D7-B237-60E34EB5EDA1}"/>
              </a:ext>
            </a:extLst>
          </p:cNvPr>
          <p:cNvSpPr/>
          <p:nvPr/>
        </p:nvSpPr>
        <p:spPr>
          <a:xfrm>
            <a:off x="4562966" y="3970337"/>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15</a:t>
            </a:r>
          </a:p>
        </p:txBody>
      </p:sp>
      <p:sp>
        <p:nvSpPr>
          <p:cNvPr id="42" name="Rectangle: Rounded Corners 41">
            <a:hlinkClick r:id="rId3" action="ppaction://hlinksldjump"/>
            <a:extLst>
              <a:ext uri="{FF2B5EF4-FFF2-40B4-BE49-F238E27FC236}">
                <a16:creationId xmlns:a16="http://schemas.microsoft.com/office/drawing/2014/main" id="{6E4DA60E-5776-0000-7686-42CBFED777BD}"/>
              </a:ext>
            </a:extLst>
          </p:cNvPr>
          <p:cNvSpPr/>
          <p:nvPr/>
        </p:nvSpPr>
        <p:spPr>
          <a:xfrm>
            <a:off x="6236554" y="3970337"/>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16</a:t>
            </a:r>
          </a:p>
        </p:txBody>
      </p:sp>
      <p:sp>
        <p:nvSpPr>
          <p:cNvPr id="46" name="Rectangle: Rounded Corners 45">
            <a:hlinkClick r:id="rId8" action="ppaction://hlinksldjump"/>
            <a:extLst>
              <a:ext uri="{FF2B5EF4-FFF2-40B4-BE49-F238E27FC236}">
                <a16:creationId xmlns:a16="http://schemas.microsoft.com/office/drawing/2014/main" id="{6729A2AF-C951-E6F3-226E-3BAA2C855866}"/>
              </a:ext>
            </a:extLst>
          </p:cNvPr>
          <p:cNvSpPr/>
          <p:nvPr/>
        </p:nvSpPr>
        <p:spPr>
          <a:xfrm>
            <a:off x="7910142" y="3978228"/>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17</a:t>
            </a:r>
          </a:p>
        </p:txBody>
      </p:sp>
      <p:sp>
        <p:nvSpPr>
          <p:cNvPr id="54" name="Rectangle: Rounded Corners 53">
            <a:hlinkClick r:id="rId5" action="ppaction://hlinksldjump"/>
            <a:extLst>
              <a:ext uri="{FF2B5EF4-FFF2-40B4-BE49-F238E27FC236}">
                <a16:creationId xmlns:a16="http://schemas.microsoft.com/office/drawing/2014/main" id="{A348A66C-01C9-B48C-703B-CD4C84CFDD09}"/>
              </a:ext>
            </a:extLst>
          </p:cNvPr>
          <p:cNvSpPr/>
          <p:nvPr/>
        </p:nvSpPr>
        <p:spPr>
          <a:xfrm>
            <a:off x="9583728" y="3959061"/>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18</a:t>
            </a:r>
          </a:p>
        </p:txBody>
      </p:sp>
      <p:sp>
        <p:nvSpPr>
          <p:cNvPr id="36" name="Rectangle: Rounded Corners 35">
            <a:hlinkClick r:id="rId4" action="ppaction://hlinksldjump"/>
            <a:extLst>
              <a:ext uri="{FF2B5EF4-FFF2-40B4-BE49-F238E27FC236}">
                <a16:creationId xmlns:a16="http://schemas.microsoft.com/office/drawing/2014/main" id="{3A5862A9-2305-36AA-DD46-E05CF9A70E32}"/>
              </a:ext>
            </a:extLst>
          </p:cNvPr>
          <p:cNvSpPr/>
          <p:nvPr/>
        </p:nvSpPr>
        <p:spPr>
          <a:xfrm>
            <a:off x="1215790" y="5098101"/>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19</a:t>
            </a:r>
          </a:p>
        </p:txBody>
      </p:sp>
      <p:sp>
        <p:nvSpPr>
          <p:cNvPr id="37" name="Rectangle: Rounded Corners 36">
            <a:hlinkClick r:id="rId7" action="ppaction://hlinksldjump"/>
            <a:extLst>
              <a:ext uri="{FF2B5EF4-FFF2-40B4-BE49-F238E27FC236}">
                <a16:creationId xmlns:a16="http://schemas.microsoft.com/office/drawing/2014/main" id="{A72A6CFE-FB68-82A3-B5C0-2C3066AE3E68}"/>
              </a:ext>
            </a:extLst>
          </p:cNvPr>
          <p:cNvSpPr/>
          <p:nvPr/>
        </p:nvSpPr>
        <p:spPr>
          <a:xfrm>
            <a:off x="2889378" y="5115015"/>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20</a:t>
            </a:r>
          </a:p>
        </p:txBody>
      </p:sp>
      <p:sp>
        <p:nvSpPr>
          <p:cNvPr id="53" name="Rectangle: Rounded Corners 52">
            <a:hlinkClick r:id="rId3" action="ppaction://hlinksldjump"/>
            <a:extLst>
              <a:ext uri="{FF2B5EF4-FFF2-40B4-BE49-F238E27FC236}">
                <a16:creationId xmlns:a16="http://schemas.microsoft.com/office/drawing/2014/main" id="{240881BE-641B-0165-DEDB-6F9DE3087F31}"/>
              </a:ext>
            </a:extLst>
          </p:cNvPr>
          <p:cNvSpPr/>
          <p:nvPr/>
        </p:nvSpPr>
        <p:spPr>
          <a:xfrm>
            <a:off x="4562966" y="5115015"/>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21</a:t>
            </a:r>
          </a:p>
        </p:txBody>
      </p:sp>
      <p:sp>
        <p:nvSpPr>
          <p:cNvPr id="48" name="Rectangle: Rounded Corners 47">
            <a:hlinkClick r:id="rId6" action="ppaction://hlinksldjump"/>
            <a:extLst>
              <a:ext uri="{FF2B5EF4-FFF2-40B4-BE49-F238E27FC236}">
                <a16:creationId xmlns:a16="http://schemas.microsoft.com/office/drawing/2014/main" id="{866ABABB-B221-0FCD-3CFC-811FFA34EF69}"/>
              </a:ext>
            </a:extLst>
          </p:cNvPr>
          <p:cNvSpPr/>
          <p:nvPr/>
        </p:nvSpPr>
        <p:spPr>
          <a:xfrm>
            <a:off x="6236554" y="5115015"/>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22</a:t>
            </a:r>
          </a:p>
        </p:txBody>
      </p:sp>
      <p:sp>
        <p:nvSpPr>
          <p:cNvPr id="50" name="Rectangle: Rounded Corners 49">
            <a:hlinkClick r:id="rId4" action="ppaction://hlinksldjump"/>
            <a:extLst>
              <a:ext uri="{FF2B5EF4-FFF2-40B4-BE49-F238E27FC236}">
                <a16:creationId xmlns:a16="http://schemas.microsoft.com/office/drawing/2014/main" id="{7B376AB7-14D3-8939-4C20-A98773180C82}"/>
              </a:ext>
            </a:extLst>
          </p:cNvPr>
          <p:cNvSpPr/>
          <p:nvPr/>
        </p:nvSpPr>
        <p:spPr>
          <a:xfrm>
            <a:off x="7910142" y="5115015"/>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23</a:t>
            </a:r>
          </a:p>
        </p:txBody>
      </p:sp>
      <p:sp>
        <p:nvSpPr>
          <p:cNvPr id="52" name="Rectangle: Rounded Corners 51">
            <a:hlinkClick r:id="rId8" action="ppaction://hlinksldjump"/>
            <a:extLst>
              <a:ext uri="{FF2B5EF4-FFF2-40B4-BE49-F238E27FC236}">
                <a16:creationId xmlns:a16="http://schemas.microsoft.com/office/drawing/2014/main" id="{0C9416C3-AD67-70A4-7D79-64214D459AC5}"/>
              </a:ext>
            </a:extLst>
          </p:cNvPr>
          <p:cNvSpPr/>
          <p:nvPr/>
        </p:nvSpPr>
        <p:spPr>
          <a:xfrm>
            <a:off x="9583728" y="5098101"/>
            <a:ext cx="1540272" cy="893908"/>
          </a:xfrm>
          <a:prstGeom prst="roundRect">
            <a:avLst>
              <a:gd name="adj" fmla="val 50000"/>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24</a:t>
            </a:r>
          </a:p>
        </p:txBody>
      </p:sp>
      <p:sp>
        <p:nvSpPr>
          <p:cNvPr id="4" name="Slide Number Placeholder 3">
            <a:extLst>
              <a:ext uri="{FF2B5EF4-FFF2-40B4-BE49-F238E27FC236}">
                <a16:creationId xmlns:a16="http://schemas.microsoft.com/office/drawing/2014/main" id="{01621B31-E5C4-D56D-5F69-7B69C58332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24345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4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8" restart="whenNotActive" fill="hold" evtFilter="cancelBubble" nodeType="interactiveSeq">
                <p:stCondLst>
                  <p:cond evt="onClick" delay="0">
                    <p:tgtEl>
                      <p:spTgt spid="5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1"/>
                                        </p:tgtEl>
                                      </p:cBhvr>
                                    </p:animEffect>
                                    <p:set>
                                      <p:cBhvr>
                                        <p:cTn id="8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6" restart="whenNotActive" fill="hold" evtFilter="cancelBubble" nodeType="interactiveSeq">
                <p:stCondLst>
                  <p:cond evt="onClick" delay="0">
                    <p:tgtEl>
                      <p:spTgt spid="4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5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4"/>
                                        </p:tgtEl>
                                      </p:cBhvr>
                                    </p:animEffect>
                                    <p:set>
                                      <p:cBhvr>
                                        <p:cTn id="10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6" restart="whenNotActive" fill="hold" evtFilter="cancelBubble" nodeType="interactiveSeq">
                <p:stCondLst>
                  <p:cond evt="onClick" delay="0">
                    <p:tgtEl>
                      <p:spTgt spid="37"/>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2" restart="whenNotActive" fill="hold" evtFilter="cancelBubble" nodeType="interactiveSeq">
                <p:stCondLst>
                  <p:cond evt="onClick" delay="0">
                    <p:tgtEl>
                      <p:spTgt spid="53"/>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3"/>
                                        </p:tgtEl>
                                      </p:cBhvr>
                                    </p:animEffect>
                                    <p:set>
                                      <p:cBhvr>
                                        <p:cTn id="12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8" restart="whenNotActive" fill="hold" evtFilter="cancelBubble" nodeType="interactiveSeq">
                <p:stCondLst>
                  <p:cond evt="onClick" delay="0">
                    <p:tgtEl>
                      <p:spTgt spid="48"/>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48"/>
                                        </p:tgtEl>
                                      </p:cBhvr>
                                    </p:animEffect>
                                    <p:set>
                                      <p:cBhvr>
                                        <p:cTn id="13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34" restart="whenNotActive" fill="hold" evtFilter="cancelBubble" nodeType="interactiveSeq">
                <p:stCondLst>
                  <p:cond evt="onClick" delay="0">
                    <p:tgtEl>
                      <p:spTgt spid="50"/>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50"/>
                                        </p:tgtEl>
                                      </p:cBhvr>
                                    </p:animEffect>
                                    <p:set>
                                      <p:cBhvr>
                                        <p:cTn id="13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0" restart="whenNotActive" fill="hold" evtFilter="cancelBubble" nodeType="interactiveSeq">
                <p:stCondLst>
                  <p:cond evt="onClick" delay="0">
                    <p:tgtEl>
                      <p:spTgt spid="52"/>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52"/>
                                        </p:tgtEl>
                                      </p:cBhvr>
                                    </p:animEffect>
                                    <p:set>
                                      <p:cBhvr>
                                        <p:cTn id="14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33" grpId="0" animBg="1"/>
      <p:bldP spid="38" grpId="0" animBg="1"/>
      <p:bldP spid="39" grpId="0" animBg="1"/>
      <p:bldP spid="49" grpId="0" animBg="1"/>
      <p:bldP spid="44" grpId="0" animBg="1"/>
      <p:bldP spid="55" grpId="0" animBg="1"/>
      <p:bldP spid="34" grpId="0" animBg="1"/>
      <p:bldP spid="43" grpId="0" animBg="1"/>
      <p:bldP spid="40" grpId="0" animBg="1"/>
      <p:bldP spid="47" grpId="0" animBg="1"/>
      <p:bldP spid="51" grpId="0" animBg="1"/>
      <p:bldP spid="56" grpId="0" animBg="1"/>
      <p:bldP spid="35" grpId="0" animBg="1"/>
      <p:bldP spid="41" grpId="0" animBg="1"/>
      <p:bldP spid="45" grpId="0" animBg="1"/>
      <p:bldP spid="42" grpId="0" animBg="1"/>
      <p:bldP spid="46" grpId="0" animBg="1"/>
      <p:bldP spid="54" grpId="0" animBg="1"/>
      <p:bldP spid="36" grpId="0" animBg="1"/>
      <p:bldP spid="37" grpId="0" animBg="1"/>
      <p:bldP spid="53" grpId="0" animBg="1"/>
      <p:bldP spid="48" grpId="0" animBg="1"/>
      <p:bldP spid="50"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6861D7-6926-4E08-9E0B-3D4869B56979}"/>
              </a:ext>
            </a:extLst>
          </p:cNvPr>
          <p:cNvSpPr>
            <a:spLocks noGrp="1"/>
          </p:cNvSpPr>
          <p:nvPr>
            <p:ph type="title"/>
          </p:nvPr>
        </p:nvSpPr>
        <p:spPr/>
        <p:txBody>
          <a:bodyPr/>
          <a:lstStyle/>
          <a:p>
            <a:r>
              <a:rPr lang="en-AU" dirty="0"/>
              <a:t>Acute angle</a:t>
            </a:r>
          </a:p>
        </p:txBody>
      </p:sp>
      <p:sp>
        <p:nvSpPr>
          <p:cNvPr id="4" name="Text Placeholder 3">
            <a:extLst>
              <a:ext uri="{FF2B5EF4-FFF2-40B4-BE49-F238E27FC236}">
                <a16:creationId xmlns:a16="http://schemas.microsoft.com/office/drawing/2014/main" id="{442C7D06-4C04-DAAE-5C94-F6CB9029BCE8}"/>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acute.">
            <a:extLst>
              <a:ext uri="{FF2B5EF4-FFF2-40B4-BE49-F238E27FC236}">
                <a16:creationId xmlns:a16="http://schemas.microsoft.com/office/drawing/2014/main" id="{A3887C3B-764B-3E44-1EEB-4EF9B802ABA1}"/>
              </a:ext>
            </a:extLst>
          </p:cNvPr>
          <p:cNvPicPr>
            <a:picLocks noChangeAspect="1"/>
          </p:cNvPicPr>
          <p:nvPr/>
        </p:nvPicPr>
        <p:blipFill>
          <a:blip r:embed="rId3"/>
          <a:stretch>
            <a:fillRect/>
          </a:stretch>
        </p:blipFill>
        <p:spPr>
          <a:xfrm>
            <a:off x="3375521" y="1292535"/>
            <a:ext cx="5440958" cy="5398794"/>
          </a:xfrm>
          <a:prstGeom prst="rect">
            <a:avLst/>
          </a:prstGeom>
        </p:spPr>
      </p:pic>
      <p:sp>
        <p:nvSpPr>
          <p:cNvPr id="6" name="Rectangle: Rounded Corners 5">
            <a:hlinkClick r:id="rId4" action="ppaction://hlinksldjump"/>
            <a:extLst>
              <a:ext uri="{FF2B5EF4-FFF2-40B4-BE49-F238E27FC236}">
                <a16:creationId xmlns:a16="http://schemas.microsoft.com/office/drawing/2014/main" id="{B52AD82D-5FFB-AD38-1E24-F8AAFEB3EECB}"/>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07423CDA-C40C-BB05-19BA-B92F58CB89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3648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A5778-200B-EDFF-9A66-36ADD2F7BF37}"/>
              </a:ext>
            </a:extLst>
          </p:cNvPr>
          <p:cNvSpPr>
            <a:spLocks noGrp="1"/>
          </p:cNvSpPr>
          <p:nvPr>
            <p:ph type="title"/>
          </p:nvPr>
        </p:nvSpPr>
        <p:spPr/>
        <p:txBody>
          <a:bodyPr/>
          <a:lstStyle/>
          <a:p>
            <a:r>
              <a:rPr lang="en-AU" dirty="0"/>
              <a:t>Obtuse angle</a:t>
            </a:r>
          </a:p>
        </p:txBody>
      </p:sp>
      <p:sp>
        <p:nvSpPr>
          <p:cNvPr id="4" name="Text Placeholder 3">
            <a:extLst>
              <a:ext uri="{FF2B5EF4-FFF2-40B4-BE49-F238E27FC236}">
                <a16:creationId xmlns:a16="http://schemas.microsoft.com/office/drawing/2014/main" id="{A4AB4BE8-6F7C-9477-E125-2B19F4535196}"/>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obtuse.">
            <a:extLst>
              <a:ext uri="{FF2B5EF4-FFF2-40B4-BE49-F238E27FC236}">
                <a16:creationId xmlns:a16="http://schemas.microsoft.com/office/drawing/2014/main" id="{C766D485-7D26-DDFD-11F8-B1E4EB50B0F6}"/>
              </a:ext>
            </a:extLst>
          </p:cNvPr>
          <p:cNvPicPr>
            <a:picLocks noChangeAspect="1"/>
          </p:cNvPicPr>
          <p:nvPr/>
        </p:nvPicPr>
        <p:blipFill>
          <a:blip r:embed="rId3"/>
          <a:stretch>
            <a:fillRect/>
          </a:stretch>
        </p:blipFill>
        <p:spPr>
          <a:xfrm>
            <a:off x="3421230" y="1292535"/>
            <a:ext cx="5349539" cy="5293403"/>
          </a:xfrm>
          <a:prstGeom prst="rect">
            <a:avLst/>
          </a:prstGeom>
        </p:spPr>
      </p:pic>
      <p:sp>
        <p:nvSpPr>
          <p:cNvPr id="6" name="Rectangle: Rounded Corners 5">
            <a:hlinkClick r:id="rId4" action="ppaction://hlinksldjump"/>
            <a:extLst>
              <a:ext uri="{FF2B5EF4-FFF2-40B4-BE49-F238E27FC236}">
                <a16:creationId xmlns:a16="http://schemas.microsoft.com/office/drawing/2014/main" id="{C635281F-ED46-13B8-F548-17AEC1444A0F}"/>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4DAA07C6-FFDD-6F67-FACB-D5CC0F916E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27175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7BAC6-5DF6-56B4-4EF1-C171389ACB30}"/>
              </a:ext>
            </a:extLst>
          </p:cNvPr>
          <p:cNvSpPr>
            <a:spLocks noGrp="1"/>
          </p:cNvSpPr>
          <p:nvPr>
            <p:ph type="title"/>
          </p:nvPr>
        </p:nvSpPr>
        <p:spPr/>
        <p:txBody>
          <a:bodyPr/>
          <a:lstStyle/>
          <a:p>
            <a:r>
              <a:rPr lang="en-AU" dirty="0"/>
              <a:t>Reflex angle</a:t>
            </a:r>
          </a:p>
        </p:txBody>
      </p:sp>
      <p:sp>
        <p:nvSpPr>
          <p:cNvPr id="4" name="Text Placeholder 3">
            <a:extLst>
              <a:ext uri="{FF2B5EF4-FFF2-40B4-BE49-F238E27FC236}">
                <a16:creationId xmlns:a16="http://schemas.microsoft.com/office/drawing/2014/main" id="{15F8A023-BC6C-04C6-B339-C94C06496785}"/>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reflex.">
            <a:extLst>
              <a:ext uri="{FF2B5EF4-FFF2-40B4-BE49-F238E27FC236}">
                <a16:creationId xmlns:a16="http://schemas.microsoft.com/office/drawing/2014/main" id="{4E5F4893-FB62-58C6-761C-797DD56D8499}"/>
              </a:ext>
            </a:extLst>
          </p:cNvPr>
          <p:cNvPicPr>
            <a:picLocks noChangeAspect="1"/>
          </p:cNvPicPr>
          <p:nvPr/>
        </p:nvPicPr>
        <p:blipFill>
          <a:blip r:embed="rId3"/>
          <a:stretch>
            <a:fillRect/>
          </a:stretch>
        </p:blipFill>
        <p:spPr>
          <a:xfrm>
            <a:off x="3365384" y="1292535"/>
            <a:ext cx="5461231" cy="5403465"/>
          </a:xfrm>
          <a:prstGeom prst="rect">
            <a:avLst/>
          </a:prstGeom>
        </p:spPr>
      </p:pic>
      <p:sp>
        <p:nvSpPr>
          <p:cNvPr id="6" name="Rectangle: Rounded Corners 5">
            <a:hlinkClick r:id="rId4" action="ppaction://hlinksldjump"/>
            <a:extLst>
              <a:ext uri="{FF2B5EF4-FFF2-40B4-BE49-F238E27FC236}">
                <a16:creationId xmlns:a16="http://schemas.microsoft.com/office/drawing/2014/main" id="{85D2F53F-1D54-26CE-F07B-ADD228FAA32D}"/>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73A737D9-15EC-64D0-54EF-1BF48E42BE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40952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055992-B06C-CE5E-D12C-489831DE6967}"/>
              </a:ext>
            </a:extLst>
          </p:cNvPr>
          <p:cNvSpPr>
            <a:spLocks noGrp="1"/>
          </p:cNvSpPr>
          <p:nvPr>
            <p:ph type="ctrTitle"/>
          </p:nvPr>
        </p:nvSpPr>
        <p:spPr/>
        <p:txBody>
          <a:bodyPr/>
          <a:lstStyle/>
          <a:p>
            <a:r>
              <a:rPr lang="en-AU" dirty="0"/>
              <a:t>Launch</a:t>
            </a:r>
          </a:p>
        </p:txBody>
      </p:sp>
      <p:sp>
        <p:nvSpPr>
          <p:cNvPr id="13" name="Text Placeholder 12">
            <a:extLst>
              <a:ext uri="{FF2B5EF4-FFF2-40B4-BE49-F238E27FC236}">
                <a16:creationId xmlns:a16="http://schemas.microsoft.com/office/drawing/2014/main" id="{01B07228-129C-CB13-F1F3-0E836AF0A0DA}"/>
              </a:ext>
            </a:extLst>
          </p:cNvPr>
          <p:cNvSpPr>
            <a:spLocks noGrp="1"/>
          </p:cNvSpPr>
          <p:nvPr>
            <p:ph type="body" sz="quarter" idx="14"/>
          </p:nvPr>
        </p:nvSpPr>
        <p:spPr/>
        <p:txBody>
          <a:bodyPr/>
          <a:lstStyle/>
          <a:p>
            <a:r>
              <a:rPr lang="en-AU" dirty="0">
                <a:latin typeface="+mj-lt"/>
              </a:rPr>
              <a:t>What angles can we see?</a:t>
            </a:r>
          </a:p>
        </p:txBody>
      </p:sp>
      <p:sp>
        <p:nvSpPr>
          <p:cNvPr id="2" name="TextBox 1">
            <a:extLst>
              <a:ext uri="{FF2B5EF4-FFF2-40B4-BE49-F238E27FC236}">
                <a16:creationId xmlns:a16="http://schemas.microsoft.com/office/drawing/2014/main" id="{81D9101D-616C-6F33-7DFE-2FF64E10D0E1}"/>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89403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D7301-7E9A-AAE2-B56A-693CE185D3D8}"/>
              </a:ext>
            </a:extLst>
          </p:cNvPr>
          <p:cNvSpPr>
            <a:spLocks noGrp="1"/>
          </p:cNvSpPr>
          <p:nvPr>
            <p:ph type="title"/>
          </p:nvPr>
        </p:nvSpPr>
        <p:spPr/>
        <p:txBody>
          <a:bodyPr/>
          <a:lstStyle/>
          <a:p>
            <a:r>
              <a:rPr lang="en-AU" dirty="0"/>
              <a:t>Right angle</a:t>
            </a:r>
          </a:p>
        </p:txBody>
      </p:sp>
      <p:sp>
        <p:nvSpPr>
          <p:cNvPr id="4" name="Text Placeholder 3">
            <a:extLst>
              <a:ext uri="{FF2B5EF4-FFF2-40B4-BE49-F238E27FC236}">
                <a16:creationId xmlns:a16="http://schemas.microsoft.com/office/drawing/2014/main" id="{B95C0940-A696-A70D-0489-981C872934E7}"/>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right.">
            <a:extLst>
              <a:ext uri="{FF2B5EF4-FFF2-40B4-BE49-F238E27FC236}">
                <a16:creationId xmlns:a16="http://schemas.microsoft.com/office/drawing/2014/main" id="{270449BE-279D-4682-8E55-344F177933B5}"/>
              </a:ext>
            </a:extLst>
          </p:cNvPr>
          <p:cNvPicPr>
            <a:picLocks noChangeAspect="1"/>
          </p:cNvPicPr>
          <p:nvPr/>
        </p:nvPicPr>
        <p:blipFill>
          <a:blip r:embed="rId3"/>
          <a:stretch>
            <a:fillRect/>
          </a:stretch>
        </p:blipFill>
        <p:spPr>
          <a:xfrm>
            <a:off x="3367117" y="1292535"/>
            <a:ext cx="5457767" cy="5440770"/>
          </a:xfrm>
          <a:prstGeom prst="rect">
            <a:avLst/>
          </a:prstGeom>
        </p:spPr>
      </p:pic>
      <p:sp>
        <p:nvSpPr>
          <p:cNvPr id="6" name="Rectangle: Rounded Corners 5">
            <a:hlinkClick r:id="rId4" action="ppaction://hlinksldjump"/>
            <a:extLst>
              <a:ext uri="{FF2B5EF4-FFF2-40B4-BE49-F238E27FC236}">
                <a16:creationId xmlns:a16="http://schemas.microsoft.com/office/drawing/2014/main" id="{82C3BCEB-5D78-CD2A-ACEA-542AECB7DC96}"/>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ABBE610B-CD20-163B-B64C-2F022D89AB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84147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15E1F-46CA-E30F-2E6F-0C6CF473332E}"/>
              </a:ext>
            </a:extLst>
          </p:cNvPr>
          <p:cNvSpPr>
            <a:spLocks noGrp="1"/>
          </p:cNvSpPr>
          <p:nvPr>
            <p:ph type="title"/>
          </p:nvPr>
        </p:nvSpPr>
        <p:spPr/>
        <p:txBody>
          <a:bodyPr/>
          <a:lstStyle/>
          <a:p>
            <a:r>
              <a:rPr lang="en-AU" dirty="0"/>
              <a:t>Straight angle</a:t>
            </a:r>
          </a:p>
        </p:txBody>
      </p:sp>
      <p:sp>
        <p:nvSpPr>
          <p:cNvPr id="4" name="Text Placeholder 3">
            <a:extLst>
              <a:ext uri="{FF2B5EF4-FFF2-40B4-BE49-F238E27FC236}">
                <a16:creationId xmlns:a16="http://schemas.microsoft.com/office/drawing/2014/main" id="{BAABA0D1-E327-11C8-645C-2F6F1ABB4562}"/>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straight.">
            <a:extLst>
              <a:ext uri="{FF2B5EF4-FFF2-40B4-BE49-F238E27FC236}">
                <a16:creationId xmlns:a16="http://schemas.microsoft.com/office/drawing/2014/main" id="{992BE4E2-499C-032C-8881-C1C915813E53}"/>
              </a:ext>
            </a:extLst>
          </p:cNvPr>
          <p:cNvPicPr>
            <a:picLocks noChangeAspect="1"/>
          </p:cNvPicPr>
          <p:nvPr/>
        </p:nvPicPr>
        <p:blipFill>
          <a:blip r:embed="rId3"/>
          <a:stretch>
            <a:fillRect/>
          </a:stretch>
        </p:blipFill>
        <p:spPr>
          <a:xfrm>
            <a:off x="3370492" y="1292535"/>
            <a:ext cx="5451017" cy="5360086"/>
          </a:xfrm>
          <a:prstGeom prst="rect">
            <a:avLst/>
          </a:prstGeom>
        </p:spPr>
      </p:pic>
      <p:sp>
        <p:nvSpPr>
          <p:cNvPr id="6" name="Rectangle: Rounded Corners 5">
            <a:hlinkClick r:id="rId4" action="ppaction://hlinksldjump"/>
            <a:extLst>
              <a:ext uri="{FF2B5EF4-FFF2-40B4-BE49-F238E27FC236}">
                <a16:creationId xmlns:a16="http://schemas.microsoft.com/office/drawing/2014/main" id="{B0D80CF0-32C1-3A33-F024-0F58508FC7DC}"/>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C20CCA94-72BE-19D7-513A-98F0A2FC69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77534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3866B-1281-6753-A26E-78B0D0C5A8CB}"/>
              </a:ext>
            </a:extLst>
          </p:cNvPr>
          <p:cNvSpPr>
            <a:spLocks noGrp="1"/>
          </p:cNvSpPr>
          <p:nvPr>
            <p:ph type="title"/>
          </p:nvPr>
        </p:nvSpPr>
        <p:spPr/>
        <p:txBody>
          <a:bodyPr/>
          <a:lstStyle/>
          <a:p>
            <a:r>
              <a:rPr lang="en-AU" dirty="0"/>
              <a:t>Revolution</a:t>
            </a:r>
          </a:p>
        </p:txBody>
      </p:sp>
      <p:sp>
        <p:nvSpPr>
          <p:cNvPr id="4" name="Text Placeholder 3">
            <a:extLst>
              <a:ext uri="{FF2B5EF4-FFF2-40B4-BE49-F238E27FC236}">
                <a16:creationId xmlns:a16="http://schemas.microsoft.com/office/drawing/2014/main" id="{84D80F48-ED06-F3C6-3EAE-399299CA7834}"/>
              </a:ext>
            </a:extLst>
          </p:cNvPr>
          <p:cNvSpPr>
            <a:spLocks noGrp="1"/>
          </p:cNvSpPr>
          <p:nvPr>
            <p:ph type="body" sz="quarter" idx="18"/>
          </p:nvPr>
        </p:nvSpPr>
        <p:spPr/>
        <p:txBody>
          <a:bodyPr/>
          <a:lstStyle/>
          <a:p>
            <a:r>
              <a:rPr lang="en-AU" dirty="0"/>
              <a:t>Strike a pose</a:t>
            </a:r>
          </a:p>
        </p:txBody>
      </p:sp>
      <p:pic>
        <p:nvPicPr>
          <p:cNvPr id="5" name="Picture 4" descr="A multi-coloured spinner with labels of angle sizes. The spinner is pointing at revolution.">
            <a:extLst>
              <a:ext uri="{FF2B5EF4-FFF2-40B4-BE49-F238E27FC236}">
                <a16:creationId xmlns:a16="http://schemas.microsoft.com/office/drawing/2014/main" id="{349B46A8-D4C7-E6D8-2FC6-88C1938D4EC1}"/>
              </a:ext>
            </a:extLst>
          </p:cNvPr>
          <p:cNvPicPr>
            <a:picLocks noChangeAspect="1"/>
          </p:cNvPicPr>
          <p:nvPr/>
        </p:nvPicPr>
        <p:blipFill>
          <a:blip r:embed="rId3"/>
          <a:stretch>
            <a:fillRect/>
          </a:stretch>
        </p:blipFill>
        <p:spPr>
          <a:xfrm>
            <a:off x="3419254" y="1415894"/>
            <a:ext cx="5353492" cy="5280105"/>
          </a:xfrm>
          <a:prstGeom prst="rect">
            <a:avLst/>
          </a:prstGeom>
        </p:spPr>
      </p:pic>
      <p:sp>
        <p:nvSpPr>
          <p:cNvPr id="6" name="Rectangle: Rounded Corners 5">
            <a:hlinkClick r:id="rId4" action="ppaction://hlinksldjump"/>
            <a:extLst>
              <a:ext uri="{FF2B5EF4-FFF2-40B4-BE49-F238E27FC236}">
                <a16:creationId xmlns:a16="http://schemas.microsoft.com/office/drawing/2014/main" id="{AB7976D3-E845-6B9F-D4AD-725F1BC1E3E9}"/>
              </a:ext>
            </a:extLst>
          </p:cNvPr>
          <p:cNvSpPr/>
          <p:nvPr/>
        </p:nvSpPr>
        <p:spPr>
          <a:xfrm>
            <a:off x="9712456" y="5911163"/>
            <a:ext cx="1455088" cy="60483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Return</a:t>
            </a:r>
          </a:p>
        </p:txBody>
      </p:sp>
      <p:sp>
        <p:nvSpPr>
          <p:cNvPr id="2" name="Slide Number Placeholder 1">
            <a:extLst>
              <a:ext uri="{FF2B5EF4-FFF2-40B4-BE49-F238E27FC236}">
                <a16:creationId xmlns:a16="http://schemas.microsoft.com/office/drawing/2014/main" id="{AE947144-0EFD-8998-CBE6-FA632EA8EE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3423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90A22C-8550-C2E4-D157-DDD43FA98796}"/>
              </a:ext>
            </a:extLst>
          </p:cNvPr>
          <p:cNvSpPr>
            <a:spLocks noGrp="1"/>
          </p:cNvSpPr>
          <p:nvPr>
            <p:ph type="title"/>
          </p:nvPr>
        </p:nvSpPr>
        <p:spPr>
          <a:xfrm>
            <a:off x="360000" y="360000"/>
            <a:ext cx="10080000" cy="545601"/>
          </a:xfrm>
        </p:spPr>
        <p:txBody>
          <a:bodyPr/>
          <a:lstStyle/>
          <a:p>
            <a:r>
              <a:rPr lang="en-AU" dirty="0"/>
              <a:t>Angles and lines</a:t>
            </a:r>
          </a:p>
        </p:txBody>
      </p:sp>
      <p:sp>
        <p:nvSpPr>
          <p:cNvPr id="9" name="Text Placeholder 8">
            <a:extLst>
              <a:ext uri="{FF2B5EF4-FFF2-40B4-BE49-F238E27FC236}">
                <a16:creationId xmlns:a16="http://schemas.microsoft.com/office/drawing/2014/main" id="{45C6C953-05EE-B000-10CA-67384268A1B2}"/>
              </a:ext>
            </a:extLst>
          </p:cNvPr>
          <p:cNvSpPr>
            <a:spLocks noGrp="1"/>
          </p:cNvSpPr>
          <p:nvPr>
            <p:ph type="body" sz="quarter" idx="18"/>
          </p:nvPr>
        </p:nvSpPr>
        <p:spPr/>
        <p:txBody>
          <a:bodyPr/>
          <a:lstStyle/>
          <a:p>
            <a:r>
              <a:rPr lang="en-AU" dirty="0"/>
              <a:t>Explore</a:t>
            </a:r>
          </a:p>
        </p:txBody>
      </p:sp>
      <p:sp>
        <p:nvSpPr>
          <p:cNvPr id="8" name="Content Placeholder 7">
            <a:extLst>
              <a:ext uri="{FF2B5EF4-FFF2-40B4-BE49-F238E27FC236}">
                <a16:creationId xmlns:a16="http://schemas.microsoft.com/office/drawing/2014/main" id="{44B57B69-3F52-75D1-EEB1-719A98A9E114}"/>
              </a:ext>
            </a:extLst>
          </p:cNvPr>
          <p:cNvSpPr>
            <a:spLocks noGrp="1"/>
          </p:cNvSpPr>
          <p:nvPr>
            <p:ph idx="4294967295"/>
          </p:nvPr>
        </p:nvSpPr>
        <p:spPr>
          <a:xfrm>
            <a:off x="360000" y="1436597"/>
            <a:ext cx="5559425" cy="4535488"/>
          </a:xfrm>
        </p:spPr>
        <p:txBody>
          <a:bodyPr/>
          <a:lstStyle/>
          <a:p>
            <a:pPr marL="285750" indent="-285750">
              <a:buFont typeface="Arial" panose="020B0604020202020204" pitchFamily="34" charset="0"/>
              <a:buChar char="•"/>
            </a:pPr>
            <a:r>
              <a:rPr lang="en-AU" sz="2000" dirty="0"/>
              <a:t>What do you notice?</a:t>
            </a:r>
          </a:p>
          <a:p>
            <a:pPr marL="285750" indent="-285750">
              <a:buFont typeface="Arial" panose="020B0604020202020204" pitchFamily="34" charset="0"/>
              <a:buChar char="•"/>
            </a:pPr>
            <a:r>
              <a:rPr lang="en-AU" sz="2000" dirty="0"/>
              <a:t>What do you wonder?</a:t>
            </a:r>
          </a:p>
        </p:txBody>
      </p:sp>
      <p:pic>
        <p:nvPicPr>
          <p:cNvPr id="14" name="Content Placeholder 6" descr="An image containing 2 photos and 2 drawings. Each of the photos show a dancer in a pose. each of the drawings is a line sketch of the dancer in the pose.">
            <a:extLst>
              <a:ext uri="{FF2B5EF4-FFF2-40B4-BE49-F238E27FC236}">
                <a16:creationId xmlns:a16="http://schemas.microsoft.com/office/drawing/2014/main" id="{906B1B06-D672-3309-B057-85D6947279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8598"/>
            <a:ext cx="4451028" cy="6017752"/>
          </a:xfrm>
          <a:prstGeom prst="rect">
            <a:avLst/>
          </a:prstGeom>
          <a:noFill/>
          <a:ln>
            <a:noFill/>
          </a:ln>
        </p:spPr>
      </p:pic>
      <p:sp>
        <p:nvSpPr>
          <p:cNvPr id="12" name="TextBox 11">
            <a:extLst>
              <a:ext uri="{FF2B5EF4-FFF2-40B4-BE49-F238E27FC236}">
                <a16:creationId xmlns:a16="http://schemas.microsoft.com/office/drawing/2014/main" id="{F88C8B0E-01BA-5B64-4A3D-5A0017862B61}"/>
              </a:ext>
            </a:extLst>
          </p:cNvPr>
          <p:cNvSpPr txBox="1"/>
          <p:nvPr/>
        </p:nvSpPr>
        <p:spPr>
          <a:xfrm>
            <a:off x="6096000" y="6377752"/>
            <a:ext cx="4451028" cy="400110"/>
          </a:xfrm>
          <a:prstGeom prst="rect">
            <a:avLst/>
          </a:prstGeom>
          <a:noFill/>
        </p:spPr>
        <p:txBody>
          <a:bodyPr wrap="square" lIns="91440" tIns="45720" rIns="91440" bIns="45720" anchor="t">
            <a:spAutoFit/>
          </a:bodyPr>
          <a:lstStyle/>
          <a:p>
            <a:r>
              <a:rPr lang="en-AU" sz="1000" dirty="0">
                <a:solidFill>
                  <a:srgbClr val="30272E"/>
                </a:solidFill>
                <a:ea typeface="+mn-lt"/>
                <a:cs typeface="+mn-lt"/>
                <a:hlinkClick r:id="rId4"/>
              </a:rPr>
              <a:t>‘</a:t>
            </a:r>
            <a:r>
              <a:rPr lang="en-AU" sz="1000" dirty="0">
                <a:solidFill>
                  <a:srgbClr val="30272E"/>
                </a:solidFill>
                <a:effectLst/>
                <a:ea typeface="+mn-lt"/>
                <a:cs typeface="+mn-lt"/>
                <a:hlinkClick r:id="rId4"/>
              </a:rPr>
              <a:t>Kandinsky, Palucca Dance, Bauhaus Theatre, 1926</a:t>
            </a:r>
            <a:r>
              <a:rPr lang="en-AU" sz="1000" dirty="0">
                <a:solidFill>
                  <a:srgbClr val="30272E"/>
                </a:solidFill>
                <a:ea typeface="+mn-lt"/>
                <a:cs typeface="+mn-lt"/>
              </a:rPr>
              <a:t>’</a:t>
            </a:r>
            <a:r>
              <a:rPr lang="en-AU" sz="1000" dirty="0">
                <a:solidFill>
                  <a:srgbClr val="30272E"/>
                </a:solidFill>
                <a:effectLst/>
                <a:ea typeface="+mn-lt"/>
                <a:cs typeface="+mn-lt"/>
              </a:rPr>
              <a:t> by</a:t>
            </a:r>
            <a:r>
              <a:rPr lang="en-AU" sz="1000" dirty="0">
                <a:solidFill>
                  <a:srgbClr val="30272E"/>
                </a:solidFill>
                <a:ea typeface="+mn-lt"/>
                <a:cs typeface="+mn-lt"/>
              </a:rPr>
              <a:t> </a:t>
            </a:r>
            <a:r>
              <a:rPr lang="en-AU" sz="1000" dirty="0">
                <a:solidFill>
                  <a:srgbClr val="30272E"/>
                </a:solidFill>
                <a:effectLst/>
                <a:ea typeface="+mn-lt"/>
                <a:cs typeface="+mn-lt"/>
                <a:hlinkClick r:id="rId5"/>
              </a:rPr>
              <a:t>bianca.maggio</a:t>
            </a:r>
            <a:r>
              <a:rPr lang="en-AU" sz="1000" dirty="0">
                <a:solidFill>
                  <a:srgbClr val="30272E"/>
                </a:solidFill>
                <a:ea typeface="+mn-lt"/>
                <a:cs typeface="+mn-lt"/>
              </a:rPr>
              <a:t> </a:t>
            </a:r>
            <a:r>
              <a:rPr lang="en-AU" sz="1000" dirty="0">
                <a:solidFill>
                  <a:srgbClr val="30272E"/>
                </a:solidFill>
                <a:effectLst/>
                <a:ea typeface="+mn-lt"/>
                <a:cs typeface="+mn-lt"/>
              </a:rPr>
              <a:t>is marked with</a:t>
            </a:r>
            <a:r>
              <a:rPr lang="en-AU" sz="1000" dirty="0">
                <a:solidFill>
                  <a:srgbClr val="30272E"/>
                </a:solidFill>
                <a:ea typeface="+mn-lt"/>
                <a:cs typeface="+mn-lt"/>
              </a:rPr>
              <a:t> </a:t>
            </a:r>
            <a:r>
              <a:rPr lang="en-AU" sz="1000" dirty="0">
                <a:solidFill>
                  <a:srgbClr val="30272E"/>
                </a:solidFill>
                <a:effectLst/>
                <a:ea typeface="+mn-lt"/>
                <a:cs typeface="+mn-lt"/>
                <a:hlinkClick r:id="rId6"/>
              </a:rPr>
              <a:t>Public Domain Mark 1.0</a:t>
            </a:r>
            <a:r>
              <a:rPr lang="en-AU" sz="1000" dirty="0">
                <a:solidFill>
                  <a:srgbClr val="30272E"/>
                </a:solidFill>
                <a:ea typeface="+mn-lt"/>
                <a:cs typeface="+mn-lt"/>
              </a:rPr>
              <a:t>.</a:t>
            </a:r>
            <a:endParaRPr lang="en-US" sz="1800" dirty="0"/>
          </a:p>
        </p:txBody>
      </p:sp>
      <p:sp>
        <p:nvSpPr>
          <p:cNvPr id="15" name="Slide Number Placeholder 14">
            <a:extLst>
              <a:ext uri="{FF2B5EF4-FFF2-40B4-BE49-F238E27FC236}">
                <a16:creationId xmlns:a16="http://schemas.microsoft.com/office/drawing/2014/main" id="{829A0463-574A-D30E-0D6C-6695EFFF93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4136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8F7D2-C2DA-8CF9-EC4F-3E5DB9618C03}"/>
              </a:ext>
            </a:extLst>
          </p:cNvPr>
          <p:cNvSpPr>
            <a:spLocks noGrp="1"/>
          </p:cNvSpPr>
          <p:nvPr>
            <p:ph type="title"/>
          </p:nvPr>
        </p:nvSpPr>
        <p:spPr/>
        <p:txBody>
          <a:bodyPr/>
          <a:lstStyle/>
          <a:p>
            <a:r>
              <a:rPr lang="en-AU" dirty="0"/>
              <a:t>Angles and dance</a:t>
            </a:r>
          </a:p>
        </p:txBody>
      </p:sp>
      <p:sp>
        <p:nvSpPr>
          <p:cNvPr id="4" name="Text Placeholder 3">
            <a:extLst>
              <a:ext uri="{FF2B5EF4-FFF2-40B4-BE49-F238E27FC236}">
                <a16:creationId xmlns:a16="http://schemas.microsoft.com/office/drawing/2014/main" id="{1A067C12-09AF-F0A4-FD33-42B6D0EB2F20}"/>
              </a:ext>
            </a:extLst>
          </p:cNvPr>
          <p:cNvSpPr>
            <a:spLocks noGrp="1"/>
          </p:cNvSpPr>
          <p:nvPr>
            <p:ph type="body" sz="quarter" idx="18"/>
          </p:nvPr>
        </p:nvSpPr>
        <p:spPr/>
        <p:txBody>
          <a:bodyPr/>
          <a:lstStyle/>
          <a:p>
            <a:r>
              <a:rPr lang="en-AU" dirty="0"/>
              <a:t>Explore</a:t>
            </a:r>
          </a:p>
        </p:txBody>
      </p:sp>
      <p:pic>
        <p:nvPicPr>
          <p:cNvPr id="5" name="Picture 4" descr="A photo of a dancer standing, leaning slightly to the left, feet spread wide, legs are bent, the right arm is bent up behind the body and the right arm is bent out away from the body.">
            <a:extLst>
              <a:ext uri="{FF2B5EF4-FFF2-40B4-BE49-F238E27FC236}">
                <a16:creationId xmlns:a16="http://schemas.microsoft.com/office/drawing/2014/main" id="{52A4AED5-8258-D297-CC3D-22E0B00263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99" y="1893082"/>
            <a:ext cx="4071620" cy="2718215"/>
          </a:xfrm>
          <a:prstGeom prst="rect">
            <a:avLst/>
          </a:prstGeom>
          <a:noFill/>
          <a:ln>
            <a:noFill/>
          </a:ln>
        </p:spPr>
      </p:pic>
      <p:sp>
        <p:nvSpPr>
          <p:cNvPr id="10" name="TextBox 9">
            <a:extLst>
              <a:ext uri="{FF2B5EF4-FFF2-40B4-BE49-F238E27FC236}">
                <a16:creationId xmlns:a16="http://schemas.microsoft.com/office/drawing/2014/main" id="{57AFCCC1-0BD3-E799-6C5D-A97DAD9B3F35}"/>
              </a:ext>
            </a:extLst>
          </p:cNvPr>
          <p:cNvSpPr txBox="1"/>
          <p:nvPr/>
        </p:nvSpPr>
        <p:spPr>
          <a:xfrm>
            <a:off x="353999" y="4607707"/>
            <a:ext cx="4071620" cy="400110"/>
          </a:xfrm>
          <a:prstGeom prst="rect">
            <a:avLst/>
          </a:prstGeom>
          <a:noFill/>
        </p:spPr>
        <p:txBody>
          <a:bodyPr wrap="square" lIns="91440" tIns="45720" rIns="91440" bIns="45720" anchor="t">
            <a:spAutoFit/>
          </a:bodyPr>
          <a:lstStyle/>
          <a:p>
            <a:r>
              <a:rPr lang="en-AU" sz="1000" dirty="0">
                <a:solidFill>
                  <a:srgbClr val="30272E"/>
                </a:solidFill>
                <a:ea typeface="+mn-lt"/>
                <a:cs typeface="+mn-lt"/>
              </a:rPr>
              <a:t>'</a:t>
            </a:r>
            <a:r>
              <a:rPr lang="en-AU" sz="1000" dirty="0" err="1">
                <a:solidFill>
                  <a:srgbClr val="30272E"/>
                </a:solidFill>
                <a:ea typeface="+mn-lt"/>
                <a:cs typeface="+mn-lt"/>
                <a:hlinkClick r:id="rId4"/>
              </a:rPr>
              <a:t>Bangarra</a:t>
            </a:r>
            <a:r>
              <a:rPr lang="en-AU" sz="1000" dirty="0">
                <a:solidFill>
                  <a:srgbClr val="30272E"/>
                </a:solidFill>
                <a:ea typeface="+mn-lt"/>
                <a:cs typeface="+mn-lt"/>
                <a:hlinkClick r:id="rId4"/>
              </a:rPr>
              <a:t> Dance Theatre</a:t>
            </a:r>
            <a:r>
              <a:rPr lang="en-AU" sz="1000" dirty="0">
                <a:solidFill>
                  <a:srgbClr val="30272E"/>
                </a:solidFill>
                <a:ea typeface="+mn-lt"/>
                <a:cs typeface="+mn-lt"/>
              </a:rPr>
              <a:t>' by </a:t>
            </a:r>
            <a:r>
              <a:rPr lang="en-AU" sz="1000" dirty="0">
                <a:solidFill>
                  <a:srgbClr val="30272E"/>
                </a:solidFill>
                <a:ea typeface="+mn-lt"/>
                <a:cs typeface="+mn-lt"/>
                <a:hlinkClick r:id="rId5"/>
              </a:rPr>
              <a:t>badjonni</a:t>
            </a:r>
            <a:r>
              <a:rPr lang="en-AU" sz="1000" dirty="0">
                <a:solidFill>
                  <a:srgbClr val="30272E"/>
                </a:solidFill>
                <a:ea typeface="+mn-lt"/>
                <a:cs typeface="+mn-lt"/>
              </a:rPr>
              <a:t> is licensed under </a:t>
            </a:r>
            <a:r>
              <a:rPr lang="en-AU" sz="1000" dirty="0">
                <a:solidFill>
                  <a:srgbClr val="30272E"/>
                </a:solidFill>
                <a:ea typeface="+mn-lt"/>
                <a:cs typeface="+mn-lt"/>
                <a:hlinkClick r:id="rId6"/>
              </a:rPr>
              <a:t>CC BY-NC-SA 2.0</a:t>
            </a:r>
            <a:r>
              <a:rPr lang="en-AU" sz="1000" dirty="0">
                <a:solidFill>
                  <a:srgbClr val="30272E"/>
                </a:solidFill>
                <a:ea typeface="+mn-lt"/>
                <a:cs typeface="+mn-lt"/>
              </a:rPr>
              <a:t>.</a:t>
            </a:r>
            <a:endParaRPr lang="en-AU" sz="700" dirty="0">
              <a:solidFill>
                <a:srgbClr val="30272E"/>
              </a:solidFill>
            </a:endParaRPr>
          </a:p>
        </p:txBody>
      </p:sp>
      <p:pic>
        <p:nvPicPr>
          <p:cNvPr id="6" name="Content Placeholder 6" descr="An image containing 2 photos and 2 drawings. Each of the photos show a dancer in a pose. each of the drawings is a line sketch of the dancer in the pose.">
            <a:extLst>
              <a:ext uri="{FF2B5EF4-FFF2-40B4-BE49-F238E27FC236}">
                <a16:creationId xmlns:a16="http://schemas.microsoft.com/office/drawing/2014/main" id="{80FAF0D6-BA21-B445-73B1-EB6BED5CE3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4000" y="1893082"/>
            <a:ext cx="3043999" cy="4115488"/>
          </a:xfrm>
          <a:prstGeom prst="rect">
            <a:avLst/>
          </a:prstGeom>
          <a:noFill/>
          <a:ln>
            <a:noFill/>
          </a:ln>
        </p:spPr>
      </p:pic>
      <p:sp>
        <p:nvSpPr>
          <p:cNvPr id="11" name="TextBox 10">
            <a:extLst>
              <a:ext uri="{FF2B5EF4-FFF2-40B4-BE49-F238E27FC236}">
                <a16:creationId xmlns:a16="http://schemas.microsoft.com/office/drawing/2014/main" id="{358CB253-4867-DE3C-43A8-F69FECE8BDC6}"/>
              </a:ext>
            </a:extLst>
          </p:cNvPr>
          <p:cNvSpPr txBox="1"/>
          <p:nvPr/>
        </p:nvSpPr>
        <p:spPr>
          <a:xfrm>
            <a:off x="4573999" y="6054335"/>
            <a:ext cx="3043999"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000" dirty="0">
                <a:solidFill>
                  <a:srgbClr val="30272E"/>
                </a:solidFill>
              </a:rPr>
              <a:t>'</a:t>
            </a:r>
            <a:r>
              <a:rPr lang="en-AU" sz="1000" u="sng" dirty="0">
                <a:solidFill>
                  <a:srgbClr val="146CFD"/>
                </a:solidFill>
                <a:cs typeface="Segoe UI"/>
                <a:hlinkClick r:id="rId8"/>
              </a:rPr>
              <a:t>Kandinsky, </a:t>
            </a:r>
            <a:r>
              <a:rPr lang="en-AU" sz="1000" u="sng" dirty="0" err="1">
                <a:solidFill>
                  <a:srgbClr val="146CFD"/>
                </a:solidFill>
                <a:cs typeface="Segoe UI"/>
                <a:hlinkClick r:id="rId8"/>
              </a:rPr>
              <a:t>Palucca</a:t>
            </a:r>
            <a:r>
              <a:rPr lang="en-AU" sz="1000" u="sng" dirty="0">
                <a:solidFill>
                  <a:srgbClr val="146CFD"/>
                </a:solidFill>
                <a:cs typeface="Segoe UI"/>
                <a:hlinkClick r:id="rId8"/>
              </a:rPr>
              <a:t> Dance, Bauhaus Theatre, 1926</a:t>
            </a:r>
            <a:r>
              <a:rPr lang="en-AU" sz="1000" dirty="0">
                <a:solidFill>
                  <a:srgbClr val="30272E"/>
                </a:solidFill>
              </a:rPr>
              <a:t>' by </a:t>
            </a:r>
            <a:r>
              <a:rPr lang="en-AU" sz="1000" u="sng" dirty="0" err="1">
                <a:solidFill>
                  <a:srgbClr val="146CFD"/>
                </a:solidFill>
                <a:cs typeface="Segoe UI"/>
                <a:hlinkClick r:id="rId9"/>
              </a:rPr>
              <a:t>bianca.maggio</a:t>
            </a:r>
            <a:r>
              <a:rPr lang="en-AU" sz="1000" dirty="0">
                <a:solidFill>
                  <a:srgbClr val="30272E"/>
                </a:solidFill>
              </a:rPr>
              <a:t> is marked with </a:t>
            </a:r>
            <a:r>
              <a:rPr lang="en-AU" sz="1000" u="sng" dirty="0">
                <a:solidFill>
                  <a:srgbClr val="146CFD"/>
                </a:solidFill>
                <a:cs typeface="Segoe UI"/>
                <a:hlinkClick r:id="rId10"/>
              </a:rPr>
              <a:t>Public Domain Mark 1.0</a:t>
            </a:r>
            <a:r>
              <a:rPr lang="en-AU" sz="1000" dirty="0">
                <a:solidFill>
                  <a:srgbClr val="30272E"/>
                </a:solidFill>
              </a:rPr>
              <a:t>.</a:t>
            </a:r>
            <a:endParaRPr lang="en-US" sz="1800" dirty="0"/>
          </a:p>
        </p:txBody>
      </p:sp>
      <p:pic>
        <p:nvPicPr>
          <p:cNvPr id="8" name="Picture 7" descr="A photo of a dancer, facing away, on one knee, with the right leg stretched out sideways. The left arm is bent over the head, the right arm is stretched straight out sideways.">
            <a:extLst>
              <a:ext uri="{FF2B5EF4-FFF2-40B4-BE49-F238E27FC236}">
                <a16:creationId xmlns:a16="http://schemas.microsoft.com/office/drawing/2014/main" id="{706EE76B-E030-BA0F-843C-9A21CA34481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6379" y="1893082"/>
            <a:ext cx="4071620" cy="2714625"/>
          </a:xfrm>
          <a:prstGeom prst="rect">
            <a:avLst/>
          </a:prstGeom>
          <a:noFill/>
          <a:ln>
            <a:noFill/>
          </a:ln>
        </p:spPr>
      </p:pic>
      <p:sp>
        <p:nvSpPr>
          <p:cNvPr id="9" name="TextBox 8">
            <a:extLst>
              <a:ext uri="{FF2B5EF4-FFF2-40B4-BE49-F238E27FC236}">
                <a16:creationId xmlns:a16="http://schemas.microsoft.com/office/drawing/2014/main" id="{1DB9D52F-9BE1-C815-F1B4-DCAA7581500D}"/>
              </a:ext>
            </a:extLst>
          </p:cNvPr>
          <p:cNvSpPr txBox="1"/>
          <p:nvPr/>
        </p:nvSpPr>
        <p:spPr>
          <a:xfrm>
            <a:off x="7766379" y="4607707"/>
            <a:ext cx="3895229" cy="246221"/>
          </a:xfrm>
          <a:prstGeom prst="rect">
            <a:avLst/>
          </a:prstGeom>
          <a:noFill/>
        </p:spPr>
        <p:txBody>
          <a:bodyPr wrap="square" lIns="91440" tIns="45720" rIns="91440" bIns="45720" anchor="t">
            <a:spAutoFit/>
          </a:bodyPr>
          <a:lstStyle/>
          <a:p>
            <a:r>
              <a:rPr lang="en-AU" sz="1000" dirty="0">
                <a:solidFill>
                  <a:srgbClr val="30272E"/>
                </a:solidFill>
                <a:effectLst/>
                <a:ea typeface="+mn-lt"/>
                <a:cs typeface="+mn-lt"/>
              </a:rPr>
              <a:t>'</a:t>
            </a:r>
            <a:r>
              <a:rPr lang="en-AU" sz="1000" dirty="0">
                <a:solidFill>
                  <a:srgbClr val="30272E"/>
                </a:solidFill>
                <a:effectLst/>
                <a:ea typeface="+mn-lt"/>
                <a:cs typeface="+mn-lt"/>
                <a:hlinkClick r:id="rId12"/>
              </a:rPr>
              <a:t>para </a:t>
            </a:r>
            <a:r>
              <a:rPr lang="en-AU" sz="1000" dirty="0" err="1">
                <a:solidFill>
                  <a:srgbClr val="30272E"/>
                </a:solidFill>
                <a:effectLst/>
                <a:ea typeface="+mn-lt"/>
                <a:cs typeface="+mn-lt"/>
                <a:hlinkClick r:id="rId12"/>
              </a:rPr>
              <a:t>lá</a:t>
            </a:r>
            <a:r>
              <a:rPr lang="en-AU" sz="1000" dirty="0">
                <a:solidFill>
                  <a:srgbClr val="30272E"/>
                </a:solidFill>
                <a:effectLst/>
                <a:ea typeface="+mn-lt"/>
                <a:cs typeface="+mn-lt"/>
              </a:rPr>
              <a:t>' by</a:t>
            </a:r>
            <a:r>
              <a:rPr lang="en-AU" sz="1000" dirty="0">
                <a:solidFill>
                  <a:srgbClr val="30272E"/>
                </a:solidFill>
                <a:ea typeface="+mn-lt"/>
                <a:cs typeface="+mn-lt"/>
              </a:rPr>
              <a:t> </a:t>
            </a:r>
            <a:r>
              <a:rPr lang="en-AU" sz="1000" dirty="0">
                <a:solidFill>
                  <a:srgbClr val="30272E"/>
                </a:solidFill>
                <a:effectLst/>
                <a:ea typeface="+mn-lt"/>
                <a:cs typeface="+mn-lt"/>
                <a:hlinkClick r:id="rId13"/>
              </a:rPr>
              <a:t>rdenubila</a:t>
            </a:r>
            <a:r>
              <a:rPr lang="en-AU" sz="1000" dirty="0">
                <a:solidFill>
                  <a:srgbClr val="30272E"/>
                </a:solidFill>
                <a:ea typeface="+mn-lt"/>
                <a:cs typeface="+mn-lt"/>
              </a:rPr>
              <a:t> </a:t>
            </a:r>
            <a:r>
              <a:rPr lang="en-AU" sz="1000" dirty="0">
                <a:solidFill>
                  <a:srgbClr val="30272E"/>
                </a:solidFill>
                <a:effectLst/>
                <a:ea typeface="+mn-lt"/>
                <a:cs typeface="+mn-lt"/>
              </a:rPr>
              <a:t>is licensed under</a:t>
            </a:r>
            <a:r>
              <a:rPr lang="en-AU" sz="1000" dirty="0">
                <a:solidFill>
                  <a:srgbClr val="30272E"/>
                </a:solidFill>
                <a:ea typeface="+mn-lt"/>
                <a:cs typeface="+mn-lt"/>
              </a:rPr>
              <a:t> </a:t>
            </a:r>
            <a:r>
              <a:rPr lang="en-AU" sz="1000" dirty="0">
                <a:solidFill>
                  <a:srgbClr val="30272E"/>
                </a:solidFill>
                <a:effectLst/>
                <a:ea typeface="+mn-lt"/>
                <a:cs typeface="+mn-lt"/>
                <a:hlinkClick r:id="rId14"/>
              </a:rPr>
              <a:t>CC BY-SA 2.0</a:t>
            </a:r>
            <a:r>
              <a:rPr lang="en-AU" sz="1000" dirty="0">
                <a:solidFill>
                  <a:srgbClr val="30272E"/>
                </a:solidFill>
                <a:effectLst/>
                <a:ea typeface="+mn-lt"/>
                <a:cs typeface="+mn-lt"/>
              </a:rPr>
              <a:t>.</a:t>
            </a:r>
            <a:endParaRPr lang="en-US" sz="1000" dirty="0">
              <a:ea typeface="+mn-lt"/>
              <a:cs typeface="+mn-lt"/>
            </a:endParaRPr>
          </a:p>
        </p:txBody>
      </p:sp>
      <p:sp>
        <p:nvSpPr>
          <p:cNvPr id="2" name="Slide Number Placeholder 1">
            <a:extLst>
              <a:ext uri="{FF2B5EF4-FFF2-40B4-BE49-F238E27FC236}">
                <a16:creationId xmlns:a16="http://schemas.microsoft.com/office/drawing/2014/main" id="{0B4B82A5-499F-B662-DCCB-9D00FC6EB9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2299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A56E10-A829-4089-B34C-9B61F2CD9533}"/>
              </a:ext>
            </a:extLst>
          </p:cNvPr>
          <p:cNvSpPr>
            <a:spLocks noGrp="1"/>
          </p:cNvSpPr>
          <p:nvPr>
            <p:ph type="title"/>
          </p:nvPr>
        </p:nvSpPr>
        <p:spPr/>
        <p:txBody>
          <a:bodyPr/>
          <a:lstStyle/>
          <a:p>
            <a:r>
              <a:rPr lang="en-AU" dirty="0"/>
              <a:t>How do you feel?</a:t>
            </a:r>
          </a:p>
        </p:txBody>
      </p:sp>
      <p:sp>
        <p:nvSpPr>
          <p:cNvPr id="4" name="Text Placeholder 3">
            <a:extLst>
              <a:ext uri="{FF2B5EF4-FFF2-40B4-BE49-F238E27FC236}">
                <a16:creationId xmlns:a16="http://schemas.microsoft.com/office/drawing/2014/main" id="{9E6643F2-FF92-28B0-8D0F-5ECB2661526B}"/>
              </a:ext>
            </a:extLst>
          </p:cNvPr>
          <p:cNvSpPr>
            <a:spLocks noGrp="1"/>
          </p:cNvSpPr>
          <p:nvPr>
            <p:ph type="body" sz="quarter" idx="18"/>
          </p:nvPr>
        </p:nvSpPr>
        <p:spPr/>
        <p:txBody>
          <a:bodyPr/>
          <a:lstStyle/>
          <a:p>
            <a:r>
              <a:rPr lang="en-AU" dirty="0"/>
              <a:t>An emotion cloud</a:t>
            </a:r>
          </a:p>
        </p:txBody>
      </p:sp>
      <p:pic>
        <p:nvPicPr>
          <p:cNvPr id="5" name="Content Placeholder 11" descr="A picture of a grey cloud shape with words written in different colours. The words represent a variety of thoughts and feelings. For example: joy, cold, shyness, impatience, happiness, sad, hope, hot, anger, glee, anticipation, surprise, fear, regret, sorrow, approval.">
            <a:extLst>
              <a:ext uri="{FF2B5EF4-FFF2-40B4-BE49-F238E27FC236}">
                <a16:creationId xmlns:a16="http://schemas.microsoft.com/office/drawing/2014/main" id="{0EBC30AB-C9DE-038D-A848-4AD3BFCBD12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570743" y="905601"/>
            <a:ext cx="7913257" cy="5793258"/>
          </a:xfrm>
          <a:prstGeom prst="rect">
            <a:avLst/>
          </a:prstGeom>
          <a:noFill/>
        </p:spPr>
      </p:pic>
      <p:sp>
        <p:nvSpPr>
          <p:cNvPr id="2" name="Slide Number Placeholder 1">
            <a:extLst>
              <a:ext uri="{FF2B5EF4-FFF2-40B4-BE49-F238E27FC236}">
                <a16:creationId xmlns:a16="http://schemas.microsoft.com/office/drawing/2014/main" id="{DE4D876A-C4E6-CA6E-4207-58C9999A04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3526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055992-B06C-CE5E-D12C-489831DE6967}"/>
              </a:ext>
            </a:extLst>
          </p:cNvPr>
          <p:cNvSpPr>
            <a:spLocks noGrp="1"/>
          </p:cNvSpPr>
          <p:nvPr>
            <p:ph type="ctrTitle"/>
          </p:nvPr>
        </p:nvSpPr>
        <p:spPr/>
        <p:txBody>
          <a:bodyPr/>
          <a:lstStyle/>
          <a:p>
            <a:r>
              <a:rPr lang="en-AU" dirty="0"/>
              <a:t>Explore</a:t>
            </a:r>
          </a:p>
        </p:txBody>
      </p:sp>
      <p:sp>
        <p:nvSpPr>
          <p:cNvPr id="13" name="Text Placeholder 12">
            <a:extLst>
              <a:ext uri="{FF2B5EF4-FFF2-40B4-BE49-F238E27FC236}">
                <a16:creationId xmlns:a16="http://schemas.microsoft.com/office/drawing/2014/main" id="{01B07228-129C-CB13-F1F3-0E836AF0A0DA}"/>
              </a:ext>
            </a:extLst>
          </p:cNvPr>
          <p:cNvSpPr>
            <a:spLocks noGrp="1"/>
          </p:cNvSpPr>
          <p:nvPr>
            <p:ph type="body" sz="quarter" idx="14"/>
          </p:nvPr>
        </p:nvSpPr>
        <p:spPr/>
        <p:txBody>
          <a:bodyPr/>
          <a:lstStyle/>
          <a:p>
            <a:r>
              <a:rPr lang="en-AU" dirty="0">
                <a:latin typeface="+mj-lt"/>
              </a:rPr>
              <a:t>What angles can we see?</a:t>
            </a:r>
          </a:p>
        </p:txBody>
      </p:sp>
      <p:sp>
        <p:nvSpPr>
          <p:cNvPr id="2" name="TextBox 1">
            <a:extLst>
              <a:ext uri="{FF2B5EF4-FFF2-40B4-BE49-F238E27FC236}">
                <a16:creationId xmlns:a16="http://schemas.microsoft.com/office/drawing/2014/main" id="{D7DEC19D-59BF-632D-F96C-A288C542AAA5}"/>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165297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80336-A5B4-E2F7-D137-E25C6999FD6D}"/>
              </a:ext>
            </a:extLst>
          </p:cNvPr>
          <p:cNvSpPr>
            <a:spLocks noGrp="1"/>
          </p:cNvSpPr>
          <p:nvPr>
            <p:ph type="title"/>
          </p:nvPr>
        </p:nvSpPr>
        <p:spPr/>
        <p:txBody>
          <a:bodyPr/>
          <a:lstStyle/>
          <a:p>
            <a:r>
              <a:rPr lang="en-AU" dirty="0"/>
              <a:t>Angles on the go</a:t>
            </a:r>
          </a:p>
        </p:txBody>
      </p:sp>
      <p:sp>
        <p:nvSpPr>
          <p:cNvPr id="4" name="Text Placeholder 3">
            <a:extLst>
              <a:ext uri="{FF2B5EF4-FFF2-40B4-BE49-F238E27FC236}">
                <a16:creationId xmlns:a16="http://schemas.microsoft.com/office/drawing/2014/main" id="{17414412-EFF4-C5DB-D756-2645EE1EBF25}"/>
              </a:ext>
            </a:extLst>
          </p:cNvPr>
          <p:cNvSpPr>
            <a:spLocks noGrp="1"/>
          </p:cNvSpPr>
          <p:nvPr>
            <p:ph type="body" sz="quarter" idx="18"/>
          </p:nvPr>
        </p:nvSpPr>
        <p:spPr/>
        <p:txBody>
          <a:bodyPr/>
          <a:lstStyle/>
          <a:p>
            <a:r>
              <a:rPr lang="en-AU" dirty="0"/>
              <a:t>What angles can you see?</a:t>
            </a:r>
          </a:p>
        </p:txBody>
      </p:sp>
      <p:pic>
        <p:nvPicPr>
          <p:cNvPr id="5" name="Picture 4" descr="An image of a jet plane on the deck of an aircraft carrier with a sailor signalling to the pilot to take off by kneeling down and pointing to the right. There are red lines marked on the photo showing different angles formed by the pose of the sailor as they kneel down.">
            <a:extLst>
              <a:ext uri="{FF2B5EF4-FFF2-40B4-BE49-F238E27FC236}">
                <a16:creationId xmlns:a16="http://schemas.microsoft.com/office/drawing/2014/main" id="{2BD45F86-9B56-B722-35A6-2C4DAF61D6D3}"/>
              </a:ext>
            </a:extLst>
          </p:cNvPr>
          <p:cNvPicPr>
            <a:picLocks noChangeAspect="1"/>
          </p:cNvPicPr>
          <p:nvPr/>
        </p:nvPicPr>
        <p:blipFill>
          <a:blip r:embed="rId3"/>
          <a:stretch>
            <a:fillRect/>
          </a:stretch>
        </p:blipFill>
        <p:spPr>
          <a:xfrm>
            <a:off x="2772716" y="1491069"/>
            <a:ext cx="6646567" cy="4714426"/>
          </a:xfrm>
          <a:prstGeom prst="rect">
            <a:avLst/>
          </a:prstGeom>
        </p:spPr>
      </p:pic>
      <p:sp>
        <p:nvSpPr>
          <p:cNvPr id="6" name="TextBox 5">
            <a:extLst>
              <a:ext uri="{FF2B5EF4-FFF2-40B4-BE49-F238E27FC236}">
                <a16:creationId xmlns:a16="http://schemas.microsoft.com/office/drawing/2014/main" id="{4B58A681-27E5-7394-A7EA-77D3547DA07C}"/>
              </a:ext>
            </a:extLst>
          </p:cNvPr>
          <p:cNvSpPr txBox="1"/>
          <p:nvPr/>
        </p:nvSpPr>
        <p:spPr>
          <a:xfrm>
            <a:off x="2772716" y="6205495"/>
            <a:ext cx="6646567" cy="428835"/>
          </a:xfrm>
          <a:prstGeom prst="rect">
            <a:avLst/>
          </a:prstGeom>
          <a:noFill/>
        </p:spPr>
        <p:txBody>
          <a:bodyPr wrap="square" lIns="91440" tIns="45720" rIns="91440" bIns="45720" anchor="t">
            <a:spAutoFit/>
          </a:bodyPr>
          <a:lstStyle/>
          <a:p>
            <a:pPr>
              <a:lnSpc>
                <a:spcPct val="114000"/>
              </a:lnSpc>
              <a:defRPr/>
            </a:pPr>
            <a:r>
              <a:rPr kumimoji="0" lang="en-AU" sz="1000" b="0" i="0" u="none" strike="noStrike" kern="1200" cap="none" spc="0" normalizeH="0" baseline="0" noProof="0" dirty="0">
                <a:ln>
                  <a:noFill/>
                </a:ln>
                <a:solidFill>
                  <a:srgbClr val="30272E"/>
                </a:solidFill>
                <a:effectLst/>
                <a:uLnTx/>
                <a:uFillTx/>
                <a:ea typeface="+mn-lt"/>
                <a:cs typeface="+mn-lt"/>
              </a:rPr>
              <a:t>'</a:t>
            </a:r>
            <a:r>
              <a:rPr kumimoji="0" lang="en-AU" sz="1000" b="0" i="0" u="sng" strike="noStrike" kern="1200" cap="none" spc="0" normalizeH="0" baseline="0" noProof="0" dirty="0">
                <a:ln>
                  <a:noFill/>
                </a:ln>
                <a:solidFill>
                  <a:srgbClr val="30272E"/>
                </a:solidFill>
                <a:effectLst/>
                <a:uLnTx/>
                <a:uFillTx/>
                <a:ea typeface="+mn-lt"/>
                <a:cs typeface="+mn-lt"/>
                <a:hlinkClick r:id="rId4"/>
              </a:rPr>
              <a:t>A Sailor signals an F-35B Lightning </a:t>
            </a:r>
            <a:r>
              <a:rPr lang="en-AU" sz="1000" u="sng" dirty="0">
                <a:solidFill>
                  <a:srgbClr val="30272E"/>
                </a:solidFill>
                <a:ea typeface="+mn-lt"/>
                <a:cs typeface="+mn-lt"/>
                <a:hlinkClick r:id="rId4"/>
              </a:rPr>
              <a:t>II </a:t>
            </a:r>
            <a:r>
              <a:rPr kumimoji="0" lang="en-AU" sz="1000" b="0" i="0" u="sng" strike="noStrike" kern="1200" cap="none" spc="0" normalizeH="0" baseline="0" noProof="0" dirty="0">
                <a:ln>
                  <a:noFill/>
                </a:ln>
                <a:solidFill>
                  <a:srgbClr val="30272E"/>
                </a:solidFill>
                <a:effectLst/>
                <a:uLnTx/>
                <a:uFillTx/>
                <a:ea typeface="+mn-lt"/>
                <a:cs typeface="+mn-lt"/>
                <a:hlinkClick r:id="rId4"/>
              </a:rPr>
              <a:t>to take off from the flight deck of USS America (LHA 6).</a:t>
            </a:r>
            <a:r>
              <a:rPr kumimoji="0" lang="en-AU" sz="1000" b="0" i="0" u="none" strike="noStrike" kern="1200" cap="none" spc="0" normalizeH="0" baseline="0" noProof="0" dirty="0">
                <a:ln>
                  <a:noFill/>
                </a:ln>
                <a:solidFill>
                  <a:srgbClr val="30272E"/>
                </a:solidFill>
                <a:effectLst/>
                <a:uLnTx/>
                <a:uFillTx/>
                <a:ea typeface="+mn-lt"/>
                <a:cs typeface="+mn-lt"/>
              </a:rPr>
              <a:t>' by</a:t>
            </a:r>
            <a:r>
              <a:rPr lang="en-AU" sz="1000" dirty="0">
                <a:solidFill>
                  <a:srgbClr val="30272E"/>
                </a:solidFill>
                <a:ea typeface="+mn-lt"/>
                <a:cs typeface="+mn-lt"/>
              </a:rPr>
              <a:t> </a:t>
            </a:r>
            <a:r>
              <a:rPr kumimoji="0" lang="en-AU" sz="1000" b="0" i="0" u="none" strike="noStrike" kern="1200" cap="none" spc="0" normalizeH="0" baseline="0" noProof="0" dirty="0">
                <a:ln>
                  <a:noFill/>
                </a:ln>
                <a:solidFill>
                  <a:srgbClr val="30272E"/>
                </a:solidFill>
                <a:effectLst/>
                <a:uLnTx/>
                <a:uFillTx/>
                <a:ea typeface="+mn-lt"/>
                <a:cs typeface="+mn-lt"/>
                <a:hlinkClick r:id="rId5"/>
              </a:rPr>
              <a:t>Official U.S. Navy Imagery</a:t>
            </a:r>
            <a:r>
              <a:rPr lang="en-AU" sz="1000" dirty="0">
                <a:solidFill>
                  <a:srgbClr val="30272E"/>
                </a:solidFill>
                <a:ea typeface="+mn-lt"/>
                <a:cs typeface="+mn-lt"/>
              </a:rPr>
              <a:t> is licensed under </a:t>
            </a:r>
            <a:r>
              <a:rPr kumimoji="0" lang="en-AU" sz="1000" b="0" i="0" u="none" strike="noStrike" kern="1200" cap="none" spc="0" normalizeH="0" baseline="0" noProof="0" dirty="0">
                <a:ln>
                  <a:noFill/>
                </a:ln>
                <a:solidFill>
                  <a:srgbClr val="30272E"/>
                </a:solidFill>
                <a:effectLst/>
                <a:uLnTx/>
                <a:uFillTx/>
                <a:ea typeface="+mn-lt"/>
                <a:cs typeface="+mn-lt"/>
                <a:hlinkClick r:id="rId6"/>
              </a:rPr>
              <a:t>CC </a:t>
            </a:r>
            <a:r>
              <a:rPr lang="en-AU" sz="1000" dirty="0">
                <a:solidFill>
                  <a:srgbClr val="30272E"/>
                </a:solidFill>
                <a:ea typeface="+mn-lt"/>
                <a:cs typeface="+mn-lt"/>
                <a:hlinkClick r:id="rId6"/>
              </a:rPr>
              <a:t>BY </a:t>
            </a:r>
            <a:r>
              <a:rPr kumimoji="0" lang="en-AU" sz="1000" b="0" i="0" u="none" strike="noStrike" kern="1200" cap="none" spc="0" normalizeH="0" baseline="0" noProof="0" dirty="0">
                <a:ln>
                  <a:noFill/>
                </a:ln>
                <a:solidFill>
                  <a:srgbClr val="30272E"/>
                </a:solidFill>
                <a:effectLst/>
                <a:uLnTx/>
                <a:uFillTx/>
                <a:ea typeface="+mn-lt"/>
                <a:cs typeface="+mn-lt"/>
                <a:hlinkClick r:id="rId6"/>
              </a:rPr>
              <a:t>2.0</a:t>
            </a:r>
            <a:r>
              <a:rPr kumimoji="0" lang="en-AU" sz="1000" b="0" i="0" u="none" strike="noStrike" kern="1200" cap="none" spc="0" normalizeH="0" baseline="0" noProof="0" dirty="0">
                <a:ln>
                  <a:noFill/>
                </a:ln>
                <a:solidFill>
                  <a:srgbClr val="30272E"/>
                </a:solidFill>
                <a:effectLst/>
                <a:uLnTx/>
                <a:uFillTx/>
                <a:ea typeface="+mn-lt"/>
                <a:cs typeface="+mn-lt"/>
              </a:rPr>
              <a:t>.</a:t>
            </a:r>
            <a:endParaRPr lang="en-US" sz="1000" dirty="0">
              <a:ea typeface="+mn-lt"/>
              <a:cs typeface="+mn-lt"/>
            </a:endParaRPr>
          </a:p>
        </p:txBody>
      </p:sp>
      <p:sp>
        <p:nvSpPr>
          <p:cNvPr id="2" name="Slide Number Placeholder 1">
            <a:extLst>
              <a:ext uri="{FF2B5EF4-FFF2-40B4-BE49-F238E27FC236}">
                <a16:creationId xmlns:a16="http://schemas.microsoft.com/office/drawing/2014/main" id="{77F541C6-7914-619A-BED8-FB52C99EB6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48720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25D56-0466-80EF-3CCE-B6DE8526D4F8}"/>
              </a:ext>
            </a:extLst>
          </p:cNvPr>
          <p:cNvSpPr>
            <a:spLocks noGrp="1"/>
          </p:cNvSpPr>
          <p:nvPr>
            <p:ph type="title"/>
          </p:nvPr>
        </p:nvSpPr>
        <p:spPr/>
        <p:txBody>
          <a:bodyPr/>
          <a:lstStyle/>
          <a:p>
            <a:r>
              <a:rPr lang="en-AU" dirty="0"/>
              <a:t>Angles in a bike (1)</a:t>
            </a:r>
          </a:p>
        </p:txBody>
      </p:sp>
      <p:sp>
        <p:nvSpPr>
          <p:cNvPr id="4" name="Text Placeholder 3">
            <a:extLst>
              <a:ext uri="{FF2B5EF4-FFF2-40B4-BE49-F238E27FC236}">
                <a16:creationId xmlns:a16="http://schemas.microsoft.com/office/drawing/2014/main" id="{BABCAB25-6504-6B21-DAC5-AEE608AD0AD3}"/>
              </a:ext>
            </a:extLst>
          </p:cNvPr>
          <p:cNvSpPr>
            <a:spLocks noGrp="1"/>
          </p:cNvSpPr>
          <p:nvPr>
            <p:ph type="body" sz="quarter" idx="18"/>
          </p:nvPr>
        </p:nvSpPr>
        <p:spPr/>
        <p:txBody>
          <a:bodyPr/>
          <a:lstStyle/>
          <a:p>
            <a:r>
              <a:rPr lang="en-AU" dirty="0"/>
              <a:t>What angles can you see?</a:t>
            </a:r>
          </a:p>
        </p:txBody>
      </p:sp>
      <p:pic>
        <p:nvPicPr>
          <p:cNvPr id="7" name="Picture 6" descr="A photo of a white, geared bicycle laying on grass. ">
            <a:extLst>
              <a:ext uri="{FF2B5EF4-FFF2-40B4-BE49-F238E27FC236}">
                <a16:creationId xmlns:a16="http://schemas.microsoft.com/office/drawing/2014/main" id="{307BEC60-B88A-B88E-92BB-81B4F610F2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999" y="1453773"/>
            <a:ext cx="6617761" cy="4934966"/>
          </a:xfrm>
          <a:prstGeom prst="rect">
            <a:avLst/>
          </a:prstGeom>
          <a:noFill/>
          <a:ln>
            <a:noFill/>
          </a:ln>
        </p:spPr>
      </p:pic>
      <p:sp>
        <p:nvSpPr>
          <p:cNvPr id="5" name="Content Placeholder 2">
            <a:extLst>
              <a:ext uri="{FF2B5EF4-FFF2-40B4-BE49-F238E27FC236}">
                <a16:creationId xmlns:a16="http://schemas.microsoft.com/office/drawing/2014/main" id="{F7BA4061-ADF3-C305-57DB-7A5E09635C10}"/>
              </a:ext>
            </a:extLst>
          </p:cNvPr>
          <p:cNvSpPr txBox="1">
            <a:spLocks/>
          </p:cNvSpPr>
          <p:nvPr/>
        </p:nvSpPr>
        <p:spPr>
          <a:xfrm>
            <a:off x="2892000" y="6388740"/>
            <a:ext cx="4186829" cy="1644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solidFill>
                  <a:srgbClr val="30272E"/>
                </a:solidFill>
                <a:ea typeface="+mn-lt"/>
                <a:cs typeface="+mn-lt"/>
              </a:rPr>
              <a:t>'</a:t>
            </a:r>
            <a:r>
              <a:rPr lang="en-AU" sz="1000" dirty="0" err="1">
                <a:solidFill>
                  <a:srgbClr val="30272E"/>
                </a:solidFill>
                <a:ea typeface="+mn-lt"/>
                <a:cs typeface="+mn-lt"/>
                <a:hlinkClick r:id="rId3"/>
              </a:rPr>
              <a:t>tesco</a:t>
            </a:r>
            <a:r>
              <a:rPr lang="en-AU" sz="1000" dirty="0">
                <a:solidFill>
                  <a:srgbClr val="30272E"/>
                </a:solidFill>
                <a:ea typeface="+mn-lt"/>
                <a:cs typeface="+mn-lt"/>
                <a:hlinkClick r:id="rId3"/>
              </a:rPr>
              <a:t> bicycle</a:t>
            </a:r>
            <a:r>
              <a:rPr lang="en-AU" sz="1000" dirty="0">
                <a:solidFill>
                  <a:srgbClr val="30272E"/>
                </a:solidFill>
                <a:ea typeface="+mn-lt"/>
                <a:cs typeface="+mn-lt"/>
              </a:rPr>
              <a:t>' by </a:t>
            </a:r>
            <a:r>
              <a:rPr lang="en-AU" sz="1000" dirty="0">
                <a:solidFill>
                  <a:srgbClr val="30272E"/>
                </a:solidFill>
                <a:ea typeface="+mn-lt"/>
                <a:cs typeface="+mn-lt"/>
                <a:hlinkClick r:id="rId4"/>
              </a:rPr>
              <a:t>osde8info</a:t>
            </a:r>
            <a:r>
              <a:rPr lang="en-AU" sz="1000" dirty="0">
                <a:solidFill>
                  <a:srgbClr val="30272E"/>
                </a:solidFill>
                <a:ea typeface="+mn-lt"/>
                <a:cs typeface="+mn-lt"/>
              </a:rPr>
              <a:t> is licensed under </a:t>
            </a:r>
            <a:r>
              <a:rPr lang="en-AU" sz="1000" dirty="0">
                <a:solidFill>
                  <a:srgbClr val="30272E"/>
                </a:solidFill>
                <a:ea typeface="+mn-lt"/>
                <a:cs typeface="+mn-lt"/>
                <a:hlinkClick r:id="rId5"/>
              </a:rPr>
              <a:t>CC BY-SA 2.0</a:t>
            </a:r>
            <a:r>
              <a:rPr lang="en-AU" sz="1000" dirty="0">
                <a:solidFill>
                  <a:srgbClr val="30272E"/>
                </a:solidFill>
                <a:ea typeface="+mn-lt"/>
                <a:cs typeface="+mn-lt"/>
              </a:rPr>
              <a:t>.</a:t>
            </a:r>
            <a:endParaRPr lang="en-US" sz="1000" dirty="0">
              <a:ea typeface="+mn-lt"/>
              <a:cs typeface="+mn-lt"/>
            </a:endParaRPr>
          </a:p>
        </p:txBody>
      </p:sp>
      <p:sp>
        <p:nvSpPr>
          <p:cNvPr id="2" name="Slide Number Placeholder 1">
            <a:extLst>
              <a:ext uri="{FF2B5EF4-FFF2-40B4-BE49-F238E27FC236}">
                <a16:creationId xmlns:a16="http://schemas.microsoft.com/office/drawing/2014/main" id="{3F3208B0-BBC5-0BB8-6C38-1DE2F0B2BB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988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25D56-0466-80EF-3CCE-B6DE8526D4F8}"/>
              </a:ext>
            </a:extLst>
          </p:cNvPr>
          <p:cNvSpPr>
            <a:spLocks noGrp="1"/>
          </p:cNvSpPr>
          <p:nvPr>
            <p:ph type="title"/>
          </p:nvPr>
        </p:nvSpPr>
        <p:spPr/>
        <p:txBody>
          <a:bodyPr/>
          <a:lstStyle/>
          <a:p>
            <a:r>
              <a:rPr lang="en-AU" dirty="0"/>
              <a:t>Angles in a bike (2)</a:t>
            </a:r>
          </a:p>
        </p:txBody>
      </p:sp>
      <p:sp>
        <p:nvSpPr>
          <p:cNvPr id="4" name="Text Placeholder 3">
            <a:extLst>
              <a:ext uri="{FF2B5EF4-FFF2-40B4-BE49-F238E27FC236}">
                <a16:creationId xmlns:a16="http://schemas.microsoft.com/office/drawing/2014/main" id="{BABCAB25-6504-6B21-DAC5-AEE608AD0AD3}"/>
              </a:ext>
            </a:extLst>
          </p:cNvPr>
          <p:cNvSpPr>
            <a:spLocks noGrp="1"/>
          </p:cNvSpPr>
          <p:nvPr>
            <p:ph type="body" sz="quarter" idx="18"/>
          </p:nvPr>
        </p:nvSpPr>
        <p:spPr/>
        <p:txBody>
          <a:bodyPr/>
          <a:lstStyle/>
          <a:p>
            <a:r>
              <a:rPr lang="en-AU" dirty="0"/>
              <a:t>What angles can you see?</a:t>
            </a:r>
          </a:p>
        </p:txBody>
      </p:sp>
      <p:pic>
        <p:nvPicPr>
          <p:cNvPr id="6" name="Picture 5" descr="A photo of a white, geared bicycle laying on grass. There are red lines and angles outlining various angles on the bicycle and there are labels on the lines.">
            <a:extLst>
              <a:ext uri="{FF2B5EF4-FFF2-40B4-BE49-F238E27FC236}">
                <a16:creationId xmlns:a16="http://schemas.microsoft.com/office/drawing/2014/main" id="{1ABCA490-429C-3268-BDC9-1722B94CD0D0}"/>
              </a:ext>
            </a:extLst>
          </p:cNvPr>
          <p:cNvPicPr>
            <a:picLocks noChangeAspect="1"/>
          </p:cNvPicPr>
          <p:nvPr/>
        </p:nvPicPr>
        <p:blipFill>
          <a:blip r:embed="rId3"/>
          <a:stretch>
            <a:fillRect/>
          </a:stretch>
        </p:blipFill>
        <p:spPr>
          <a:xfrm>
            <a:off x="2886829" y="1446636"/>
            <a:ext cx="6619581" cy="4942103"/>
          </a:xfrm>
          <a:prstGeom prst="rect">
            <a:avLst/>
          </a:prstGeom>
        </p:spPr>
      </p:pic>
      <p:sp>
        <p:nvSpPr>
          <p:cNvPr id="5" name="Content Placeholder 2">
            <a:extLst>
              <a:ext uri="{FF2B5EF4-FFF2-40B4-BE49-F238E27FC236}">
                <a16:creationId xmlns:a16="http://schemas.microsoft.com/office/drawing/2014/main" id="{F7BA4061-ADF3-C305-57DB-7A5E09635C10}"/>
              </a:ext>
            </a:extLst>
          </p:cNvPr>
          <p:cNvSpPr txBox="1">
            <a:spLocks/>
          </p:cNvSpPr>
          <p:nvPr/>
        </p:nvSpPr>
        <p:spPr>
          <a:xfrm>
            <a:off x="2892000" y="6388740"/>
            <a:ext cx="4186829" cy="16447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solidFill>
                  <a:srgbClr val="30272E"/>
                </a:solidFill>
                <a:ea typeface="+mn-lt"/>
                <a:cs typeface="+mn-lt"/>
              </a:rPr>
              <a:t>'</a:t>
            </a:r>
            <a:r>
              <a:rPr lang="en-AU" sz="1000" dirty="0" err="1">
                <a:solidFill>
                  <a:srgbClr val="30272E"/>
                </a:solidFill>
                <a:ea typeface="+mn-lt"/>
                <a:cs typeface="+mn-lt"/>
                <a:hlinkClick r:id="rId4"/>
              </a:rPr>
              <a:t>tesco</a:t>
            </a:r>
            <a:r>
              <a:rPr lang="en-AU" sz="1000" dirty="0">
                <a:solidFill>
                  <a:srgbClr val="30272E"/>
                </a:solidFill>
                <a:ea typeface="+mn-lt"/>
                <a:cs typeface="+mn-lt"/>
                <a:hlinkClick r:id="rId4"/>
              </a:rPr>
              <a:t> bicycle</a:t>
            </a:r>
            <a:r>
              <a:rPr lang="en-AU" sz="1000" dirty="0">
                <a:solidFill>
                  <a:srgbClr val="30272E"/>
                </a:solidFill>
                <a:ea typeface="+mn-lt"/>
                <a:cs typeface="+mn-lt"/>
              </a:rPr>
              <a:t>' by </a:t>
            </a:r>
            <a:r>
              <a:rPr lang="en-AU" sz="1000" dirty="0">
                <a:solidFill>
                  <a:srgbClr val="30272E"/>
                </a:solidFill>
                <a:ea typeface="+mn-lt"/>
                <a:cs typeface="+mn-lt"/>
                <a:hlinkClick r:id="rId5"/>
              </a:rPr>
              <a:t>osde8info</a:t>
            </a:r>
            <a:r>
              <a:rPr lang="en-AU" sz="1000" dirty="0">
                <a:solidFill>
                  <a:srgbClr val="30272E"/>
                </a:solidFill>
                <a:ea typeface="+mn-lt"/>
                <a:cs typeface="+mn-lt"/>
              </a:rPr>
              <a:t> is licensed under </a:t>
            </a:r>
            <a:r>
              <a:rPr lang="en-AU" sz="1000" dirty="0">
                <a:solidFill>
                  <a:srgbClr val="30272E"/>
                </a:solidFill>
                <a:ea typeface="+mn-lt"/>
                <a:cs typeface="+mn-lt"/>
                <a:hlinkClick r:id="rId6"/>
              </a:rPr>
              <a:t>CC BY-SA 2.0</a:t>
            </a:r>
            <a:r>
              <a:rPr lang="en-AU" sz="1000" dirty="0">
                <a:solidFill>
                  <a:srgbClr val="30272E"/>
                </a:solidFill>
                <a:ea typeface="+mn-lt"/>
                <a:cs typeface="+mn-lt"/>
              </a:rPr>
              <a:t>.</a:t>
            </a:r>
            <a:endParaRPr lang="en-US" sz="1000" dirty="0">
              <a:ea typeface="+mn-lt"/>
              <a:cs typeface="+mn-lt"/>
            </a:endParaRPr>
          </a:p>
        </p:txBody>
      </p:sp>
      <p:sp>
        <p:nvSpPr>
          <p:cNvPr id="2" name="Slide Number Placeholder 1">
            <a:extLst>
              <a:ext uri="{FF2B5EF4-FFF2-40B4-BE49-F238E27FC236}">
                <a16:creationId xmlns:a16="http://schemas.microsoft.com/office/drawing/2014/main" id="{3F3208B0-BBC5-0BB8-6C38-1DE2F0B2BB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1295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1549</Words>
  <Application>Microsoft Office PowerPoint</Application>
  <PresentationFormat>Widescreen</PresentationFormat>
  <Paragraphs>221</Paragraphs>
  <Slides>23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Open Sans</vt:lpstr>
      <vt:lpstr>Montserrat</vt:lpstr>
      <vt:lpstr>Times New Roman</vt:lpstr>
      <vt:lpstr>Public Sans Light</vt:lpstr>
      <vt:lpstr>Public Sans</vt:lpstr>
      <vt:lpstr>Calibri</vt:lpstr>
      <vt:lpstr>Arial</vt:lpstr>
      <vt:lpstr>Cambria Math</vt:lpstr>
      <vt:lpstr>Public Sans SemiBold</vt:lpstr>
      <vt:lpstr>NSWG Corporate</vt:lpstr>
      <vt:lpstr>Strike a pose</vt:lpstr>
      <vt:lpstr>Launch</vt:lpstr>
      <vt:lpstr>Angles and lines</vt:lpstr>
      <vt:lpstr>Angles and dance</vt:lpstr>
      <vt:lpstr>How do you feel?</vt:lpstr>
      <vt:lpstr>Explore</vt:lpstr>
      <vt:lpstr>Angles on the go</vt:lpstr>
      <vt:lpstr>Angles in a bike (1)</vt:lpstr>
      <vt:lpstr>Angles in a bike (2)</vt:lpstr>
      <vt:lpstr>Summarise</vt:lpstr>
      <vt:lpstr>Naming angles (1)</vt:lpstr>
      <vt:lpstr>Naming angles (2)</vt:lpstr>
      <vt:lpstr>Naming angles (3)</vt:lpstr>
      <vt:lpstr>Apply</vt:lpstr>
      <vt:lpstr>Bingo!</vt:lpstr>
      <vt:lpstr>Let’s play!</vt:lpstr>
      <vt:lpstr>Acute angle</vt:lpstr>
      <vt:lpstr>Obtuse angle</vt:lpstr>
      <vt:lpstr>Reflex angle</vt:lpstr>
      <vt:lpstr>Right angle</vt:lpstr>
      <vt:lpstr>Straight angle</vt:lpstr>
      <vt:lpstr>Revolution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Strike a pose</dc:title>
  <dc:creator>NSW Department of Education</dc:creator>
  <dcterms:created xsi:type="dcterms:W3CDTF">2023-10-25T22:01:01Z</dcterms:created>
  <dcterms:modified xsi:type="dcterms:W3CDTF">2023-10-25T22:01:30Z</dcterms:modified>
</cp:coreProperties>
</file>