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7" r:id="rId2"/>
    <p:sldId id="362" r:id="rId3"/>
    <p:sldId id="363" r:id="rId4"/>
    <p:sldId id="364" r:id="rId5"/>
    <p:sldId id="365" r:id="rId6"/>
    <p:sldId id="366" r:id="rId7"/>
    <p:sldId id="367" r:id="rId8"/>
    <p:sldId id="368" r:id="rId9"/>
    <p:sldId id="369" r:id="rId10"/>
    <p:sldId id="361" r:id="rId11"/>
  </p:sldIdLst>
  <p:sldSz cx="12192000" cy="6858000"/>
  <p:notesSz cx="6858000" cy="9144000"/>
  <p:embeddedFontLst>
    <p:embeddedFont>
      <p:font typeface="Public Sans" panose="020B0604020202020204" charset="0"/>
      <p:regular r:id="rId14"/>
      <p:bold r:id="rId15"/>
      <p:italic r:id="rId16"/>
      <p:boldItalic r:id="rId17"/>
    </p:embeddedFont>
    <p:embeddedFont>
      <p:font typeface="Public Sans Light" panose="020B0604020202020204" charset="0"/>
      <p:regular r:id="rId18"/>
      <p:italic r:id="rId19"/>
    </p:embeddedFont>
    <p:embeddedFont>
      <p:font typeface="Public Sans SemiBold" panose="020B0604020202020204" charset="0"/>
      <p:bold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281" autoAdjust="0"/>
  </p:normalViewPr>
  <p:slideViewPr>
    <p:cSldViewPr snapToGrid="0">
      <p:cViewPr varScale="1">
        <p:scale>
          <a:sx n="81" d="100"/>
          <a:sy n="81" d="100"/>
        </p:scale>
        <p:origin x="513" y="39"/>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Is that a triangle?</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Launch</a:t>
            </a:r>
          </a:p>
          <a:p>
            <a:endParaRPr lang="en-AU" dirty="0">
              <a:latin typeface="+mj-lt"/>
            </a:endParaRPr>
          </a:p>
        </p:txBody>
      </p:sp>
      <p:sp>
        <p:nvSpPr>
          <p:cNvPr id="4" name="TextBox 3">
            <a:extLst>
              <a:ext uri="{FF2B5EF4-FFF2-40B4-BE49-F238E27FC236}">
                <a16:creationId xmlns:a16="http://schemas.microsoft.com/office/drawing/2014/main" id="{6D8849F3-2FF4-2893-94F2-34F8CD0FBD69}"/>
              </a:ext>
            </a:extLst>
          </p:cNvPr>
          <p:cNvSpPr txBox="1"/>
          <p:nvPr/>
        </p:nvSpPr>
        <p:spPr>
          <a:xfrm>
            <a:off x="359998" y="6285751"/>
            <a:ext cx="3972516" cy="424497"/>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74BF08-56C3-F305-FCE6-5263A8F22EF8}"/>
              </a:ext>
            </a:extLst>
          </p:cNvPr>
          <p:cNvSpPr>
            <a:spLocks noGrp="1"/>
          </p:cNvSpPr>
          <p:nvPr>
            <p:ph type="title"/>
          </p:nvPr>
        </p:nvSpPr>
        <p:spPr/>
        <p:txBody>
          <a:bodyPr/>
          <a:lstStyle/>
          <a:p>
            <a:r>
              <a:rPr lang="en-AU" dirty="0"/>
              <a:t>What is that shape?</a:t>
            </a:r>
          </a:p>
        </p:txBody>
      </p:sp>
      <p:sp>
        <p:nvSpPr>
          <p:cNvPr id="8" name="Text Placeholder 7">
            <a:extLst>
              <a:ext uri="{FF2B5EF4-FFF2-40B4-BE49-F238E27FC236}">
                <a16:creationId xmlns:a16="http://schemas.microsoft.com/office/drawing/2014/main" id="{D4D8B7B2-3513-823B-83A5-98F0BB39C1F1}"/>
              </a:ext>
            </a:extLst>
          </p:cNvPr>
          <p:cNvSpPr>
            <a:spLocks noGrp="1"/>
          </p:cNvSpPr>
          <p:nvPr>
            <p:ph type="body" sz="quarter" idx="18"/>
          </p:nvPr>
        </p:nvSpPr>
        <p:spPr/>
        <p:txBody>
          <a:bodyPr/>
          <a:lstStyle/>
          <a:p>
            <a:r>
              <a:rPr lang="en-AU" dirty="0"/>
              <a:t>Is that a triangle?</a:t>
            </a:r>
          </a:p>
        </p:txBody>
      </p:sp>
      <p:pic>
        <p:nvPicPr>
          <p:cNvPr id="9" name="Picture 8" descr="A blue Reuleaux triangle with a white background.">
            <a:extLst>
              <a:ext uri="{FF2B5EF4-FFF2-40B4-BE49-F238E27FC236}">
                <a16:creationId xmlns:a16="http://schemas.microsoft.com/office/drawing/2014/main" id="{9B4494D9-E052-83E3-073D-891FD954F65F}"/>
              </a:ext>
            </a:extLst>
          </p:cNvPr>
          <p:cNvPicPr>
            <a:picLocks noChangeAspect="1"/>
          </p:cNvPicPr>
          <p:nvPr/>
        </p:nvPicPr>
        <p:blipFill>
          <a:blip r:embed="rId2"/>
          <a:stretch>
            <a:fillRect/>
          </a:stretch>
        </p:blipFill>
        <p:spPr>
          <a:xfrm>
            <a:off x="360000" y="2275480"/>
            <a:ext cx="3562884" cy="3600000"/>
          </a:xfrm>
          <a:prstGeom prst="rect">
            <a:avLst/>
          </a:prstGeom>
          <a:noFill/>
        </p:spPr>
      </p:pic>
      <p:pic>
        <p:nvPicPr>
          <p:cNvPr id="10" name="Picture 9" descr="An image of two orange Reuleaux triangles between two blue parallel lines and a blue double ended arrow between the two lines with the word width, indicating that the width between the two parallel lines is also the width of the triangles.">
            <a:extLst>
              <a:ext uri="{FF2B5EF4-FFF2-40B4-BE49-F238E27FC236}">
                <a16:creationId xmlns:a16="http://schemas.microsoft.com/office/drawing/2014/main" id="{29A44457-9DF6-92AA-55B7-5F2E54ABAA58}"/>
              </a:ext>
            </a:extLst>
          </p:cNvPr>
          <p:cNvPicPr>
            <a:picLocks noChangeAspect="1"/>
          </p:cNvPicPr>
          <p:nvPr/>
        </p:nvPicPr>
        <p:blipFill>
          <a:blip r:embed="rId3"/>
          <a:stretch>
            <a:fillRect/>
          </a:stretch>
        </p:blipFill>
        <p:spPr>
          <a:xfrm>
            <a:off x="4604592" y="1218859"/>
            <a:ext cx="6339927" cy="4656621"/>
          </a:xfrm>
          <a:prstGeom prst="rect">
            <a:avLst/>
          </a:prstGeom>
        </p:spPr>
      </p:pic>
      <p:sp>
        <p:nvSpPr>
          <p:cNvPr id="13" name="Speech Bubble: Rectangle with Corners Rounded 12">
            <a:extLst>
              <a:ext uri="{FF2B5EF4-FFF2-40B4-BE49-F238E27FC236}">
                <a16:creationId xmlns:a16="http://schemas.microsoft.com/office/drawing/2014/main" id="{3E9918BD-ECF4-F2B6-FD8D-01E9D9A44426}"/>
              </a:ext>
            </a:extLst>
          </p:cNvPr>
          <p:cNvSpPr/>
          <p:nvPr/>
        </p:nvSpPr>
        <p:spPr>
          <a:xfrm>
            <a:off x="7277492" y="4955790"/>
            <a:ext cx="3376948" cy="1156029"/>
          </a:xfrm>
          <a:prstGeom prst="wedgeRoundRectCallout">
            <a:avLst>
              <a:gd name="adj1" fmla="val 20105"/>
              <a:gd name="adj2" fmla="val -1576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It has equal width, which allows the shape to rotate without spilling the water. </a:t>
            </a:r>
          </a:p>
        </p:txBody>
      </p:sp>
      <p:sp>
        <p:nvSpPr>
          <p:cNvPr id="14" name="Slide Number Placeholder 13">
            <a:extLst>
              <a:ext uri="{FF2B5EF4-FFF2-40B4-BE49-F238E27FC236}">
                <a16:creationId xmlns:a16="http://schemas.microsoft.com/office/drawing/2014/main" id="{80BDAAC6-C667-EA66-C217-2B0B682E59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54958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967FD-754A-FB7E-611D-CA1F78D93F38}"/>
              </a:ext>
            </a:extLst>
          </p:cNvPr>
          <p:cNvSpPr>
            <a:spLocks noGrp="1"/>
          </p:cNvSpPr>
          <p:nvPr>
            <p:ph type="title"/>
          </p:nvPr>
        </p:nvSpPr>
        <p:spPr>
          <a:xfrm>
            <a:off x="316456" y="360000"/>
            <a:ext cx="10080000" cy="545601"/>
          </a:xfrm>
        </p:spPr>
        <p:txBody>
          <a:bodyPr/>
          <a:lstStyle/>
          <a:p>
            <a:r>
              <a:rPr lang="en-AU" dirty="0"/>
              <a:t>It’s a </a:t>
            </a:r>
            <a:r>
              <a:rPr lang="en-AU" dirty="0" err="1"/>
              <a:t>Reuleaux</a:t>
            </a:r>
            <a:r>
              <a:rPr lang="en-AU" dirty="0"/>
              <a:t> triangle</a:t>
            </a:r>
          </a:p>
        </p:txBody>
      </p:sp>
      <p:sp>
        <p:nvSpPr>
          <p:cNvPr id="4" name="Text Placeholder 3">
            <a:extLst>
              <a:ext uri="{FF2B5EF4-FFF2-40B4-BE49-F238E27FC236}">
                <a16:creationId xmlns:a16="http://schemas.microsoft.com/office/drawing/2014/main" id="{6677C8C9-3769-50D6-B67C-1F46D46186FA}"/>
              </a:ext>
            </a:extLst>
          </p:cNvPr>
          <p:cNvSpPr>
            <a:spLocks noGrp="1"/>
          </p:cNvSpPr>
          <p:nvPr>
            <p:ph type="body" sz="quarter" idx="18"/>
          </p:nvPr>
        </p:nvSpPr>
        <p:spPr>
          <a:xfrm>
            <a:off x="360000" y="982520"/>
            <a:ext cx="10080000" cy="310015"/>
          </a:xfrm>
        </p:spPr>
        <p:txBody>
          <a:bodyPr/>
          <a:lstStyle/>
          <a:p>
            <a:r>
              <a:rPr lang="en-AU" dirty="0"/>
              <a:t>Is that really a triangle?</a:t>
            </a:r>
          </a:p>
        </p:txBody>
      </p:sp>
      <p:sp>
        <p:nvSpPr>
          <p:cNvPr id="5" name="Content Placeholder 10">
            <a:extLst>
              <a:ext uri="{FF2B5EF4-FFF2-40B4-BE49-F238E27FC236}">
                <a16:creationId xmlns:a16="http://schemas.microsoft.com/office/drawing/2014/main" id="{5F9321EB-B371-F40E-13C2-90821AA64666}"/>
              </a:ext>
            </a:extLst>
          </p:cNvPr>
          <p:cNvSpPr txBox="1">
            <a:spLocks/>
          </p:cNvSpPr>
          <p:nvPr/>
        </p:nvSpPr>
        <p:spPr>
          <a:xfrm>
            <a:off x="283030" y="1369454"/>
            <a:ext cx="6538554" cy="312396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What makes a triangle a triangle?</a:t>
            </a:r>
          </a:p>
        </p:txBody>
      </p:sp>
      <p:pic>
        <p:nvPicPr>
          <p:cNvPr id="6" name="Picture 5" descr="A blue Reuleaux triangle.">
            <a:extLst>
              <a:ext uri="{FF2B5EF4-FFF2-40B4-BE49-F238E27FC236}">
                <a16:creationId xmlns:a16="http://schemas.microsoft.com/office/drawing/2014/main" id="{C055FE57-F66B-84CE-947A-8563F0CFB65F}"/>
              </a:ext>
            </a:extLst>
          </p:cNvPr>
          <p:cNvPicPr>
            <a:picLocks noChangeAspect="1"/>
          </p:cNvPicPr>
          <p:nvPr/>
        </p:nvPicPr>
        <p:blipFill>
          <a:blip r:embed="rId2"/>
          <a:stretch>
            <a:fillRect/>
          </a:stretch>
        </p:blipFill>
        <p:spPr>
          <a:xfrm>
            <a:off x="6524196" y="1369454"/>
            <a:ext cx="4959804" cy="5011469"/>
          </a:xfrm>
          <a:prstGeom prst="rect">
            <a:avLst/>
          </a:prstGeom>
          <a:noFill/>
        </p:spPr>
      </p:pic>
      <p:sp>
        <p:nvSpPr>
          <p:cNvPr id="2" name="Slide Number Placeholder 1">
            <a:extLst>
              <a:ext uri="{FF2B5EF4-FFF2-40B4-BE49-F238E27FC236}">
                <a16:creationId xmlns:a16="http://schemas.microsoft.com/office/drawing/2014/main" id="{8121DF22-9AFD-03F1-FCF7-F57E497E78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57929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3F907-93B7-770A-D363-BF19BF31258A}"/>
              </a:ext>
            </a:extLst>
          </p:cNvPr>
          <p:cNvSpPr>
            <a:spLocks noGrp="1"/>
          </p:cNvSpPr>
          <p:nvPr>
            <p:ph type="title"/>
          </p:nvPr>
        </p:nvSpPr>
        <p:spPr/>
        <p:txBody>
          <a:bodyPr/>
          <a:lstStyle/>
          <a:p>
            <a:r>
              <a:rPr lang="en-AU" dirty="0"/>
              <a:t>It’s not really a triangle</a:t>
            </a:r>
          </a:p>
        </p:txBody>
      </p:sp>
      <p:sp>
        <p:nvSpPr>
          <p:cNvPr id="4" name="Text Placeholder 3">
            <a:extLst>
              <a:ext uri="{FF2B5EF4-FFF2-40B4-BE49-F238E27FC236}">
                <a16:creationId xmlns:a16="http://schemas.microsoft.com/office/drawing/2014/main" id="{15829ABD-C88D-6703-9F72-008A468FB134}"/>
              </a:ext>
            </a:extLst>
          </p:cNvPr>
          <p:cNvSpPr>
            <a:spLocks noGrp="1"/>
          </p:cNvSpPr>
          <p:nvPr>
            <p:ph type="body" sz="quarter" idx="18"/>
          </p:nvPr>
        </p:nvSpPr>
        <p:spPr/>
        <p:txBody>
          <a:bodyPr/>
          <a:lstStyle/>
          <a:p>
            <a:r>
              <a:rPr lang="en-AU" dirty="0"/>
              <a:t>Why not?</a:t>
            </a:r>
          </a:p>
        </p:txBody>
      </p:sp>
      <p:pic>
        <p:nvPicPr>
          <p:cNvPr id="5" name="Picture 4" descr="A blue Reuleaux  triangle with a white background.">
            <a:extLst>
              <a:ext uri="{FF2B5EF4-FFF2-40B4-BE49-F238E27FC236}">
                <a16:creationId xmlns:a16="http://schemas.microsoft.com/office/drawing/2014/main" id="{F64CA33D-EA62-C6EE-2DBA-F0DB39D2E6AE}"/>
              </a:ext>
            </a:extLst>
          </p:cNvPr>
          <p:cNvPicPr>
            <a:picLocks noChangeAspect="1"/>
          </p:cNvPicPr>
          <p:nvPr/>
        </p:nvPicPr>
        <p:blipFill>
          <a:blip r:embed="rId2"/>
          <a:stretch>
            <a:fillRect/>
          </a:stretch>
        </p:blipFill>
        <p:spPr>
          <a:xfrm>
            <a:off x="850194" y="1646148"/>
            <a:ext cx="4374464" cy="4420031"/>
          </a:xfrm>
          <a:prstGeom prst="rect">
            <a:avLst/>
          </a:prstGeom>
          <a:noFill/>
        </p:spPr>
      </p:pic>
      <p:sp>
        <p:nvSpPr>
          <p:cNvPr id="6" name="Rectangle: Rounded Corners 5">
            <a:extLst>
              <a:ext uri="{FF2B5EF4-FFF2-40B4-BE49-F238E27FC236}">
                <a16:creationId xmlns:a16="http://schemas.microsoft.com/office/drawing/2014/main" id="{A354956F-27F4-0C63-C0FD-68F07B1A96C4}"/>
              </a:ext>
            </a:extLst>
          </p:cNvPr>
          <p:cNvSpPr/>
          <p:nvPr/>
        </p:nvSpPr>
        <p:spPr>
          <a:xfrm>
            <a:off x="5360667" y="1369454"/>
            <a:ext cx="4066137" cy="107075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9388"/>
            <a:r>
              <a:rPr lang="en-AU" sz="2000" dirty="0"/>
              <a:t>A triangle is a polygon with 3 sides and 3 angles.</a:t>
            </a:r>
          </a:p>
        </p:txBody>
      </p:sp>
      <p:sp>
        <p:nvSpPr>
          <p:cNvPr id="7" name="Speech Bubble: Rectangle with Corners Rounded 6">
            <a:extLst>
              <a:ext uri="{FF2B5EF4-FFF2-40B4-BE49-F238E27FC236}">
                <a16:creationId xmlns:a16="http://schemas.microsoft.com/office/drawing/2014/main" id="{DC080C86-00C2-A015-1FE8-2FA519B72D8E}"/>
              </a:ext>
            </a:extLst>
          </p:cNvPr>
          <p:cNvSpPr/>
          <p:nvPr/>
        </p:nvSpPr>
        <p:spPr>
          <a:xfrm>
            <a:off x="6300006" y="2802620"/>
            <a:ext cx="4630188" cy="645461"/>
          </a:xfrm>
          <a:prstGeom prst="wedgeRoundRectCallout">
            <a:avLst>
              <a:gd name="adj1" fmla="val -83754"/>
              <a:gd name="adj2" fmla="val 26565"/>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I have 3 sides and 3 angles.</a:t>
            </a:r>
          </a:p>
        </p:txBody>
      </p:sp>
      <p:sp>
        <p:nvSpPr>
          <p:cNvPr id="8" name="Rectangle: Rounded Corners 7">
            <a:extLst>
              <a:ext uri="{FF2B5EF4-FFF2-40B4-BE49-F238E27FC236}">
                <a16:creationId xmlns:a16="http://schemas.microsoft.com/office/drawing/2014/main" id="{3487EF46-19A5-A13F-0288-40B185CB572B}"/>
              </a:ext>
            </a:extLst>
          </p:cNvPr>
          <p:cNvSpPr/>
          <p:nvPr/>
        </p:nvSpPr>
        <p:spPr>
          <a:xfrm>
            <a:off x="5360667" y="3688155"/>
            <a:ext cx="5885411" cy="99297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A polygon is a closed, 2-dimensional shape with straight edges.</a:t>
            </a:r>
          </a:p>
        </p:txBody>
      </p:sp>
      <p:sp>
        <p:nvSpPr>
          <p:cNvPr id="9" name="Speech Bubble: Rectangle with Corners Rounded 8">
            <a:extLst>
              <a:ext uri="{FF2B5EF4-FFF2-40B4-BE49-F238E27FC236}">
                <a16:creationId xmlns:a16="http://schemas.microsoft.com/office/drawing/2014/main" id="{27701CCA-C709-59C3-0240-8C8398D7A8FB}"/>
              </a:ext>
            </a:extLst>
          </p:cNvPr>
          <p:cNvSpPr/>
          <p:nvPr/>
        </p:nvSpPr>
        <p:spPr>
          <a:xfrm>
            <a:off x="4200350" y="5212795"/>
            <a:ext cx="6327370" cy="992977"/>
          </a:xfrm>
          <a:prstGeom prst="wedgeRoundRectCallout">
            <a:avLst>
              <a:gd name="adj1" fmla="val -42343"/>
              <a:gd name="adj2" fmla="val -103055"/>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8775"/>
            <a:r>
              <a:rPr lang="en-AU" sz="2000" dirty="0"/>
              <a:t>I have 3 sides and 3 angles. But my edges are curved. So, I’m not really a triangle.</a:t>
            </a:r>
          </a:p>
        </p:txBody>
      </p:sp>
      <p:sp>
        <p:nvSpPr>
          <p:cNvPr id="2" name="Slide Number Placeholder 1">
            <a:extLst>
              <a:ext uri="{FF2B5EF4-FFF2-40B4-BE49-F238E27FC236}">
                <a16:creationId xmlns:a16="http://schemas.microsoft.com/office/drawing/2014/main" id="{CBDC118C-0451-4617-3A16-F99C5F399B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28053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5F04D7-271D-6E77-7003-08EA4BDB8861}"/>
              </a:ext>
            </a:extLst>
          </p:cNvPr>
          <p:cNvSpPr>
            <a:spLocks noGrp="1"/>
          </p:cNvSpPr>
          <p:nvPr>
            <p:ph type="title"/>
          </p:nvPr>
        </p:nvSpPr>
        <p:spPr/>
        <p:txBody>
          <a:bodyPr/>
          <a:lstStyle/>
          <a:p>
            <a:r>
              <a:rPr lang="en-AU" dirty="0"/>
              <a:t>Explore</a:t>
            </a:r>
          </a:p>
        </p:txBody>
      </p:sp>
      <p:sp>
        <p:nvSpPr>
          <p:cNvPr id="4" name="Text Placeholder 3">
            <a:extLst>
              <a:ext uri="{FF2B5EF4-FFF2-40B4-BE49-F238E27FC236}">
                <a16:creationId xmlns:a16="http://schemas.microsoft.com/office/drawing/2014/main" id="{7A876494-2604-FB54-3791-63DE5176065F}"/>
              </a:ext>
            </a:extLst>
          </p:cNvPr>
          <p:cNvSpPr>
            <a:spLocks noGrp="1"/>
          </p:cNvSpPr>
          <p:nvPr>
            <p:ph type="body" sz="quarter" idx="18"/>
          </p:nvPr>
        </p:nvSpPr>
        <p:spPr/>
        <p:txBody>
          <a:bodyPr/>
          <a:lstStyle/>
          <a:p>
            <a:r>
              <a:rPr lang="en-AU" dirty="0"/>
              <a:t>Triangles polygraph</a:t>
            </a:r>
          </a:p>
        </p:txBody>
      </p:sp>
      <p:pic>
        <p:nvPicPr>
          <p:cNvPr id="5" name="Picture 4" descr="A 4 by 4 grid of various triangles. Alt text is within the Desmos Polygraph activity.">
            <a:extLst>
              <a:ext uri="{FF2B5EF4-FFF2-40B4-BE49-F238E27FC236}">
                <a16:creationId xmlns:a16="http://schemas.microsoft.com/office/drawing/2014/main" id="{E1989FC5-AC4F-9972-CB4E-E9ABD291CE5B}"/>
              </a:ext>
            </a:extLst>
          </p:cNvPr>
          <p:cNvPicPr>
            <a:picLocks noChangeAspect="1"/>
          </p:cNvPicPr>
          <p:nvPr/>
        </p:nvPicPr>
        <p:blipFill>
          <a:blip r:embed="rId2"/>
          <a:stretch>
            <a:fillRect/>
          </a:stretch>
        </p:blipFill>
        <p:spPr>
          <a:xfrm>
            <a:off x="4319870" y="401585"/>
            <a:ext cx="6120130" cy="6114415"/>
          </a:xfrm>
          <a:prstGeom prst="rect">
            <a:avLst/>
          </a:prstGeom>
        </p:spPr>
      </p:pic>
      <p:sp>
        <p:nvSpPr>
          <p:cNvPr id="6" name="TextBox 5">
            <a:extLst>
              <a:ext uri="{FF2B5EF4-FFF2-40B4-BE49-F238E27FC236}">
                <a16:creationId xmlns:a16="http://schemas.microsoft.com/office/drawing/2014/main" id="{2AB96C6B-3BD6-3404-84F9-DBDCD9472932}"/>
              </a:ext>
            </a:extLst>
          </p:cNvPr>
          <p:cNvSpPr txBox="1"/>
          <p:nvPr/>
        </p:nvSpPr>
        <p:spPr>
          <a:xfrm>
            <a:off x="4319870" y="6462114"/>
            <a:ext cx="7438912" cy="246221"/>
          </a:xfrm>
          <a:prstGeom prst="rect">
            <a:avLst/>
          </a:prstGeom>
          <a:noFill/>
        </p:spPr>
        <p:txBody>
          <a:bodyPr wrap="square">
            <a:spAutoFit/>
          </a:bodyPr>
          <a:lstStyle/>
          <a:p>
            <a:r>
              <a:rPr lang="en-AU" sz="1000" dirty="0">
                <a:effectLst/>
                <a:ea typeface="Calibri" panose="020F0502020204030204" pitchFamily="34" charset="0"/>
              </a:rPr>
              <a:t>Image by </a:t>
            </a:r>
            <a:r>
              <a:rPr lang="en-AU" sz="1000" u="sng" dirty="0">
                <a:solidFill>
                  <a:srgbClr val="2F5496"/>
                </a:solidFill>
                <a:effectLst/>
                <a:ea typeface="Calibri" panose="020F0502020204030204" pitchFamily="34" charset="0"/>
                <a:hlinkClick r:id="rId3"/>
              </a:rPr>
              <a:t>Desmos</a:t>
            </a:r>
            <a:r>
              <a:rPr lang="en-AU" sz="1000" dirty="0">
                <a:effectLst/>
                <a:ea typeface="Calibri" panose="020F0502020204030204" pitchFamily="34" charset="0"/>
              </a:rPr>
              <a:t> is licensed under the </a:t>
            </a:r>
            <a:r>
              <a:rPr lang="en-AU" sz="1000" u="sng" dirty="0">
                <a:solidFill>
                  <a:srgbClr val="2F5496"/>
                </a:solidFill>
                <a:effectLst/>
                <a:ea typeface="Calibri" panose="020F0502020204030204" pitchFamily="34" charset="0"/>
                <a:hlinkClick r:id="rId4"/>
              </a:rPr>
              <a:t>Desmos Terms of Service</a:t>
            </a:r>
            <a:r>
              <a:rPr lang="en-AU" sz="1000" dirty="0">
                <a:effectLst/>
                <a:ea typeface="Calibri" panose="020F0502020204030204" pitchFamily="34" charset="0"/>
              </a:rPr>
              <a:t>.</a:t>
            </a:r>
            <a:endParaRPr lang="en-AU" sz="1800" dirty="0"/>
          </a:p>
        </p:txBody>
      </p:sp>
      <p:sp>
        <p:nvSpPr>
          <p:cNvPr id="2" name="Slide Number Placeholder 1">
            <a:extLst>
              <a:ext uri="{FF2B5EF4-FFF2-40B4-BE49-F238E27FC236}">
                <a16:creationId xmlns:a16="http://schemas.microsoft.com/office/drawing/2014/main" id="{69524757-04B6-0E11-A0E3-FF50A786B9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43241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A61644-1EA0-459D-AB3F-7BDDF7702B39}"/>
              </a:ext>
            </a:extLst>
          </p:cNvPr>
          <p:cNvSpPr>
            <a:spLocks noGrp="1"/>
          </p:cNvSpPr>
          <p:nvPr>
            <p:ph type="ctrTitle"/>
          </p:nvPr>
        </p:nvSpPr>
        <p:spPr/>
        <p:txBody>
          <a:bodyPr/>
          <a:lstStyle/>
          <a:p>
            <a:r>
              <a:rPr lang="en-AU" dirty="0"/>
              <a:t>Foldable</a:t>
            </a:r>
          </a:p>
        </p:txBody>
      </p:sp>
      <p:sp>
        <p:nvSpPr>
          <p:cNvPr id="8" name="Text Placeholder 7">
            <a:extLst>
              <a:ext uri="{FF2B5EF4-FFF2-40B4-BE49-F238E27FC236}">
                <a16:creationId xmlns:a16="http://schemas.microsoft.com/office/drawing/2014/main" id="{FBD29609-CA41-DCFE-BB04-86232EEC040D}"/>
              </a:ext>
            </a:extLst>
          </p:cNvPr>
          <p:cNvSpPr>
            <a:spLocks noGrp="1"/>
          </p:cNvSpPr>
          <p:nvPr>
            <p:ph type="body" sz="quarter" idx="14"/>
          </p:nvPr>
        </p:nvSpPr>
        <p:spPr/>
        <p:txBody>
          <a:bodyPr/>
          <a:lstStyle/>
          <a:p>
            <a:r>
              <a:rPr lang="en-AU" dirty="0">
                <a:latin typeface="+mj-lt"/>
              </a:rPr>
              <a:t>Summarise</a:t>
            </a:r>
          </a:p>
        </p:txBody>
      </p:sp>
      <p:sp>
        <p:nvSpPr>
          <p:cNvPr id="2" name="TextBox 1">
            <a:extLst>
              <a:ext uri="{FF2B5EF4-FFF2-40B4-BE49-F238E27FC236}">
                <a16:creationId xmlns:a16="http://schemas.microsoft.com/office/drawing/2014/main" id="{0C68CD6B-84D0-FBE1-85C9-1028C24BD4A9}"/>
              </a:ext>
            </a:extLst>
          </p:cNvPr>
          <p:cNvSpPr txBox="1"/>
          <p:nvPr/>
        </p:nvSpPr>
        <p:spPr>
          <a:xfrm>
            <a:off x="359998" y="6285751"/>
            <a:ext cx="3972516" cy="424497"/>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144453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1D3143-0E14-10BC-195F-33BB5551AADF}"/>
              </a:ext>
            </a:extLst>
          </p:cNvPr>
          <p:cNvSpPr>
            <a:spLocks noGrp="1"/>
          </p:cNvSpPr>
          <p:nvPr>
            <p:ph type="title"/>
          </p:nvPr>
        </p:nvSpPr>
        <p:spPr/>
        <p:txBody>
          <a:bodyPr/>
          <a:lstStyle/>
          <a:p>
            <a:r>
              <a:rPr lang="en-AU" dirty="0"/>
              <a:t>Comparing lengths</a:t>
            </a:r>
          </a:p>
        </p:txBody>
      </p:sp>
      <p:sp>
        <p:nvSpPr>
          <p:cNvPr id="8" name="Text Placeholder 7">
            <a:extLst>
              <a:ext uri="{FF2B5EF4-FFF2-40B4-BE49-F238E27FC236}">
                <a16:creationId xmlns:a16="http://schemas.microsoft.com/office/drawing/2014/main" id="{E6C31CD9-AF4B-3305-E78B-085B4383C27E}"/>
              </a:ext>
            </a:extLst>
          </p:cNvPr>
          <p:cNvSpPr>
            <a:spLocks noGrp="1"/>
          </p:cNvSpPr>
          <p:nvPr>
            <p:ph type="body" sz="quarter" idx="18"/>
          </p:nvPr>
        </p:nvSpPr>
        <p:spPr/>
        <p:txBody>
          <a:bodyPr/>
          <a:lstStyle/>
          <a:p>
            <a:r>
              <a:rPr lang="en-AU" dirty="0"/>
              <a:t>What can you see?</a:t>
            </a:r>
          </a:p>
        </p:txBody>
      </p:sp>
      <p:pic>
        <p:nvPicPr>
          <p:cNvPr id="9" name="Picture 8" descr="A yellow triangle with sides 4, 4 and 3.5.">
            <a:extLst>
              <a:ext uri="{FF2B5EF4-FFF2-40B4-BE49-F238E27FC236}">
                <a16:creationId xmlns:a16="http://schemas.microsoft.com/office/drawing/2014/main" id="{5F8C0E2C-1428-D0AA-3D79-BBA0B0230556}"/>
              </a:ext>
            </a:extLst>
          </p:cNvPr>
          <p:cNvPicPr>
            <a:picLocks noChangeAspect="1"/>
          </p:cNvPicPr>
          <p:nvPr/>
        </p:nvPicPr>
        <p:blipFill>
          <a:blip r:embed="rId2"/>
          <a:stretch>
            <a:fillRect/>
          </a:stretch>
        </p:blipFill>
        <p:spPr>
          <a:xfrm>
            <a:off x="823968" y="1819774"/>
            <a:ext cx="2217154" cy="2476167"/>
          </a:xfrm>
          <a:prstGeom prst="rect">
            <a:avLst/>
          </a:prstGeom>
        </p:spPr>
      </p:pic>
      <p:pic>
        <p:nvPicPr>
          <p:cNvPr id="10" name="Picture 9" descr="A green triangle with sides 2.3, 2 and 2.5.">
            <a:extLst>
              <a:ext uri="{FF2B5EF4-FFF2-40B4-BE49-F238E27FC236}">
                <a16:creationId xmlns:a16="http://schemas.microsoft.com/office/drawing/2014/main" id="{BB759176-D25B-0D44-1937-479CF8CD66B3}"/>
              </a:ext>
            </a:extLst>
          </p:cNvPr>
          <p:cNvPicPr>
            <a:picLocks noChangeAspect="1"/>
          </p:cNvPicPr>
          <p:nvPr/>
        </p:nvPicPr>
        <p:blipFill>
          <a:blip r:embed="rId3"/>
          <a:stretch>
            <a:fillRect/>
          </a:stretch>
        </p:blipFill>
        <p:spPr>
          <a:xfrm>
            <a:off x="4797816" y="1476145"/>
            <a:ext cx="2281698" cy="1790700"/>
          </a:xfrm>
          <a:prstGeom prst="rect">
            <a:avLst/>
          </a:prstGeom>
        </p:spPr>
      </p:pic>
      <p:pic>
        <p:nvPicPr>
          <p:cNvPr id="11" name="Picture 10" descr="A blue triangle with all sides marked as 3 point 5 in length.">
            <a:extLst>
              <a:ext uri="{FF2B5EF4-FFF2-40B4-BE49-F238E27FC236}">
                <a16:creationId xmlns:a16="http://schemas.microsoft.com/office/drawing/2014/main" id="{7ED3E354-4484-D138-3BB8-F8040EA7A25F}"/>
              </a:ext>
            </a:extLst>
          </p:cNvPr>
          <p:cNvPicPr>
            <a:picLocks noChangeAspect="1"/>
          </p:cNvPicPr>
          <p:nvPr/>
        </p:nvPicPr>
        <p:blipFill>
          <a:blip r:embed="rId4"/>
          <a:stretch>
            <a:fillRect/>
          </a:stretch>
        </p:blipFill>
        <p:spPr>
          <a:xfrm>
            <a:off x="8305058" y="1150307"/>
            <a:ext cx="2768916" cy="2476167"/>
          </a:xfrm>
          <a:prstGeom prst="rect">
            <a:avLst/>
          </a:prstGeom>
        </p:spPr>
      </p:pic>
      <p:pic>
        <p:nvPicPr>
          <p:cNvPr id="12" name="Picture 11" descr="A purple triangle with 2 sides marked as equal.">
            <a:extLst>
              <a:ext uri="{FF2B5EF4-FFF2-40B4-BE49-F238E27FC236}">
                <a16:creationId xmlns:a16="http://schemas.microsoft.com/office/drawing/2014/main" id="{16CC3DD0-CBCD-17C2-BF77-60BF05E3CAD6}"/>
              </a:ext>
            </a:extLst>
          </p:cNvPr>
          <p:cNvPicPr>
            <a:picLocks noChangeAspect="1"/>
          </p:cNvPicPr>
          <p:nvPr/>
        </p:nvPicPr>
        <p:blipFill>
          <a:blip r:embed="rId5"/>
          <a:stretch>
            <a:fillRect/>
          </a:stretch>
        </p:blipFill>
        <p:spPr>
          <a:xfrm>
            <a:off x="1200471" y="4385304"/>
            <a:ext cx="2429471" cy="2032499"/>
          </a:xfrm>
          <a:prstGeom prst="rect">
            <a:avLst/>
          </a:prstGeom>
        </p:spPr>
      </p:pic>
      <p:pic>
        <p:nvPicPr>
          <p:cNvPr id="13" name="Picture 12" descr="An orange triangle.">
            <a:extLst>
              <a:ext uri="{FF2B5EF4-FFF2-40B4-BE49-F238E27FC236}">
                <a16:creationId xmlns:a16="http://schemas.microsoft.com/office/drawing/2014/main" id="{10D1624D-4072-AB2E-59BB-EE1E33C0267A}"/>
              </a:ext>
            </a:extLst>
          </p:cNvPr>
          <p:cNvPicPr>
            <a:picLocks noChangeAspect="1"/>
          </p:cNvPicPr>
          <p:nvPr/>
        </p:nvPicPr>
        <p:blipFill>
          <a:blip r:embed="rId6"/>
          <a:stretch>
            <a:fillRect/>
          </a:stretch>
        </p:blipFill>
        <p:spPr>
          <a:xfrm rot="1286044">
            <a:off x="4467478" y="3628983"/>
            <a:ext cx="3419475" cy="2008382"/>
          </a:xfrm>
          <a:prstGeom prst="rect">
            <a:avLst/>
          </a:prstGeom>
        </p:spPr>
      </p:pic>
      <p:pic>
        <p:nvPicPr>
          <p:cNvPr id="14" name="Picture 13" descr="A blue triangle with all sides marked as equal to each other.">
            <a:extLst>
              <a:ext uri="{FF2B5EF4-FFF2-40B4-BE49-F238E27FC236}">
                <a16:creationId xmlns:a16="http://schemas.microsoft.com/office/drawing/2014/main" id="{9B656AD9-7F13-BAC1-2454-F94477A3F932}"/>
              </a:ext>
            </a:extLst>
          </p:cNvPr>
          <p:cNvPicPr>
            <a:picLocks noChangeAspect="1"/>
          </p:cNvPicPr>
          <p:nvPr/>
        </p:nvPicPr>
        <p:blipFill>
          <a:blip r:embed="rId7"/>
          <a:stretch>
            <a:fillRect/>
          </a:stretch>
        </p:blipFill>
        <p:spPr>
          <a:xfrm rot="21164600">
            <a:off x="8241152" y="4011969"/>
            <a:ext cx="2366296" cy="2162175"/>
          </a:xfrm>
          <a:prstGeom prst="rect">
            <a:avLst/>
          </a:prstGeom>
        </p:spPr>
      </p:pic>
      <p:sp>
        <p:nvSpPr>
          <p:cNvPr id="15" name="Slide Number Placeholder 14">
            <a:extLst>
              <a:ext uri="{FF2B5EF4-FFF2-40B4-BE49-F238E27FC236}">
                <a16:creationId xmlns:a16="http://schemas.microsoft.com/office/drawing/2014/main" id="{F6B77FF9-394B-2650-A60B-A2535F584F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04210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0DEDC8-127A-B982-3C45-C93F62389E70}"/>
              </a:ext>
            </a:extLst>
          </p:cNvPr>
          <p:cNvSpPr>
            <a:spLocks noGrp="1"/>
          </p:cNvSpPr>
          <p:nvPr>
            <p:ph type="title"/>
          </p:nvPr>
        </p:nvSpPr>
        <p:spPr/>
        <p:txBody>
          <a:bodyPr/>
          <a:lstStyle/>
          <a:p>
            <a:r>
              <a:rPr lang="en-AU" dirty="0"/>
              <a:t>Comparing angles</a:t>
            </a:r>
          </a:p>
        </p:txBody>
      </p:sp>
      <p:sp>
        <p:nvSpPr>
          <p:cNvPr id="4" name="Text Placeholder 3">
            <a:extLst>
              <a:ext uri="{FF2B5EF4-FFF2-40B4-BE49-F238E27FC236}">
                <a16:creationId xmlns:a16="http://schemas.microsoft.com/office/drawing/2014/main" id="{F1B288B1-5C78-5909-2193-A4DE57401817}"/>
              </a:ext>
            </a:extLst>
          </p:cNvPr>
          <p:cNvSpPr>
            <a:spLocks noGrp="1"/>
          </p:cNvSpPr>
          <p:nvPr>
            <p:ph type="body" sz="quarter" idx="18"/>
          </p:nvPr>
        </p:nvSpPr>
        <p:spPr/>
        <p:txBody>
          <a:bodyPr/>
          <a:lstStyle/>
          <a:p>
            <a:r>
              <a:rPr lang="en-AU" dirty="0"/>
              <a:t>What can you see?</a:t>
            </a:r>
          </a:p>
        </p:txBody>
      </p:sp>
      <p:pic>
        <p:nvPicPr>
          <p:cNvPr id="5" name="Picture 4" descr="A yellow triangle with angle sizes 50 degrees, 40 degrees and 90 degrees.">
            <a:extLst>
              <a:ext uri="{FF2B5EF4-FFF2-40B4-BE49-F238E27FC236}">
                <a16:creationId xmlns:a16="http://schemas.microsoft.com/office/drawing/2014/main" id="{00963333-B16E-8AEB-C187-41DE89EB08E5}"/>
              </a:ext>
            </a:extLst>
          </p:cNvPr>
          <p:cNvPicPr>
            <a:picLocks noChangeAspect="1"/>
          </p:cNvPicPr>
          <p:nvPr/>
        </p:nvPicPr>
        <p:blipFill>
          <a:blip r:embed="rId2"/>
          <a:stretch>
            <a:fillRect/>
          </a:stretch>
        </p:blipFill>
        <p:spPr>
          <a:xfrm>
            <a:off x="329780" y="1439085"/>
            <a:ext cx="2867025" cy="2543175"/>
          </a:xfrm>
          <a:prstGeom prst="rect">
            <a:avLst/>
          </a:prstGeom>
        </p:spPr>
      </p:pic>
      <p:pic>
        <p:nvPicPr>
          <p:cNvPr id="6" name="Picture 5" descr="A purple triangle with three 60 degree angles.">
            <a:extLst>
              <a:ext uri="{FF2B5EF4-FFF2-40B4-BE49-F238E27FC236}">
                <a16:creationId xmlns:a16="http://schemas.microsoft.com/office/drawing/2014/main" id="{1D8E7775-564E-D17E-81D7-83E362AC03D1}"/>
              </a:ext>
            </a:extLst>
          </p:cNvPr>
          <p:cNvPicPr>
            <a:picLocks noChangeAspect="1"/>
          </p:cNvPicPr>
          <p:nvPr/>
        </p:nvPicPr>
        <p:blipFill>
          <a:blip r:embed="rId3"/>
          <a:stretch>
            <a:fillRect/>
          </a:stretch>
        </p:blipFill>
        <p:spPr>
          <a:xfrm>
            <a:off x="3339759" y="1135592"/>
            <a:ext cx="2185740" cy="2441083"/>
          </a:xfrm>
          <a:prstGeom prst="rect">
            <a:avLst/>
          </a:prstGeom>
        </p:spPr>
      </p:pic>
      <p:pic>
        <p:nvPicPr>
          <p:cNvPr id="7" name="Picture 6" descr="A grey triangle with two 70 degree angles and one 40 degree angle.">
            <a:extLst>
              <a:ext uri="{FF2B5EF4-FFF2-40B4-BE49-F238E27FC236}">
                <a16:creationId xmlns:a16="http://schemas.microsoft.com/office/drawing/2014/main" id="{147C22C9-F9DF-6D38-951F-7BD668694B1B}"/>
              </a:ext>
            </a:extLst>
          </p:cNvPr>
          <p:cNvPicPr>
            <a:picLocks noChangeAspect="1"/>
          </p:cNvPicPr>
          <p:nvPr/>
        </p:nvPicPr>
        <p:blipFill>
          <a:blip r:embed="rId4"/>
          <a:stretch>
            <a:fillRect/>
          </a:stretch>
        </p:blipFill>
        <p:spPr>
          <a:xfrm>
            <a:off x="6666502" y="704951"/>
            <a:ext cx="2038350" cy="2543175"/>
          </a:xfrm>
          <a:prstGeom prst="rect">
            <a:avLst/>
          </a:prstGeom>
        </p:spPr>
      </p:pic>
      <p:pic>
        <p:nvPicPr>
          <p:cNvPr id="8" name="Picture 7" descr="A green triangle with a 90 degree angle and two 45 degree angles.">
            <a:extLst>
              <a:ext uri="{FF2B5EF4-FFF2-40B4-BE49-F238E27FC236}">
                <a16:creationId xmlns:a16="http://schemas.microsoft.com/office/drawing/2014/main" id="{A43F51B0-5684-6925-F5BB-E0B819F61E85}"/>
              </a:ext>
            </a:extLst>
          </p:cNvPr>
          <p:cNvPicPr>
            <a:picLocks noChangeAspect="1"/>
          </p:cNvPicPr>
          <p:nvPr/>
        </p:nvPicPr>
        <p:blipFill>
          <a:blip r:embed="rId5"/>
          <a:stretch>
            <a:fillRect/>
          </a:stretch>
        </p:blipFill>
        <p:spPr>
          <a:xfrm>
            <a:off x="9181241" y="1137527"/>
            <a:ext cx="2750926" cy="2709371"/>
          </a:xfrm>
          <a:prstGeom prst="rect">
            <a:avLst/>
          </a:prstGeom>
        </p:spPr>
      </p:pic>
      <p:pic>
        <p:nvPicPr>
          <p:cNvPr id="9" name="Picture 8" descr="A purple triangle with all 3 angles marked as equal.">
            <a:extLst>
              <a:ext uri="{FF2B5EF4-FFF2-40B4-BE49-F238E27FC236}">
                <a16:creationId xmlns:a16="http://schemas.microsoft.com/office/drawing/2014/main" id="{1E57A3EF-7DF2-F1E7-0D81-4CCC17E89A08}"/>
              </a:ext>
            </a:extLst>
          </p:cNvPr>
          <p:cNvPicPr>
            <a:picLocks noChangeAspect="1"/>
          </p:cNvPicPr>
          <p:nvPr/>
        </p:nvPicPr>
        <p:blipFill>
          <a:blip r:embed="rId6"/>
          <a:stretch>
            <a:fillRect/>
          </a:stretch>
        </p:blipFill>
        <p:spPr>
          <a:xfrm>
            <a:off x="543923" y="4827995"/>
            <a:ext cx="2943225" cy="1466850"/>
          </a:xfrm>
          <a:prstGeom prst="rect">
            <a:avLst/>
          </a:prstGeom>
        </p:spPr>
      </p:pic>
      <p:pic>
        <p:nvPicPr>
          <p:cNvPr id="10" name="Picture 9" descr="An orange triangle with markings indicating one angle is a right angle.">
            <a:extLst>
              <a:ext uri="{FF2B5EF4-FFF2-40B4-BE49-F238E27FC236}">
                <a16:creationId xmlns:a16="http://schemas.microsoft.com/office/drawing/2014/main" id="{C4347264-81BB-1292-D302-9E3292C757A1}"/>
              </a:ext>
            </a:extLst>
          </p:cNvPr>
          <p:cNvPicPr>
            <a:picLocks noChangeAspect="1"/>
          </p:cNvPicPr>
          <p:nvPr/>
        </p:nvPicPr>
        <p:blipFill>
          <a:blip r:embed="rId7"/>
          <a:stretch>
            <a:fillRect/>
          </a:stretch>
        </p:blipFill>
        <p:spPr>
          <a:xfrm>
            <a:off x="3487148" y="3608287"/>
            <a:ext cx="3754768" cy="1536382"/>
          </a:xfrm>
          <a:prstGeom prst="rect">
            <a:avLst/>
          </a:prstGeom>
        </p:spPr>
      </p:pic>
      <p:pic>
        <p:nvPicPr>
          <p:cNvPr id="11" name="Picture 10" descr="A pink triangle with angles of 122 degrees, 22 degrees and 36 degrees.">
            <a:extLst>
              <a:ext uri="{FF2B5EF4-FFF2-40B4-BE49-F238E27FC236}">
                <a16:creationId xmlns:a16="http://schemas.microsoft.com/office/drawing/2014/main" id="{D0370C1D-1727-01A3-A4D5-9EA5FD665715}"/>
              </a:ext>
            </a:extLst>
          </p:cNvPr>
          <p:cNvPicPr>
            <a:picLocks noChangeAspect="1"/>
          </p:cNvPicPr>
          <p:nvPr/>
        </p:nvPicPr>
        <p:blipFill>
          <a:blip r:embed="rId8"/>
          <a:stretch>
            <a:fillRect/>
          </a:stretch>
        </p:blipFill>
        <p:spPr>
          <a:xfrm>
            <a:off x="4886280" y="5202600"/>
            <a:ext cx="4400550" cy="1295400"/>
          </a:xfrm>
          <a:prstGeom prst="rect">
            <a:avLst/>
          </a:prstGeom>
        </p:spPr>
      </p:pic>
      <p:pic>
        <p:nvPicPr>
          <p:cNvPr id="12" name="Picture 11" descr="A purple triangle with 2 angles marked as equal.">
            <a:extLst>
              <a:ext uri="{FF2B5EF4-FFF2-40B4-BE49-F238E27FC236}">
                <a16:creationId xmlns:a16="http://schemas.microsoft.com/office/drawing/2014/main" id="{3518AFB5-228C-534E-D335-FEFCC04BD0EC}"/>
              </a:ext>
            </a:extLst>
          </p:cNvPr>
          <p:cNvPicPr>
            <a:picLocks noChangeAspect="1"/>
          </p:cNvPicPr>
          <p:nvPr/>
        </p:nvPicPr>
        <p:blipFill>
          <a:blip r:embed="rId9"/>
          <a:stretch>
            <a:fillRect/>
          </a:stretch>
        </p:blipFill>
        <p:spPr>
          <a:xfrm>
            <a:off x="8704852" y="4001905"/>
            <a:ext cx="2943225" cy="1504950"/>
          </a:xfrm>
          <a:prstGeom prst="rect">
            <a:avLst/>
          </a:prstGeom>
        </p:spPr>
      </p:pic>
      <p:sp>
        <p:nvSpPr>
          <p:cNvPr id="2" name="Slide Number Placeholder 1">
            <a:extLst>
              <a:ext uri="{FF2B5EF4-FFF2-40B4-BE49-F238E27FC236}">
                <a16:creationId xmlns:a16="http://schemas.microsoft.com/office/drawing/2014/main" id="{715BF895-D85C-7B40-3FE0-3B6C1489A1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52929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302A79-A3A4-D1E5-B0AA-6EF8B9D2B0D4}"/>
              </a:ext>
            </a:extLst>
          </p:cNvPr>
          <p:cNvSpPr>
            <a:spLocks noGrp="1"/>
          </p:cNvSpPr>
          <p:nvPr>
            <p:ph type="title"/>
          </p:nvPr>
        </p:nvSpPr>
        <p:spPr/>
        <p:txBody>
          <a:bodyPr/>
          <a:lstStyle/>
          <a:p>
            <a:r>
              <a:rPr lang="en-AU" dirty="0"/>
              <a:t>Foldable instructions</a:t>
            </a:r>
          </a:p>
        </p:txBody>
      </p:sp>
      <p:pic>
        <p:nvPicPr>
          <p:cNvPr id="5" name="Picture 4" descr="A set of instructions for how to make a foldable.">
            <a:extLst>
              <a:ext uri="{FF2B5EF4-FFF2-40B4-BE49-F238E27FC236}">
                <a16:creationId xmlns:a16="http://schemas.microsoft.com/office/drawing/2014/main" id="{5C98865E-F197-B66B-6541-BDD870E837F5}"/>
              </a:ext>
            </a:extLst>
          </p:cNvPr>
          <p:cNvPicPr>
            <a:picLocks noChangeAspect="1"/>
          </p:cNvPicPr>
          <p:nvPr/>
        </p:nvPicPr>
        <p:blipFill>
          <a:blip r:embed="rId2"/>
          <a:stretch>
            <a:fillRect/>
          </a:stretch>
        </p:blipFill>
        <p:spPr>
          <a:xfrm>
            <a:off x="1752000" y="982520"/>
            <a:ext cx="8391525" cy="5652503"/>
          </a:xfrm>
          <a:prstGeom prst="rect">
            <a:avLst/>
          </a:prstGeom>
        </p:spPr>
      </p:pic>
      <p:sp>
        <p:nvSpPr>
          <p:cNvPr id="2" name="Slide Number Placeholder 1">
            <a:extLst>
              <a:ext uri="{FF2B5EF4-FFF2-40B4-BE49-F238E27FC236}">
                <a16:creationId xmlns:a16="http://schemas.microsoft.com/office/drawing/2014/main" id="{09E5B332-2921-A3BD-F4CB-4971594455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08865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483</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Public Sans SemiBold</vt:lpstr>
      <vt:lpstr>Times New Roman</vt:lpstr>
      <vt:lpstr>Arial</vt:lpstr>
      <vt:lpstr>Public Sans Light</vt:lpstr>
      <vt:lpstr>Public Sans</vt:lpstr>
      <vt:lpstr>NSWG Corporate</vt:lpstr>
      <vt:lpstr>Is that a triangle?</vt:lpstr>
      <vt:lpstr>What is that shape?</vt:lpstr>
      <vt:lpstr>It’s a Reuleaux triangle</vt:lpstr>
      <vt:lpstr>It’s not really a triangle</vt:lpstr>
      <vt:lpstr>Explore</vt:lpstr>
      <vt:lpstr>Foldable</vt:lpstr>
      <vt:lpstr>Comparing lengths</vt:lpstr>
      <vt:lpstr>Comparing angles</vt:lpstr>
      <vt:lpstr>Foldable instructions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that a triangle?</dc:title>
  <dc:creator>NSW Department of Education</dc:creator>
  <dcterms:created xsi:type="dcterms:W3CDTF">2023-10-24T06:04:38Z</dcterms:created>
  <dcterms:modified xsi:type="dcterms:W3CDTF">2023-10-25T22:02:06Z</dcterms:modified>
</cp:coreProperties>
</file>