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57" r:id="rId2"/>
    <p:sldId id="362"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anose="020B0604020202020204" charset="0"/>
      <p:regular r:id="rId23"/>
      <p:bold r:id="rId24"/>
      <p:italic r:id="rId25"/>
      <p:boldItalic r:id="rId26"/>
    </p:embeddedFont>
    <p:embeddedFont>
      <p:font typeface="Public Sans Light" panose="020B0604020202020204" charset="0"/>
      <p:regular r:id="rId27"/>
      <p:italic r:id="rId28"/>
    </p:embeddedFont>
    <p:embeddedFont>
      <p:font typeface="Public Sans SemiBold" panose="020B0604020202020204" charset="0"/>
      <p:bold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6281" autoAdjust="0"/>
  </p:normalViewPr>
  <p:slideViewPr>
    <p:cSldViewPr snapToGrid="0">
      <p:cViewPr varScale="1">
        <p:scale>
          <a:sx n="76" d="100"/>
          <a:sy n="76" d="100"/>
        </p:scale>
        <p:origin x="78" y="153"/>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3/11/2023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questions.</a:t>
            </a:r>
          </a:p>
          <a:p>
            <a:r>
              <a:rPr lang="en-AU" dirty="0">
                <a:cs typeface="Calibri"/>
              </a:rPr>
              <a:t>Students read in silence</a:t>
            </a:r>
          </a:p>
          <a:p>
            <a:r>
              <a:rPr lang="en-AU" dirty="0"/>
              <a:t>Students individually think and explain to themselves what is happening in each step</a:t>
            </a:r>
            <a:endParaRPr lang="en-AU" dirty="0">
              <a:cs typeface="Calibri" panose="020F0502020204030204"/>
            </a:endParaRPr>
          </a:p>
          <a:p>
            <a:r>
              <a:rPr lang="en-AU" dirty="0"/>
              <a:t>Students hold up a thumbs up to the teacher when they have finished reading and have some sort of understanding</a:t>
            </a:r>
            <a:endParaRPr lang="en-AU" dirty="0">
              <a:cs typeface="Calibri" panose="020F0502020204030204"/>
            </a:endParaRPr>
          </a:p>
          <a:p>
            <a:r>
              <a:rPr lang="en-AU" dirty="0"/>
              <a:t>Think, pair, share. Students explain the solution to their partner.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50195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pairs students then answer the self-explanation questions. </a:t>
            </a:r>
            <a:endParaRPr lang="en-AU" dirty="0">
              <a:cs typeface="Calibri"/>
            </a:endParaRPr>
          </a:p>
          <a:p>
            <a:r>
              <a:rPr lang="en-AU" dirty="0"/>
              <a:t>Finally, randomly select students to share their answers with the whole class. </a:t>
            </a:r>
            <a:endParaRPr lang="en-AU" dirty="0">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57116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 and give students time to complete the question on their own.</a:t>
            </a:r>
          </a:p>
          <a:p>
            <a:r>
              <a:rPr lang="en-AU" dirty="0">
                <a:cs typeface="Calibri"/>
              </a:rPr>
              <a:t>They can then pair/share with a partner and make corrections if necessary.</a:t>
            </a:r>
          </a:p>
          <a:p>
            <a:r>
              <a:rPr lang="en-AU" dirty="0">
                <a:cs typeface="Calibri"/>
              </a:rPr>
              <a:t>Randomly call on students to give their answers and then reveal one approach.</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83456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 and give students time to complete the question on their own.</a:t>
            </a:r>
          </a:p>
          <a:p>
            <a:r>
              <a:rPr lang="en-AU" dirty="0">
                <a:cs typeface="Calibri"/>
              </a:rPr>
              <a:t>They can then pair/share with a partner and make corrections if necessary.</a:t>
            </a:r>
          </a:p>
          <a:p>
            <a:r>
              <a:rPr lang="en-AU" dirty="0">
                <a:cs typeface="Calibri"/>
              </a:rPr>
              <a:t>Randomly call on students to give their answers and then reveal one approach.</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86100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questions.</a:t>
            </a:r>
          </a:p>
          <a:p>
            <a:r>
              <a:rPr lang="en-AU" dirty="0">
                <a:cs typeface="Calibri"/>
              </a:rPr>
              <a:t>Students read in silence</a:t>
            </a:r>
          </a:p>
          <a:p>
            <a:r>
              <a:rPr lang="en-AU" dirty="0"/>
              <a:t>Students individually think and explain to themselves what is happening in each step</a:t>
            </a:r>
            <a:endParaRPr lang="en-AU" dirty="0">
              <a:cs typeface="Calibri"/>
            </a:endParaRPr>
          </a:p>
          <a:p>
            <a:r>
              <a:rPr lang="en-AU" dirty="0"/>
              <a:t>Students hold up a thumbs up to the teacher when they have finished reading and have some sort of understanding</a:t>
            </a:r>
            <a:endParaRPr lang="en-AU" dirty="0">
              <a:cs typeface="Calibri"/>
            </a:endParaRPr>
          </a:p>
          <a:p>
            <a:r>
              <a:rPr lang="en-AU" dirty="0"/>
              <a:t>Think, pair, share. Students explain the solution to their partner.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16013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pairs students then answer the self-explanation questions. </a:t>
            </a:r>
            <a:endParaRPr lang="en-AU" dirty="0">
              <a:cs typeface="Calibri"/>
            </a:endParaRPr>
          </a:p>
          <a:p>
            <a:r>
              <a:rPr lang="en-AU" dirty="0"/>
              <a:t>Finally, randomly select students to share their answers with the whole class. </a:t>
            </a:r>
            <a:endParaRPr lang="en-AU" dirty="0">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08833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 and give students time to complete the question on their own.</a:t>
            </a:r>
          </a:p>
          <a:p>
            <a:r>
              <a:rPr lang="en-AU" dirty="0">
                <a:cs typeface="Calibri"/>
              </a:rPr>
              <a:t>They can then pair/share with a partner and make corrections if necessary.</a:t>
            </a:r>
          </a:p>
          <a:p>
            <a:r>
              <a:rPr lang="en-AU" dirty="0">
                <a:cs typeface="Calibri"/>
              </a:rPr>
              <a:t>Randomly call on students to give their answers and then reveal one approach.</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218603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5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I see triangles</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Explicit teaching</a:t>
            </a:r>
          </a:p>
        </p:txBody>
      </p:sp>
      <p:sp>
        <p:nvSpPr>
          <p:cNvPr id="3" name="TextBox 1">
            <a:extLst>
              <a:ext uri="{FF2B5EF4-FFF2-40B4-BE49-F238E27FC236}">
                <a16:creationId xmlns:a16="http://schemas.microsoft.com/office/drawing/2014/main" id="{0C68CD6B-84D0-FBE1-85C9-1028C24BD4A9}"/>
              </a:ext>
            </a:extLst>
          </p:cNvPr>
          <p:cNvSpPr txBox="1"/>
          <p:nvPr/>
        </p:nvSpPr>
        <p:spPr>
          <a:xfrm>
            <a:off x="359998" y="6337510"/>
            <a:ext cx="3972516" cy="424497"/>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6C1A-D0C9-B470-2A40-C55336A6AA98}"/>
              </a:ext>
            </a:extLst>
          </p:cNvPr>
          <p:cNvSpPr>
            <a:spLocks noGrp="1"/>
          </p:cNvSpPr>
          <p:nvPr>
            <p:ph type="title"/>
          </p:nvPr>
        </p:nvSpPr>
        <p:spPr/>
        <p:txBody>
          <a:bodyPr/>
          <a:lstStyle/>
          <a:p>
            <a:r>
              <a:rPr lang="en-GB" dirty="0"/>
              <a:t>Calculating the size of an angle (3)</a:t>
            </a:r>
            <a:endParaRPr lang="en-AU" dirty="0"/>
          </a:p>
        </p:txBody>
      </p:sp>
      <p:sp>
        <p:nvSpPr>
          <p:cNvPr id="5" name="Text Placeholder 4">
            <a:extLst>
              <a:ext uri="{FF2B5EF4-FFF2-40B4-BE49-F238E27FC236}">
                <a16:creationId xmlns:a16="http://schemas.microsoft.com/office/drawing/2014/main" id="{F8624566-653B-44FC-287C-C530190DD5EA}"/>
              </a:ext>
            </a:extLst>
          </p:cNvPr>
          <p:cNvSpPr>
            <a:spLocks noGrp="1"/>
          </p:cNvSpPr>
          <p:nvPr>
            <p:ph type="body" sz="quarter" idx="18"/>
          </p:nvPr>
        </p:nvSpPr>
        <p:spPr/>
        <p:txBody>
          <a:bodyPr/>
          <a:lstStyle/>
          <a:p>
            <a:r>
              <a:rPr lang="en-AU" dirty="0"/>
              <a:t>Your turn – question 1</a:t>
            </a:r>
          </a:p>
        </p:txBody>
      </p:sp>
      <p:sp>
        <p:nvSpPr>
          <p:cNvPr id="3" name="Content Placeholder 2">
            <a:extLst>
              <a:ext uri="{FF2B5EF4-FFF2-40B4-BE49-F238E27FC236}">
                <a16:creationId xmlns:a16="http://schemas.microsoft.com/office/drawing/2014/main" id="{526E896D-C0D0-CDBF-7301-339B44330A95}"/>
              </a:ext>
            </a:extLst>
          </p:cNvPr>
          <p:cNvSpPr>
            <a:spLocks noGrp="1"/>
          </p:cNvSpPr>
          <p:nvPr>
            <p:ph idx="1"/>
          </p:nvPr>
        </p:nvSpPr>
        <p:spPr>
          <a:xfrm>
            <a:off x="360000" y="1620000"/>
            <a:ext cx="11484000" cy="464343"/>
          </a:xfrm>
        </p:spPr>
        <p:txBody>
          <a:bodyPr/>
          <a:lstStyle/>
          <a:p>
            <a:r>
              <a:rPr lang="en-GB" dirty="0"/>
              <a:t>Find the value of the missing angle. </a:t>
            </a:r>
          </a:p>
        </p:txBody>
      </p:sp>
      <p:grpSp>
        <p:nvGrpSpPr>
          <p:cNvPr id="6" name="Group 5" descr="A triangle with angles marked 61 degrees, 67 degrees and unknown angle of m degrees.">
            <a:extLst>
              <a:ext uri="{FF2B5EF4-FFF2-40B4-BE49-F238E27FC236}">
                <a16:creationId xmlns:a16="http://schemas.microsoft.com/office/drawing/2014/main" id="{98CA7896-1D1A-47B2-78E3-0D8E6C744FD4}"/>
              </a:ext>
            </a:extLst>
          </p:cNvPr>
          <p:cNvGrpSpPr/>
          <p:nvPr/>
        </p:nvGrpSpPr>
        <p:grpSpPr>
          <a:xfrm>
            <a:off x="360000" y="2471277"/>
            <a:ext cx="5676694" cy="4134723"/>
            <a:chOff x="1192192" y="3171463"/>
            <a:chExt cx="3622875" cy="2638787"/>
          </a:xfrm>
        </p:grpSpPr>
        <p:pic>
          <p:nvPicPr>
            <p:cNvPr id="7" name="Picture 6" descr="An image of a triangle with an angle of 67 degrees, an angle of 61 degrees and an unknown angle.">
              <a:extLst>
                <a:ext uri="{FF2B5EF4-FFF2-40B4-BE49-F238E27FC236}">
                  <a16:creationId xmlns:a16="http://schemas.microsoft.com/office/drawing/2014/main" id="{A0AD2008-194A-B26F-BF4C-1108E49DBD03}"/>
                </a:ext>
              </a:extLst>
            </p:cNvPr>
            <p:cNvPicPr>
              <a:picLocks noChangeAspect="1"/>
            </p:cNvPicPr>
            <p:nvPr/>
          </p:nvPicPr>
          <p:blipFill>
            <a:blip r:embed="rId3"/>
            <a:stretch>
              <a:fillRect/>
            </a:stretch>
          </p:blipFill>
          <p:spPr>
            <a:xfrm>
              <a:off x="1192192" y="3171463"/>
              <a:ext cx="3622875" cy="218158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FC7D60E-604D-A9D1-88A8-87524E91E559}"/>
                    </a:ext>
                  </a:extLst>
                </p:cNvPr>
                <p:cNvSpPr txBox="1"/>
                <p:nvPr/>
              </p:nvSpPr>
              <p:spPr>
                <a:xfrm>
                  <a:off x="3441032" y="4895850"/>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0</m:t>
                            </m:r>
                          </m:sup>
                        </m:sSup>
                      </m:oMath>
                    </m:oMathPara>
                  </a14:m>
                  <a:endParaRPr lang="en-AU" sz="1800" dirty="0"/>
                </a:p>
              </p:txBody>
            </p:sp>
          </mc:Choice>
          <mc:Fallback xmlns="">
            <p:sp>
              <p:nvSpPr>
                <p:cNvPr id="2" name="TextBox 1">
                  <a:extLst>
                    <a:ext uri="{FF2B5EF4-FFF2-40B4-BE49-F238E27FC236}">
                      <a16:creationId xmlns:a16="http://schemas.microsoft.com/office/drawing/2014/main" id="{F4F5A4FC-D19B-3A7D-C0A6-38A6B0182753}"/>
                    </a:ext>
                  </a:extLst>
                </p:cNvPr>
                <p:cNvSpPr txBox="1">
                  <a:spLocks noRot="1" noChangeAspect="1" noMove="1" noResize="1" noEditPoints="1" noAdjustHandles="1" noChangeArrowheads="1" noChangeShapeType="1" noTextEdit="1"/>
                </p:cNvSpPr>
                <p:nvPr/>
              </p:nvSpPr>
              <p:spPr>
                <a:xfrm>
                  <a:off x="3441032" y="4895850"/>
                  <a:ext cx="914400" cy="914400"/>
                </a:xfrm>
                <a:prstGeom prst="rect">
                  <a:avLst/>
                </a:prstGeom>
                <a:blipFill>
                  <a:blip r:embed="rId4"/>
                  <a:stretch>
                    <a:fillRect/>
                  </a:stretch>
                </a:blipFill>
              </p:spPr>
              <p:txBody>
                <a:bodyPr/>
                <a:lstStyle/>
                <a:p>
                  <a:r>
                    <a:rPr lang="en-AU">
                      <a:noFill/>
                    </a:rPr>
                    <a:t> </a:t>
                  </a:r>
                </a:p>
              </p:txBody>
            </p:sp>
          </mc:Fallback>
        </mc:AlternateContent>
      </p:grpSp>
      <p:sp>
        <p:nvSpPr>
          <p:cNvPr id="4" name="Slide Number Placeholder 3">
            <a:extLst>
              <a:ext uri="{FF2B5EF4-FFF2-40B4-BE49-F238E27FC236}">
                <a16:creationId xmlns:a16="http://schemas.microsoft.com/office/drawing/2014/main" id="{CF24DCF9-5754-3169-B6A6-292379946B0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13308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6C1A-D0C9-B470-2A40-C55336A6AA98}"/>
              </a:ext>
            </a:extLst>
          </p:cNvPr>
          <p:cNvSpPr>
            <a:spLocks noGrp="1"/>
          </p:cNvSpPr>
          <p:nvPr>
            <p:ph type="title"/>
          </p:nvPr>
        </p:nvSpPr>
        <p:spPr/>
        <p:txBody>
          <a:bodyPr/>
          <a:lstStyle/>
          <a:p>
            <a:r>
              <a:rPr lang="en-GB" dirty="0"/>
              <a:t>Calculating the size of an angle (4)</a:t>
            </a:r>
            <a:endParaRPr lang="en-AU" dirty="0"/>
          </a:p>
        </p:txBody>
      </p:sp>
      <p:sp>
        <p:nvSpPr>
          <p:cNvPr id="5" name="Text Placeholder 4">
            <a:extLst>
              <a:ext uri="{FF2B5EF4-FFF2-40B4-BE49-F238E27FC236}">
                <a16:creationId xmlns:a16="http://schemas.microsoft.com/office/drawing/2014/main" id="{F8624566-653B-44FC-287C-C530190DD5EA}"/>
              </a:ext>
            </a:extLst>
          </p:cNvPr>
          <p:cNvSpPr>
            <a:spLocks noGrp="1"/>
          </p:cNvSpPr>
          <p:nvPr>
            <p:ph type="body" sz="quarter" idx="18"/>
          </p:nvPr>
        </p:nvSpPr>
        <p:spPr/>
        <p:txBody>
          <a:bodyPr/>
          <a:lstStyle/>
          <a:p>
            <a:r>
              <a:rPr lang="en-AU" dirty="0"/>
              <a:t>Your turn – solution 1</a:t>
            </a:r>
          </a:p>
        </p:txBody>
      </p:sp>
      <p:sp>
        <p:nvSpPr>
          <p:cNvPr id="3" name="Content Placeholder 2">
            <a:extLst>
              <a:ext uri="{FF2B5EF4-FFF2-40B4-BE49-F238E27FC236}">
                <a16:creationId xmlns:a16="http://schemas.microsoft.com/office/drawing/2014/main" id="{526E896D-C0D0-CDBF-7301-339B44330A95}"/>
              </a:ext>
            </a:extLst>
          </p:cNvPr>
          <p:cNvSpPr>
            <a:spLocks noGrp="1"/>
          </p:cNvSpPr>
          <p:nvPr>
            <p:ph idx="1"/>
          </p:nvPr>
        </p:nvSpPr>
        <p:spPr>
          <a:xfrm>
            <a:off x="360000" y="1620000"/>
            <a:ext cx="11484000" cy="464343"/>
          </a:xfrm>
        </p:spPr>
        <p:txBody>
          <a:bodyPr/>
          <a:lstStyle/>
          <a:p>
            <a:r>
              <a:rPr lang="en-GB" dirty="0"/>
              <a:t>Find the value of the missing angle. </a:t>
            </a:r>
          </a:p>
        </p:txBody>
      </p:sp>
      <p:grpSp>
        <p:nvGrpSpPr>
          <p:cNvPr id="6" name="Group 5" descr="A triangle with angles marked 61 degrees, 67 degrees and unknown angle of m degrees.">
            <a:extLst>
              <a:ext uri="{FF2B5EF4-FFF2-40B4-BE49-F238E27FC236}">
                <a16:creationId xmlns:a16="http://schemas.microsoft.com/office/drawing/2014/main" id="{98CA7896-1D1A-47B2-78E3-0D8E6C744FD4}"/>
              </a:ext>
            </a:extLst>
          </p:cNvPr>
          <p:cNvGrpSpPr/>
          <p:nvPr/>
        </p:nvGrpSpPr>
        <p:grpSpPr>
          <a:xfrm>
            <a:off x="360000" y="2471277"/>
            <a:ext cx="5676694" cy="4134723"/>
            <a:chOff x="1192192" y="3171463"/>
            <a:chExt cx="3622875" cy="2638787"/>
          </a:xfrm>
        </p:grpSpPr>
        <p:pic>
          <p:nvPicPr>
            <p:cNvPr id="7" name="Picture 6" descr="An image of a triangle with an angle of 67 degrees, an angle of 61 degrees and an unknown angle.">
              <a:extLst>
                <a:ext uri="{FF2B5EF4-FFF2-40B4-BE49-F238E27FC236}">
                  <a16:creationId xmlns:a16="http://schemas.microsoft.com/office/drawing/2014/main" id="{A0AD2008-194A-B26F-BF4C-1108E49DBD03}"/>
                </a:ext>
              </a:extLst>
            </p:cNvPr>
            <p:cNvPicPr>
              <a:picLocks noChangeAspect="1"/>
            </p:cNvPicPr>
            <p:nvPr/>
          </p:nvPicPr>
          <p:blipFill>
            <a:blip r:embed="rId3"/>
            <a:stretch>
              <a:fillRect/>
            </a:stretch>
          </p:blipFill>
          <p:spPr>
            <a:xfrm>
              <a:off x="1192192" y="3171463"/>
              <a:ext cx="3622875" cy="218158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FC7D60E-604D-A9D1-88A8-87524E91E559}"/>
                    </a:ext>
                  </a:extLst>
                </p:cNvPr>
                <p:cNvSpPr txBox="1"/>
                <p:nvPr/>
              </p:nvSpPr>
              <p:spPr>
                <a:xfrm>
                  <a:off x="3441032" y="4895850"/>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0</m:t>
                            </m:r>
                          </m:sup>
                        </m:sSup>
                      </m:oMath>
                    </m:oMathPara>
                  </a14:m>
                  <a:endParaRPr lang="en-AU" sz="1800" dirty="0"/>
                </a:p>
              </p:txBody>
            </p:sp>
          </mc:Choice>
          <mc:Fallback xmlns="">
            <p:sp>
              <p:nvSpPr>
                <p:cNvPr id="8" name="TextBox 7">
                  <a:extLst>
                    <a:ext uri="{FF2B5EF4-FFF2-40B4-BE49-F238E27FC236}">
                      <a16:creationId xmlns:a16="http://schemas.microsoft.com/office/drawing/2014/main" id="{0FC7D60E-604D-A9D1-88A8-87524E91E559}"/>
                    </a:ext>
                  </a:extLst>
                </p:cNvPr>
                <p:cNvSpPr txBox="1">
                  <a:spLocks noRot="1" noChangeAspect="1" noMove="1" noResize="1" noEditPoints="1" noAdjustHandles="1" noChangeArrowheads="1" noChangeShapeType="1" noTextEdit="1"/>
                </p:cNvSpPr>
                <p:nvPr/>
              </p:nvSpPr>
              <p:spPr>
                <a:xfrm>
                  <a:off x="3441032" y="4895850"/>
                  <a:ext cx="914400" cy="914400"/>
                </a:xfrm>
                <a:prstGeom prst="rect">
                  <a:avLst/>
                </a:prstGeom>
                <a:blipFill>
                  <a:blip r:embed="rId4"/>
                  <a:stretch>
                    <a:fillRect/>
                  </a:stretch>
                </a:blipFill>
              </p:spPr>
              <p:txBody>
                <a:bodyPr/>
                <a:lstStyle/>
                <a:p>
                  <a:r>
                    <a:rPr lang="en-AU">
                      <a:noFill/>
                    </a:rPr>
                    <a:t> </a:t>
                  </a:r>
                </a:p>
              </p:txBody>
            </p:sp>
          </mc:Fallback>
        </mc:AlternateContent>
      </p:grpSp>
      <p:pic>
        <p:nvPicPr>
          <p:cNvPr id="10" name="Picture 9" descr="Bar model with bars of length m, 61 and 67 in the top row and a bar of length 180 in the bottom row.">
            <a:extLst>
              <a:ext uri="{FF2B5EF4-FFF2-40B4-BE49-F238E27FC236}">
                <a16:creationId xmlns:a16="http://schemas.microsoft.com/office/drawing/2014/main" id="{C055462A-0E14-C64C-7F4C-2919098E7E49}"/>
              </a:ext>
            </a:extLst>
          </p:cNvPr>
          <p:cNvPicPr>
            <a:picLocks noChangeAspect="1"/>
          </p:cNvPicPr>
          <p:nvPr/>
        </p:nvPicPr>
        <p:blipFill>
          <a:blip r:embed="rId5"/>
          <a:stretch>
            <a:fillRect/>
          </a:stretch>
        </p:blipFill>
        <p:spPr>
          <a:xfrm>
            <a:off x="6433456" y="2471278"/>
            <a:ext cx="5410543" cy="142529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A09DFB0-AD7A-9ED7-D782-EB1543715FD1}"/>
                  </a:ext>
                </a:extLst>
              </p:cNvPr>
              <p:cNvSpPr txBox="1"/>
              <p:nvPr/>
            </p:nvSpPr>
            <p:spPr>
              <a:xfrm>
                <a:off x="6433456" y="3896576"/>
                <a:ext cx="4612511" cy="1200329"/>
              </a:xfrm>
              <a:prstGeom prst="rect">
                <a:avLst/>
              </a:prstGeom>
              <a:noFill/>
            </p:spPr>
            <p:txBody>
              <a:bodyPr wrap="square">
                <a:spAutoFit/>
              </a:bodyPr>
              <a:lstStyle/>
              <a:p>
                <a:pPr>
                  <a:lnSpc>
                    <a:spcPct val="150000"/>
                  </a:lnSpc>
                </a:pPr>
                <a14:m>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𝑜</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b="0" i="1" smtClean="0">
                            <a:latin typeface="Cambria Math" panose="02040503050406030204" pitchFamily="18" charset="0"/>
                          </a:rPr>
                          <m:t>61</m:t>
                        </m:r>
                      </m:e>
                      <m:sup>
                        <m:r>
                          <a:rPr lang="en-AU" i="1">
                            <a:latin typeface="Cambria Math" panose="02040503050406030204" pitchFamily="18" charset="0"/>
                          </a:rPr>
                          <m:t>𝑜</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b="0" i="1" smtClean="0">
                            <a:latin typeface="Cambria Math" panose="02040503050406030204" pitchFamily="18" charset="0"/>
                          </a:rPr>
                          <m:t>67</m:t>
                        </m:r>
                      </m:e>
                      <m:sup>
                        <m:r>
                          <a:rPr lang="en-AU" i="1">
                            <a:latin typeface="Cambria Math" panose="02040503050406030204" pitchFamily="18" charset="0"/>
                          </a:rPr>
                          <m:t>𝑜</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180</m:t>
                        </m:r>
                      </m:e>
                      <m:sup>
                        <m:r>
                          <a:rPr lang="en-AU" i="1">
                            <a:latin typeface="Cambria Math" panose="02040503050406030204" pitchFamily="18" charset="0"/>
                          </a:rPr>
                          <m:t>𝑜</m:t>
                        </m:r>
                      </m:sup>
                    </m:sSup>
                  </m:oMath>
                </a14:m>
                <a:r>
                  <a:rPr lang="en-AU" sz="2400" dirty="0"/>
                  <a:t>.</a:t>
                </a:r>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sSup>
                        <m:sSupPr>
                          <m:ctrlPr>
                            <a:rPr lang="en-AU" i="1" smtClean="0">
                              <a:latin typeface="Cambria Math" panose="02040503050406030204" pitchFamily="18" charset="0"/>
                            </a:rPr>
                          </m:ctrlPr>
                        </m:sSupPr>
                        <m:e>
                          <m:r>
                            <a:rPr lang="en-AU" b="0" i="1" smtClean="0">
                              <a:latin typeface="Cambria Math" panose="02040503050406030204" pitchFamily="18" charset="0"/>
                            </a:rPr>
                            <m:t>52</m:t>
                          </m:r>
                        </m:e>
                        <m:sup>
                          <m:r>
                            <a:rPr lang="en-AU" i="1">
                              <a:latin typeface="Cambria Math" panose="02040503050406030204" pitchFamily="18" charset="0"/>
                            </a:rPr>
                            <m:t>𝑜</m:t>
                          </m:r>
                        </m:sup>
                      </m:sSup>
                    </m:oMath>
                  </m:oMathPara>
                </a14:m>
                <a:endParaRPr lang="en-AU" sz="2400" dirty="0"/>
              </a:p>
            </p:txBody>
          </p:sp>
        </mc:Choice>
        <mc:Fallback xmlns="">
          <p:sp>
            <p:nvSpPr>
              <p:cNvPr id="9" name="TextBox 8">
                <a:extLst>
                  <a:ext uri="{FF2B5EF4-FFF2-40B4-BE49-F238E27FC236}">
                    <a16:creationId xmlns:a16="http://schemas.microsoft.com/office/drawing/2014/main" id="{AA09DFB0-AD7A-9ED7-D782-EB1543715FD1}"/>
                  </a:ext>
                </a:extLst>
              </p:cNvPr>
              <p:cNvSpPr txBox="1">
                <a:spLocks noRot="1" noChangeAspect="1" noMove="1" noResize="1" noEditPoints="1" noAdjustHandles="1" noChangeArrowheads="1" noChangeShapeType="1" noTextEdit="1"/>
              </p:cNvSpPr>
              <p:nvPr/>
            </p:nvSpPr>
            <p:spPr>
              <a:xfrm>
                <a:off x="6433456" y="3896576"/>
                <a:ext cx="4612511" cy="1200329"/>
              </a:xfrm>
              <a:prstGeom prst="rect">
                <a:avLst/>
              </a:prstGeom>
              <a:blipFill>
                <a:blip r:embed="rId6"/>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CF24DCF9-5754-3169-B6A6-292379946B0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26628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755C-095E-01F2-4CBA-5B57C4C3FF64}"/>
              </a:ext>
            </a:extLst>
          </p:cNvPr>
          <p:cNvSpPr>
            <a:spLocks noGrp="1"/>
          </p:cNvSpPr>
          <p:nvPr>
            <p:ph type="title"/>
          </p:nvPr>
        </p:nvSpPr>
        <p:spPr/>
        <p:txBody>
          <a:bodyPr/>
          <a:lstStyle/>
          <a:p>
            <a:r>
              <a:rPr lang="en-GB" dirty="0"/>
              <a:t>Calculating the size of an angle (5)</a:t>
            </a:r>
            <a:endParaRPr lang="en-AU" dirty="0"/>
          </a:p>
        </p:txBody>
      </p:sp>
      <p:sp>
        <p:nvSpPr>
          <p:cNvPr id="5" name="Text Placeholder 4">
            <a:extLst>
              <a:ext uri="{FF2B5EF4-FFF2-40B4-BE49-F238E27FC236}">
                <a16:creationId xmlns:a16="http://schemas.microsoft.com/office/drawing/2014/main" id="{F4AC7E0C-8CB4-ABD8-C23E-54F7070B74C9}"/>
              </a:ext>
            </a:extLst>
          </p:cNvPr>
          <p:cNvSpPr>
            <a:spLocks noGrp="1"/>
          </p:cNvSpPr>
          <p:nvPr>
            <p:ph type="body" sz="quarter" idx="18"/>
          </p:nvPr>
        </p:nvSpPr>
        <p:spPr/>
        <p:txBody>
          <a:bodyPr/>
          <a:lstStyle/>
          <a:p>
            <a:r>
              <a:rPr lang="en-GB" dirty="0"/>
              <a:t>Angle sum of a triangle – example 2</a:t>
            </a:r>
          </a:p>
        </p:txBody>
      </p:sp>
      <p:sp>
        <p:nvSpPr>
          <p:cNvPr id="3" name="Content Placeholder 2">
            <a:extLst>
              <a:ext uri="{FF2B5EF4-FFF2-40B4-BE49-F238E27FC236}">
                <a16:creationId xmlns:a16="http://schemas.microsoft.com/office/drawing/2014/main" id="{025296E4-4FAA-B802-290D-F5A7A0E837B9}"/>
              </a:ext>
            </a:extLst>
          </p:cNvPr>
          <p:cNvSpPr>
            <a:spLocks noGrp="1"/>
          </p:cNvSpPr>
          <p:nvPr>
            <p:ph idx="1"/>
          </p:nvPr>
        </p:nvSpPr>
        <p:spPr>
          <a:xfrm>
            <a:off x="360000" y="1620000"/>
            <a:ext cx="11484000" cy="545601"/>
          </a:xfrm>
        </p:spPr>
        <p:txBody>
          <a:bodyPr/>
          <a:lstStyle/>
          <a:p>
            <a:r>
              <a:rPr lang="en-GB" dirty="0"/>
              <a:t>Determine the value of 𝑥^𝑜.</a:t>
            </a:r>
          </a:p>
          <a:p>
            <a:endParaRPr lang="en-AU" dirty="0"/>
          </a:p>
        </p:txBody>
      </p:sp>
      <p:pic>
        <p:nvPicPr>
          <p:cNvPr id="7" name="Picture 6" descr="An image of a triangle with 2 angles of 58 degrees and an unknown angle.">
            <a:extLst>
              <a:ext uri="{FF2B5EF4-FFF2-40B4-BE49-F238E27FC236}">
                <a16:creationId xmlns:a16="http://schemas.microsoft.com/office/drawing/2014/main" id="{F8036BD9-E44D-3FC5-3286-331097B831B9}"/>
              </a:ext>
            </a:extLst>
          </p:cNvPr>
          <p:cNvPicPr>
            <a:picLocks noChangeAspect="1"/>
          </p:cNvPicPr>
          <p:nvPr/>
        </p:nvPicPr>
        <p:blipFill>
          <a:blip r:embed="rId3"/>
          <a:stretch>
            <a:fillRect/>
          </a:stretch>
        </p:blipFill>
        <p:spPr>
          <a:xfrm>
            <a:off x="360000" y="2165601"/>
            <a:ext cx="3689486" cy="4072100"/>
          </a:xfrm>
          <a:prstGeom prst="rect">
            <a:avLst/>
          </a:prstGeom>
        </p:spPr>
      </p:pic>
      <p:pic>
        <p:nvPicPr>
          <p:cNvPr id="8" name="Picture 7" descr="Bar model with bars of length m, 58 and 58 in the top row and a bar of length 180 in the bottom row.">
            <a:extLst>
              <a:ext uri="{FF2B5EF4-FFF2-40B4-BE49-F238E27FC236}">
                <a16:creationId xmlns:a16="http://schemas.microsoft.com/office/drawing/2014/main" id="{F9DF2D0E-BFF0-B7B0-4B89-9737D5FF9ACB}"/>
              </a:ext>
            </a:extLst>
          </p:cNvPr>
          <p:cNvPicPr>
            <a:picLocks noChangeAspect="1"/>
          </p:cNvPicPr>
          <p:nvPr/>
        </p:nvPicPr>
        <p:blipFill>
          <a:blip r:embed="rId4"/>
          <a:stretch>
            <a:fillRect/>
          </a:stretch>
        </p:blipFill>
        <p:spPr>
          <a:xfrm>
            <a:off x="5989073" y="2168638"/>
            <a:ext cx="5134927" cy="131678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2D81E21-0B3D-3264-DD3E-F287FF13A8AB}"/>
                  </a:ext>
                </a:extLst>
              </p:cNvPr>
              <p:cNvSpPr txBox="1"/>
              <p:nvPr/>
            </p:nvSpPr>
            <p:spPr>
              <a:xfrm>
                <a:off x="5989073" y="3190599"/>
                <a:ext cx="4612511" cy="1991827"/>
              </a:xfrm>
              <a:prstGeom prst="rect">
                <a:avLst/>
              </a:prstGeom>
              <a:noFill/>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58</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58</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180</m:t>
                          </m:r>
                        </m:e>
                        <m:sup>
                          <m:r>
                            <a:rPr lang="en-AU" sz="2400" b="0" i="1" smtClean="0">
                              <a:latin typeface="Cambria Math" panose="02040503050406030204" pitchFamily="18" charset="0"/>
                            </a:rPr>
                            <m:t>𝑜</m:t>
                          </m:r>
                        </m:sup>
                      </m:sSup>
                    </m:oMath>
                  </m:oMathPara>
                </a14:m>
                <a:endParaRPr lang="en-AU" sz="2400" dirty="0"/>
              </a:p>
              <a:p>
                <a:pPr>
                  <a:lnSpc>
                    <a:spcPct val="200000"/>
                  </a:lnSpc>
                </a:pPr>
                <a14:m>
                  <m:oMathPara xmlns:m="http://schemas.openxmlformats.org/officeDocument/2006/math">
                    <m:oMathParaPr>
                      <m:jc m:val="left"/>
                    </m:oMathParaPr>
                    <m:oMath xmlns:m="http://schemas.openxmlformats.org/officeDocument/2006/math">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64</m:t>
                          </m:r>
                        </m:e>
                        <m:sup>
                          <m:r>
                            <a:rPr lang="en-AU" sz="2400" b="0" i="1" smtClean="0">
                              <a:latin typeface="Cambria Math" panose="02040503050406030204" pitchFamily="18" charset="0"/>
                            </a:rPr>
                            <m:t>𝑜</m:t>
                          </m:r>
                        </m:sup>
                      </m:sSup>
                    </m:oMath>
                  </m:oMathPara>
                </a14:m>
                <a:endParaRPr lang="en-AU" sz="2400" dirty="0"/>
              </a:p>
              <a:p>
                <a:endParaRPr lang="en-AU" sz="2400" dirty="0"/>
              </a:p>
            </p:txBody>
          </p:sp>
        </mc:Choice>
        <mc:Fallback xmlns="">
          <p:sp>
            <p:nvSpPr>
              <p:cNvPr id="6" name="TextBox 5">
                <a:extLst>
                  <a:ext uri="{FF2B5EF4-FFF2-40B4-BE49-F238E27FC236}">
                    <a16:creationId xmlns:a16="http://schemas.microsoft.com/office/drawing/2014/main" id="{12D81E21-0B3D-3264-DD3E-F287FF13A8AB}"/>
                  </a:ext>
                </a:extLst>
              </p:cNvPr>
              <p:cNvSpPr txBox="1">
                <a:spLocks noRot="1" noChangeAspect="1" noMove="1" noResize="1" noEditPoints="1" noAdjustHandles="1" noChangeArrowheads="1" noChangeShapeType="1" noTextEdit="1"/>
              </p:cNvSpPr>
              <p:nvPr/>
            </p:nvSpPr>
            <p:spPr>
              <a:xfrm>
                <a:off x="5989073" y="3190599"/>
                <a:ext cx="4612511" cy="1991827"/>
              </a:xfrm>
              <a:prstGeom prst="rect">
                <a:avLst/>
              </a:prstGeom>
              <a:blipFill>
                <a:blip r:embed="rId5"/>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2B6BA86D-276C-83EF-23D1-52B73293950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71852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755C-095E-01F2-4CBA-5B57C4C3FF64}"/>
              </a:ext>
            </a:extLst>
          </p:cNvPr>
          <p:cNvSpPr>
            <a:spLocks noGrp="1"/>
          </p:cNvSpPr>
          <p:nvPr>
            <p:ph type="title"/>
          </p:nvPr>
        </p:nvSpPr>
        <p:spPr/>
        <p:txBody>
          <a:bodyPr/>
          <a:lstStyle/>
          <a:p>
            <a:r>
              <a:rPr lang="en-GB" dirty="0"/>
              <a:t>Calculating the size of an angle (6)</a:t>
            </a:r>
            <a:endParaRPr lang="en-AU" dirty="0"/>
          </a:p>
        </p:txBody>
      </p:sp>
      <p:sp>
        <p:nvSpPr>
          <p:cNvPr id="5" name="Text Placeholder 4">
            <a:extLst>
              <a:ext uri="{FF2B5EF4-FFF2-40B4-BE49-F238E27FC236}">
                <a16:creationId xmlns:a16="http://schemas.microsoft.com/office/drawing/2014/main" id="{F4AC7E0C-8CB4-ABD8-C23E-54F7070B74C9}"/>
              </a:ext>
            </a:extLst>
          </p:cNvPr>
          <p:cNvSpPr>
            <a:spLocks noGrp="1"/>
          </p:cNvSpPr>
          <p:nvPr>
            <p:ph type="body" sz="quarter" idx="18"/>
          </p:nvPr>
        </p:nvSpPr>
        <p:spPr/>
        <p:txBody>
          <a:bodyPr/>
          <a:lstStyle/>
          <a:p>
            <a:r>
              <a:rPr lang="en-GB" dirty="0"/>
              <a:t>Angle sum of a triangle – example 2 prompts</a:t>
            </a:r>
          </a:p>
        </p:txBody>
      </p:sp>
      <p:sp>
        <p:nvSpPr>
          <p:cNvPr id="3" name="Content Placeholder 2">
            <a:extLst>
              <a:ext uri="{FF2B5EF4-FFF2-40B4-BE49-F238E27FC236}">
                <a16:creationId xmlns:a16="http://schemas.microsoft.com/office/drawing/2014/main" id="{025296E4-4FAA-B802-290D-F5A7A0E837B9}"/>
              </a:ext>
            </a:extLst>
          </p:cNvPr>
          <p:cNvSpPr>
            <a:spLocks noGrp="1"/>
          </p:cNvSpPr>
          <p:nvPr>
            <p:ph idx="1"/>
          </p:nvPr>
        </p:nvSpPr>
        <p:spPr>
          <a:xfrm>
            <a:off x="360000" y="1620000"/>
            <a:ext cx="11484000" cy="545601"/>
          </a:xfrm>
        </p:spPr>
        <p:txBody>
          <a:bodyPr/>
          <a:lstStyle/>
          <a:p>
            <a:r>
              <a:rPr lang="en-GB" dirty="0"/>
              <a:t>Determine the value of 𝑥^𝑜.</a:t>
            </a:r>
          </a:p>
          <a:p>
            <a:endParaRPr lang="en-AU" dirty="0"/>
          </a:p>
        </p:txBody>
      </p:sp>
      <p:pic>
        <p:nvPicPr>
          <p:cNvPr id="7" name="Picture 6" descr="An image of a triangle with 2 angles of 58 degrees and an unknown angle.">
            <a:extLst>
              <a:ext uri="{FF2B5EF4-FFF2-40B4-BE49-F238E27FC236}">
                <a16:creationId xmlns:a16="http://schemas.microsoft.com/office/drawing/2014/main" id="{F8036BD9-E44D-3FC5-3286-331097B831B9}"/>
              </a:ext>
            </a:extLst>
          </p:cNvPr>
          <p:cNvPicPr>
            <a:picLocks noChangeAspect="1"/>
          </p:cNvPicPr>
          <p:nvPr/>
        </p:nvPicPr>
        <p:blipFill>
          <a:blip r:embed="rId3"/>
          <a:stretch>
            <a:fillRect/>
          </a:stretch>
        </p:blipFill>
        <p:spPr>
          <a:xfrm>
            <a:off x="360000" y="2165601"/>
            <a:ext cx="3689486" cy="4072100"/>
          </a:xfrm>
          <a:prstGeom prst="rect">
            <a:avLst/>
          </a:prstGeom>
        </p:spPr>
      </p:pic>
      <p:sp>
        <p:nvSpPr>
          <p:cNvPr id="10" name="Speech Bubble: Rectangle with Corners Rounded 9">
            <a:extLst>
              <a:ext uri="{FF2B5EF4-FFF2-40B4-BE49-F238E27FC236}">
                <a16:creationId xmlns:a16="http://schemas.microsoft.com/office/drawing/2014/main" id="{FE473CDE-0706-BBF7-F4D8-68D5FEC0ABB8}"/>
              </a:ext>
            </a:extLst>
          </p:cNvPr>
          <p:cNvSpPr/>
          <p:nvPr/>
        </p:nvSpPr>
        <p:spPr>
          <a:xfrm>
            <a:off x="4263904" y="5126799"/>
            <a:ext cx="3531765" cy="993880"/>
          </a:xfrm>
          <a:prstGeom prst="wedgeRoundRectCallout">
            <a:avLst>
              <a:gd name="adj1" fmla="val -59388"/>
              <a:gd name="adj2" fmla="val -208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t>How do we know what type of triangle this is?</a:t>
            </a:r>
          </a:p>
        </p:txBody>
      </p:sp>
      <p:pic>
        <p:nvPicPr>
          <p:cNvPr id="8" name="Picture 7" descr="Bar model with bars of length m, 58 and 58 in the top row and a bar of length 180 in the bottom row.">
            <a:extLst>
              <a:ext uri="{FF2B5EF4-FFF2-40B4-BE49-F238E27FC236}">
                <a16:creationId xmlns:a16="http://schemas.microsoft.com/office/drawing/2014/main" id="{F9DF2D0E-BFF0-B7B0-4B89-9737D5FF9ACB}"/>
              </a:ext>
            </a:extLst>
          </p:cNvPr>
          <p:cNvPicPr>
            <a:picLocks noChangeAspect="1"/>
          </p:cNvPicPr>
          <p:nvPr/>
        </p:nvPicPr>
        <p:blipFill>
          <a:blip r:embed="rId4"/>
          <a:stretch>
            <a:fillRect/>
          </a:stretch>
        </p:blipFill>
        <p:spPr>
          <a:xfrm>
            <a:off x="5989073" y="2168638"/>
            <a:ext cx="5134927" cy="131678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2D81E21-0B3D-3264-DD3E-F287FF13A8AB}"/>
                  </a:ext>
                </a:extLst>
              </p:cNvPr>
              <p:cNvSpPr txBox="1"/>
              <p:nvPr/>
            </p:nvSpPr>
            <p:spPr>
              <a:xfrm>
                <a:off x="5989073" y="3190599"/>
                <a:ext cx="4612511" cy="1991827"/>
              </a:xfrm>
              <a:prstGeom prst="rect">
                <a:avLst/>
              </a:prstGeom>
              <a:noFill/>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58</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58</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180</m:t>
                          </m:r>
                        </m:e>
                        <m:sup>
                          <m:r>
                            <a:rPr lang="en-AU" sz="2400" b="0" i="1" smtClean="0">
                              <a:latin typeface="Cambria Math" panose="02040503050406030204" pitchFamily="18" charset="0"/>
                            </a:rPr>
                            <m:t>𝑜</m:t>
                          </m:r>
                        </m:sup>
                      </m:sSup>
                    </m:oMath>
                  </m:oMathPara>
                </a14:m>
                <a:endParaRPr lang="en-AU" sz="2400" dirty="0"/>
              </a:p>
              <a:p>
                <a:pPr>
                  <a:lnSpc>
                    <a:spcPct val="200000"/>
                  </a:lnSpc>
                </a:pPr>
                <a14:m>
                  <m:oMathPara xmlns:m="http://schemas.openxmlformats.org/officeDocument/2006/math">
                    <m:oMathParaPr>
                      <m:jc m:val="left"/>
                    </m:oMathParaPr>
                    <m:oMath xmlns:m="http://schemas.openxmlformats.org/officeDocument/2006/math">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64</m:t>
                          </m:r>
                        </m:e>
                        <m:sup>
                          <m:r>
                            <a:rPr lang="en-AU" sz="2400" b="0" i="1" smtClean="0">
                              <a:latin typeface="Cambria Math" panose="02040503050406030204" pitchFamily="18" charset="0"/>
                            </a:rPr>
                            <m:t>𝑜</m:t>
                          </m:r>
                        </m:sup>
                      </m:sSup>
                    </m:oMath>
                  </m:oMathPara>
                </a14:m>
                <a:endParaRPr lang="en-AU" sz="2400" dirty="0"/>
              </a:p>
              <a:p>
                <a:endParaRPr lang="en-AU" sz="2400" dirty="0"/>
              </a:p>
            </p:txBody>
          </p:sp>
        </mc:Choice>
        <mc:Fallback xmlns="">
          <p:sp>
            <p:nvSpPr>
              <p:cNvPr id="6" name="TextBox 5">
                <a:extLst>
                  <a:ext uri="{FF2B5EF4-FFF2-40B4-BE49-F238E27FC236}">
                    <a16:creationId xmlns:a16="http://schemas.microsoft.com/office/drawing/2014/main" id="{12D81E21-0B3D-3264-DD3E-F287FF13A8AB}"/>
                  </a:ext>
                </a:extLst>
              </p:cNvPr>
              <p:cNvSpPr txBox="1">
                <a:spLocks noRot="1" noChangeAspect="1" noMove="1" noResize="1" noEditPoints="1" noAdjustHandles="1" noChangeArrowheads="1" noChangeShapeType="1" noTextEdit="1"/>
              </p:cNvSpPr>
              <p:nvPr/>
            </p:nvSpPr>
            <p:spPr>
              <a:xfrm>
                <a:off x="5989073" y="3190599"/>
                <a:ext cx="4612511" cy="1991827"/>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EECFA354-D1DE-CE20-BE0B-D54545285D02}"/>
                  </a:ext>
                </a:extLst>
              </p:cNvPr>
              <p:cNvSpPr/>
              <p:nvPr/>
            </p:nvSpPr>
            <p:spPr>
              <a:xfrm>
                <a:off x="3824569" y="3073653"/>
                <a:ext cx="1963000" cy="844765"/>
              </a:xfrm>
              <a:prstGeom prst="wedgeRoundRectCallout">
                <a:avLst>
                  <a:gd name="adj1" fmla="val 60172"/>
                  <a:gd name="adj2" fmla="val 219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t>What does this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𝑜</m:t>
                        </m:r>
                      </m:sup>
                    </m:sSup>
                  </m:oMath>
                </a14:m>
                <a:r>
                  <a:rPr lang="en-AU" sz="1800" dirty="0"/>
                  <a:t> represent?</a:t>
                </a:r>
              </a:p>
            </p:txBody>
          </p:sp>
        </mc:Choice>
        <mc:Fallback xmlns="">
          <p:sp>
            <p:nvSpPr>
              <p:cNvPr id="11" name="Speech Bubble: Rectangle with Corners Rounded 10">
                <a:extLst>
                  <a:ext uri="{FF2B5EF4-FFF2-40B4-BE49-F238E27FC236}">
                    <a16:creationId xmlns:a16="http://schemas.microsoft.com/office/drawing/2014/main" id="{EECFA354-D1DE-CE20-BE0B-D54545285D02}"/>
                  </a:ext>
                </a:extLst>
              </p:cNvPr>
              <p:cNvSpPr>
                <a:spLocks noRot="1" noChangeAspect="1" noMove="1" noResize="1" noEditPoints="1" noAdjustHandles="1" noChangeArrowheads="1" noChangeShapeType="1" noTextEdit="1"/>
              </p:cNvSpPr>
              <p:nvPr/>
            </p:nvSpPr>
            <p:spPr>
              <a:xfrm>
                <a:off x="3824569" y="3073653"/>
                <a:ext cx="1963000" cy="844765"/>
              </a:xfrm>
              <a:prstGeom prst="wedgeRoundRectCallout">
                <a:avLst>
                  <a:gd name="adj1" fmla="val 60172"/>
                  <a:gd name="adj2" fmla="val 21974"/>
                  <a:gd name="adj3" fmla="val 16667"/>
                </a:avLst>
              </a:prstGeom>
              <a:blipFill>
                <a:blip r:embed="rId6"/>
                <a:stretch>
                  <a:fillRect/>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5AE84BC7-4E57-C759-23EA-CD8D6EF91C32}"/>
              </a:ext>
            </a:extLst>
          </p:cNvPr>
          <p:cNvSpPr/>
          <p:nvPr/>
        </p:nvSpPr>
        <p:spPr>
          <a:xfrm>
            <a:off x="8086474" y="4201651"/>
            <a:ext cx="2614183" cy="645953"/>
          </a:xfrm>
          <a:prstGeom prst="wedgeRoundRectCallout">
            <a:avLst>
              <a:gd name="adj1" fmla="val -21282"/>
              <a:gd name="adj2" fmla="val -1070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t>How do we know this?</a:t>
            </a:r>
          </a:p>
        </p:txBody>
      </p:sp>
      <p:sp>
        <p:nvSpPr>
          <p:cNvPr id="4" name="Slide Number Placeholder 3">
            <a:extLst>
              <a:ext uri="{FF2B5EF4-FFF2-40B4-BE49-F238E27FC236}">
                <a16:creationId xmlns:a16="http://schemas.microsoft.com/office/drawing/2014/main" id="{2B6BA86D-276C-83EF-23D1-52B73293950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88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297A-5893-91E6-0E89-DBB497D372AB}"/>
              </a:ext>
            </a:extLst>
          </p:cNvPr>
          <p:cNvSpPr>
            <a:spLocks noGrp="1"/>
          </p:cNvSpPr>
          <p:nvPr>
            <p:ph type="title"/>
          </p:nvPr>
        </p:nvSpPr>
        <p:spPr/>
        <p:txBody>
          <a:bodyPr/>
          <a:lstStyle/>
          <a:p>
            <a:r>
              <a:rPr lang="en-GB" dirty="0"/>
              <a:t>Calculating the size of an angle (7)</a:t>
            </a:r>
            <a:endParaRPr lang="en-AU" dirty="0"/>
          </a:p>
        </p:txBody>
      </p:sp>
      <p:sp>
        <p:nvSpPr>
          <p:cNvPr id="5" name="Text Placeholder 4">
            <a:extLst>
              <a:ext uri="{FF2B5EF4-FFF2-40B4-BE49-F238E27FC236}">
                <a16:creationId xmlns:a16="http://schemas.microsoft.com/office/drawing/2014/main" id="{1DA008C1-9B66-B902-3F0D-D4510DFFCF84}"/>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F63F81-C28E-FA84-8550-89C89C11C8E2}"/>
                  </a:ext>
                </a:extLst>
              </p:cNvPr>
              <p:cNvSpPr>
                <a:spLocks noGrp="1"/>
              </p:cNvSpPr>
              <p:nvPr>
                <p:ph idx="1"/>
              </p:nvPr>
            </p:nvSpPr>
            <p:spPr>
              <a:xfrm>
                <a:off x="360000" y="1620000"/>
                <a:ext cx="11484000" cy="448286"/>
              </a:xfrm>
            </p:spPr>
            <p:txBody>
              <a:bodyPr/>
              <a:lstStyle/>
              <a:p>
                <a:r>
                  <a:rPr lang="en-GB" dirty="0"/>
                  <a:t>Determine the value of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𝑏</m:t>
                        </m:r>
                      </m:e>
                      <m:sup>
                        <m:r>
                          <a:rPr lang="en-AU" sz="1800" b="0" i="1" smtClean="0">
                            <a:latin typeface="Cambria Math" panose="02040503050406030204" pitchFamily="18" charset="0"/>
                          </a:rPr>
                          <m:t>𝑜</m:t>
                        </m:r>
                      </m:sup>
                    </m:sSup>
                  </m:oMath>
                </a14:m>
                <a:r>
                  <a:rPr lang="en-GB" dirty="0"/>
                  <a:t>.</a:t>
                </a:r>
              </a:p>
              <a:p>
                <a:endParaRPr lang="en-AU" dirty="0"/>
              </a:p>
            </p:txBody>
          </p:sp>
        </mc:Choice>
        <mc:Fallback xmlns="">
          <p:sp>
            <p:nvSpPr>
              <p:cNvPr id="3" name="Content Placeholder 2">
                <a:extLst>
                  <a:ext uri="{FF2B5EF4-FFF2-40B4-BE49-F238E27FC236}">
                    <a16:creationId xmlns:a16="http://schemas.microsoft.com/office/drawing/2014/main" id="{E3F63F81-C28E-FA84-8550-89C89C11C8E2}"/>
                  </a:ext>
                </a:extLst>
              </p:cNvPr>
              <p:cNvSpPr>
                <a:spLocks noGrp="1" noRot="1" noChangeAspect="1" noMove="1" noResize="1" noEditPoints="1" noAdjustHandles="1" noChangeArrowheads="1" noChangeShapeType="1" noTextEdit="1"/>
              </p:cNvSpPr>
              <p:nvPr>
                <p:ph idx="1"/>
              </p:nvPr>
            </p:nvSpPr>
            <p:spPr>
              <a:xfrm>
                <a:off x="360000" y="1620000"/>
                <a:ext cx="11484000" cy="448286"/>
              </a:xfrm>
              <a:blipFill>
                <a:blip r:embed="rId3"/>
                <a:stretch>
                  <a:fillRect l="-1221" b="-13699"/>
                </a:stretch>
              </a:blipFill>
            </p:spPr>
            <p:txBody>
              <a:bodyPr/>
              <a:lstStyle/>
              <a:p>
                <a:r>
                  <a:rPr lang="en-AU">
                    <a:noFill/>
                  </a:rPr>
                  <a:t> </a:t>
                </a:r>
              </a:p>
            </p:txBody>
          </p:sp>
        </mc:Fallback>
      </mc:AlternateContent>
      <p:pic>
        <p:nvPicPr>
          <p:cNvPr id="6" name="Picture 5" descr="An image of a triangle with an angle of 32 degrees, an angle of 59 degrees and an unknown angle of b degrees.">
            <a:extLst>
              <a:ext uri="{FF2B5EF4-FFF2-40B4-BE49-F238E27FC236}">
                <a16:creationId xmlns:a16="http://schemas.microsoft.com/office/drawing/2014/main" id="{73C7199A-40EC-A752-362F-5BC0A5F182BC}"/>
              </a:ext>
            </a:extLst>
          </p:cNvPr>
          <p:cNvPicPr>
            <a:picLocks noChangeAspect="1"/>
          </p:cNvPicPr>
          <p:nvPr/>
        </p:nvPicPr>
        <p:blipFill>
          <a:blip r:embed="rId4"/>
          <a:stretch>
            <a:fillRect/>
          </a:stretch>
        </p:blipFill>
        <p:spPr>
          <a:xfrm>
            <a:off x="360000" y="2394953"/>
            <a:ext cx="4527686" cy="3582164"/>
          </a:xfrm>
          <a:prstGeom prst="rect">
            <a:avLst/>
          </a:prstGeom>
        </p:spPr>
      </p:pic>
      <p:sp>
        <p:nvSpPr>
          <p:cNvPr id="4" name="Slide Number Placeholder 3">
            <a:extLst>
              <a:ext uri="{FF2B5EF4-FFF2-40B4-BE49-F238E27FC236}">
                <a16:creationId xmlns:a16="http://schemas.microsoft.com/office/drawing/2014/main" id="{586FEFC1-7377-F9BD-384E-6C02A37C44A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24183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297A-5893-91E6-0E89-DBB497D372AB}"/>
              </a:ext>
            </a:extLst>
          </p:cNvPr>
          <p:cNvSpPr>
            <a:spLocks noGrp="1"/>
          </p:cNvSpPr>
          <p:nvPr>
            <p:ph type="title"/>
          </p:nvPr>
        </p:nvSpPr>
        <p:spPr/>
        <p:txBody>
          <a:bodyPr/>
          <a:lstStyle/>
          <a:p>
            <a:r>
              <a:rPr lang="en-GB" dirty="0"/>
              <a:t>Calculating the size of an angle (8)</a:t>
            </a:r>
            <a:endParaRPr lang="en-AU" dirty="0"/>
          </a:p>
        </p:txBody>
      </p:sp>
      <p:sp>
        <p:nvSpPr>
          <p:cNvPr id="5" name="Text Placeholder 4">
            <a:extLst>
              <a:ext uri="{FF2B5EF4-FFF2-40B4-BE49-F238E27FC236}">
                <a16:creationId xmlns:a16="http://schemas.microsoft.com/office/drawing/2014/main" id="{1DA008C1-9B66-B902-3F0D-D4510DFFCF84}"/>
              </a:ext>
            </a:extLst>
          </p:cNvPr>
          <p:cNvSpPr>
            <a:spLocks noGrp="1"/>
          </p:cNvSpPr>
          <p:nvPr>
            <p:ph type="body" sz="quarter" idx="18"/>
          </p:nvPr>
        </p:nvSpPr>
        <p:spPr/>
        <p:txBody>
          <a:bodyPr/>
          <a:lstStyle/>
          <a:p>
            <a:r>
              <a:rPr lang="en-AU" dirty="0"/>
              <a:t>Your turn – solution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F63F81-C28E-FA84-8550-89C89C11C8E2}"/>
                  </a:ext>
                </a:extLst>
              </p:cNvPr>
              <p:cNvSpPr>
                <a:spLocks noGrp="1"/>
              </p:cNvSpPr>
              <p:nvPr>
                <p:ph idx="1"/>
              </p:nvPr>
            </p:nvSpPr>
            <p:spPr>
              <a:xfrm>
                <a:off x="360000" y="1620000"/>
                <a:ext cx="11484000" cy="448286"/>
              </a:xfrm>
            </p:spPr>
            <p:txBody>
              <a:bodyPr/>
              <a:lstStyle/>
              <a:p>
                <a:r>
                  <a:rPr lang="en-GB" dirty="0"/>
                  <a:t>Determine the value of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𝑏</m:t>
                        </m:r>
                      </m:e>
                      <m:sup>
                        <m:r>
                          <a:rPr lang="en-AU" sz="1800" b="0" i="1" smtClean="0">
                            <a:latin typeface="Cambria Math" panose="02040503050406030204" pitchFamily="18" charset="0"/>
                          </a:rPr>
                          <m:t>𝑜</m:t>
                        </m:r>
                      </m:sup>
                    </m:sSup>
                  </m:oMath>
                </a14:m>
                <a:r>
                  <a:rPr lang="en-GB" dirty="0"/>
                  <a:t>.</a:t>
                </a:r>
              </a:p>
              <a:p>
                <a:endParaRPr lang="en-AU" dirty="0"/>
              </a:p>
            </p:txBody>
          </p:sp>
        </mc:Choice>
        <mc:Fallback xmlns="">
          <p:sp>
            <p:nvSpPr>
              <p:cNvPr id="3" name="Content Placeholder 2">
                <a:extLst>
                  <a:ext uri="{FF2B5EF4-FFF2-40B4-BE49-F238E27FC236}">
                    <a16:creationId xmlns:a16="http://schemas.microsoft.com/office/drawing/2014/main" id="{E3F63F81-C28E-FA84-8550-89C89C11C8E2}"/>
                  </a:ext>
                </a:extLst>
              </p:cNvPr>
              <p:cNvSpPr>
                <a:spLocks noGrp="1" noRot="1" noChangeAspect="1" noMove="1" noResize="1" noEditPoints="1" noAdjustHandles="1" noChangeArrowheads="1" noChangeShapeType="1" noTextEdit="1"/>
              </p:cNvSpPr>
              <p:nvPr>
                <p:ph idx="1"/>
              </p:nvPr>
            </p:nvSpPr>
            <p:spPr>
              <a:xfrm>
                <a:off x="360000" y="1620000"/>
                <a:ext cx="11484000" cy="448286"/>
              </a:xfrm>
              <a:blipFill>
                <a:blip r:embed="rId2"/>
                <a:stretch>
                  <a:fillRect l="-1221" b="-13699"/>
                </a:stretch>
              </a:blipFill>
            </p:spPr>
            <p:txBody>
              <a:bodyPr/>
              <a:lstStyle/>
              <a:p>
                <a:r>
                  <a:rPr lang="en-AU">
                    <a:noFill/>
                  </a:rPr>
                  <a:t> </a:t>
                </a:r>
              </a:p>
            </p:txBody>
          </p:sp>
        </mc:Fallback>
      </mc:AlternateContent>
      <p:pic>
        <p:nvPicPr>
          <p:cNvPr id="6" name="Picture 5" descr="An image of a triangle with an angle of 32 degrees, an angle of 59 degrees and an unknown angle of b degrees.">
            <a:extLst>
              <a:ext uri="{FF2B5EF4-FFF2-40B4-BE49-F238E27FC236}">
                <a16:creationId xmlns:a16="http://schemas.microsoft.com/office/drawing/2014/main" id="{73C7199A-40EC-A752-362F-5BC0A5F182BC}"/>
              </a:ext>
            </a:extLst>
          </p:cNvPr>
          <p:cNvPicPr>
            <a:picLocks noChangeAspect="1"/>
          </p:cNvPicPr>
          <p:nvPr/>
        </p:nvPicPr>
        <p:blipFill>
          <a:blip r:embed="rId3"/>
          <a:stretch>
            <a:fillRect/>
          </a:stretch>
        </p:blipFill>
        <p:spPr>
          <a:xfrm>
            <a:off x="360000" y="2394953"/>
            <a:ext cx="4527686" cy="3582164"/>
          </a:xfrm>
          <a:prstGeom prst="rect">
            <a:avLst/>
          </a:prstGeom>
        </p:spPr>
      </p:pic>
      <p:pic>
        <p:nvPicPr>
          <p:cNvPr id="8" name="Picture 7" descr="Bar model with bars of length b, 32 and 59 in the top row and a bar of length 180 in the bottom row.">
            <a:extLst>
              <a:ext uri="{FF2B5EF4-FFF2-40B4-BE49-F238E27FC236}">
                <a16:creationId xmlns:a16="http://schemas.microsoft.com/office/drawing/2014/main" id="{C6B97E20-5568-49C8-9E9F-AD35150CC045}"/>
              </a:ext>
            </a:extLst>
          </p:cNvPr>
          <p:cNvPicPr>
            <a:picLocks noChangeAspect="1"/>
          </p:cNvPicPr>
          <p:nvPr/>
        </p:nvPicPr>
        <p:blipFill>
          <a:blip r:embed="rId4"/>
          <a:stretch>
            <a:fillRect/>
          </a:stretch>
        </p:blipFill>
        <p:spPr>
          <a:xfrm>
            <a:off x="6022158" y="2394953"/>
            <a:ext cx="5101842" cy="134397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628A5A-B7C7-90DC-E2DA-AD31B3CC143A}"/>
                  </a:ext>
                </a:extLst>
              </p:cNvPr>
              <p:cNvSpPr txBox="1"/>
              <p:nvPr/>
            </p:nvSpPr>
            <p:spPr>
              <a:xfrm>
                <a:off x="6096000" y="3429000"/>
                <a:ext cx="4612511" cy="1991827"/>
              </a:xfrm>
              <a:prstGeom prst="rect">
                <a:avLst/>
              </a:prstGeom>
              <a:noFill/>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𝑏</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32</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59</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180</m:t>
                          </m:r>
                        </m:e>
                        <m:sup>
                          <m:r>
                            <a:rPr lang="en-AU" sz="2400" b="0" i="1" smtClean="0">
                              <a:latin typeface="Cambria Math" panose="02040503050406030204" pitchFamily="18" charset="0"/>
                            </a:rPr>
                            <m:t>𝑜</m:t>
                          </m:r>
                        </m:sup>
                      </m:sSup>
                    </m:oMath>
                  </m:oMathPara>
                </a14:m>
                <a:endParaRPr lang="en-AU" sz="2400" dirty="0"/>
              </a:p>
              <a:p>
                <a:pPr>
                  <a:lnSpc>
                    <a:spcPct val="200000"/>
                  </a:lnSpc>
                </a:pPr>
                <a14:m>
                  <m:oMathPara xmlns:m="http://schemas.openxmlformats.org/officeDocument/2006/math">
                    <m:oMathParaPr>
                      <m:jc m:val="left"/>
                    </m:oMathParaPr>
                    <m:oMath xmlns:m="http://schemas.openxmlformats.org/officeDocument/2006/math">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𝑏</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89</m:t>
                          </m:r>
                        </m:e>
                        <m:sup>
                          <m:r>
                            <a:rPr lang="en-AU" sz="2400" b="0" i="1" smtClean="0">
                              <a:latin typeface="Cambria Math" panose="02040503050406030204" pitchFamily="18" charset="0"/>
                            </a:rPr>
                            <m:t>𝑜</m:t>
                          </m:r>
                        </m:sup>
                      </m:sSup>
                    </m:oMath>
                  </m:oMathPara>
                </a14:m>
                <a:endParaRPr lang="en-AU" sz="2400" dirty="0"/>
              </a:p>
              <a:p>
                <a:endParaRPr lang="en-AU" sz="2400" dirty="0"/>
              </a:p>
            </p:txBody>
          </p:sp>
        </mc:Choice>
        <mc:Fallback xmlns="">
          <p:sp>
            <p:nvSpPr>
              <p:cNvPr id="7" name="TextBox 6">
                <a:extLst>
                  <a:ext uri="{FF2B5EF4-FFF2-40B4-BE49-F238E27FC236}">
                    <a16:creationId xmlns:a16="http://schemas.microsoft.com/office/drawing/2014/main" id="{25628A5A-B7C7-90DC-E2DA-AD31B3CC143A}"/>
                  </a:ext>
                </a:extLst>
              </p:cNvPr>
              <p:cNvSpPr txBox="1">
                <a:spLocks noRot="1" noChangeAspect="1" noMove="1" noResize="1" noEditPoints="1" noAdjustHandles="1" noChangeArrowheads="1" noChangeShapeType="1" noTextEdit="1"/>
              </p:cNvSpPr>
              <p:nvPr/>
            </p:nvSpPr>
            <p:spPr>
              <a:xfrm>
                <a:off x="6096000" y="3429000"/>
                <a:ext cx="4612511" cy="1991827"/>
              </a:xfrm>
              <a:prstGeom prst="rect">
                <a:avLst/>
              </a:prstGeom>
              <a:blipFill>
                <a:blip r:embed="rId5"/>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586FEFC1-7377-F9BD-384E-6C02A37C44A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66689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29BF2-EB31-2474-6784-FF3D6027FDB5}"/>
              </a:ext>
            </a:extLst>
          </p:cNvPr>
          <p:cNvSpPr>
            <a:spLocks noGrp="1"/>
          </p:cNvSpPr>
          <p:nvPr>
            <p:ph type="ctrTitle"/>
          </p:nvPr>
        </p:nvSpPr>
        <p:spPr/>
        <p:txBody>
          <a:bodyPr/>
          <a:lstStyle/>
          <a:p>
            <a:r>
              <a:rPr lang="en-AU" dirty="0"/>
              <a:t>Apply</a:t>
            </a:r>
          </a:p>
        </p:txBody>
      </p:sp>
      <p:sp>
        <p:nvSpPr>
          <p:cNvPr id="6" name="Text Placeholder 5">
            <a:extLst>
              <a:ext uri="{FF2B5EF4-FFF2-40B4-BE49-F238E27FC236}">
                <a16:creationId xmlns:a16="http://schemas.microsoft.com/office/drawing/2014/main" id="{88E741BF-3BFC-3E3C-5798-150233B06AA0}"/>
              </a:ext>
            </a:extLst>
          </p:cNvPr>
          <p:cNvSpPr>
            <a:spLocks noGrp="1"/>
          </p:cNvSpPr>
          <p:nvPr>
            <p:ph type="body" sz="quarter" idx="14"/>
          </p:nvPr>
        </p:nvSpPr>
        <p:spPr/>
        <p:txBody>
          <a:bodyPr/>
          <a:lstStyle/>
          <a:p>
            <a:r>
              <a:rPr lang="en-AU" dirty="0">
                <a:latin typeface="+mj-lt"/>
              </a:rPr>
              <a:t>I see triangles</a:t>
            </a:r>
          </a:p>
        </p:txBody>
      </p:sp>
      <p:sp>
        <p:nvSpPr>
          <p:cNvPr id="2" name="TextBox 1">
            <a:extLst>
              <a:ext uri="{FF2B5EF4-FFF2-40B4-BE49-F238E27FC236}">
                <a16:creationId xmlns:a16="http://schemas.microsoft.com/office/drawing/2014/main" id="{BB62081A-EA12-D901-574E-A1E0E0876C4B}"/>
              </a:ext>
            </a:extLst>
          </p:cNvPr>
          <p:cNvSpPr txBox="1"/>
          <p:nvPr/>
        </p:nvSpPr>
        <p:spPr>
          <a:xfrm>
            <a:off x="359998" y="6337510"/>
            <a:ext cx="3972516" cy="424497"/>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87342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F4EFB2-D6F9-0FF7-3745-BF7920CA1345}"/>
              </a:ext>
            </a:extLst>
          </p:cNvPr>
          <p:cNvSpPr>
            <a:spLocks noGrp="1"/>
          </p:cNvSpPr>
          <p:nvPr>
            <p:ph type="title"/>
          </p:nvPr>
        </p:nvSpPr>
        <p:spPr/>
        <p:txBody>
          <a:bodyPr/>
          <a:lstStyle/>
          <a:p>
            <a:r>
              <a:rPr lang="en-AU" dirty="0"/>
              <a:t>Angle size</a:t>
            </a:r>
          </a:p>
        </p:txBody>
      </p:sp>
      <p:sp>
        <p:nvSpPr>
          <p:cNvPr id="8" name="Text Placeholder 7">
            <a:extLst>
              <a:ext uri="{FF2B5EF4-FFF2-40B4-BE49-F238E27FC236}">
                <a16:creationId xmlns:a16="http://schemas.microsoft.com/office/drawing/2014/main" id="{A5BC48E7-ABE1-64CF-73B9-EE8FF3FF646A}"/>
              </a:ext>
            </a:extLst>
          </p:cNvPr>
          <p:cNvSpPr>
            <a:spLocks noGrp="1"/>
          </p:cNvSpPr>
          <p:nvPr>
            <p:ph type="body" sz="quarter" idx="18"/>
          </p:nvPr>
        </p:nvSpPr>
        <p:spPr/>
        <p:txBody>
          <a:bodyPr/>
          <a:lstStyle/>
          <a:p>
            <a:r>
              <a:rPr lang="en-AU" dirty="0"/>
              <a:t>Determine the size of the unknown angles</a:t>
            </a:r>
          </a:p>
        </p:txBody>
      </p:sp>
      <p:pic>
        <p:nvPicPr>
          <p:cNvPr id="9" name="Picture 8" descr="An octagon with various lines drawn inside and the size of some of the angles created by the lines.">
            <a:extLst>
              <a:ext uri="{FF2B5EF4-FFF2-40B4-BE49-F238E27FC236}">
                <a16:creationId xmlns:a16="http://schemas.microsoft.com/office/drawing/2014/main" id="{0A3464DA-414A-3F28-DFF8-146458D9DDB4}"/>
              </a:ext>
            </a:extLst>
          </p:cNvPr>
          <p:cNvPicPr>
            <a:picLocks noChangeAspect="1"/>
          </p:cNvPicPr>
          <p:nvPr/>
        </p:nvPicPr>
        <p:blipFill>
          <a:blip r:embed="rId2"/>
          <a:stretch>
            <a:fillRect/>
          </a:stretch>
        </p:blipFill>
        <p:spPr>
          <a:xfrm>
            <a:off x="3474334" y="1510773"/>
            <a:ext cx="5243332" cy="5111595"/>
          </a:xfrm>
          <a:prstGeom prst="rect">
            <a:avLst/>
          </a:prstGeom>
        </p:spPr>
      </p:pic>
      <p:sp>
        <p:nvSpPr>
          <p:cNvPr id="10" name="Slide Number Placeholder 9">
            <a:extLst>
              <a:ext uri="{FF2B5EF4-FFF2-40B4-BE49-F238E27FC236}">
                <a16:creationId xmlns:a16="http://schemas.microsoft.com/office/drawing/2014/main" id="{3C65EFD1-F166-EFCF-48FE-8813B91CB3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54394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29BF2-EB31-2474-6784-FF3D6027FDB5}"/>
              </a:ext>
            </a:extLst>
          </p:cNvPr>
          <p:cNvSpPr>
            <a:spLocks noGrp="1"/>
          </p:cNvSpPr>
          <p:nvPr>
            <p:ph type="ctrTitle"/>
          </p:nvPr>
        </p:nvSpPr>
        <p:spPr/>
        <p:txBody>
          <a:bodyPr/>
          <a:lstStyle/>
          <a:p>
            <a:r>
              <a:rPr lang="en-AU" dirty="0"/>
              <a:t>Launch</a:t>
            </a:r>
          </a:p>
        </p:txBody>
      </p:sp>
      <p:sp>
        <p:nvSpPr>
          <p:cNvPr id="6" name="Text Placeholder 5">
            <a:extLst>
              <a:ext uri="{FF2B5EF4-FFF2-40B4-BE49-F238E27FC236}">
                <a16:creationId xmlns:a16="http://schemas.microsoft.com/office/drawing/2014/main" id="{88E741BF-3BFC-3E3C-5798-150233B06AA0}"/>
              </a:ext>
            </a:extLst>
          </p:cNvPr>
          <p:cNvSpPr>
            <a:spLocks noGrp="1"/>
          </p:cNvSpPr>
          <p:nvPr>
            <p:ph type="body" sz="quarter" idx="14"/>
          </p:nvPr>
        </p:nvSpPr>
        <p:spPr/>
        <p:txBody>
          <a:bodyPr/>
          <a:lstStyle/>
          <a:p>
            <a:r>
              <a:rPr lang="en-AU" dirty="0">
                <a:latin typeface="+mj-lt"/>
              </a:rPr>
              <a:t>I see triangles</a:t>
            </a:r>
          </a:p>
        </p:txBody>
      </p:sp>
      <p:sp>
        <p:nvSpPr>
          <p:cNvPr id="4" name="TextBox 1">
            <a:extLst>
              <a:ext uri="{FF2B5EF4-FFF2-40B4-BE49-F238E27FC236}">
                <a16:creationId xmlns:a16="http://schemas.microsoft.com/office/drawing/2014/main" id="{14F92BBC-D66F-8E51-F7F8-6C17611F696E}"/>
              </a:ext>
            </a:extLst>
          </p:cNvPr>
          <p:cNvSpPr txBox="1"/>
          <p:nvPr/>
        </p:nvSpPr>
        <p:spPr>
          <a:xfrm>
            <a:off x="359998" y="6337510"/>
            <a:ext cx="3972516" cy="424497"/>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5488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D051C9-A3C6-2413-E92B-44F6A83D9D1A}"/>
              </a:ext>
            </a:extLst>
          </p:cNvPr>
          <p:cNvSpPr>
            <a:spLocks noGrp="1"/>
          </p:cNvSpPr>
          <p:nvPr>
            <p:ph type="title"/>
          </p:nvPr>
        </p:nvSpPr>
        <p:spPr/>
        <p:txBody>
          <a:bodyPr/>
          <a:lstStyle/>
          <a:p>
            <a:r>
              <a:rPr lang="en-AU" dirty="0"/>
              <a:t>I see many triangles</a:t>
            </a:r>
          </a:p>
        </p:txBody>
      </p:sp>
      <p:sp>
        <p:nvSpPr>
          <p:cNvPr id="10" name="Text Placeholder 9">
            <a:extLst>
              <a:ext uri="{FF2B5EF4-FFF2-40B4-BE49-F238E27FC236}">
                <a16:creationId xmlns:a16="http://schemas.microsoft.com/office/drawing/2014/main" id="{44D0EC07-FC18-7FA4-D3A4-CEC096B7AC0A}"/>
              </a:ext>
            </a:extLst>
          </p:cNvPr>
          <p:cNvSpPr>
            <a:spLocks noGrp="1"/>
          </p:cNvSpPr>
          <p:nvPr>
            <p:ph type="body" sz="quarter" idx="18"/>
          </p:nvPr>
        </p:nvSpPr>
        <p:spPr>
          <a:xfrm>
            <a:off x="379250" y="982520"/>
            <a:ext cx="10080000" cy="310015"/>
          </a:xfrm>
        </p:spPr>
        <p:txBody>
          <a:bodyPr/>
          <a:lstStyle/>
          <a:p>
            <a:r>
              <a:rPr lang="en-AU" dirty="0"/>
              <a:t>I see triangles</a:t>
            </a:r>
          </a:p>
        </p:txBody>
      </p:sp>
      <p:sp>
        <p:nvSpPr>
          <p:cNvPr id="11" name="TextBox 10">
            <a:extLst>
              <a:ext uri="{FF2B5EF4-FFF2-40B4-BE49-F238E27FC236}">
                <a16:creationId xmlns:a16="http://schemas.microsoft.com/office/drawing/2014/main" id="{D24F2D3A-A9B3-D937-150B-A27E03AB00FF}"/>
              </a:ext>
            </a:extLst>
          </p:cNvPr>
          <p:cNvSpPr txBox="1"/>
          <p:nvPr/>
        </p:nvSpPr>
        <p:spPr>
          <a:xfrm>
            <a:off x="388875" y="1451727"/>
            <a:ext cx="8058136" cy="876693"/>
          </a:xfrm>
          <a:prstGeom prst="rect">
            <a:avLst/>
          </a:prstGeom>
          <a:noFill/>
        </p:spPr>
        <p:txBody>
          <a:bodyPr wrap="square" lIns="0" tIns="0" rIns="0" bIns="0" rtlCol="0">
            <a:noAutofit/>
          </a:bodyPr>
          <a:lstStyle/>
          <a:p>
            <a:pPr algn="l"/>
            <a:r>
              <a:rPr lang="en-GB" sz="2000" dirty="0"/>
              <a:t>How many triangles can you see?</a:t>
            </a:r>
          </a:p>
        </p:txBody>
      </p:sp>
      <p:pic>
        <p:nvPicPr>
          <p:cNvPr id="12" name="Picture 11" descr="An image of an octagon with various diagonals drawn inside.">
            <a:extLst>
              <a:ext uri="{FF2B5EF4-FFF2-40B4-BE49-F238E27FC236}">
                <a16:creationId xmlns:a16="http://schemas.microsoft.com/office/drawing/2014/main" id="{4C7D5667-AE3B-2A76-F3F2-AB9D4BC60A75}"/>
              </a:ext>
            </a:extLst>
          </p:cNvPr>
          <p:cNvPicPr>
            <a:picLocks noChangeAspect="1"/>
          </p:cNvPicPr>
          <p:nvPr/>
        </p:nvPicPr>
        <p:blipFill>
          <a:blip r:embed="rId2"/>
          <a:stretch>
            <a:fillRect/>
          </a:stretch>
        </p:blipFill>
        <p:spPr>
          <a:xfrm>
            <a:off x="4856139" y="450070"/>
            <a:ext cx="6049284" cy="5957859"/>
          </a:xfrm>
          <a:prstGeom prst="rect">
            <a:avLst/>
          </a:prstGeom>
        </p:spPr>
      </p:pic>
      <p:sp>
        <p:nvSpPr>
          <p:cNvPr id="13" name="Slide Number Placeholder 12">
            <a:extLst>
              <a:ext uri="{FF2B5EF4-FFF2-40B4-BE49-F238E27FC236}">
                <a16:creationId xmlns:a16="http://schemas.microsoft.com/office/drawing/2014/main" id="{0A9E0D8E-B5D0-A270-0EDF-2BDD8F94256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36331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29BF2-EB31-2474-6784-FF3D6027FDB5}"/>
              </a:ext>
            </a:extLst>
          </p:cNvPr>
          <p:cNvSpPr>
            <a:spLocks noGrp="1"/>
          </p:cNvSpPr>
          <p:nvPr>
            <p:ph type="ctrTitle"/>
          </p:nvPr>
        </p:nvSpPr>
        <p:spPr/>
        <p:txBody>
          <a:bodyPr/>
          <a:lstStyle/>
          <a:p>
            <a:r>
              <a:rPr lang="en-AU" dirty="0"/>
              <a:t>Explore</a:t>
            </a:r>
          </a:p>
        </p:txBody>
      </p:sp>
      <p:sp>
        <p:nvSpPr>
          <p:cNvPr id="6" name="Text Placeholder 5">
            <a:extLst>
              <a:ext uri="{FF2B5EF4-FFF2-40B4-BE49-F238E27FC236}">
                <a16:creationId xmlns:a16="http://schemas.microsoft.com/office/drawing/2014/main" id="{88E741BF-3BFC-3E3C-5798-150233B06AA0}"/>
              </a:ext>
            </a:extLst>
          </p:cNvPr>
          <p:cNvSpPr>
            <a:spLocks noGrp="1"/>
          </p:cNvSpPr>
          <p:nvPr>
            <p:ph type="body" sz="quarter" idx="14"/>
          </p:nvPr>
        </p:nvSpPr>
        <p:spPr/>
        <p:txBody>
          <a:bodyPr/>
          <a:lstStyle/>
          <a:p>
            <a:r>
              <a:rPr lang="en-AU" dirty="0">
                <a:latin typeface="+mj-lt"/>
              </a:rPr>
              <a:t>I see triangles</a:t>
            </a:r>
          </a:p>
        </p:txBody>
      </p:sp>
      <p:sp>
        <p:nvSpPr>
          <p:cNvPr id="2" name="TextBox 1">
            <a:extLst>
              <a:ext uri="{FF2B5EF4-FFF2-40B4-BE49-F238E27FC236}">
                <a16:creationId xmlns:a16="http://schemas.microsoft.com/office/drawing/2014/main" id="{F6063C01-C5E3-D710-642E-5CF02AC178F2}"/>
              </a:ext>
            </a:extLst>
          </p:cNvPr>
          <p:cNvSpPr txBox="1"/>
          <p:nvPr/>
        </p:nvSpPr>
        <p:spPr>
          <a:xfrm>
            <a:off x="359998" y="6337510"/>
            <a:ext cx="3972516" cy="424497"/>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16761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9B941C-D14F-3335-19DE-90F43C39BD18}"/>
              </a:ext>
            </a:extLst>
          </p:cNvPr>
          <p:cNvSpPr>
            <a:spLocks noGrp="1"/>
          </p:cNvSpPr>
          <p:nvPr>
            <p:ph type="title"/>
          </p:nvPr>
        </p:nvSpPr>
        <p:spPr/>
        <p:txBody>
          <a:bodyPr/>
          <a:lstStyle/>
          <a:p>
            <a:r>
              <a:rPr lang="en-AU" dirty="0"/>
              <a:t>Label your triangle</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74D4D8A-03F9-C2B6-2E5C-5FDADAD67CD7}"/>
                  </a:ext>
                </a:extLst>
              </p:cNvPr>
              <p:cNvSpPr txBox="1"/>
              <p:nvPr/>
            </p:nvSpPr>
            <p:spPr>
              <a:xfrm>
                <a:off x="360000" y="905601"/>
                <a:ext cx="10810763" cy="744090"/>
              </a:xfrm>
              <a:prstGeom prst="rect">
                <a:avLst/>
              </a:prstGeom>
              <a:noFill/>
            </p:spPr>
            <p:txBody>
              <a:bodyPr wrap="square" lIns="0" tIns="0" rIns="0" bIns="0" rtlCol="0">
                <a:noAutofit/>
              </a:bodyPr>
              <a:lstStyle/>
              <a:p>
                <a:pPr marL="285750" indent="-285750" algn="l">
                  <a:lnSpc>
                    <a:spcPct val="150000"/>
                  </a:lnSpc>
                  <a:buFont typeface="Arial" panose="020B0604020202020204" pitchFamily="34" charset="0"/>
                  <a:buChar char="•"/>
                </a:pPr>
                <a:r>
                  <a:rPr lang="en-GB" sz="1800" dirty="0"/>
                  <a:t>Write </a:t>
                </a:r>
                <a14:m>
                  <m:oMath xmlns:m="http://schemas.openxmlformats.org/officeDocument/2006/math">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𝑎</m:t>
                        </m:r>
                      </m:e>
                      <m:sup>
                        <m:r>
                          <a:rPr lang="en-AU" sz="1800" b="0" i="1" dirty="0" smtClean="0">
                            <a:latin typeface="Cambria Math" panose="02040503050406030204" pitchFamily="18" charset="0"/>
                          </a:rPr>
                          <m:t>𝑜</m:t>
                        </m:r>
                      </m:sup>
                    </m:sSup>
                  </m:oMath>
                </a14:m>
                <a:r>
                  <a:rPr lang="en-GB" sz="1800" dirty="0"/>
                  <a:t> in one vertex,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𝑏</m:t>
                        </m:r>
                      </m:e>
                      <m:sup>
                        <m:r>
                          <a:rPr lang="en-AU" sz="1800" b="0" i="1" smtClean="0">
                            <a:latin typeface="Cambria Math" panose="02040503050406030204" pitchFamily="18" charset="0"/>
                          </a:rPr>
                          <m:t>𝑜</m:t>
                        </m:r>
                      </m:sup>
                    </m:sSup>
                  </m:oMath>
                </a14:m>
                <a:r>
                  <a:rPr lang="en-GB" sz="1800" dirty="0"/>
                  <a:t> in a second vertex and </a:t>
                </a:r>
                <a14:m>
                  <m:oMath xmlns:m="http://schemas.openxmlformats.org/officeDocument/2006/math">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𝑐</m:t>
                        </m:r>
                      </m:e>
                      <m:sup>
                        <m:r>
                          <a:rPr lang="en-AU" sz="1800" b="0" i="1" dirty="0" smtClean="0">
                            <a:latin typeface="Cambria Math" panose="02040503050406030204" pitchFamily="18" charset="0"/>
                          </a:rPr>
                          <m:t>𝑜</m:t>
                        </m:r>
                      </m:sup>
                    </m:sSup>
                  </m:oMath>
                </a14:m>
                <a:r>
                  <a:rPr lang="en-GB" sz="1800" dirty="0"/>
                  <a:t> in the third vertex.</a:t>
                </a:r>
              </a:p>
              <a:p>
                <a:pPr marL="285750" indent="-285750" algn="l">
                  <a:lnSpc>
                    <a:spcPct val="150000"/>
                  </a:lnSpc>
                  <a:buFont typeface="Arial" panose="020B0604020202020204" pitchFamily="34" charset="0"/>
                  <a:buChar char="•"/>
                </a:pPr>
                <a:r>
                  <a:rPr lang="en-GB" sz="1800" dirty="0"/>
                  <a:t>Use the picture below to guide you.</a:t>
                </a:r>
              </a:p>
            </p:txBody>
          </p:sp>
        </mc:Choice>
        <mc:Fallback>
          <p:sp>
            <p:nvSpPr>
              <p:cNvPr id="9" name="TextBox 8">
                <a:extLst>
                  <a:ext uri="{FF2B5EF4-FFF2-40B4-BE49-F238E27FC236}">
                    <a16:creationId xmlns:a16="http://schemas.microsoft.com/office/drawing/2014/main" id="{974D4D8A-03F9-C2B6-2E5C-5FDADAD67CD7}"/>
                  </a:ext>
                </a:extLst>
              </p:cNvPr>
              <p:cNvSpPr txBox="1">
                <a:spLocks noRot="1" noChangeAspect="1" noMove="1" noResize="1" noEditPoints="1" noAdjustHandles="1" noChangeArrowheads="1" noChangeShapeType="1" noTextEdit="1"/>
              </p:cNvSpPr>
              <p:nvPr/>
            </p:nvSpPr>
            <p:spPr>
              <a:xfrm>
                <a:off x="360000" y="905601"/>
                <a:ext cx="10810763" cy="744090"/>
              </a:xfrm>
              <a:prstGeom prst="rect">
                <a:avLst/>
              </a:prstGeom>
              <a:blipFill>
                <a:blip r:embed="rId2"/>
                <a:stretch>
                  <a:fillRect l="-1184" b="-22951"/>
                </a:stretch>
              </a:blipFill>
            </p:spPr>
            <p:txBody>
              <a:bodyPr/>
              <a:lstStyle/>
              <a:p>
                <a:r>
                  <a:rPr lang="en-AU">
                    <a:noFill/>
                  </a:rPr>
                  <a:t> </a:t>
                </a:r>
              </a:p>
            </p:txBody>
          </p:sp>
        </mc:Fallback>
      </mc:AlternateContent>
      <p:pic>
        <p:nvPicPr>
          <p:cNvPr id="10" name="Picture 9" descr="A green triangle. The vertices are labelled with a degrees, b degrees and c degrees.">
            <a:extLst>
              <a:ext uri="{FF2B5EF4-FFF2-40B4-BE49-F238E27FC236}">
                <a16:creationId xmlns:a16="http://schemas.microsoft.com/office/drawing/2014/main" id="{8BB51680-0241-C387-121B-FD157D4B0164}"/>
              </a:ext>
            </a:extLst>
          </p:cNvPr>
          <p:cNvPicPr>
            <a:picLocks noChangeAspect="1"/>
          </p:cNvPicPr>
          <p:nvPr/>
        </p:nvPicPr>
        <p:blipFill>
          <a:blip r:embed="rId3"/>
          <a:stretch>
            <a:fillRect/>
          </a:stretch>
        </p:blipFill>
        <p:spPr>
          <a:xfrm>
            <a:off x="2095500" y="2183175"/>
            <a:ext cx="8001000" cy="4314825"/>
          </a:xfrm>
          <a:prstGeom prst="rect">
            <a:avLst/>
          </a:prstGeom>
        </p:spPr>
      </p:pic>
      <p:sp>
        <p:nvSpPr>
          <p:cNvPr id="11" name="Speech Bubble: Rectangle with Corners Rounded 10">
            <a:extLst>
              <a:ext uri="{FF2B5EF4-FFF2-40B4-BE49-F238E27FC236}">
                <a16:creationId xmlns:a16="http://schemas.microsoft.com/office/drawing/2014/main" id="{D488749A-574C-1823-D8BF-5FBF061B9903}"/>
              </a:ext>
            </a:extLst>
          </p:cNvPr>
          <p:cNvSpPr/>
          <p:nvPr/>
        </p:nvSpPr>
        <p:spPr>
          <a:xfrm>
            <a:off x="5626528" y="2294861"/>
            <a:ext cx="3343301" cy="1134139"/>
          </a:xfrm>
          <a:prstGeom prst="wedgeRoundRectCallout">
            <a:avLst>
              <a:gd name="adj1" fmla="val -101291"/>
              <a:gd name="adj2" fmla="val -2688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marL="179388"/>
            <a:r>
              <a:rPr lang="en-AU" sz="1800" dirty="0"/>
              <a:t>Turn the triangle to point each vertex at yourself, as you write. </a:t>
            </a:r>
          </a:p>
        </p:txBody>
      </p:sp>
      <p:sp>
        <p:nvSpPr>
          <p:cNvPr id="13" name="Speech Bubble: Rectangle with Corners Rounded 12">
            <a:extLst>
              <a:ext uri="{FF2B5EF4-FFF2-40B4-BE49-F238E27FC236}">
                <a16:creationId xmlns:a16="http://schemas.microsoft.com/office/drawing/2014/main" id="{9CFDAC3E-8B76-593E-0985-BEF4C285FAB1}"/>
              </a:ext>
            </a:extLst>
          </p:cNvPr>
          <p:cNvSpPr/>
          <p:nvPr/>
        </p:nvSpPr>
        <p:spPr>
          <a:xfrm>
            <a:off x="1546711" y="2183175"/>
            <a:ext cx="917964" cy="524437"/>
          </a:xfrm>
          <a:prstGeom prst="wedgeRoundRectCallout">
            <a:avLst>
              <a:gd name="adj1" fmla="val 112163"/>
              <a:gd name="adj2" fmla="val 1462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en-AU" i="1" dirty="0" err="1"/>
              <a:t>b</a:t>
            </a:r>
            <a:r>
              <a:rPr lang="en-AU" baseline="50000" dirty="0" err="1"/>
              <a:t>o</a:t>
            </a:r>
            <a:endParaRPr lang="en-AU" dirty="0"/>
          </a:p>
        </p:txBody>
      </p:sp>
      <p:sp>
        <p:nvSpPr>
          <p:cNvPr id="12" name="Speech Bubble: Rectangle with Corners Rounded 11">
            <a:extLst>
              <a:ext uri="{FF2B5EF4-FFF2-40B4-BE49-F238E27FC236}">
                <a16:creationId xmlns:a16="http://schemas.microsoft.com/office/drawing/2014/main" id="{62358EFB-0094-102B-4EAA-2E3604513D8A}"/>
              </a:ext>
            </a:extLst>
          </p:cNvPr>
          <p:cNvSpPr/>
          <p:nvPr/>
        </p:nvSpPr>
        <p:spPr>
          <a:xfrm>
            <a:off x="997922" y="5434251"/>
            <a:ext cx="917964" cy="524437"/>
          </a:xfrm>
          <a:prstGeom prst="wedgeRoundRectCallout">
            <a:avLst>
              <a:gd name="adj1" fmla="val 78010"/>
              <a:gd name="adj2" fmla="val 9267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en-AU" i="1" dirty="0" err="1"/>
              <a:t>a</a:t>
            </a:r>
            <a:r>
              <a:rPr lang="en-AU" baseline="50000" dirty="0" err="1"/>
              <a:t>o</a:t>
            </a:r>
            <a:endParaRPr lang="en-AU" dirty="0"/>
          </a:p>
        </p:txBody>
      </p:sp>
      <p:sp>
        <p:nvSpPr>
          <p:cNvPr id="14" name="Speech Bubble: Rectangle with Corners Rounded 13">
            <a:extLst>
              <a:ext uri="{FF2B5EF4-FFF2-40B4-BE49-F238E27FC236}">
                <a16:creationId xmlns:a16="http://schemas.microsoft.com/office/drawing/2014/main" id="{410F182D-9817-3B86-53ED-DF28B2667162}"/>
              </a:ext>
            </a:extLst>
          </p:cNvPr>
          <p:cNvSpPr/>
          <p:nvPr/>
        </p:nvSpPr>
        <p:spPr>
          <a:xfrm>
            <a:off x="9758894" y="5238308"/>
            <a:ext cx="917964" cy="524437"/>
          </a:xfrm>
          <a:prstGeom prst="wedgeRoundRectCallout">
            <a:avLst>
              <a:gd name="adj1" fmla="val -58600"/>
              <a:gd name="adj2" fmla="val 10097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en-AU" i="1" dirty="0"/>
              <a:t>c</a:t>
            </a:r>
            <a:r>
              <a:rPr lang="en-AU" baseline="50000" dirty="0"/>
              <a:t>o</a:t>
            </a:r>
            <a:endParaRPr lang="en-AU" dirty="0"/>
          </a:p>
        </p:txBody>
      </p:sp>
      <p:sp>
        <p:nvSpPr>
          <p:cNvPr id="15" name="Slide Number Placeholder 14">
            <a:extLst>
              <a:ext uri="{FF2B5EF4-FFF2-40B4-BE49-F238E27FC236}">
                <a16:creationId xmlns:a16="http://schemas.microsoft.com/office/drawing/2014/main" id="{0A7FB479-B4E3-CC56-7090-2BD6C947A6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42530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9B941C-D14F-3335-19DE-90F43C39BD18}"/>
              </a:ext>
            </a:extLst>
          </p:cNvPr>
          <p:cNvSpPr>
            <a:spLocks noGrp="1"/>
          </p:cNvSpPr>
          <p:nvPr>
            <p:ph type="title"/>
          </p:nvPr>
        </p:nvSpPr>
        <p:spPr/>
        <p:txBody>
          <a:bodyPr/>
          <a:lstStyle/>
          <a:p>
            <a:r>
              <a:rPr lang="en-GB" dirty="0"/>
              <a:t>Cut the triangle into 3 pieces</a:t>
            </a:r>
            <a:endParaRPr lang="en-AU" dirty="0"/>
          </a:p>
        </p:txBody>
      </p:sp>
      <p:sp>
        <p:nvSpPr>
          <p:cNvPr id="9" name="TextBox 8">
            <a:extLst>
              <a:ext uri="{FF2B5EF4-FFF2-40B4-BE49-F238E27FC236}">
                <a16:creationId xmlns:a16="http://schemas.microsoft.com/office/drawing/2014/main" id="{974D4D8A-03F9-C2B6-2E5C-5FDADAD67CD7}"/>
              </a:ext>
            </a:extLst>
          </p:cNvPr>
          <p:cNvSpPr txBox="1"/>
          <p:nvPr/>
        </p:nvSpPr>
        <p:spPr>
          <a:xfrm>
            <a:off x="360000" y="905601"/>
            <a:ext cx="10810763" cy="744090"/>
          </a:xfrm>
          <a:prstGeom prst="rect">
            <a:avLst/>
          </a:prstGeom>
          <a:noFill/>
        </p:spPr>
        <p:txBody>
          <a:bodyPr wrap="square" lIns="0" tIns="0" rIns="0" bIns="0" rtlCol="0">
            <a:noAutofit/>
          </a:bodyPr>
          <a:lstStyle/>
          <a:p>
            <a:pPr algn="l">
              <a:lnSpc>
                <a:spcPct val="150000"/>
              </a:lnSpc>
            </a:pPr>
            <a:r>
              <a:rPr lang="en-GB" sz="1800" dirty="0"/>
              <a:t>Draw lines on the triangle and check there is a label in each piece before you cut the triangle up.</a:t>
            </a:r>
          </a:p>
        </p:txBody>
      </p:sp>
      <p:pic>
        <p:nvPicPr>
          <p:cNvPr id="2" name="Picture 1" descr="A green triangle cut into 3 pieces. The vertices are labelled with a degrees, b degrees and c degrees.">
            <a:extLst>
              <a:ext uri="{FF2B5EF4-FFF2-40B4-BE49-F238E27FC236}">
                <a16:creationId xmlns:a16="http://schemas.microsoft.com/office/drawing/2014/main" id="{3B8C99AE-CBEA-7AC0-7FB3-60369520F596}"/>
              </a:ext>
            </a:extLst>
          </p:cNvPr>
          <p:cNvPicPr>
            <a:picLocks noChangeAspect="1"/>
          </p:cNvPicPr>
          <p:nvPr/>
        </p:nvPicPr>
        <p:blipFill>
          <a:blip r:embed="rId2"/>
          <a:stretch>
            <a:fillRect/>
          </a:stretch>
        </p:blipFill>
        <p:spPr>
          <a:xfrm>
            <a:off x="1944211" y="1649691"/>
            <a:ext cx="8958134" cy="4848309"/>
          </a:xfrm>
          <a:prstGeom prst="rect">
            <a:avLst/>
          </a:prstGeom>
        </p:spPr>
      </p:pic>
      <p:sp>
        <p:nvSpPr>
          <p:cNvPr id="3" name="Slide Number Placeholder 2">
            <a:extLst>
              <a:ext uri="{FF2B5EF4-FFF2-40B4-BE49-F238E27FC236}">
                <a16:creationId xmlns:a16="http://schemas.microsoft.com/office/drawing/2014/main" id="{EB551288-A482-4CB5-1AF6-5C0AA330C4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35215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29BF2-EB31-2474-6784-FF3D6027FDB5}"/>
              </a:ext>
            </a:extLst>
          </p:cNvPr>
          <p:cNvSpPr>
            <a:spLocks noGrp="1"/>
          </p:cNvSpPr>
          <p:nvPr>
            <p:ph type="ctrTitle"/>
          </p:nvPr>
        </p:nvSpPr>
        <p:spPr/>
        <p:txBody>
          <a:bodyPr/>
          <a:lstStyle/>
          <a:p>
            <a:r>
              <a:rPr lang="en-AU" dirty="0"/>
              <a:t>Summarise</a:t>
            </a:r>
          </a:p>
        </p:txBody>
      </p:sp>
      <p:sp>
        <p:nvSpPr>
          <p:cNvPr id="6" name="Text Placeholder 5">
            <a:extLst>
              <a:ext uri="{FF2B5EF4-FFF2-40B4-BE49-F238E27FC236}">
                <a16:creationId xmlns:a16="http://schemas.microsoft.com/office/drawing/2014/main" id="{88E741BF-3BFC-3E3C-5798-150233B06AA0}"/>
              </a:ext>
            </a:extLst>
          </p:cNvPr>
          <p:cNvSpPr>
            <a:spLocks noGrp="1"/>
          </p:cNvSpPr>
          <p:nvPr>
            <p:ph type="body" sz="quarter" idx="14"/>
          </p:nvPr>
        </p:nvSpPr>
        <p:spPr/>
        <p:txBody>
          <a:bodyPr/>
          <a:lstStyle/>
          <a:p>
            <a:r>
              <a:rPr lang="en-AU" dirty="0">
                <a:latin typeface="+mj-lt"/>
              </a:rPr>
              <a:t>I see triangles</a:t>
            </a:r>
          </a:p>
        </p:txBody>
      </p:sp>
      <p:sp>
        <p:nvSpPr>
          <p:cNvPr id="2" name="TextBox 1">
            <a:extLst>
              <a:ext uri="{FF2B5EF4-FFF2-40B4-BE49-F238E27FC236}">
                <a16:creationId xmlns:a16="http://schemas.microsoft.com/office/drawing/2014/main" id="{C4617195-A81D-F0FC-5519-1B5DE013F631}"/>
              </a:ext>
            </a:extLst>
          </p:cNvPr>
          <p:cNvSpPr txBox="1"/>
          <p:nvPr/>
        </p:nvSpPr>
        <p:spPr>
          <a:xfrm>
            <a:off x="359998" y="6337510"/>
            <a:ext cx="3972516" cy="424497"/>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23229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7C218C-8361-D133-4DB7-5FDA28B12BA9}"/>
              </a:ext>
            </a:extLst>
          </p:cNvPr>
          <p:cNvSpPr>
            <a:spLocks noGrp="1"/>
          </p:cNvSpPr>
          <p:nvPr>
            <p:ph type="title"/>
          </p:nvPr>
        </p:nvSpPr>
        <p:spPr/>
        <p:txBody>
          <a:bodyPr/>
          <a:lstStyle/>
          <a:p>
            <a:r>
              <a:rPr lang="en-GB" dirty="0"/>
              <a:t>Calculating the size of an angle (1)</a:t>
            </a:r>
            <a:endParaRPr lang="en-AU" dirty="0"/>
          </a:p>
        </p:txBody>
      </p:sp>
      <p:sp>
        <p:nvSpPr>
          <p:cNvPr id="9" name="Text Placeholder 8">
            <a:extLst>
              <a:ext uri="{FF2B5EF4-FFF2-40B4-BE49-F238E27FC236}">
                <a16:creationId xmlns:a16="http://schemas.microsoft.com/office/drawing/2014/main" id="{8F78BAE8-3796-C599-9048-47ED68C54C7B}"/>
              </a:ext>
            </a:extLst>
          </p:cNvPr>
          <p:cNvSpPr>
            <a:spLocks noGrp="1"/>
          </p:cNvSpPr>
          <p:nvPr>
            <p:ph type="body" sz="quarter" idx="18"/>
          </p:nvPr>
        </p:nvSpPr>
        <p:spPr/>
        <p:txBody>
          <a:bodyPr/>
          <a:lstStyle/>
          <a:p>
            <a:r>
              <a:rPr lang="en-GB" dirty="0"/>
              <a:t>Angle sum of a triangle – example 1</a:t>
            </a:r>
          </a:p>
        </p:txBody>
      </p:sp>
      <p:sp>
        <p:nvSpPr>
          <p:cNvPr id="8" name="Content Placeholder 7">
            <a:extLst>
              <a:ext uri="{FF2B5EF4-FFF2-40B4-BE49-F238E27FC236}">
                <a16:creationId xmlns:a16="http://schemas.microsoft.com/office/drawing/2014/main" id="{0A5C462C-7748-57C9-34BF-690D3F497AE7}"/>
              </a:ext>
            </a:extLst>
          </p:cNvPr>
          <p:cNvSpPr>
            <a:spLocks noGrp="1"/>
          </p:cNvSpPr>
          <p:nvPr>
            <p:ph idx="1"/>
          </p:nvPr>
        </p:nvSpPr>
        <p:spPr>
          <a:xfrm>
            <a:off x="360000" y="1620000"/>
            <a:ext cx="11484000" cy="444470"/>
          </a:xfrm>
        </p:spPr>
        <p:txBody>
          <a:bodyPr/>
          <a:lstStyle/>
          <a:p>
            <a:r>
              <a:rPr lang="en-GB" dirty="0"/>
              <a:t>Find the value of the missing angle. </a:t>
            </a:r>
          </a:p>
          <a:p>
            <a:endParaRPr lang="en-AU" dirty="0"/>
          </a:p>
        </p:txBody>
      </p:sp>
      <p:pic>
        <p:nvPicPr>
          <p:cNvPr id="13" name="Picture 12" descr="A triangle with angles marked as 50 degrees, 70 degrees and an unknown angle of x degrees.">
            <a:extLst>
              <a:ext uri="{FF2B5EF4-FFF2-40B4-BE49-F238E27FC236}">
                <a16:creationId xmlns:a16="http://schemas.microsoft.com/office/drawing/2014/main" id="{2FA1FEAC-5267-64B3-C947-7E8D16AA4B31}"/>
              </a:ext>
            </a:extLst>
          </p:cNvPr>
          <p:cNvPicPr>
            <a:picLocks noChangeAspect="1"/>
          </p:cNvPicPr>
          <p:nvPr/>
        </p:nvPicPr>
        <p:blipFill>
          <a:blip r:embed="rId3"/>
          <a:stretch>
            <a:fillRect/>
          </a:stretch>
        </p:blipFill>
        <p:spPr>
          <a:xfrm>
            <a:off x="360000" y="2212092"/>
            <a:ext cx="4612511" cy="3757606"/>
          </a:xfrm>
          <a:prstGeom prst="rect">
            <a:avLst/>
          </a:prstGeom>
        </p:spPr>
      </p:pic>
      <p:pic>
        <p:nvPicPr>
          <p:cNvPr id="14" name="Picture 13" descr="Bar model with bars of length x, 50 and 70 in the top row and a bar of length 180 in the bottom row.">
            <a:extLst>
              <a:ext uri="{FF2B5EF4-FFF2-40B4-BE49-F238E27FC236}">
                <a16:creationId xmlns:a16="http://schemas.microsoft.com/office/drawing/2014/main" id="{429F58D2-B7DF-0973-0BA7-2220FF36AEFB}"/>
              </a:ext>
            </a:extLst>
          </p:cNvPr>
          <p:cNvPicPr>
            <a:picLocks noChangeAspect="1"/>
          </p:cNvPicPr>
          <p:nvPr/>
        </p:nvPicPr>
        <p:blipFill>
          <a:blip r:embed="rId4"/>
          <a:stretch>
            <a:fillRect/>
          </a:stretch>
        </p:blipFill>
        <p:spPr>
          <a:xfrm>
            <a:off x="5667233" y="2212092"/>
            <a:ext cx="5919720" cy="169896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37C2A85-FF65-AB13-3669-26E2510F9509}"/>
                  </a:ext>
                </a:extLst>
              </p:cNvPr>
              <p:cNvSpPr txBox="1"/>
              <p:nvPr/>
            </p:nvSpPr>
            <p:spPr>
              <a:xfrm>
                <a:off x="5827489" y="3911052"/>
                <a:ext cx="4612511" cy="1132554"/>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𝑥</m:t>
                          </m:r>
                        </m:e>
                        <m:sup>
                          <m:r>
                            <a:rPr lang="en-AU" i="1">
                              <a:latin typeface="Cambria Math" panose="02040503050406030204" pitchFamily="18" charset="0"/>
                            </a:rPr>
                            <m:t>𝑜</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5</m:t>
                          </m:r>
                          <m:r>
                            <a:rPr lang="en-AU" b="0" i="1" smtClean="0">
                              <a:latin typeface="Cambria Math" panose="02040503050406030204" pitchFamily="18" charset="0"/>
                            </a:rPr>
                            <m:t>0</m:t>
                          </m:r>
                        </m:e>
                        <m:sup>
                          <m:r>
                            <a:rPr lang="en-AU" i="1">
                              <a:latin typeface="Cambria Math" panose="02040503050406030204" pitchFamily="18" charset="0"/>
                            </a:rPr>
                            <m:t>𝑜</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7</m:t>
                          </m:r>
                          <m:r>
                            <a:rPr lang="en-AU" b="0" i="1" smtClean="0">
                              <a:latin typeface="Cambria Math" panose="02040503050406030204" pitchFamily="18" charset="0"/>
                            </a:rPr>
                            <m:t>0</m:t>
                          </m:r>
                        </m:e>
                        <m:sup>
                          <m:r>
                            <a:rPr lang="en-AU" i="1">
                              <a:latin typeface="Cambria Math" panose="02040503050406030204" pitchFamily="18" charset="0"/>
                            </a:rPr>
                            <m:t>𝑜</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180</m:t>
                          </m:r>
                        </m:e>
                        <m:sup>
                          <m:r>
                            <a:rPr lang="en-AU" i="1">
                              <a:latin typeface="Cambria Math" panose="02040503050406030204" pitchFamily="18" charset="0"/>
                            </a:rPr>
                            <m:t>𝑜</m:t>
                          </m:r>
                        </m:sup>
                      </m:sSup>
                    </m:oMath>
                  </m:oMathPara>
                </a14:m>
                <a:endParaRPr lang="en-AU" sz="2400" dirty="0"/>
              </a:p>
              <a:p>
                <a:pPr>
                  <a:lnSpc>
                    <a:spcPct val="150000"/>
                  </a:lnSpc>
                </a:pPr>
                <a14:m>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𝑥</m:t>
                        </m:r>
                      </m:e>
                      <m:sup>
                        <m:r>
                          <a:rPr lang="en-AU" i="1">
                            <a:latin typeface="Cambria Math" panose="02040503050406030204" pitchFamily="18" charset="0"/>
                          </a:rPr>
                          <m:t>𝑜</m:t>
                        </m:r>
                      </m:sup>
                    </m:sSup>
                  </m:oMath>
                </a14:m>
                <a:r>
                  <a:rPr lang="en-AU" sz="2400" dirty="0"/>
                  <a:t>= </a:t>
                </a:r>
                <a14:m>
                  <m:oMath xmlns:m="http://schemas.openxmlformats.org/officeDocument/2006/math">
                    <m:sSup>
                      <m:sSupPr>
                        <m:ctrlPr>
                          <a:rPr lang="en-AU" i="1">
                            <a:latin typeface="Cambria Math" panose="02040503050406030204" pitchFamily="18" charset="0"/>
                          </a:rPr>
                        </m:ctrlPr>
                      </m:sSupPr>
                      <m:e>
                        <m:r>
                          <a:rPr lang="en-AU" b="0" i="1" smtClean="0">
                            <a:latin typeface="Cambria Math" panose="02040503050406030204" pitchFamily="18" charset="0"/>
                          </a:rPr>
                          <m:t>6</m:t>
                        </m:r>
                        <m:r>
                          <a:rPr lang="en-AU" i="1">
                            <a:latin typeface="Cambria Math" panose="02040503050406030204" pitchFamily="18" charset="0"/>
                          </a:rPr>
                          <m:t>0</m:t>
                        </m:r>
                      </m:e>
                      <m:sup>
                        <m:r>
                          <a:rPr lang="en-AU" i="1">
                            <a:latin typeface="Cambria Math" panose="02040503050406030204" pitchFamily="18" charset="0"/>
                          </a:rPr>
                          <m:t>𝑜</m:t>
                        </m:r>
                      </m:sup>
                    </m:sSup>
                  </m:oMath>
                </a14:m>
                <a:endParaRPr lang="en-AU" sz="2400" dirty="0"/>
              </a:p>
            </p:txBody>
          </p:sp>
        </mc:Choice>
        <mc:Fallback xmlns="">
          <p:sp>
            <p:nvSpPr>
              <p:cNvPr id="12" name="TextBox 11">
                <a:extLst>
                  <a:ext uri="{FF2B5EF4-FFF2-40B4-BE49-F238E27FC236}">
                    <a16:creationId xmlns:a16="http://schemas.microsoft.com/office/drawing/2014/main" id="{337C2A85-FF65-AB13-3669-26E2510F9509}"/>
                  </a:ext>
                </a:extLst>
              </p:cNvPr>
              <p:cNvSpPr txBox="1">
                <a:spLocks noRot="1" noChangeAspect="1" noMove="1" noResize="1" noEditPoints="1" noAdjustHandles="1" noChangeArrowheads="1" noChangeShapeType="1" noTextEdit="1"/>
              </p:cNvSpPr>
              <p:nvPr/>
            </p:nvSpPr>
            <p:spPr>
              <a:xfrm>
                <a:off x="5827489" y="3911052"/>
                <a:ext cx="4612511" cy="1132554"/>
              </a:xfrm>
              <a:prstGeom prst="rect">
                <a:avLst/>
              </a:prstGeom>
              <a:blipFill>
                <a:blip r:embed="rId5"/>
                <a:stretch>
                  <a:fillRect b="-11892"/>
                </a:stretch>
              </a:blipFill>
            </p:spPr>
            <p:txBody>
              <a:bodyPr/>
              <a:lstStyle/>
              <a:p>
                <a:r>
                  <a:rPr lang="en-AU">
                    <a:noFill/>
                  </a:rPr>
                  <a:t> </a:t>
                </a:r>
              </a:p>
            </p:txBody>
          </p:sp>
        </mc:Fallback>
      </mc:AlternateContent>
      <p:sp>
        <p:nvSpPr>
          <p:cNvPr id="15" name="Slide Number Placeholder 14">
            <a:extLst>
              <a:ext uri="{FF2B5EF4-FFF2-40B4-BE49-F238E27FC236}">
                <a16:creationId xmlns:a16="http://schemas.microsoft.com/office/drawing/2014/main" id="{1FFF4C16-E38E-F575-7784-705E4E6BC3D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424733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7C218C-8361-D133-4DB7-5FDA28B12BA9}"/>
              </a:ext>
            </a:extLst>
          </p:cNvPr>
          <p:cNvSpPr>
            <a:spLocks noGrp="1"/>
          </p:cNvSpPr>
          <p:nvPr>
            <p:ph type="title"/>
          </p:nvPr>
        </p:nvSpPr>
        <p:spPr/>
        <p:txBody>
          <a:bodyPr/>
          <a:lstStyle/>
          <a:p>
            <a:r>
              <a:rPr lang="en-GB" dirty="0"/>
              <a:t>Calculating the size of an angle (2)</a:t>
            </a:r>
            <a:endParaRPr lang="en-AU" dirty="0"/>
          </a:p>
        </p:txBody>
      </p:sp>
      <p:sp>
        <p:nvSpPr>
          <p:cNvPr id="9" name="Text Placeholder 8">
            <a:extLst>
              <a:ext uri="{FF2B5EF4-FFF2-40B4-BE49-F238E27FC236}">
                <a16:creationId xmlns:a16="http://schemas.microsoft.com/office/drawing/2014/main" id="{8F78BAE8-3796-C599-9048-47ED68C54C7B}"/>
              </a:ext>
            </a:extLst>
          </p:cNvPr>
          <p:cNvSpPr>
            <a:spLocks noGrp="1"/>
          </p:cNvSpPr>
          <p:nvPr>
            <p:ph type="body" sz="quarter" idx="18"/>
          </p:nvPr>
        </p:nvSpPr>
        <p:spPr/>
        <p:txBody>
          <a:bodyPr/>
          <a:lstStyle/>
          <a:p>
            <a:r>
              <a:rPr lang="en-GB" dirty="0"/>
              <a:t>Angle sum of a triangle – example 1 prompts</a:t>
            </a:r>
          </a:p>
        </p:txBody>
      </p:sp>
      <p:sp>
        <p:nvSpPr>
          <p:cNvPr id="8" name="Content Placeholder 7">
            <a:extLst>
              <a:ext uri="{FF2B5EF4-FFF2-40B4-BE49-F238E27FC236}">
                <a16:creationId xmlns:a16="http://schemas.microsoft.com/office/drawing/2014/main" id="{0A5C462C-7748-57C9-34BF-690D3F497AE7}"/>
              </a:ext>
            </a:extLst>
          </p:cNvPr>
          <p:cNvSpPr>
            <a:spLocks noGrp="1"/>
          </p:cNvSpPr>
          <p:nvPr>
            <p:ph idx="1"/>
          </p:nvPr>
        </p:nvSpPr>
        <p:spPr>
          <a:xfrm>
            <a:off x="360000" y="1620000"/>
            <a:ext cx="11484000" cy="444470"/>
          </a:xfrm>
        </p:spPr>
        <p:txBody>
          <a:bodyPr/>
          <a:lstStyle/>
          <a:p>
            <a:r>
              <a:rPr lang="en-GB" dirty="0"/>
              <a:t>Find the value of the missing angle. </a:t>
            </a:r>
          </a:p>
          <a:p>
            <a:endParaRPr lang="en-AU" dirty="0"/>
          </a:p>
        </p:txBody>
      </p:sp>
      <p:pic>
        <p:nvPicPr>
          <p:cNvPr id="13" name="Picture 12" descr="A triangle with angles marked as 50 degrees, 70 degrees and an unknown angle of x degrees.">
            <a:extLst>
              <a:ext uri="{FF2B5EF4-FFF2-40B4-BE49-F238E27FC236}">
                <a16:creationId xmlns:a16="http://schemas.microsoft.com/office/drawing/2014/main" id="{2FA1FEAC-5267-64B3-C947-7E8D16AA4B31}"/>
              </a:ext>
            </a:extLst>
          </p:cNvPr>
          <p:cNvPicPr>
            <a:picLocks noChangeAspect="1"/>
          </p:cNvPicPr>
          <p:nvPr/>
        </p:nvPicPr>
        <p:blipFill>
          <a:blip r:embed="rId3"/>
          <a:stretch>
            <a:fillRect/>
          </a:stretch>
        </p:blipFill>
        <p:spPr>
          <a:xfrm>
            <a:off x="360000" y="2212092"/>
            <a:ext cx="4612511" cy="3757606"/>
          </a:xfrm>
          <a:prstGeom prst="rect">
            <a:avLst/>
          </a:prstGeom>
        </p:spPr>
      </p:pic>
      <p:sp>
        <p:nvSpPr>
          <p:cNvPr id="4" name="Speech Bubble: Rectangle with Corners Rounded 3">
            <a:extLst>
              <a:ext uri="{FF2B5EF4-FFF2-40B4-BE49-F238E27FC236}">
                <a16:creationId xmlns:a16="http://schemas.microsoft.com/office/drawing/2014/main" id="{037A4217-21C4-1031-968C-92533919A380}"/>
              </a:ext>
            </a:extLst>
          </p:cNvPr>
          <p:cNvSpPr/>
          <p:nvPr/>
        </p:nvSpPr>
        <p:spPr>
          <a:xfrm>
            <a:off x="6301697" y="1420097"/>
            <a:ext cx="4009278" cy="925555"/>
          </a:xfrm>
          <a:prstGeom prst="wedgeRoundRectCallout">
            <a:avLst>
              <a:gd name="adj1" fmla="val 20395"/>
              <a:gd name="adj2" fmla="val 699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t>How does the bar model represent what we know in the triangle?</a:t>
            </a:r>
          </a:p>
        </p:txBody>
      </p:sp>
      <p:pic>
        <p:nvPicPr>
          <p:cNvPr id="14" name="Picture 13" descr="Bar model with bars of length x, 50 and 70 in the top row and a bar of length 180 in the bottom row.">
            <a:extLst>
              <a:ext uri="{FF2B5EF4-FFF2-40B4-BE49-F238E27FC236}">
                <a16:creationId xmlns:a16="http://schemas.microsoft.com/office/drawing/2014/main" id="{429F58D2-B7DF-0973-0BA7-2220FF36AEFB}"/>
              </a:ext>
            </a:extLst>
          </p:cNvPr>
          <p:cNvPicPr>
            <a:picLocks noChangeAspect="1"/>
          </p:cNvPicPr>
          <p:nvPr/>
        </p:nvPicPr>
        <p:blipFill>
          <a:blip r:embed="rId4"/>
          <a:stretch>
            <a:fillRect/>
          </a:stretch>
        </p:blipFill>
        <p:spPr>
          <a:xfrm>
            <a:off x="5667233" y="2212092"/>
            <a:ext cx="5919720" cy="169896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37C2A85-FF65-AB13-3669-26E2510F9509}"/>
                  </a:ext>
                </a:extLst>
              </p:cNvPr>
              <p:cNvSpPr txBox="1"/>
              <p:nvPr/>
            </p:nvSpPr>
            <p:spPr>
              <a:xfrm>
                <a:off x="5827489" y="3911052"/>
                <a:ext cx="4612511" cy="1132554"/>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𝑥</m:t>
                          </m:r>
                        </m:e>
                        <m:sup>
                          <m:r>
                            <a:rPr lang="en-AU" i="1">
                              <a:latin typeface="Cambria Math" panose="02040503050406030204" pitchFamily="18" charset="0"/>
                            </a:rPr>
                            <m:t>𝑜</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5</m:t>
                          </m:r>
                          <m:r>
                            <a:rPr lang="en-AU" b="0" i="1" smtClean="0">
                              <a:latin typeface="Cambria Math" panose="02040503050406030204" pitchFamily="18" charset="0"/>
                            </a:rPr>
                            <m:t>0</m:t>
                          </m:r>
                        </m:e>
                        <m:sup>
                          <m:r>
                            <a:rPr lang="en-AU" i="1">
                              <a:latin typeface="Cambria Math" panose="02040503050406030204" pitchFamily="18" charset="0"/>
                            </a:rPr>
                            <m:t>𝑜</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7</m:t>
                          </m:r>
                          <m:r>
                            <a:rPr lang="en-AU" b="0" i="1" smtClean="0">
                              <a:latin typeface="Cambria Math" panose="02040503050406030204" pitchFamily="18" charset="0"/>
                            </a:rPr>
                            <m:t>0</m:t>
                          </m:r>
                        </m:e>
                        <m:sup>
                          <m:r>
                            <a:rPr lang="en-AU" i="1">
                              <a:latin typeface="Cambria Math" panose="02040503050406030204" pitchFamily="18" charset="0"/>
                            </a:rPr>
                            <m:t>𝑜</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180</m:t>
                          </m:r>
                        </m:e>
                        <m:sup>
                          <m:r>
                            <a:rPr lang="en-AU" i="1">
                              <a:latin typeface="Cambria Math" panose="02040503050406030204" pitchFamily="18" charset="0"/>
                            </a:rPr>
                            <m:t>𝑜</m:t>
                          </m:r>
                        </m:sup>
                      </m:sSup>
                    </m:oMath>
                  </m:oMathPara>
                </a14:m>
                <a:endParaRPr lang="en-AU" sz="2400" dirty="0"/>
              </a:p>
              <a:p>
                <a:pPr>
                  <a:lnSpc>
                    <a:spcPct val="150000"/>
                  </a:lnSpc>
                </a:pPr>
                <a14:m>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𝑥</m:t>
                        </m:r>
                      </m:e>
                      <m:sup>
                        <m:r>
                          <a:rPr lang="en-AU" i="1">
                            <a:latin typeface="Cambria Math" panose="02040503050406030204" pitchFamily="18" charset="0"/>
                          </a:rPr>
                          <m:t>𝑜</m:t>
                        </m:r>
                      </m:sup>
                    </m:sSup>
                  </m:oMath>
                </a14:m>
                <a:r>
                  <a:rPr lang="en-AU" sz="2400" dirty="0"/>
                  <a:t>= </a:t>
                </a:r>
                <a14:m>
                  <m:oMath xmlns:m="http://schemas.openxmlformats.org/officeDocument/2006/math">
                    <m:sSup>
                      <m:sSupPr>
                        <m:ctrlPr>
                          <a:rPr lang="en-AU" i="1">
                            <a:latin typeface="Cambria Math" panose="02040503050406030204" pitchFamily="18" charset="0"/>
                          </a:rPr>
                        </m:ctrlPr>
                      </m:sSupPr>
                      <m:e>
                        <m:r>
                          <a:rPr lang="en-AU" b="0" i="1" smtClean="0">
                            <a:latin typeface="Cambria Math" panose="02040503050406030204" pitchFamily="18" charset="0"/>
                          </a:rPr>
                          <m:t>6</m:t>
                        </m:r>
                        <m:r>
                          <a:rPr lang="en-AU" i="1">
                            <a:latin typeface="Cambria Math" panose="02040503050406030204" pitchFamily="18" charset="0"/>
                          </a:rPr>
                          <m:t>0</m:t>
                        </m:r>
                      </m:e>
                      <m:sup>
                        <m:r>
                          <a:rPr lang="en-AU" i="1">
                            <a:latin typeface="Cambria Math" panose="02040503050406030204" pitchFamily="18" charset="0"/>
                          </a:rPr>
                          <m:t>𝑜</m:t>
                        </m:r>
                      </m:sup>
                    </m:sSup>
                  </m:oMath>
                </a14:m>
                <a:endParaRPr lang="en-AU" sz="2400" dirty="0"/>
              </a:p>
            </p:txBody>
          </p:sp>
        </mc:Choice>
        <mc:Fallback xmlns="">
          <p:sp>
            <p:nvSpPr>
              <p:cNvPr id="12" name="TextBox 11">
                <a:extLst>
                  <a:ext uri="{FF2B5EF4-FFF2-40B4-BE49-F238E27FC236}">
                    <a16:creationId xmlns:a16="http://schemas.microsoft.com/office/drawing/2014/main" id="{337C2A85-FF65-AB13-3669-26E2510F9509}"/>
                  </a:ext>
                </a:extLst>
              </p:cNvPr>
              <p:cNvSpPr txBox="1">
                <a:spLocks noRot="1" noChangeAspect="1" noMove="1" noResize="1" noEditPoints="1" noAdjustHandles="1" noChangeArrowheads="1" noChangeShapeType="1" noTextEdit="1"/>
              </p:cNvSpPr>
              <p:nvPr/>
            </p:nvSpPr>
            <p:spPr>
              <a:xfrm>
                <a:off x="5827489" y="3911052"/>
                <a:ext cx="4612511" cy="1132554"/>
              </a:xfrm>
              <a:prstGeom prst="rect">
                <a:avLst/>
              </a:prstGeom>
              <a:blipFill>
                <a:blip r:embed="rId5"/>
                <a:stretch>
                  <a:fillRect b="-11892"/>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8ABBE4E8-458B-53C5-B697-A48102F5DCE0}"/>
              </a:ext>
            </a:extLst>
          </p:cNvPr>
          <p:cNvSpPr/>
          <p:nvPr/>
        </p:nvSpPr>
        <p:spPr>
          <a:xfrm>
            <a:off x="5538568" y="5238000"/>
            <a:ext cx="1591575" cy="884256"/>
          </a:xfrm>
          <a:prstGeom prst="wedgeRoundRectCallout">
            <a:avLst>
              <a:gd name="adj1" fmla="val 20788"/>
              <a:gd name="adj2" fmla="val -797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en-AU" sz="1800" dirty="0"/>
              <a:t>How do we know this?</a:t>
            </a:r>
          </a:p>
        </p:txBody>
      </p:sp>
      <p:sp>
        <p:nvSpPr>
          <p:cNvPr id="3" name="Speech Bubble: Rectangle with Corners Rounded 2">
            <a:extLst>
              <a:ext uri="{FF2B5EF4-FFF2-40B4-BE49-F238E27FC236}">
                <a16:creationId xmlns:a16="http://schemas.microsoft.com/office/drawing/2014/main" id="{C4064448-9824-3855-528F-406831C408B8}"/>
              </a:ext>
            </a:extLst>
          </p:cNvPr>
          <p:cNvSpPr/>
          <p:nvPr/>
        </p:nvSpPr>
        <p:spPr>
          <a:xfrm>
            <a:off x="7840145" y="5239971"/>
            <a:ext cx="2599855" cy="884256"/>
          </a:xfrm>
          <a:prstGeom prst="wedgeRoundRectCallout">
            <a:avLst>
              <a:gd name="adj1" fmla="val -21567"/>
              <a:gd name="adj2" fmla="val -1408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en-AU" sz="1800" dirty="0"/>
              <a:t>How else can we write this equation?</a:t>
            </a:r>
          </a:p>
        </p:txBody>
      </p:sp>
      <p:sp>
        <p:nvSpPr>
          <p:cNvPr id="5" name="Slide Number Placeholder 4">
            <a:extLst>
              <a:ext uri="{FF2B5EF4-FFF2-40B4-BE49-F238E27FC236}">
                <a16:creationId xmlns:a16="http://schemas.microsoft.com/office/drawing/2014/main" id="{4399EA1F-33D8-9BB2-6355-27BC5B991D9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997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1067</Words>
  <Application>Microsoft Office PowerPoint</Application>
  <PresentationFormat>Widescreen</PresentationFormat>
  <Paragraphs>127</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Cambria Math</vt:lpstr>
      <vt:lpstr>Public Sans SemiBold</vt:lpstr>
      <vt:lpstr>Times New Roman</vt:lpstr>
      <vt:lpstr>Public Sans</vt:lpstr>
      <vt:lpstr>Arial</vt:lpstr>
      <vt:lpstr>Public Sans Light</vt:lpstr>
      <vt:lpstr>NSWG Corporate</vt:lpstr>
      <vt:lpstr>I see triangles</vt:lpstr>
      <vt:lpstr>Launch</vt:lpstr>
      <vt:lpstr>I see many triangles</vt:lpstr>
      <vt:lpstr>Explore</vt:lpstr>
      <vt:lpstr>Label your triangle</vt:lpstr>
      <vt:lpstr>Cut the triangle into 3 pieces</vt:lpstr>
      <vt:lpstr>Summarise</vt:lpstr>
      <vt:lpstr>Calculating the size of an angle (1)</vt:lpstr>
      <vt:lpstr>Calculating the size of an angle (2)</vt:lpstr>
      <vt:lpstr>Calculating the size of an angle (3)</vt:lpstr>
      <vt:lpstr>Calculating the size of an angle (4)</vt:lpstr>
      <vt:lpstr>Calculating the size of an angle (5)</vt:lpstr>
      <vt:lpstr>Calculating the size of an angle (6)</vt:lpstr>
      <vt:lpstr>Calculating the size of an angle (7)</vt:lpstr>
      <vt:lpstr>Calculating the size of an angle (8)</vt:lpstr>
      <vt:lpstr>Apply</vt:lpstr>
      <vt:lpstr>Angle size</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see triangles</dc:title>
  <dc:creator>NSW Department of Education</dc:creator>
  <dcterms:created xsi:type="dcterms:W3CDTF">2023-11-02T22:08:55Z</dcterms:created>
  <dcterms:modified xsi:type="dcterms:W3CDTF">2023-11-02T22:09:10Z</dcterms:modified>
</cp:coreProperties>
</file>