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7" r:id="rId2"/>
    <p:sldId id="362" r:id="rId3"/>
    <p:sldId id="363" r:id="rId4"/>
    <p:sldId id="364" r:id="rId5"/>
    <p:sldId id="365" r:id="rId6"/>
    <p:sldId id="366" r:id="rId7"/>
    <p:sldId id="367" r:id="rId8"/>
    <p:sldId id="368" r:id="rId9"/>
    <p:sldId id="369" r:id="rId10"/>
    <p:sldId id="370" r:id="rId11"/>
    <p:sldId id="371" r:id="rId12"/>
    <p:sldId id="372" r:id="rId13"/>
    <p:sldId id="373"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anose="020B0604020202020204" charset="0"/>
      <p:regular r:id="rId19"/>
      <p:bold r:id="rId20"/>
      <p:italic r:id="rId21"/>
      <p:boldItalic r:id="rId22"/>
    </p:embeddedFont>
    <p:embeddedFont>
      <p:font typeface="Public Sans Light" panose="020B0604020202020204" charset="0"/>
      <p:regular r:id="rId23"/>
      <p:italic r:id="rId24"/>
    </p:embeddedFont>
    <p:embeddedFont>
      <p:font typeface="Public Sans SemiBold" panose="020B0604020202020204" charset="0"/>
      <p:bold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CDD3D6"/>
    <a:srgbClr val="EBEBEB"/>
    <a:srgbClr val="FFFFFF"/>
    <a:srgbClr val="00296C"/>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281" autoAdjust="0"/>
  </p:normalViewPr>
  <p:slideViewPr>
    <p:cSldViewPr snapToGrid="0">
      <p:cViewPr varScale="1">
        <p:scale>
          <a:sx n="88" d="100"/>
          <a:sy n="88" d="100"/>
        </p:scale>
        <p:origin x="630"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a:t>
            </a:r>
          </a:p>
          <a:p>
            <a:r>
              <a:rPr lang="en-AU" dirty="0">
                <a:cs typeface="Calibri"/>
              </a:rPr>
              <a:t>Students read in silence.</a:t>
            </a:r>
          </a:p>
          <a:p>
            <a:r>
              <a:rPr lang="en-AU" dirty="0"/>
              <a:t>Students individually think and explain to themselves what is happening.</a:t>
            </a:r>
            <a:endParaRPr lang="en-AU" dirty="0">
              <a:cs typeface="Calibri"/>
            </a:endParaRPr>
          </a:p>
          <a:p>
            <a:r>
              <a:rPr lang="en-AU" dirty="0"/>
              <a:t>Students hold up a thumbs up to the teacher when they have finished reading and have some sort of understanding.</a:t>
            </a:r>
            <a:endParaRPr lang="en-AU" dirty="0">
              <a:cs typeface="Calibri"/>
            </a:endParaRPr>
          </a:p>
          <a:p>
            <a:r>
              <a:rPr lang="en-AU" dirty="0"/>
              <a:t>Think, pair, share. Students explain the solution to their partner. .</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8284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a:t>
            </a:r>
          </a:p>
          <a:p>
            <a:r>
              <a:rPr lang="en-AU" dirty="0">
                <a:cs typeface="Calibri"/>
              </a:rPr>
              <a:t>Students read in silence.</a:t>
            </a:r>
          </a:p>
          <a:p>
            <a:r>
              <a:rPr lang="en-AU" dirty="0"/>
              <a:t>Students individually think and explain to themselves what is happening.</a:t>
            </a:r>
            <a:endParaRPr lang="en-AU" dirty="0">
              <a:cs typeface="Calibri"/>
            </a:endParaRPr>
          </a:p>
          <a:p>
            <a:r>
              <a:rPr lang="en-AU" dirty="0"/>
              <a:t>Students hold up a thumbs up to the teacher when they have finished reading and have some sort of understanding.</a:t>
            </a:r>
            <a:endParaRPr lang="en-AU" dirty="0">
              <a:cs typeface="Calibri"/>
            </a:endParaRPr>
          </a:p>
          <a:p>
            <a:r>
              <a:rPr lang="en-AU" dirty="0"/>
              <a:t>Think, pair, share. Students explain the solution to their partner. .</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7167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69600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a:t>
            </a:r>
          </a:p>
          <a:p>
            <a:r>
              <a:rPr lang="en-AU" dirty="0">
                <a:cs typeface="Calibri"/>
              </a:rPr>
              <a:t>Students read in silence.</a:t>
            </a:r>
          </a:p>
          <a:p>
            <a:r>
              <a:rPr lang="en-AU" dirty="0"/>
              <a:t>Students individually think and explain to themselves what is happening.</a:t>
            </a:r>
            <a:endParaRPr lang="en-AU" dirty="0">
              <a:cs typeface="Calibri"/>
            </a:endParaRPr>
          </a:p>
          <a:p>
            <a:r>
              <a:rPr lang="en-AU" dirty="0"/>
              <a:t>Students hold up a thumbs up to the teacher when they have finished reading and have some sort of understanding.</a:t>
            </a:r>
            <a:endParaRPr lang="en-AU" dirty="0">
              <a:cs typeface="Calibri"/>
            </a:endParaRPr>
          </a:p>
          <a:p>
            <a:r>
              <a:rPr lang="en-AU" dirty="0"/>
              <a:t>Think, pair, share. Students explain the solution to their partner. </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61426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a:t>
            </a:r>
          </a:p>
          <a:p>
            <a:r>
              <a:rPr lang="en-AU" dirty="0">
                <a:cs typeface="Calibri"/>
              </a:rPr>
              <a:t>Students read in silence.</a:t>
            </a:r>
          </a:p>
          <a:p>
            <a:r>
              <a:rPr lang="en-AU" dirty="0"/>
              <a:t>Students individually think and explain to themselves what is happening.</a:t>
            </a:r>
            <a:endParaRPr lang="en-AU" dirty="0">
              <a:cs typeface="Calibri"/>
            </a:endParaRPr>
          </a:p>
          <a:p>
            <a:r>
              <a:rPr lang="en-AU" dirty="0"/>
              <a:t>Students hold up a thumbs up to the teacher when they have finished reading and have some sort of understanding.</a:t>
            </a:r>
            <a:endParaRPr lang="en-AU" dirty="0">
              <a:cs typeface="Calibri"/>
            </a:endParaRPr>
          </a:p>
          <a:p>
            <a:r>
              <a:rPr lang="en-AU" dirty="0"/>
              <a:t>Think, pair, share. Students explain the solution to their partner.</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1420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05948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505757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GB" dirty="0"/>
              <a:t>Throwing light on the exteriors</a:t>
            </a:r>
            <a:endParaRPr lang="en-AU" dirty="0"/>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Explicit teaching</a:t>
            </a:r>
          </a:p>
          <a:p>
            <a:endParaRPr lang="en-AU" dirty="0">
              <a:latin typeface="+mj-lt"/>
            </a:endParaRP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3F1F3-923B-4F3C-9102-32160E376CC0}"/>
              </a:ext>
            </a:extLst>
          </p:cNvPr>
          <p:cNvSpPr>
            <a:spLocks noGrp="1"/>
          </p:cNvSpPr>
          <p:nvPr>
            <p:ph type="title"/>
          </p:nvPr>
        </p:nvSpPr>
        <p:spPr/>
        <p:txBody>
          <a:bodyPr/>
          <a:lstStyle/>
          <a:p>
            <a:r>
              <a:rPr lang="en-GB" dirty="0"/>
              <a:t>Calculating the size of an angle (5)</a:t>
            </a:r>
            <a:endParaRPr lang="en-AU" dirty="0"/>
          </a:p>
        </p:txBody>
      </p:sp>
      <p:sp>
        <p:nvSpPr>
          <p:cNvPr id="4" name="Text Placeholder 3">
            <a:extLst>
              <a:ext uri="{FF2B5EF4-FFF2-40B4-BE49-F238E27FC236}">
                <a16:creationId xmlns:a16="http://schemas.microsoft.com/office/drawing/2014/main" id="{663CD348-4B48-03BF-3DF0-61929D9E00B4}"/>
              </a:ext>
            </a:extLst>
          </p:cNvPr>
          <p:cNvSpPr>
            <a:spLocks noGrp="1"/>
          </p:cNvSpPr>
          <p:nvPr>
            <p:ph type="body" sz="quarter" idx="18"/>
          </p:nvPr>
        </p:nvSpPr>
        <p:spPr/>
        <p:txBody>
          <a:bodyPr/>
          <a:lstStyle/>
          <a:p>
            <a:r>
              <a:rPr lang="en-GB" dirty="0"/>
              <a:t>Exterior angle of a triangle – example 2</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D166BE2-6217-DE8A-9F80-7292A070D0AD}"/>
                  </a:ext>
                </a:extLst>
              </p:cNvPr>
              <p:cNvSpPr txBox="1"/>
              <p:nvPr/>
            </p:nvSpPr>
            <p:spPr>
              <a:xfrm>
                <a:off x="360000" y="1527285"/>
                <a:ext cx="3239589" cy="318421"/>
              </a:xfrm>
              <a:prstGeom prst="rect">
                <a:avLst/>
              </a:prstGeom>
              <a:noFill/>
            </p:spPr>
            <p:txBody>
              <a:bodyPr wrap="square" lIns="0" tIns="0" rIns="0" bIns="0" rtlCol="0">
                <a:noAutofit/>
              </a:bodyPr>
              <a:lstStyle/>
              <a:p>
                <a:pPr algn="l"/>
                <a:r>
                  <a:rPr lang="en-AU" sz="2000" dirty="0"/>
                  <a:t>Determine the value of </a:t>
                </a:r>
                <a14:m>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𝑝</m:t>
                        </m:r>
                      </m:e>
                      <m:sup>
                        <m:r>
                          <a:rPr lang="en-AU" sz="2000" b="0" i="1" smtClean="0">
                            <a:latin typeface="Cambria Math" panose="02040503050406030204" pitchFamily="18" charset="0"/>
                          </a:rPr>
                          <m:t>𝑜</m:t>
                        </m:r>
                      </m:sup>
                    </m:sSup>
                  </m:oMath>
                </a14:m>
                <a:r>
                  <a:rPr lang="en-AU" sz="2000" dirty="0"/>
                  <a:t>.</a:t>
                </a:r>
              </a:p>
            </p:txBody>
          </p:sp>
        </mc:Choice>
        <mc:Fallback>
          <p:sp>
            <p:nvSpPr>
              <p:cNvPr id="5" name="TextBox 4">
                <a:extLst>
                  <a:ext uri="{FF2B5EF4-FFF2-40B4-BE49-F238E27FC236}">
                    <a16:creationId xmlns:a16="http://schemas.microsoft.com/office/drawing/2014/main" id="{4D166BE2-6217-DE8A-9F80-7292A070D0AD}"/>
                  </a:ext>
                </a:extLst>
              </p:cNvPr>
              <p:cNvSpPr txBox="1">
                <a:spLocks noRot="1" noChangeAspect="1" noMove="1" noResize="1" noEditPoints="1" noAdjustHandles="1" noChangeArrowheads="1" noChangeShapeType="1" noTextEdit="1"/>
              </p:cNvSpPr>
              <p:nvPr/>
            </p:nvSpPr>
            <p:spPr>
              <a:xfrm>
                <a:off x="360000" y="1527285"/>
                <a:ext cx="3239589" cy="318421"/>
              </a:xfrm>
              <a:prstGeom prst="rect">
                <a:avLst/>
              </a:prstGeom>
              <a:blipFill>
                <a:blip r:embed="rId3"/>
                <a:stretch>
                  <a:fillRect l="-4708" t="-26923" b="-42308"/>
                </a:stretch>
              </a:blipFill>
            </p:spPr>
            <p:txBody>
              <a:bodyPr/>
              <a:lstStyle/>
              <a:p>
                <a:r>
                  <a:rPr lang="en-AU">
                    <a:noFill/>
                  </a:rPr>
                  <a:t> </a:t>
                </a:r>
              </a:p>
            </p:txBody>
          </p:sp>
        </mc:Fallback>
      </mc:AlternateContent>
      <p:pic>
        <p:nvPicPr>
          <p:cNvPr id="10" name="Picture 9" descr="Diagram of a triangle with exterior angle measuring p degrees, and 2 opposite interior angles of 55 degrees each.">
            <a:extLst>
              <a:ext uri="{FF2B5EF4-FFF2-40B4-BE49-F238E27FC236}">
                <a16:creationId xmlns:a16="http://schemas.microsoft.com/office/drawing/2014/main" id="{A6091DEB-E9FE-FC4A-F20A-FC4C85B81F32}"/>
              </a:ext>
            </a:extLst>
          </p:cNvPr>
          <p:cNvPicPr>
            <a:picLocks noChangeAspect="1"/>
          </p:cNvPicPr>
          <p:nvPr/>
        </p:nvPicPr>
        <p:blipFill>
          <a:blip r:embed="rId4"/>
          <a:stretch>
            <a:fillRect/>
          </a:stretch>
        </p:blipFill>
        <p:spPr>
          <a:xfrm>
            <a:off x="895034" y="2499397"/>
            <a:ext cx="4504966" cy="2485972"/>
          </a:xfrm>
          <a:prstGeom prst="rect">
            <a:avLst/>
          </a:prstGeom>
        </p:spPr>
      </p:pic>
      <p:pic>
        <p:nvPicPr>
          <p:cNvPr id="11" name="Picture 10" descr="Bar model with bars of length 55 and 55 in the top row and a bar of length p in the bottom row.">
            <a:extLst>
              <a:ext uri="{FF2B5EF4-FFF2-40B4-BE49-F238E27FC236}">
                <a16:creationId xmlns:a16="http://schemas.microsoft.com/office/drawing/2014/main" id="{2F03895D-7903-80E0-93FA-3E645F466A71}"/>
              </a:ext>
            </a:extLst>
          </p:cNvPr>
          <p:cNvPicPr>
            <a:picLocks noChangeAspect="1"/>
          </p:cNvPicPr>
          <p:nvPr/>
        </p:nvPicPr>
        <p:blipFill>
          <a:blip r:embed="rId5"/>
          <a:stretch>
            <a:fillRect/>
          </a:stretch>
        </p:blipFill>
        <p:spPr>
          <a:xfrm>
            <a:off x="6792002" y="2499397"/>
            <a:ext cx="3243262" cy="1589374"/>
          </a:xfrm>
          <a:prstGeom prst="rect">
            <a:avLst/>
          </a:prstGeom>
        </p:spPr>
      </p:pic>
      <mc:AlternateContent xmlns:mc="http://schemas.openxmlformats.org/markup-compatibility/2006">
        <mc:Choice xmlns:a14="http://schemas.microsoft.com/office/drawing/2010/main" Requires="a14">
          <p:sp>
            <p:nvSpPr>
              <p:cNvPr id="9" name="Content Placeholder 1">
                <a:extLst>
                  <a:ext uri="{FF2B5EF4-FFF2-40B4-BE49-F238E27FC236}">
                    <a16:creationId xmlns:a16="http://schemas.microsoft.com/office/drawing/2014/main" id="{23BABE92-5F0D-FA61-8F2B-1DA42217A4AF}"/>
                  </a:ext>
                </a:extLst>
              </p:cNvPr>
              <p:cNvSpPr txBox="1">
                <a:spLocks/>
              </p:cNvSpPr>
              <p:nvPr/>
            </p:nvSpPr>
            <p:spPr>
              <a:xfrm>
                <a:off x="6878522" y="3925081"/>
                <a:ext cx="3407603" cy="173363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𝑝</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55</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55</m:t>
                          </m:r>
                        </m:e>
                        <m:sup>
                          <m:r>
                            <a:rPr lang="en-AU" i="1" smtClean="0">
                              <a:latin typeface="Cambria Math" panose="02040503050406030204" pitchFamily="18" charset="0"/>
                            </a:rPr>
                            <m:t>𝑜</m:t>
                          </m:r>
                        </m:sup>
                      </m:sSup>
                    </m:oMath>
                  </m:oMathPara>
                </a14:m>
                <a:endParaRPr lang="en-AU" dirty="0"/>
              </a:p>
              <a:p>
                <a:pPr>
                  <a:lnSpc>
                    <a:spcPct val="200000"/>
                  </a:lnSpc>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𝑝</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110</m:t>
                          </m:r>
                        </m:e>
                        <m:sup>
                          <m:r>
                            <a:rPr lang="en-AU" i="1" smtClean="0">
                              <a:latin typeface="Cambria Math" panose="02040503050406030204" pitchFamily="18" charset="0"/>
                            </a:rPr>
                            <m:t>𝑜</m:t>
                          </m:r>
                        </m:sup>
                      </m:sSup>
                    </m:oMath>
                  </m:oMathPara>
                </a14:m>
                <a:endParaRPr lang="en-AU" dirty="0"/>
              </a:p>
            </p:txBody>
          </p:sp>
        </mc:Choice>
        <mc:Fallback>
          <p:sp>
            <p:nvSpPr>
              <p:cNvPr id="9" name="Content Placeholder 1">
                <a:extLst>
                  <a:ext uri="{FF2B5EF4-FFF2-40B4-BE49-F238E27FC236}">
                    <a16:creationId xmlns:a16="http://schemas.microsoft.com/office/drawing/2014/main" id="{23BABE92-5F0D-FA61-8F2B-1DA42217A4AF}"/>
                  </a:ext>
                </a:extLst>
              </p:cNvPr>
              <p:cNvSpPr txBox="1">
                <a:spLocks noRot="1" noChangeAspect="1" noMove="1" noResize="1" noEditPoints="1" noAdjustHandles="1" noChangeArrowheads="1" noChangeShapeType="1" noTextEdit="1"/>
              </p:cNvSpPr>
              <p:nvPr/>
            </p:nvSpPr>
            <p:spPr>
              <a:xfrm>
                <a:off x="6878522" y="3925081"/>
                <a:ext cx="3407603" cy="1733638"/>
              </a:xfrm>
              <a:prstGeom prst="rect">
                <a:avLst/>
              </a:prstGeom>
              <a:blipFill>
                <a:blip r:embed="rId6"/>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E688DA3-D396-5E58-3429-9CFDCB745A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7472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3F1F3-923B-4F3C-9102-32160E376CC0}"/>
              </a:ext>
            </a:extLst>
          </p:cNvPr>
          <p:cNvSpPr>
            <a:spLocks noGrp="1"/>
          </p:cNvSpPr>
          <p:nvPr>
            <p:ph type="title"/>
          </p:nvPr>
        </p:nvSpPr>
        <p:spPr/>
        <p:txBody>
          <a:bodyPr/>
          <a:lstStyle/>
          <a:p>
            <a:r>
              <a:rPr lang="en-GB" dirty="0"/>
              <a:t>Calculating the size of an angle (6)</a:t>
            </a:r>
            <a:endParaRPr lang="en-AU" dirty="0"/>
          </a:p>
        </p:txBody>
      </p:sp>
      <p:sp>
        <p:nvSpPr>
          <p:cNvPr id="4" name="Text Placeholder 3">
            <a:extLst>
              <a:ext uri="{FF2B5EF4-FFF2-40B4-BE49-F238E27FC236}">
                <a16:creationId xmlns:a16="http://schemas.microsoft.com/office/drawing/2014/main" id="{663CD348-4B48-03BF-3DF0-61929D9E00B4}"/>
              </a:ext>
            </a:extLst>
          </p:cNvPr>
          <p:cNvSpPr>
            <a:spLocks noGrp="1"/>
          </p:cNvSpPr>
          <p:nvPr>
            <p:ph type="body" sz="quarter" idx="18"/>
          </p:nvPr>
        </p:nvSpPr>
        <p:spPr/>
        <p:txBody>
          <a:bodyPr/>
          <a:lstStyle/>
          <a:p>
            <a:r>
              <a:rPr lang="en-GB" dirty="0"/>
              <a:t>Exterior angle of a triangle – example 2 prompts</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D166BE2-6217-DE8A-9F80-7292A070D0AD}"/>
                  </a:ext>
                </a:extLst>
              </p:cNvPr>
              <p:cNvSpPr txBox="1"/>
              <p:nvPr/>
            </p:nvSpPr>
            <p:spPr>
              <a:xfrm>
                <a:off x="360000" y="1527285"/>
                <a:ext cx="3239589" cy="318421"/>
              </a:xfrm>
              <a:prstGeom prst="rect">
                <a:avLst/>
              </a:prstGeom>
              <a:noFill/>
            </p:spPr>
            <p:txBody>
              <a:bodyPr wrap="square" lIns="0" tIns="0" rIns="0" bIns="0" rtlCol="0">
                <a:noAutofit/>
              </a:bodyPr>
              <a:lstStyle/>
              <a:p>
                <a:pPr algn="l"/>
                <a:r>
                  <a:rPr lang="en-AU" sz="2000" dirty="0"/>
                  <a:t>Determine the value of </a:t>
                </a:r>
                <a14:m>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𝑝</m:t>
                        </m:r>
                      </m:e>
                      <m:sup>
                        <m:r>
                          <a:rPr lang="en-AU" sz="2000" b="0" i="1" smtClean="0">
                            <a:latin typeface="Cambria Math" panose="02040503050406030204" pitchFamily="18" charset="0"/>
                          </a:rPr>
                          <m:t>𝑜</m:t>
                        </m:r>
                      </m:sup>
                    </m:sSup>
                  </m:oMath>
                </a14:m>
                <a:r>
                  <a:rPr lang="en-AU" sz="2000" dirty="0"/>
                  <a:t>.</a:t>
                </a:r>
              </a:p>
            </p:txBody>
          </p:sp>
        </mc:Choice>
        <mc:Fallback>
          <p:sp>
            <p:nvSpPr>
              <p:cNvPr id="5" name="TextBox 4">
                <a:extLst>
                  <a:ext uri="{FF2B5EF4-FFF2-40B4-BE49-F238E27FC236}">
                    <a16:creationId xmlns:a16="http://schemas.microsoft.com/office/drawing/2014/main" id="{4D166BE2-6217-DE8A-9F80-7292A070D0AD}"/>
                  </a:ext>
                </a:extLst>
              </p:cNvPr>
              <p:cNvSpPr txBox="1">
                <a:spLocks noRot="1" noChangeAspect="1" noMove="1" noResize="1" noEditPoints="1" noAdjustHandles="1" noChangeArrowheads="1" noChangeShapeType="1" noTextEdit="1"/>
              </p:cNvSpPr>
              <p:nvPr/>
            </p:nvSpPr>
            <p:spPr>
              <a:xfrm>
                <a:off x="360000" y="1527285"/>
                <a:ext cx="3239589" cy="318421"/>
              </a:xfrm>
              <a:prstGeom prst="rect">
                <a:avLst/>
              </a:prstGeom>
              <a:blipFill>
                <a:blip r:embed="rId3"/>
                <a:stretch>
                  <a:fillRect l="-4708" t="-26923" b="-42308"/>
                </a:stretch>
              </a:blipFill>
            </p:spPr>
            <p:txBody>
              <a:bodyPr/>
              <a:lstStyle/>
              <a:p>
                <a:r>
                  <a:rPr lang="en-AU">
                    <a:noFill/>
                  </a:rPr>
                  <a:t> </a:t>
                </a:r>
              </a:p>
            </p:txBody>
          </p:sp>
        </mc:Fallback>
      </mc:AlternateContent>
      <p:pic>
        <p:nvPicPr>
          <p:cNvPr id="7" name="Picture 6" descr="Diagram of a triangle with exterior angle measuring p degrees, and 2 opposite interior angles of 55 degrees each.">
            <a:extLst>
              <a:ext uri="{FF2B5EF4-FFF2-40B4-BE49-F238E27FC236}">
                <a16:creationId xmlns:a16="http://schemas.microsoft.com/office/drawing/2014/main" id="{BF260EF7-BB19-5F76-BD7F-E5715D1F2EF6}"/>
              </a:ext>
            </a:extLst>
          </p:cNvPr>
          <p:cNvPicPr>
            <a:picLocks noChangeAspect="1"/>
          </p:cNvPicPr>
          <p:nvPr/>
        </p:nvPicPr>
        <p:blipFill>
          <a:blip r:embed="rId4"/>
          <a:stretch>
            <a:fillRect/>
          </a:stretch>
        </p:blipFill>
        <p:spPr>
          <a:xfrm>
            <a:off x="895034" y="2499397"/>
            <a:ext cx="4504966" cy="2485972"/>
          </a:xfrm>
          <a:prstGeom prst="rect">
            <a:avLst/>
          </a:prstGeom>
        </p:spPr>
      </p:pic>
      <p:pic>
        <p:nvPicPr>
          <p:cNvPr id="8" name="Picture 7" descr="Bar model with bars of length 55 and 55 in the top row and a bar of length p in the bottom row.">
            <a:extLst>
              <a:ext uri="{FF2B5EF4-FFF2-40B4-BE49-F238E27FC236}">
                <a16:creationId xmlns:a16="http://schemas.microsoft.com/office/drawing/2014/main" id="{64FC3FF9-8A52-FE65-E8CC-9DD3FF94C42F}"/>
              </a:ext>
            </a:extLst>
          </p:cNvPr>
          <p:cNvPicPr>
            <a:picLocks noChangeAspect="1"/>
          </p:cNvPicPr>
          <p:nvPr/>
        </p:nvPicPr>
        <p:blipFill>
          <a:blip r:embed="rId5"/>
          <a:stretch>
            <a:fillRect/>
          </a:stretch>
        </p:blipFill>
        <p:spPr>
          <a:xfrm>
            <a:off x="6792002" y="2499397"/>
            <a:ext cx="3243262" cy="1589374"/>
          </a:xfrm>
          <a:prstGeom prst="rect">
            <a:avLst/>
          </a:prstGeom>
        </p:spPr>
      </p:pic>
      <mc:AlternateContent xmlns:mc="http://schemas.openxmlformats.org/markup-compatibility/2006">
        <mc:Choice xmlns:a14="http://schemas.microsoft.com/office/drawing/2010/main" Requires="a14">
          <p:sp>
            <p:nvSpPr>
              <p:cNvPr id="6" name="Content Placeholder 1">
                <a:extLst>
                  <a:ext uri="{FF2B5EF4-FFF2-40B4-BE49-F238E27FC236}">
                    <a16:creationId xmlns:a16="http://schemas.microsoft.com/office/drawing/2014/main" id="{198A8559-7C72-42FA-4E87-F7C6F9EE2BFA}"/>
                  </a:ext>
                </a:extLst>
              </p:cNvPr>
              <p:cNvSpPr txBox="1">
                <a:spLocks/>
              </p:cNvSpPr>
              <p:nvPr/>
            </p:nvSpPr>
            <p:spPr>
              <a:xfrm>
                <a:off x="6878522" y="3925081"/>
                <a:ext cx="3407603" cy="173363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𝑝</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55</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55</m:t>
                          </m:r>
                        </m:e>
                        <m:sup>
                          <m:r>
                            <a:rPr lang="en-AU" i="1" smtClean="0">
                              <a:latin typeface="Cambria Math" panose="02040503050406030204" pitchFamily="18" charset="0"/>
                            </a:rPr>
                            <m:t>𝑜</m:t>
                          </m:r>
                        </m:sup>
                      </m:sSup>
                    </m:oMath>
                  </m:oMathPara>
                </a14:m>
                <a:endParaRPr lang="en-AU" dirty="0"/>
              </a:p>
              <a:p>
                <a:pPr>
                  <a:lnSpc>
                    <a:spcPct val="200000"/>
                  </a:lnSpc>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𝑝</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110</m:t>
                          </m:r>
                        </m:e>
                        <m:sup>
                          <m:r>
                            <a:rPr lang="en-AU" i="1" smtClean="0">
                              <a:latin typeface="Cambria Math" panose="02040503050406030204" pitchFamily="18" charset="0"/>
                            </a:rPr>
                            <m:t>𝑜</m:t>
                          </m:r>
                        </m:sup>
                      </m:sSup>
                    </m:oMath>
                  </m:oMathPara>
                </a14:m>
                <a:endParaRPr lang="en-AU" dirty="0"/>
              </a:p>
            </p:txBody>
          </p:sp>
        </mc:Choice>
        <mc:Fallback>
          <p:sp>
            <p:nvSpPr>
              <p:cNvPr id="6" name="Content Placeholder 1">
                <a:extLst>
                  <a:ext uri="{FF2B5EF4-FFF2-40B4-BE49-F238E27FC236}">
                    <a16:creationId xmlns:a16="http://schemas.microsoft.com/office/drawing/2014/main" id="{198A8559-7C72-42FA-4E87-F7C6F9EE2BFA}"/>
                  </a:ext>
                </a:extLst>
              </p:cNvPr>
              <p:cNvSpPr txBox="1">
                <a:spLocks noRot="1" noChangeAspect="1" noMove="1" noResize="1" noEditPoints="1" noAdjustHandles="1" noChangeArrowheads="1" noChangeShapeType="1" noTextEdit="1"/>
              </p:cNvSpPr>
              <p:nvPr/>
            </p:nvSpPr>
            <p:spPr>
              <a:xfrm>
                <a:off x="6878522" y="3925081"/>
                <a:ext cx="3407603" cy="1733638"/>
              </a:xfrm>
              <a:prstGeom prst="rect">
                <a:avLst/>
              </a:prstGeom>
              <a:blipFill>
                <a:blip r:embed="rId6"/>
                <a:stretch>
                  <a:fillRect/>
                </a:stretch>
              </a:blipFill>
            </p:spPr>
            <p:txBody>
              <a:bodyPr/>
              <a:lstStyle/>
              <a:p>
                <a:r>
                  <a:rPr lang="en-AU">
                    <a:noFill/>
                  </a:rPr>
                  <a:t> </a:t>
                </a:r>
              </a:p>
            </p:txBody>
          </p:sp>
        </mc:Fallback>
      </mc:AlternateContent>
      <p:sp>
        <p:nvSpPr>
          <p:cNvPr id="11" name="Speech Bubble: Rectangle with Corners Rounded 10" descr=" A callout with the question 'How do we know what type of triangle this is?">
            <a:extLst>
              <a:ext uri="{FF2B5EF4-FFF2-40B4-BE49-F238E27FC236}">
                <a16:creationId xmlns:a16="http://schemas.microsoft.com/office/drawing/2014/main" id="{DD1B109E-4343-A896-F6D5-7CF4F0F60E3F}"/>
              </a:ext>
            </a:extLst>
          </p:cNvPr>
          <p:cNvSpPr/>
          <p:nvPr/>
        </p:nvSpPr>
        <p:spPr>
          <a:xfrm>
            <a:off x="895034" y="5198351"/>
            <a:ext cx="2728889" cy="993880"/>
          </a:xfrm>
          <a:prstGeom prst="wedgeRoundRectCallout">
            <a:avLst>
              <a:gd name="adj1" fmla="val -20421"/>
              <a:gd name="adj2" fmla="val -701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How do we know what type of triangle this is?</a:t>
            </a:r>
          </a:p>
        </p:txBody>
      </p:sp>
      <p:sp>
        <p:nvSpPr>
          <p:cNvPr id="10" name="Speech Bubble: Rectangle with Corners Rounded 9" descr="A callout with the question 'How does the bar model relate to this equation?'">
            <a:extLst>
              <a:ext uri="{FF2B5EF4-FFF2-40B4-BE49-F238E27FC236}">
                <a16:creationId xmlns:a16="http://schemas.microsoft.com/office/drawing/2014/main" id="{538A3796-A854-E22D-CE3D-8A962CEBC3D7}"/>
              </a:ext>
            </a:extLst>
          </p:cNvPr>
          <p:cNvSpPr/>
          <p:nvPr/>
        </p:nvSpPr>
        <p:spPr>
          <a:xfrm>
            <a:off x="8854995" y="4088771"/>
            <a:ext cx="2441971" cy="993881"/>
          </a:xfrm>
          <a:prstGeom prst="wedgeRoundRectCallout">
            <a:avLst>
              <a:gd name="adj1" fmla="val -55861"/>
              <a:gd name="adj2" fmla="val -223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How does the bar model relate to this equation?</a:t>
            </a:r>
          </a:p>
        </p:txBody>
      </p:sp>
      <p:sp>
        <p:nvSpPr>
          <p:cNvPr id="9" name="Speech Bubble: Rectangle with Corners Rounded 8" descr="A callout with the question 'How do we know this?'">
            <a:extLst>
              <a:ext uri="{FF2B5EF4-FFF2-40B4-BE49-F238E27FC236}">
                <a16:creationId xmlns:a16="http://schemas.microsoft.com/office/drawing/2014/main" id="{B92F45B6-2F71-B5C0-BF59-CC762121F509}"/>
              </a:ext>
            </a:extLst>
          </p:cNvPr>
          <p:cNvSpPr/>
          <p:nvPr/>
        </p:nvSpPr>
        <p:spPr>
          <a:xfrm>
            <a:off x="7488362" y="5552503"/>
            <a:ext cx="2649366" cy="645953"/>
          </a:xfrm>
          <a:prstGeom prst="wedgeRoundRectCallout">
            <a:avLst>
              <a:gd name="adj1" fmla="val -21535"/>
              <a:gd name="adj2" fmla="val -853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How do we know this?</a:t>
            </a:r>
          </a:p>
        </p:txBody>
      </p:sp>
      <p:sp>
        <p:nvSpPr>
          <p:cNvPr id="2" name="Slide Number Placeholder 1">
            <a:extLst>
              <a:ext uri="{FF2B5EF4-FFF2-40B4-BE49-F238E27FC236}">
                <a16:creationId xmlns:a16="http://schemas.microsoft.com/office/drawing/2014/main" id="{5E688DA3-D396-5E58-3429-9CFDCB745A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51855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55174C-5E77-C014-D227-135C75201021}"/>
              </a:ext>
            </a:extLst>
          </p:cNvPr>
          <p:cNvSpPr>
            <a:spLocks noGrp="1"/>
          </p:cNvSpPr>
          <p:nvPr>
            <p:ph type="title"/>
          </p:nvPr>
        </p:nvSpPr>
        <p:spPr/>
        <p:txBody>
          <a:bodyPr/>
          <a:lstStyle/>
          <a:p>
            <a:r>
              <a:rPr lang="en-GB" dirty="0"/>
              <a:t>Calculating the size of an angle (7)</a:t>
            </a:r>
            <a:endParaRPr lang="en-AU" dirty="0"/>
          </a:p>
        </p:txBody>
      </p:sp>
      <p:sp>
        <p:nvSpPr>
          <p:cNvPr id="4" name="Text Placeholder 3">
            <a:extLst>
              <a:ext uri="{FF2B5EF4-FFF2-40B4-BE49-F238E27FC236}">
                <a16:creationId xmlns:a16="http://schemas.microsoft.com/office/drawing/2014/main" id="{D33446B1-74BE-E0DE-B5D6-9E2BDAD1B041}"/>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D5C4B05-8309-4B05-C191-B941D6787011}"/>
                  </a:ext>
                </a:extLst>
              </p:cNvPr>
              <p:cNvSpPr txBox="1"/>
              <p:nvPr/>
            </p:nvSpPr>
            <p:spPr>
              <a:xfrm>
                <a:off x="360000" y="1470617"/>
                <a:ext cx="3239589" cy="318421"/>
              </a:xfrm>
              <a:prstGeom prst="rect">
                <a:avLst/>
              </a:prstGeom>
              <a:noFill/>
            </p:spPr>
            <p:txBody>
              <a:bodyPr wrap="square" lIns="0" tIns="0" rIns="0" bIns="0" rtlCol="0">
                <a:noAutofit/>
              </a:bodyPr>
              <a:lstStyle/>
              <a:p>
                <a:pPr algn="l"/>
                <a:r>
                  <a:rPr lang="en-AU" sz="2000" dirty="0"/>
                  <a:t>Determine the value of </a:t>
                </a:r>
                <a14:m>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𝑜</m:t>
                        </m:r>
                      </m:sup>
                    </m:sSup>
                  </m:oMath>
                </a14:m>
                <a:r>
                  <a:rPr lang="en-AU" sz="2000" dirty="0"/>
                  <a:t>.</a:t>
                </a:r>
              </a:p>
            </p:txBody>
          </p:sp>
        </mc:Choice>
        <mc:Fallback>
          <p:sp>
            <p:nvSpPr>
              <p:cNvPr id="5" name="TextBox 4">
                <a:extLst>
                  <a:ext uri="{FF2B5EF4-FFF2-40B4-BE49-F238E27FC236}">
                    <a16:creationId xmlns:a16="http://schemas.microsoft.com/office/drawing/2014/main" id="{3D5C4B05-8309-4B05-C191-B941D6787011}"/>
                  </a:ext>
                </a:extLst>
              </p:cNvPr>
              <p:cNvSpPr txBox="1">
                <a:spLocks noRot="1" noChangeAspect="1" noMove="1" noResize="1" noEditPoints="1" noAdjustHandles="1" noChangeArrowheads="1" noChangeShapeType="1" noTextEdit="1"/>
              </p:cNvSpPr>
              <p:nvPr/>
            </p:nvSpPr>
            <p:spPr>
              <a:xfrm>
                <a:off x="360000" y="1470617"/>
                <a:ext cx="3239589" cy="318421"/>
              </a:xfrm>
              <a:prstGeom prst="rect">
                <a:avLst/>
              </a:prstGeom>
              <a:blipFill>
                <a:blip r:embed="rId3"/>
                <a:stretch>
                  <a:fillRect l="-4708" t="-26923" b="-44231"/>
                </a:stretch>
              </a:blipFill>
            </p:spPr>
            <p:txBody>
              <a:bodyPr/>
              <a:lstStyle/>
              <a:p>
                <a:r>
                  <a:rPr lang="en-AU">
                    <a:noFill/>
                  </a:rPr>
                  <a:t> </a:t>
                </a:r>
              </a:p>
            </p:txBody>
          </p:sp>
        </mc:Fallback>
      </mc:AlternateContent>
      <p:pic>
        <p:nvPicPr>
          <p:cNvPr id="8" name="Picture 7" descr="Diagram of a triangle with exterior angle measuring x degrees, and 2 opposite interior angles of 31 degrees and 34 degrees.">
            <a:extLst>
              <a:ext uri="{FF2B5EF4-FFF2-40B4-BE49-F238E27FC236}">
                <a16:creationId xmlns:a16="http://schemas.microsoft.com/office/drawing/2014/main" id="{E73C5015-EA07-1EEF-5F18-0178B9C98F19}"/>
              </a:ext>
            </a:extLst>
          </p:cNvPr>
          <p:cNvPicPr>
            <a:picLocks noChangeAspect="1"/>
          </p:cNvPicPr>
          <p:nvPr/>
        </p:nvPicPr>
        <p:blipFill>
          <a:blip r:embed="rId4"/>
          <a:stretch>
            <a:fillRect/>
          </a:stretch>
        </p:blipFill>
        <p:spPr>
          <a:xfrm>
            <a:off x="1328829" y="2580788"/>
            <a:ext cx="4532334" cy="3349370"/>
          </a:xfrm>
          <a:prstGeom prst="rect">
            <a:avLst/>
          </a:prstGeom>
        </p:spPr>
      </p:pic>
      <p:sp>
        <p:nvSpPr>
          <p:cNvPr id="2" name="Slide Number Placeholder 1">
            <a:extLst>
              <a:ext uri="{FF2B5EF4-FFF2-40B4-BE49-F238E27FC236}">
                <a16:creationId xmlns:a16="http://schemas.microsoft.com/office/drawing/2014/main" id="{3F9BC877-99D6-E566-F639-4D0C518F45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7102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55174C-5E77-C014-D227-135C75201021}"/>
              </a:ext>
            </a:extLst>
          </p:cNvPr>
          <p:cNvSpPr>
            <a:spLocks noGrp="1"/>
          </p:cNvSpPr>
          <p:nvPr>
            <p:ph type="title"/>
          </p:nvPr>
        </p:nvSpPr>
        <p:spPr/>
        <p:txBody>
          <a:bodyPr/>
          <a:lstStyle/>
          <a:p>
            <a:r>
              <a:rPr lang="en-GB" dirty="0"/>
              <a:t>Calculating the size of an angle (8)</a:t>
            </a:r>
            <a:endParaRPr lang="en-AU" dirty="0"/>
          </a:p>
        </p:txBody>
      </p:sp>
      <p:sp>
        <p:nvSpPr>
          <p:cNvPr id="4" name="Text Placeholder 3">
            <a:extLst>
              <a:ext uri="{FF2B5EF4-FFF2-40B4-BE49-F238E27FC236}">
                <a16:creationId xmlns:a16="http://schemas.microsoft.com/office/drawing/2014/main" id="{D33446B1-74BE-E0DE-B5D6-9E2BDAD1B041}"/>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D5C4B05-8309-4B05-C191-B941D6787011}"/>
                  </a:ext>
                </a:extLst>
              </p:cNvPr>
              <p:cNvSpPr txBox="1"/>
              <p:nvPr/>
            </p:nvSpPr>
            <p:spPr>
              <a:xfrm>
                <a:off x="360000" y="1470617"/>
                <a:ext cx="3239589" cy="318421"/>
              </a:xfrm>
              <a:prstGeom prst="rect">
                <a:avLst/>
              </a:prstGeom>
              <a:noFill/>
            </p:spPr>
            <p:txBody>
              <a:bodyPr wrap="square" lIns="0" tIns="0" rIns="0" bIns="0" rtlCol="0">
                <a:noAutofit/>
              </a:bodyPr>
              <a:lstStyle/>
              <a:p>
                <a:pPr algn="l"/>
                <a:r>
                  <a:rPr lang="en-AU" sz="2000" dirty="0"/>
                  <a:t>Determine the value of </a:t>
                </a:r>
                <a14:m>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𝑜</m:t>
                        </m:r>
                      </m:sup>
                    </m:sSup>
                  </m:oMath>
                </a14:m>
                <a:r>
                  <a:rPr lang="en-AU" sz="2000" dirty="0"/>
                  <a:t>.</a:t>
                </a:r>
              </a:p>
            </p:txBody>
          </p:sp>
        </mc:Choice>
        <mc:Fallback>
          <p:sp>
            <p:nvSpPr>
              <p:cNvPr id="5" name="TextBox 4">
                <a:extLst>
                  <a:ext uri="{FF2B5EF4-FFF2-40B4-BE49-F238E27FC236}">
                    <a16:creationId xmlns:a16="http://schemas.microsoft.com/office/drawing/2014/main" id="{3D5C4B05-8309-4B05-C191-B941D6787011}"/>
                  </a:ext>
                </a:extLst>
              </p:cNvPr>
              <p:cNvSpPr txBox="1">
                <a:spLocks noRot="1" noChangeAspect="1" noMove="1" noResize="1" noEditPoints="1" noAdjustHandles="1" noChangeArrowheads="1" noChangeShapeType="1" noTextEdit="1"/>
              </p:cNvSpPr>
              <p:nvPr/>
            </p:nvSpPr>
            <p:spPr>
              <a:xfrm>
                <a:off x="360000" y="1470617"/>
                <a:ext cx="3239589" cy="318421"/>
              </a:xfrm>
              <a:prstGeom prst="rect">
                <a:avLst/>
              </a:prstGeom>
              <a:blipFill>
                <a:blip r:embed="rId3"/>
                <a:stretch>
                  <a:fillRect l="-4708" t="-26923" b="-44231"/>
                </a:stretch>
              </a:blipFill>
            </p:spPr>
            <p:txBody>
              <a:bodyPr/>
              <a:lstStyle/>
              <a:p>
                <a:r>
                  <a:rPr lang="en-AU">
                    <a:noFill/>
                  </a:rPr>
                  <a:t> </a:t>
                </a:r>
              </a:p>
            </p:txBody>
          </p:sp>
        </mc:Fallback>
      </mc:AlternateContent>
      <p:pic>
        <p:nvPicPr>
          <p:cNvPr id="6" name="Picture 5" descr="Diagram of a triangle with exterior angle measuring x degrees, and 2 opposite interior angles of 31 degrees and 34 degrees.">
            <a:extLst>
              <a:ext uri="{FF2B5EF4-FFF2-40B4-BE49-F238E27FC236}">
                <a16:creationId xmlns:a16="http://schemas.microsoft.com/office/drawing/2014/main" id="{A0500AFB-6DB0-6486-58D2-7EAA3695F880}"/>
              </a:ext>
            </a:extLst>
          </p:cNvPr>
          <p:cNvPicPr>
            <a:picLocks noChangeAspect="1"/>
          </p:cNvPicPr>
          <p:nvPr/>
        </p:nvPicPr>
        <p:blipFill>
          <a:blip r:embed="rId4"/>
          <a:stretch>
            <a:fillRect/>
          </a:stretch>
        </p:blipFill>
        <p:spPr>
          <a:xfrm>
            <a:off x="1328829" y="2580788"/>
            <a:ext cx="4532334" cy="3349370"/>
          </a:xfrm>
          <a:prstGeom prst="rect">
            <a:avLst/>
          </a:prstGeom>
        </p:spPr>
      </p:pic>
      <p:pic>
        <p:nvPicPr>
          <p:cNvPr id="8" name="Picture 7" descr="Bar model with bars of length 34 and 31 in the top row and a bar of length x in the bottom row.">
            <a:extLst>
              <a:ext uri="{FF2B5EF4-FFF2-40B4-BE49-F238E27FC236}">
                <a16:creationId xmlns:a16="http://schemas.microsoft.com/office/drawing/2014/main" id="{757A050C-480D-9C6A-3ED2-CD3081A71DC3}"/>
              </a:ext>
            </a:extLst>
          </p:cNvPr>
          <p:cNvPicPr>
            <a:picLocks noChangeAspect="1"/>
          </p:cNvPicPr>
          <p:nvPr/>
        </p:nvPicPr>
        <p:blipFill>
          <a:blip r:embed="rId5"/>
          <a:stretch>
            <a:fillRect/>
          </a:stretch>
        </p:blipFill>
        <p:spPr>
          <a:xfrm>
            <a:off x="7064829" y="2589274"/>
            <a:ext cx="2961322" cy="1450331"/>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E496AB4-0FFE-C81F-DBAB-8B6E1BAE0D1E}"/>
                  </a:ext>
                </a:extLst>
              </p:cNvPr>
              <p:cNvSpPr txBox="1"/>
              <p:nvPr/>
            </p:nvSpPr>
            <p:spPr>
              <a:xfrm>
                <a:off x="7141030" y="3938331"/>
                <a:ext cx="4837126" cy="1991827"/>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34</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31</m:t>
                          </m:r>
                        </m:e>
                        <m:sup>
                          <m:r>
                            <a:rPr lang="en-AU" sz="2400" b="0" i="1" smtClean="0">
                              <a:latin typeface="Cambria Math" panose="02040503050406030204" pitchFamily="18" charset="0"/>
                            </a:rPr>
                            <m:t>𝑜</m:t>
                          </m:r>
                        </m:sup>
                      </m:sSup>
                    </m:oMath>
                  </m:oMathPara>
                </a14:m>
                <a:endParaRPr lang="en-AU" sz="2400" dirty="0"/>
              </a:p>
              <a:p>
                <a:pPr>
                  <a:lnSpc>
                    <a:spcPct val="200000"/>
                  </a:lnSpc>
                </a:pPr>
                <a14:m>
                  <m:oMathPara xmlns:m="http://schemas.openxmlformats.org/officeDocument/2006/math">
                    <m:oMathParaPr>
                      <m:jc m:val="left"/>
                    </m:oMathParaPr>
                    <m:oMath xmlns:m="http://schemas.openxmlformats.org/officeDocument/2006/math">
                      <m:sSup>
                        <m:sSupPr>
                          <m:ctrlPr>
                            <a:rPr lang="en-AU" sz="240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𝑜</m:t>
                          </m:r>
                        </m:sup>
                      </m:sSup>
                      <m:r>
                        <a:rPr lang="en-AU" sz="2400" b="0" i="1" smtClean="0">
                          <a:latin typeface="Cambria Math" panose="02040503050406030204" pitchFamily="18" charset="0"/>
                        </a:rPr>
                        <m:t>=</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65</m:t>
                          </m:r>
                        </m:e>
                        <m:sup>
                          <m:r>
                            <a:rPr lang="en-AU" sz="2400" b="0" i="1" smtClean="0">
                              <a:latin typeface="Cambria Math" panose="02040503050406030204" pitchFamily="18" charset="0"/>
                            </a:rPr>
                            <m:t>𝑜</m:t>
                          </m:r>
                        </m:sup>
                      </m:sSup>
                    </m:oMath>
                  </m:oMathPara>
                </a14:m>
                <a:endParaRPr lang="en-AU" sz="2400" dirty="0"/>
              </a:p>
              <a:p>
                <a:endParaRPr lang="en-AU" sz="2400" dirty="0"/>
              </a:p>
            </p:txBody>
          </p:sp>
        </mc:Choice>
        <mc:Fallback>
          <p:sp>
            <p:nvSpPr>
              <p:cNvPr id="7" name="TextBox 6">
                <a:extLst>
                  <a:ext uri="{FF2B5EF4-FFF2-40B4-BE49-F238E27FC236}">
                    <a16:creationId xmlns:a16="http://schemas.microsoft.com/office/drawing/2014/main" id="{4E496AB4-0FFE-C81F-DBAB-8B6E1BAE0D1E}"/>
                  </a:ext>
                </a:extLst>
              </p:cNvPr>
              <p:cNvSpPr txBox="1">
                <a:spLocks noRot="1" noChangeAspect="1" noMove="1" noResize="1" noEditPoints="1" noAdjustHandles="1" noChangeArrowheads="1" noChangeShapeType="1" noTextEdit="1"/>
              </p:cNvSpPr>
              <p:nvPr/>
            </p:nvSpPr>
            <p:spPr>
              <a:xfrm>
                <a:off x="7141030" y="3938331"/>
                <a:ext cx="4837126" cy="1991827"/>
              </a:xfrm>
              <a:prstGeom prst="rect">
                <a:avLst/>
              </a:prstGeom>
              <a:blipFill>
                <a:blip r:embed="rId6"/>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F9BC877-99D6-E566-F639-4D0C518F45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381987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71023B-E758-E861-C065-9CE0E9140DCC}"/>
              </a:ext>
            </a:extLst>
          </p:cNvPr>
          <p:cNvSpPr>
            <a:spLocks noGrp="1"/>
          </p:cNvSpPr>
          <p:nvPr>
            <p:ph type="title"/>
          </p:nvPr>
        </p:nvSpPr>
        <p:spPr/>
        <p:txBody>
          <a:bodyPr/>
          <a:lstStyle/>
          <a:p>
            <a:r>
              <a:rPr lang="en-AU" dirty="0"/>
              <a:t>Discus field</a:t>
            </a:r>
          </a:p>
        </p:txBody>
      </p:sp>
      <p:sp>
        <p:nvSpPr>
          <p:cNvPr id="8" name="Text Placeholder 7">
            <a:extLst>
              <a:ext uri="{FF2B5EF4-FFF2-40B4-BE49-F238E27FC236}">
                <a16:creationId xmlns:a16="http://schemas.microsoft.com/office/drawing/2014/main" id="{F099353F-6595-7408-B17C-35CA755D1500}"/>
              </a:ext>
            </a:extLst>
          </p:cNvPr>
          <p:cNvSpPr>
            <a:spLocks noGrp="1"/>
          </p:cNvSpPr>
          <p:nvPr>
            <p:ph type="body" sz="quarter" idx="18"/>
          </p:nvPr>
        </p:nvSpPr>
        <p:spPr/>
        <p:txBody>
          <a:bodyPr/>
          <a:lstStyle/>
          <a:p>
            <a:r>
              <a:rPr lang="en-AU" dirty="0"/>
              <a:t>Exterior angles</a:t>
            </a:r>
          </a:p>
        </p:txBody>
      </p:sp>
      <p:pic>
        <p:nvPicPr>
          <p:cNvPr id="9" name="Picture 8" descr="Diagram of a discus field.">
            <a:extLst>
              <a:ext uri="{FF2B5EF4-FFF2-40B4-BE49-F238E27FC236}">
                <a16:creationId xmlns:a16="http://schemas.microsoft.com/office/drawing/2014/main" id="{5C3D30B2-DBB4-F697-A90A-114DBA658A09}"/>
              </a:ext>
            </a:extLst>
          </p:cNvPr>
          <p:cNvPicPr>
            <a:picLocks noChangeAspect="1"/>
          </p:cNvPicPr>
          <p:nvPr/>
        </p:nvPicPr>
        <p:blipFill>
          <a:blip r:embed="rId2"/>
          <a:stretch>
            <a:fillRect/>
          </a:stretch>
        </p:blipFill>
        <p:spPr>
          <a:xfrm>
            <a:off x="2752655" y="1503891"/>
            <a:ext cx="6686689" cy="5090362"/>
          </a:xfrm>
          <a:prstGeom prst="rect">
            <a:avLst/>
          </a:prstGeom>
        </p:spPr>
      </p:pic>
    </p:spTree>
    <p:extLst>
      <p:ext uri="{BB962C8B-B14F-4D97-AF65-F5344CB8AC3E}">
        <p14:creationId xmlns:p14="http://schemas.microsoft.com/office/powerpoint/2010/main" val="125084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11DD55-2A1E-0F52-3570-CF9462994F9D}"/>
              </a:ext>
            </a:extLst>
          </p:cNvPr>
          <p:cNvSpPr>
            <a:spLocks noGrp="1"/>
          </p:cNvSpPr>
          <p:nvPr>
            <p:ph type="title"/>
          </p:nvPr>
        </p:nvSpPr>
        <p:spPr/>
        <p:txBody>
          <a:bodyPr/>
          <a:lstStyle/>
          <a:p>
            <a:r>
              <a:rPr lang="en-GB" dirty="0"/>
              <a:t>Exterior angle of a triangle</a:t>
            </a:r>
            <a:endParaRPr lang="en-AU" dirty="0"/>
          </a:p>
        </p:txBody>
      </p:sp>
      <p:sp>
        <p:nvSpPr>
          <p:cNvPr id="4" name="Text Placeholder 3">
            <a:extLst>
              <a:ext uri="{FF2B5EF4-FFF2-40B4-BE49-F238E27FC236}">
                <a16:creationId xmlns:a16="http://schemas.microsoft.com/office/drawing/2014/main" id="{98B6B5C3-D776-AF9A-4470-FADBB123DCB2}"/>
              </a:ext>
            </a:extLst>
          </p:cNvPr>
          <p:cNvSpPr>
            <a:spLocks noGrp="1"/>
          </p:cNvSpPr>
          <p:nvPr>
            <p:ph type="body" sz="quarter" idx="18"/>
          </p:nvPr>
        </p:nvSpPr>
        <p:spPr/>
        <p:txBody>
          <a:bodyPr/>
          <a:lstStyle/>
          <a:p>
            <a:r>
              <a:rPr lang="en-AU" dirty="0"/>
              <a:t>What’s an exterior angle?</a:t>
            </a:r>
          </a:p>
        </p:txBody>
      </p:sp>
      <p:grpSp>
        <p:nvGrpSpPr>
          <p:cNvPr id="12" name="Group 11" descr="A callout with the question Why do you think angle ABC and angle BAC are called the interior opposite angles? There are two arrows pointing to the interior angles of triangle ABC.">
            <a:extLst>
              <a:ext uri="{FF2B5EF4-FFF2-40B4-BE49-F238E27FC236}">
                <a16:creationId xmlns:a16="http://schemas.microsoft.com/office/drawing/2014/main" id="{6ECA251D-9CE7-D042-A2AB-3191DF17A409}"/>
              </a:ext>
            </a:extLst>
          </p:cNvPr>
          <p:cNvGrpSpPr/>
          <p:nvPr/>
        </p:nvGrpSpPr>
        <p:grpSpPr>
          <a:xfrm>
            <a:off x="682168" y="2463963"/>
            <a:ext cx="5178162" cy="2682259"/>
            <a:chOff x="917838" y="2519469"/>
            <a:chExt cx="5178162" cy="2682259"/>
          </a:xfrm>
        </p:grpSpPr>
        <mc:AlternateContent xmlns:mc="http://schemas.openxmlformats.org/markup-compatibility/2006">
          <mc:Choice xmlns:a14="http://schemas.microsoft.com/office/drawing/2010/main" Requires="a14">
            <p:sp>
              <p:nvSpPr>
                <p:cNvPr id="13" name="Rectangle 12" descr="A text box with the question Why do you think angle ABC and angle BAC are called the interior opposite angles? There are two arrows each pointing to an interior angle in a triangle.">
                  <a:extLst>
                    <a:ext uri="{FF2B5EF4-FFF2-40B4-BE49-F238E27FC236}">
                      <a16:creationId xmlns:a16="http://schemas.microsoft.com/office/drawing/2014/main" id="{EE319143-4F81-A418-01ED-B8DB85A1FA1A}"/>
                    </a:ext>
                  </a:extLst>
                </p:cNvPr>
                <p:cNvSpPr/>
                <p:nvPr/>
              </p:nvSpPr>
              <p:spPr>
                <a:xfrm>
                  <a:off x="917838" y="2519469"/>
                  <a:ext cx="3131649" cy="16265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r>
                    <a:rPr lang="en-AU" sz="2000" dirty="0"/>
                    <a:t>Why do you think </a:t>
                  </a:r>
                  <a14:m>
                    <m:oMath xmlns:m="http://schemas.openxmlformats.org/officeDocument/2006/math">
                      <m:r>
                        <a:rPr lang="en-AU" sz="2000" i="1" dirty="0" smtClean="0">
                          <a:latin typeface="Cambria Math" panose="02040503050406030204" pitchFamily="18" charset="0"/>
                          <a:ea typeface="Cambria Math" panose="02040503050406030204" pitchFamily="18" charset="0"/>
                        </a:rPr>
                        <m:t>∠</m:t>
                      </m:r>
                      <m:r>
                        <a:rPr lang="en-AU" sz="2000" i="1" dirty="0" smtClean="0">
                          <a:latin typeface="Cambria Math" panose="02040503050406030204" pitchFamily="18" charset="0"/>
                        </a:rPr>
                        <m:t>𝐴𝐵𝐶</m:t>
                      </m:r>
                      <m:r>
                        <a:rPr lang="en-AU" sz="2000" i="1" dirty="0" smtClean="0">
                          <a:latin typeface="Cambria Math" panose="02040503050406030204" pitchFamily="18" charset="0"/>
                        </a:rPr>
                        <m:t> </m:t>
                      </m:r>
                    </m:oMath>
                  </a14:m>
                  <a:r>
                    <a:rPr lang="en-AU" sz="2000" dirty="0"/>
                    <a:t>and </a:t>
                  </a:r>
                  <a14:m>
                    <m:oMath xmlns:m="http://schemas.openxmlformats.org/officeDocument/2006/math">
                      <m:r>
                        <a:rPr lang="en-AU" sz="2000" i="1" dirty="0" smtClean="0">
                          <a:latin typeface="Cambria Math" panose="02040503050406030204" pitchFamily="18" charset="0"/>
                          <a:ea typeface="Cambria Math" panose="02040503050406030204" pitchFamily="18" charset="0"/>
                        </a:rPr>
                        <m:t>∠</m:t>
                      </m:r>
                      <m:r>
                        <a:rPr lang="en-AU" sz="2000" i="1" dirty="0" smtClean="0">
                          <a:latin typeface="Cambria Math" panose="02040503050406030204" pitchFamily="18" charset="0"/>
                        </a:rPr>
                        <m:t>𝐵𝐴𝐶</m:t>
                      </m:r>
                      <m:r>
                        <a:rPr lang="en-AU" sz="2000" i="1" dirty="0" smtClean="0">
                          <a:latin typeface="Cambria Math" panose="02040503050406030204" pitchFamily="18" charset="0"/>
                        </a:rPr>
                        <m:t> </m:t>
                      </m:r>
                    </m:oMath>
                  </a14:m>
                  <a:r>
                    <a:rPr lang="en-AU" sz="2000" dirty="0"/>
                    <a:t>are called the ‘interior opposite’ angles?</a:t>
                  </a:r>
                </a:p>
              </p:txBody>
            </p:sp>
          </mc:Choice>
          <mc:Fallback>
            <p:sp>
              <p:nvSpPr>
                <p:cNvPr id="13" name="Rectangle 12" descr="A text box with the question Why do you think angle ABC and angle BAC are called the interior opposite angles? There are two arrows each pointing to an interior angle in a triangle.">
                  <a:extLst>
                    <a:ext uri="{FF2B5EF4-FFF2-40B4-BE49-F238E27FC236}">
                      <a16:creationId xmlns:a16="http://schemas.microsoft.com/office/drawing/2014/main" id="{EE319143-4F81-A418-01ED-B8DB85A1FA1A}"/>
                    </a:ext>
                  </a:extLst>
                </p:cNvPr>
                <p:cNvSpPr>
                  <a:spLocks noRot="1" noChangeAspect="1" noMove="1" noResize="1" noEditPoints="1" noAdjustHandles="1" noChangeArrowheads="1" noChangeShapeType="1" noTextEdit="1"/>
                </p:cNvSpPr>
                <p:nvPr/>
              </p:nvSpPr>
              <p:spPr>
                <a:xfrm>
                  <a:off x="917838" y="2519469"/>
                  <a:ext cx="3131649" cy="1626555"/>
                </a:xfrm>
                <a:prstGeom prst="rect">
                  <a:avLst/>
                </a:prstGeom>
                <a:blipFill>
                  <a:blip r:embed="rId2"/>
                  <a:stretch>
                    <a:fillRect/>
                  </a:stretch>
                </a:blipFill>
                <a:ln>
                  <a:noFill/>
                </a:ln>
              </p:spPr>
              <p:txBody>
                <a:bodyPr/>
                <a:lstStyle/>
                <a:p>
                  <a:r>
                    <a:rPr lang="en-AU">
                      <a:noFill/>
                    </a:rPr>
                    <a:t> </a:t>
                  </a:r>
                </a:p>
              </p:txBody>
            </p:sp>
          </mc:Fallback>
        </mc:AlternateContent>
        <p:cxnSp>
          <p:nvCxnSpPr>
            <p:cNvPr id="14" name="Straight Arrow Connector 13">
              <a:extLst>
                <a:ext uri="{FF2B5EF4-FFF2-40B4-BE49-F238E27FC236}">
                  <a16:creationId xmlns:a16="http://schemas.microsoft.com/office/drawing/2014/main" id="{533FD1A8-C4E6-4630-53D9-D9E2E3204D34}"/>
                </a:ext>
              </a:extLst>
            </p:cNvPr>
            <p:cNvCxnSpPr>
              <a:cxnSpLocks/>
            </p:cNvCxnSpPr>
            <p:nvPr/>
          </p:nvCxnSpPr>
          <p:spPr>
            <a:xfrm flipV="1">
              <a:off x="4120043" y="3597215"/>
              <a:ext cx="1975957" cy="1365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866E50-3F4D-7F2E-2764-CAB1F7684C86}"/>
                </a:ext>
              </a:extLst>
            </p:cNvPr>
            <p:cNvCxnSpPr>
              <a:cxnSpLocks/>
            </p:cNvCxnSpPr>
            <p:nvPr/>
          </p:nvCxnSpPr>
          <p:spPr>
            <a:xfrm>
              <a:off x="4120043" y="3870347"/>
              <a:ext cx="848772" cy="133138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An image of a triangle ABC, with side BC extended to D.">
            <a:extLst>
              <a:ext uri="{FF2B5EF4-FFF2-40B4-BE49-F238E27FC236}">
                <a16:creationId xmlns:a16="http://schemas.microsoft.com/office/drawing/2014/main" id="{FDA4FDF5-EE94-3320-DBFD-74E82ACD628D}"/>
              </a:ext>
            </a:extLst>
          </p:cNvPr>
          <p:cNvGrpSpPr/>
          <p:nvPr/>
        </p:nvGrpSpPr>
        <p:grpSpPr>
          <a:xfrm>
            <a:off x="4157575" y="2967226"/>
            <a:ext cx="4482623" cy="2641335"/>
            <a:chOff x="5252643" y="2068800"/>
            <a:chExt cx="4482623" cy="2641335"/>
          </a:xfrm>
        </p:grpSpPr>
        <p:sp>
          <p:nvSpPr>
            <p:cNvPr id="6" name="Freeform: Shape 5">
              <a:extLst>
                <a:ext uri="{FF2B5EF4-FFF2-40B4-BE49-F238E27FC236}">
                  <a16:creationId xmlns:a16="http://schemas.microsoft.com/office/drawing/2014/main" id="{6E53BCA7-3FC2-61BB-8197-6DFAAFEDB70F}"/>
                </a:ext>
              </a:extLst>
            </p:cNvPr>
            <p:cNvSpPr/>
            <p:nvPr/>
          </p:nvSpPr>
          <p:spPr>
            <a:xfrm>
              <a:off x="5548277" y="2378815"/>
              <a:ext cx="4186989" cy="2021305"/>
            </a:xfrm>
            <a:custGeom>
              <a:avLst/>
              <a:gdLst>
                <a:gd name="connsiteX0" fmla="*/ 4186989 w 4186989"/>
                <a:gd name="connsiteY0" fmla="*/ 2021305 h 2021305"/>
                <a:gd name="connsiteX1" fmla="*/ 0 w 4186989"/>
                <a:gd name="connsiteY1" fmla="*/ 2007555 h 2021305"/>
                <a:gd name="connsiteX2" fmla="*/ 1430039 w 4186989"/>
                <a:gd name="connsiteY2" fmla="*/ 0 h 2021305"/>
                <a:gd name="connsiteX3" fmla="*/ 2818827 w 4186989"/>
                <a:gd name="connsiteY3" fmla="*/ 2007555 h 2021305"/>
                <a:gd name="connsiteX4" fmla="*/ 2818827 w 4186989"/>
                <a:gd name="connsiteY4" fmla="*/ 2007555 h 2021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6989" h="2021305">
                  <a:moveTo>
                    <a:pt x="4186989" y="2021305"/>
                  </a:moveTo>
                  <a:lnTo>
                    <a:pt x="0" y="2007555"/>
                  </a:lnTo>
                  <a:lnTo>
                    <a:pt x="1430039" y="0"/>
                  </a:lnTo>
                  <a:lnTo>
                    <a:pt x="2818827" y="2007555"/>
                  </a:lnTo>
                  <a:lnTo>
                    <a:pt x="2818827" y="2007555"/>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D39FA4E5-F6A5-ED60-2E28-9E9857AE13CF}"/>
                </a:ext>
              </a:extLst>
            </p:cNvPr>
            <p:cNvSpPr txBox="1"/>
            <p:nvPr/>
          </p:nvSpPr>
          <p:spPr>
            <a:xfrm>
              <a:off x="6827061" y="2068800"/>
              <a:ext cx="309384" cy="310015"/>
            </a:xfrm>
            <a:prstGeom prst="rect">
              <a:avLst/>
            </a:prstGeom>
            <a:noFill/>
            <a:ln>
              <a:noFill/>
            </a:ln>
          </p:spPr>
          <p:txBody>
            <a:bodyPr wrap="square" lIns="0" tIns="0" rIns="0" bIns="0" rtlCol="0">
              <a:noAutofit/>
            </a:bodyPr>
            <a:lstStyle/>
            <a:p>
              <a:pPr algn="ctr"/>
              <a:r>
                <a:rPr lang="en-AU" sz="1800" dirty="0"/>
                <a:t>A</a:t>
              </a:r>
            </a:p>
          </p:txBody>
        </p:sp>
        <p:sp>
          <p:nvSpPr>
            <p:cNvPr id="8" name="TextBox 7">
              <a:extLst>
                <a:ext uri="{FF2B5EF4-FFF2-40B4-BE49-F238E27FC236}">
                  <a16:creationId xmlns:a16="http://schemas.microsoft.com/office/drawing/2014/main" id="{389A56EB-65EC-ABBF-B771-15BC6A058F5F}"/>
                </a:ext>
              </a:extLst>
            </p:cNvPr>
            <p:cNvSpPr txBox="1"/>
            <p:nvPr/>
          </p:nvSpPr>
          <p:spPr>
            <a:xfrm>
              <a:off x="5252643" y="4400120"/>
              <a:ext cx="309384" cy="310015"/>
            </a:xfrm>
            <a:prstGeom prst="rect">
              <a:avLst/>
            </a:prstGeom>
            <a:noFill/>
            <a:ln>
              <a:noFill/>
            </a:ln>
          </p:spPr>
          <p:txBody>
            <a:bodyPr wrap="square" lIns="0" tIns="0" rIns="0" bIns="0" rtlCol="0">
              <a:noAutofit/>
            </a:bodyPr>
            <a:lstStyle/>
            <a:p>
              <a:pPr algn="ctr"/>
              <a:r>
                <a:rPr lang="en-AU" sz="1800" dirty="0"/>
                <a:t>B</a:t>
              </a:r>
            </a:p>
          </p:txBody>
        </p:sp>
        <p:sp>
          <p:nvSpPr>
            <p:cNvPr id="9" name="TextBox 8">
              <a:extLst>
                <a:ext uri="{FF2B5EF4-FFF2-40B4-BE49-F238E27FC236}">
                  <a16:creationId xmlns:a16="http://schemas.microsoft.com/office/drawing/2014/main" id="{4B24628D-6360-7D2A-C17F-65DCF0C102B2}"/>
                </a:ext>
              </a:extLst>
            </p:cNvPr>
            <p:cNvSpPr txBox="1"/>
            <p:nvPr/>
          </p:nvSpPr>
          <p:spPr>
            <a:xfrm>
              <a:off x="8181472" y="4400120"/>
              <a:ext cx="309384" cy="310015"/>
            </a:xfrm>
            <a:prstGeom prst="rect">
              <a:avLst/>
            </a:prstGeom>
            <a:noFill/>
            <a:ln>
              <a:noFill/>
            </a:ln>
          </p:spPr>
          <p:txBody>
            <a:bodyPr wrap="square" lIns="0" tIns="0" rIns="0" bIns="0" rtlCol="0">
              <a:noAutofit/>
            </a:bodyPr>
            <a:lstStyle/>
            <a:p>
              <a:pPr algn="ctr"/>
              <a:r>
                <a:rPr lang="en-AU" sz="1800" dirty="0"/>
                <a:t>C</a:t>
              </a:r>
            </a:p>
          </p:txBody>
        </p:sp>
        <p:sp>
          <p:nvSpPr>
            <p:cNvPr id="10" name="TextBox 9">
              <a:extLst>
                <a:ext uri="{FF2B5EF4-FFF2-40B4-BE49-F238E27FC236}">
                  <a16:creationId xmlns:a16="http://schemas.microsoft.com/office/drawing/2014/main" id="{C5320DE2-E2CB-A1F8-ECE3-075CD6C8295C}"/>
                </a:ext>
              </a:extLst>
            </p:cNvPr>
            <p:cNvSpPr txBox="1"/>
            <p:nvPr/>
          </p:nvSpPr>
          <p:spPr>
            <a:xfrm>
              <a:off x="9425882" y="4400120"/>
              <a:ext cx="309384" cy="310015"/>
            </a:xfrm>
            <a:prstGeom prst="rect">
              <a:avLst/>
            </a:prstGeom>
            <a:noFill/>
            <a:ln>
              <a:noFill/>
            </a:ln>
          </p:spPr>
          <p:txBody>
            <a:bodyPr wrap="square" lIns="0" tIns="0" rIns="0" bIns="0" rtlCol="0">
              <a:noAutofit/>
            </a:bodyPr>
            <a:lstStyle/>
            <a:p>
              <a:pPr algn="ctr"/>
              <a:r>
                <a:rPr lang="en-AU" sz="1800" dirty="0"/>
                <a:t>D</a:t>
              </a:r>
            </a:p>
          </p:txBody>
        </p:sp>
      </p:grpSp>
      <mc:AlternateContent xmlns:mc="http://schemas.openxmlformats.org/markup-compatibility/2006">
        <mc:Choice xmlns:a14="http://schemas.microsoft.com/office/drawing/2010/main" Requires="a14">
          <p:sp>
            <p:nvSpPr>
              <p:cNvPr id="11" name="Callout: Line 10" descr="A callout with the question Why do you think angle ACD is called the exterior angle?">
                <a:extLst>
                  <a:ext uri="{FF2B5EF4-FFF2-40B4-BE49-F238E27FC236}">
                    <a16:creationId xmlns:a16="http://schemas.microsoft.com/office/drawing/2014/main" id="{A7D05708-6DD2-491F-3CF8-F57CFDDB1F50}"/>
                  </a:ext>
                </a:extLst>
              </p:cNvPr>
              <p:cNvSpPr/>
              <p:nvPr/>
            </p:nvSpPr>
            <p:spPr>
              <a:xfrm>
                <a:off x="8485505" y="2699725"/>
                <a:ext cx="2892647" cy="1458550"/>
              </a:xfrm>
              <a:prstGeom prst="borderCallout1">
                <a:avLst>
                  <a:gd name="adj1" fmla="val 60586"/>
                  <a:gd name="adj2" fmla="val -2175"/>
                  <a:gd name="adj3" fmla="val 179135"/>
                  <a:gd name="adj4" fmla="val -39938"/>
                </a:avLst>
              </a:prstGeom>
              <a:solidFill>
                <a:schemeClr val="accent2"/>
              </a:solidFill>
              <a:ln w="28575">
                <a:solidFill>
                  <a:schemeClr val="accent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a:r>
                  <a:rPr lang="en-AU" sz="2000" dirty="0"/>
                  <a:t>Why do you think </a:t>
                </a:r>
                <a14:m>
                  <m:oMath xmlns:m="http://schemas.openxmlformats.org/officeDocument/2006/math">
                    <m:r>
                      <a:rPr lang="en-AU" sz="2000" i="1" dirty="0" smtClean="0">
                        <a:latin typeface="Cambria Math" panose="02040503050406030204" pitchFamily="18" charset="0"/>
                        <a:ea typeface="Cambria Math" panose="02040503050406030204" pitchFamily="18" charset="0"/>
                      </a:rPr>
                      <m:t>∠</m:t>
                    </m:r>
                    <m:r>
                      <a:rPr lang="en-AU" sz="2000" i="1" dirty="0" smtClean="0">
                        <a:latin typeface="Cambria Math" panose="02040503050406030204" pitchFamily="18" charset="0"/>
                      </a:rPr>
                      <m:t>𝐴𝐶𝐷</m:t>
                    </m:r>
                    <m:r>
                      <a:rPr lang="en-AU" sz="2000" i="1" dirty="0" smtClean="0">
                        <a:latin typeface="Cambria Math" panose="02040503050406030204" pitchFamily="18" charset="0"/>
                      </a:rPr>
                      <m:t> </m:t>
                    </m:r>
                  </m:oMath>
                </a14:m>
                <a:r>
                  <a:rPr lang="en-AU" sz="2000" dirty="0"/>
                  <a:t>is called the ‘exterior angle’?</a:t>
                </a:r>
              </a:p>
            </p:txBody>
          </p:sp>
        </mc:Choice>
        <mc:Fallback>
          <p:sp>
            <p:nvSpPr>
              <p:cNvPr id="11" name="Callout: Line 10" descr="A callout with the question Why do you think angle ACD is called the exterior angle?">
                <a:extLst>
                  <a:ext uri="{FF2B5EF4-FFF2-40B4-BE49-F238E27FC236}">
                    <a16:creationId xmlns:a16="http://schemas.microsoft.com/office/drawing/2014/main" id="{A7D05708-6DD2-491F-3CF8-F57CFDDB1F50}"/>
                  </a:ext>
                </a:extLst>
              </p:cNvPr>
              <p:cNvSpPr>
                <a:spLocks noRot="1" noChangeAspect="1" noMove="1" noResize="1" noEditPoints="1" noAdjustHandles="1" noChangeArrowheads="1" noChangeShapeType="1" noTextEdit="1"/>
              </p:cNvSpPr>
              <p:nvPr/>
            </p:nvSpPr>
            <p:spPr>
              <a:xfrm>
                <a:off x="8485505" y="2699725"/>
                <a:ext cx="2892647" cy="1458550"/>
              </a:xfrm>
              <a:prstGeom prst="borderCallout1">
                <a:avLst>
                  <a:gd name="adj1" fmla="val 60586"/>
                  <a:gd name="adj2" fmla="val -2175"/>
                  <a:gd name="adj3" fmla="val 179135"/>
                  <a:gd name="adj4" fmla="val -39938"/>
                </a:avLst>
              </a:prstGeom>
              <a:blipFill>
                <a:blip r:embed="rId3"/>
                <a:stretch>
                  <a:fillRect/>
                </a:stretch>
              </a:blipFill>
              <a:ln w="28575">
                <a:solidFill>
                  <a:schemeClr val="accent2"/>
                </a:solidFill>
                <a:headEnd type="none" w="med" len="med"/>
                <a:tailEnd type="arrow" w="med" len="med"/>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DB49408-CA5B-6887-71FC-A48EBD85502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27957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BBC05F-98E0-8B1F-1532-684C100D6DD3}"/>
              </a:ext>
            </a:extLst>
          </p:cNvPr>
          <p:cNvSpPr>
            <a:spLocks noGrp="1"/>
          </p:cNvSpPr>
          <p:nvPr>
            <p:ph type="title"/>
          </p:nvPr>
        </p:nvSpPr>
        <p:spPr/>
        <p:txBody>
          <a:bodyPr/>
          <a:lstStyle/>
          <a:p>
            <a:r>
              <a:rPr lang="en-GB" dirty="0"/>
              <a:t>Exterior angle of a triangle (2)</a:t>
            </a:r>
            <a:endParaRPr lang="en-AU" dirty="0"/>
          </a:p>
        </p:txBody>
      </p:sp>
      <p:sp>
        <p:nvSpPr>
          <p:cNvPr id="4" name="Text Placeholder 3">
            <a:extLst>
              <a:ext uri="{FF2B5EF4-FFF2-40B4-BE49-F238E27FC236}">
                <a16:creationId xmlns:a16="http://schemas.microsoft.com/office/drawing/2014/main" id="{D8F79520-18A3-5F8E-9BEF-1DCE9F193055}"/>
              </a:ext>
            </a:extLst>
          </p:cNvPr>
          <p:cNvSpPr>
            <a:spLocks noGrp="1"/>
          </p:cNvSpPr>
          <p:nvPr>
            <p:ph type="body" sz="quarter" idx="18"/>
          </p:nvPr>
        </p:nvSpPr>
        <p:spPr/>
        <p:txBody>
          <a:bodyPr/>
          <a:lstStyle/>
          <a:p>
            <a:r>
              <a:rPr lang="en-AU" dirty="0"/>
              <a:t>Examples </a:t>
            </a:r>
            <a:r>
              <a:rPr lang="en-AU" dirty="0">
                <a:solidFill>
                  <a:schemeClr val="tx1"/>
                </a:solidFill>
              </a:rPr>
              <a:t>and</a:t>
            </a:r>
            <a:r>
              <a:rPr lang="en-AU" dirty="0"/>
              <a:t> </a:t>
            </a:r>
            <a:r>
              <a:rPr lang="en-AU" dirty="0">
                <a:solidFill>
                  <a:schemeClr val="tx2"/>
                </a:solidFill>
              </a:rPr>
              <a:t>non-examples</a:t>
            </a:r>
          </a:p>
        </p:txBody>
      </p:sp>
      <p:pic>
        <p:nvPicPr>
          <p:cNvPr id="5" name="Content Placeholder 6" descr="Diagram of an exterior angle">
            <a:extLst>
              <a:ext uri="{FF2B5EF4-FFF2-40B4-BE49-F238E27FC236}">
                <a16:creationId xmlns:a16="http://schemas.microsoft.com/office/drawing/2014/main" id="{6C50578D-621E-6201-B22D-BAFA7DC74F3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0000" y="1602218"/>
            <a:ext cx="3541185" cy="2508199"/>
          </a:xfrm>
          <a:prstGeom prst="rect">
            <a:avLst/>
          </a:prstGeom>
        </p:spPr>
      </p:pic>
      <p:pic>
        <p:nvPicPr>
          <p:cNvPr id="8" name="Picture 7" descr="Diagram of an exterior angle">
            <a:extLst>
              <a:ext uri="{FF2B5EF4-FFF2-40B4-BE49-F238E27FC236}">
                <a16:creationId xmlns:a16="http://schemas.microsoft.com/office/drawing/2014/main" id="{B80371F6-1704-D2A1-72B6-104A531AB74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59846" y="3063252"/>
            <a:ext cx="3541185" cy="3452748"/>
          </a:xfrm>
          <a:prstGeom prst="rect">
            <a:avLst/>
          </a:prstGeom>
        </p:spPr>
      </p:pic>
      <p:pic>
        <p:nvPicPr>
          <p:cNvPr id="6" name="Picture 5" descr="Diagram of an straight angle ">
            <a:extLst>
              <a:ext uri="{FF2B5EF4-FFF2-40B4-BE49-F238E27FC236}">
                <a16:creationId xmlns:a16="http://schemas.microsoft.com/office/drawing/2014/main" id="{53BB89F5-B2FC-B322-0111-1C6C644C91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01031" y="1087998"/>
            <a:ext cx="3850712" cy="2792976"/>
          </a:xfrm>
          <a:prstGeom prst="rect">
            <a:avLst/>
          </a:prstGeom>
        </p:spPr>
      </p:pic>
      <p:pic>
        <p:nvPicPr>
          <p:cNvPr id="9" name="Picture 8" descr="Diagram of an reflex angle">
            <a:extLst>
              <a:ext uri="{FF2B5EF4-FFF2-40B4-BE49-F238E27FC236}">
                <a16:creationId xmlns:a16="http://schemas.microsoft.com/office/drawing/2014/main" id="{9D9410E1-017B-DFA7-07F8-2419F73A22B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81395" y="3383709"/>
            <a:ext cx="3503456" cy="3222291"/>
          </a:xfrm>
          <a:prstGeom prst="rect">
            <a:avLst/>
          </a:prstGeom>
        </p:spPr>
      </p:pic>
      <p:pic>
        <p:nvPicPr>
          <p:cNvPr id="7" name="Picture 6" descr="Diagram of a vertically opposite angle">
            <a:extLst>
              <a:ext uri="{FF2B5EF4-FFF2-40B4-BE49-F238E27FC236}">
                <a16:creationId xmlns:a16="http://schemas.microsoft.com/office/drawing/2014/main" id="{66A1E286-ED87-9313-766D-03B92A4B2E5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32969" y="1602218"/>
            <a:ext cx="4311031" cy="4251914"/>
          </a:xfrm>
          <a:prstGeom prst="rect">
            <a:avLst/>
          </a:prstGeom>
        </p:spPr>
      </p:pic>
      <p:sp>
        <p:nvSpPr>
          <p:cNvPr id="2" name="Slide Number Placeholder 1">
            <a:extLst>
              <a:ext uri="{FF2B5EF4-FFF2-40B4-BE49-F238E27FC236}">
                <a16:creationId xmlns:a16="http://schemas.microsoft.com/office/drawing/2014/main" id="{2F8DF83C-350E-87EC-0692-76374E5627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416185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9A5E1-3C72-EC54-FC7C-2ACC8896613B}"/>
              </a:ext>
            </a:extLst>
          </p:cNvPr>
          <p:cNvSpPr>
            <a:spLocks noGrp="1"/>
          </p:cNvSpPr>
          <p:nvPr>
            <p:ph type="title"/>
          </p:nvPr>
        </p:nvSpPr>
        <p:spPr/>
        <p:txBody>
          <a:bodyPr/>
          <a:lstStyle/>
          <a:p>
            <a:r>
              <a:rPr lang="en-GB" dirty="0"/>
              <a:t>Exterior angle of a triangle (3)</a:t>
            </a:r>
            <a:endParaRPr lang="en-AU" dirty="0"/>
          </a:p>
        </p:txBody>
      </p:sp>
      <p:sp>
        <p:nvSpPr>
          <p:cNvPr id="11" name="TextBox 10">
            <a:extLst>
              <a:ext uri="{FF2B5EF4-FFF2-40B4-BE49-F238E27FC236}">
                <a16:creationId xmlns:a16="http://schemas.microsoft.com/office/drawing/2014/main" id="{F9E62160-A4DC-DFE7-F7F6-EEF773746469}"/>
              </a:ext>
            </a:extLst>
          </p:cNvPr>
          <p:cNvSpPr txBox="1"/>
          <p:nvPr/>
        </p:nvSpPr>
        <p:spPr>
          <a:xfrm>
            <a:off x="360000" y="980388"/>
            <a:ext cx="10789879" cy="735248"/>
          </a:xfrm>
          <a:prstGeom prst="rect">
            <a:avLst/>
          </a:prstGeom>
          <a:noFill/>
        </p:spPr>
        <p:txBody>
          <a:bodyPr wrap="square" lIns="0" tIns="0" rIns="0" bIns="0" rtlCol="0">
            <a:noAutofit/>
          </a:bodyPr>
          <a:lstStyle/>
          <a:p>
            <a:pPr marL="285750" indent="-285750" algn="l">
              <a:lnSpc>
                <a:spcPct val="150000"/>
              </a:lnSpc>
              <a:buFont typeface="Arial" panose="020B0604020202020204" pitchFamily="34" charset="0"/>
              <a:buChar char="•"/>
            </a:pPr>
            <a:r>
              <a:rPr lang="en-AU" sz="1800" dirty="0"/>
              <a:t>What do you notice?</a:t>
            </a:r>
          </a:p>
          <a:p>
            <a:pPr marL="285750" indent="-285750" algn="l">
              <a:lnSpc>
                <a:spcPct val="150000"/>
              </a:lnSpc>
              <a:buFont typeface="Arial" panose="020B0604020202020204" pitchFamily="34" charset="0"/>
              <a:buChar char="•"/>
            </a:pPr>
            <a:r>
              <a:rPr lang="en-AU" sz="1800" dirty="0"/>
              <a:t>What do you wonder?</a:t>
            </a:r>
          </a:p>
        </p:txBody>
      </p:sp>
      <p:pic>
        <p:nvPicPr>
          <p:cNvPr id="5" name="Content Placeholder 6" descr="Triangle with exterior angle of 100 and opposite interior angles of 50 and 50">
            <a:extLst>
              <a:ext uri="{FF2B5EF4-FFF2-40B4-BE49-F238E27FC236}">
                <a16:creationId xmlns:a16="http://schemas.microsoft.com/office/drawing/2014/main" id="{1F9AD815-A895-43F7-F653-4DE2AE9F342B}"/>
              </a:ext>
            </a:extLst>
          </p:cNvPr>
          <p:cNvPicPr>
            <a:picLocks noChangeAspect="1"/>
          </p:cNvPicPr>
          <p:nvPr/>
        </p:nvPicPr>
        <p:blipFill>
          <a:blip r:embed="rId2"/>
          <a:stretch>
            <a:fillRect/>
          </a:stretch>
        </p:blipFill>
        <p:spPr>
          <a:xfrm>
            <a:off x="360000" y="1866922"/>
            <a:ext cx="4893246" cy="2400576"/>
          </a:xfrm>
          <a:prstGeom prst="rect">
            <a:avLst/>
          </a:prstGeom>
        </p:spPr>
      </p:pic>
      <p:pic>
        <p:nvPicPr>
          <p:cNvPr id="6" name="Picture 5" descr="Triangle with exterior angle of 120 and opposite interior angles of 80 and 40">
            <a:extLst>
              <a:ext uri="{FF2B5EF4-FFF2-40B4-BE49-F238E27FC236}">
                <a16:creationId xmlns:a16="http://schemas.microsoft.com/office/drawing/2014/main" id="{407A4344-E8BB-0B6C-AB74-DBF57C7348AE}"/>
              </a:ext>
            </a:extLst>
          </p:cNvPr>
          <p:cNvPicPr>
            <a:picLocks noChangeAspect="1"/>
          </p:cNvPicPr>
          <p:nvPr/>
        </p:nvPicPr>
        <p:blipFill>
          <a:blip r:embed="rId3"/>
          <a:stretch>
            <a:fillRect/>
          </a:stretch>
        </p:blipFill>
        <p:spPr>
          <a:xfrm>
            <a:off x="360000" y="4267498"/>
            <a:ext cx="4893246" cy="2428502"/>
          </a:xfrm>
          <a:prstGeom prst="rect">
            <a:avLst/>
          </a:prstGeom>
        </p:spPr>
      </p:pic>
      <p:pic>
        <p:nvPicPr>
          <p:cNvPr id="7" name="Picture 6" descr="Triangle with exterior angle of 160 and opposite interior angles of 27 and 133">
            <a:extLst>
              <a:ext uri="{FF2B5EF4-FFF2-40B4-BE49-F238E27FC236}">
                <a16:creationId xmlns:a16="http://schemas.microsoft.com/office/drawing/2014/main" id="{A3C0EAB1-908D-77D3-5AA2-EF736374F28E}"/>
              </a:ext>
            </a:extLst>
          </p:cNvPr>
          <p:cNvPicPr>
            <a:picLocks noChangeAspect="1"/>
          </p:cNvPicPr>
          <p:nvPr/>
        </p:nvPicPr>
        <p:blipFill>
          <a:blip r:embed="rId4"/>
          <a:stretch>
            <a:fillRect/>
          </a:stretch>
        </p:blipFill>
        <p:spPr>
          <a:xfrm>
            <a:off x="5400000" y="2070300"/>
            <a:ext cx="5947029" cy="3072065"/>
          </a:xfrm>
          <a:prstGeom prst="rect">
            <a:avLst/>
          </a:prstGeom>
        </p:spPr>
      </p:pic>
      <p:sp>
        <p:nvSpPr>
          <p:cNvPr id="2" name="Slide Number Placeholder 1">
            <a:extLst>
              <a:ext uri="{FF2B5EF4-FFF2-40B4-BE49-F238E27FC236}">
                <a16:creationId xmlns:a16="http://schemas.microsoft.com/office/drawing/2014/main" id="{DC75D368-30FB-EF0B-76DD-4DBAA2E574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59455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8D9A1C-914A-5419-2FE5-C3DCB977B74B}"/>
              </a:ext>
            </a:extLst>
          </p:cNvPr>
          <p:cNvSpPr>
            <a:spLocks noGrp="1"/>
          </p:cNvSpPr>
          <p:nvPr>
            <p:ph type="title"/>
          </p:nvPr>
        </p:nvSpPr>
        <p:spPr/>
        <p:txBody>
          <a:bodyPr/>
          <a:lstStyle/>
          <a:p>
            <a:r>
              <a:rPr lang="en-GB" dirty="0"/>
              <a:t>Calculating the size of an angle (1)</a:t>
            </a:r>
            <a:endParaRPr lang="en-AU" dirty="0"/>
          </a:p>
        </p:txBody>
      </p:sp>
      <p:sp>
        <p:nvSpPr>
          <p:cNvPr id="4" name="Text Placeholder 3">
            <a:extLst>
              <a:ext uri="{FF2B5EF4-FFF2-40B4-BE49-F238E27FC236}">
                <a16:creationId xmlns:a16="http://schemas.microsoft.com/office/drawing/2014/main" id="{5EDC995C-46C2-F65A-293A-6B810AF32EA2}"/>
              </a:ext>
            </a:extLst>
          </p:cNvPr>
          <p:cNvSpPr>
            <a:spLocks noGrp="1"/>
          </p:cNvSpPr>
          <p:nvPr>
            <p:ph type="body" sz="quarter" idx="18"/>
          </p:nvPr>
        </p:nvSpPr>
        <p:spPr>
          <a:xfrm>
            <a:off x="407135" y="982520"/>
            <a:ext cx="10080000" cy="310015"/>
          </a:xfrm>
        </p:spPr>
        <p:txBody>
          <a:bodyPr/>
          <a:lstStyle/>
          <a:p>
            <a:r>
              <a:rPr lang="en-GB" dirty="0"/>
              <a:t>Exterior angle of a triangle – example 1</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5F13CAB-F5FC-13C4-71EF-F96361EB1585}"/>
                  </a:ext>
                </a:extLst>
              </p:cNvPr>
              <p:cNvSpPr txBox="1"/>
              <p:nvPr/>
            </p:nvSpPr>
            <p:spPr>
              <a:xfrm>
                <a:off x="407135" y="1523958"/>
                <a:ext cx="4255365" cy="310015"/>
              </a:xfrm>
              <a:prstGeom prst="rect">
                <a:avLst/>
              </a:prstGeom>
              <a:noFill/>
            </p:spPr>
            <p:txBody>
              <a:bodyPr wrap="square" lIns="0" tIns="0" rIns="0" bIns="0" rtlCol="0">
                <a:noAutofit/>
              </a:bodyPr>
              <a:lstStyle/>
              <a:p>
                <a:pPr algn="l"/>
                <a:r>
                  <a:rPr lang="en-AU" sz="1800" dirty="0"/>
                  <a:t>Determine the value of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𝑜</m:t>
                        </m:r>
                      </m:sup>
                    </m:sSup>
                  </m:oMath>
                </a14:m>
                <a:r>
                  <a:rPr lang="en-AU" sz="1800" dirty="0"/>
                  <a:t>.</a:t>
                </a:r>
              </a:p>
            </p:txBody>
          </p:sp>
        </mc:Choice>
        <mc:Fallback>
          <p:sp>
            <p:nvSpPr>
              <p:cNvPr id="5" name="TextBox 4">
                <a:extLst>
                  <a:ext uri="{FF2B5EF4-FFF2-40B4-BE49-F238E27FC236}">
                    <a16:creationId xmlns:a16="http://schemas.microsoft.com/office/drawing/2014/main" id="{55F13CAB-F5FC-13C4-71EF-F96361EB1585}"/>
                  </a:ext>
                </a:extLst>
              </p:cNvPr>
              <p:cNvSpPr txBox="1">
                <a:spLocks noRot="1" noChangeAspect="1" noMove="1" noResize="1" noEditPoints="1" noAdjustHandles="1" noChangeArrowheads="1" noChangeShapeType="1" noTextEdit="1"/>
              </p:cNvSpPr>
              <p:nvPr/>
            </p:nvSpPr>
            <p:spPr>
              <a:xfrm>
                <a:off x="407135" y="1523958"/>
                <a:ext cx="4255365" cy="310015"/>
              </a:xfrm>
              <a:prstGeom prst="rect">
                <a:avLst/>
              </a:prstGeom>
              <a:blipFill>
                <a:blip r:embed="rId3"/>
                <a:stretch>
                  <a:fillRect l="-3438" t="-25490" b="-33333"/>
                </a:stretch>
              </a:blipFill>
            </p:spPr>
            <p:txBody>
              <a:bodyPr/>
              <a:lstStyle/>
              <a:p>
                <a:r>
                  <a:rPr lang="en-AU">
                    <a:noFill/>
                  </a:rPr>
                  <a:t> </a:t>
                </a:r>
              </a:p>
            </p:txBody>
          </p:sp>
        </mc:Fallback>
      </mc:AlternateContent>
      <p:pic>
        <p:nvPicPr>
          <p:cNvPr id="10" name="Picture 9" descr="Diagram of a triangle with exterior angle measuring 132 degrees, and opposite interior angles m and 58">
            <a:extLst>
              <a:ext uri="{FF2B5EF4-FFF2-40B4-BE49-F238E27FC236}">
                <a16:creationId xmlns:a16="http://schemas.microsoft.com/office/drawing/2014/main" id="{51C493C9-69FC-42A1-E4AA-201D3ECAA6C3}"/>
              </a:ext>
            </a:extLst>
          </p:cNvPr>
          <p:cNvPicPr>
            <a:picLocks noChangeAspect="1"/>
          </p:cNvPicPr>
          <p:nvPr/>
        </p:nvPicPr>
        <p:blipFill>
          <a:blip r:embed="rId4"/>
          <a:stretch>
            <a:fillRect/>
          </a:stretch>
        </p:blipFill>
        <p:spPr>
          <a:xfrm>
            <a:off x="360000" y="2733178"/>
            <a:ext cx="5220668" cy="2905664"/>
          </a:xfrm>
          <a:prstGeom prst="rect">
            <a:avLst/>
          </a:prstGeom>
        </p:spPr>
      </p:pic>
      <p:pic>
        <p:nvPicPr>
          <p:cNvPr id="11" name="Picture 10" descr="Bar model with lengths m and 58 in the top row and 132 in the bottom row">
            <a:extLst>
              <a:ext uri="{FF2B5EF4-FFF2-40B4-BE49-F238E27FC236}">
                <a16:creationId xmlns:a16="http://schemas.microsoft.com/office/drawing/2014/main" id="{66C63126-2C2B-60EB-F622-4CB5140FEF9E}"/>
              </a:ext>
            </a:extLst>
          </p:cNvPr>
          <p:cNvPicPr>
            <a:picLocks noChangeAspect="1"/>
          </p:cNvPicPr>
          <p:nvPr/>
        </p:nvPicPr>
        <p:blipFill>
          <a:blip r:embed="rId5"/>
          <a:stretch>
            <a:fillRect/>
          </a:stretch>
        </p:blipFill>
        <p:spPr>
          <a:xfrm>
            <a:off x="6611335" y="2348425"/>
            <a:ext cx="4694652" cy="1552264"/>
          </a:xfrm>
          <a:prstGeom prst="rect">
            <a:avLst/>
          </a:prstGeom>
        </p:spPr>
      </p:pic>
      <mc:AlternateContent xmlns:mc="http://schemas.openxmlformats.org/markup-compatibility/2006">
        <mc:Choice xmlns:a14="http://schemas.microsoft.com/office/drawing/2010/main" Requires="a14">
          <p:sp>
            <p:nvSpPr>
              <p:cNvPr id="9" name="Content Placeholder 1">
                <a:extLst>
                  <a:ext uri="{FF2B5EF4-FFF2-40B4-BE49-F238E27FC236}">
                    <a16:creationId xmlns:a16="http://schemas.microsoft.com/office/drawing/2014/main" id="{470615DC-D312-32C6-DE8C-32A41B00661E}"/>
                  </a:ext>
                </a:extLst>
              </p:cNvPr>
              <p:cNvSpPr txBox="1">
                <a:spLocks/>
              </p:cNvSpPr>
              <p:nvPr/>
            </p:nvSpPr>
            <p:spPr>
              <a:xfrm>
                <a:off x="6611335" y="3742432"/>
                <a:ext cx="3407603" cy="173363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𝑚</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58</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132</m:t>
                          </m:r>
                        </m:e>
                        <m:sup>
                          <m:r>
                            <a:rPr lang="en-AU" i="1" smtClean="0">
                              <a:latin typeface="Cambria Math" panose="02040503050406030204" pitchFamily="18" charset="0"/>
                            </a:rPr>
                            <m:t>𝑜</m:t>
                          </m:r>
                        </m:sup>
                      </m:sSup>
                    </m:oMath>
                  </m:oMathPara>
                </a14:m>
                <a:endParaRPr lang="en-AU" dirty="0"/>
              </a:p>
              <a:p>
                <a:pPr>
                  <a:lnSpc>
                    <a:spcPct val="200000"/>
                  </a:lnSpc>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𝑚</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74</m:t>
                          </m:r>
                        </m:e>
                        <m:sup>
                          <m:r>
                            <a:rPr lang="en-AU" i="1" smtClean="0">
                              <a:latin typeface="Cambria Math" panose="02040503050406030204" pitchFamily="18" charset="0"/>
                            </a:rPr>
                            <m:t>𝑜</m:t>
                          </m:r>
                        </m:sup>
                      </m:sSup>
                    </m:oMath>
                  </m:oMathPara>
                </a14:m>
                <a:endParaRPr lang="en-AU" dirty="0"/>
              </a:p>
            </p:txBody>
          </p:sp>
        </mc:Choice>
        <mc:Fallback>
          <p:sp>
            <p:nvSpPr>
              <p:cNvPr id="9" name="Content Placeholder 1">
                <a:extLst>
                  <a:ext uri="{FF2B5EF4-FFF2-40B4-BE49-F238E27FC236}">
                    <a16:creationId xmlns:a16="http://schemas.microsoft.com/office/drawing/2014/main" id="{470615DC-D312-32C6-DE8C-32A41B00661E}"/>
                  </a:ext>
                </a:extLst>
              </p:cNvPr>
              <p:cNvSpPr txBox="1">
                <a:spLocks noRot="1" noChangeAspect="1" noMove="1" noResize="1" noEditPoints="1" noAdjustHandles="1" noChangeArrowheads="1" noChangeShapeType="1" noTextEdit="1"/>
              </p:cNvSpPr>
              <p:nvPr/>
            </p:nvSpPr>
            <p:spPr>
              <a:xfrm>
                <a:off x="6611335" y="3742432"/>
                <a:ext cx="3407603" cy="1733638"/>
              </a:xfrm>
              <a:prstGeom prst="rect">
                <a:avLst/>
              </a:prstGeom>
              <a:blipFill>
                <a:blip r:embed="rId6"/>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A1C3298F-AB4C-891D-A10D-057F0BED82C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54484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8D9A1C-914A-5419-2FE5-C3DCB977B74B}"/>
              </a:ext>
            </a:extLst>
          </p:cNvPr>
          <p:cNvSpPr>
            <a:spLocks noGrp="1"/>
          </p:cNvSpPr>
          <p:nvPr>
            <p:ph type="title"/>
          </p:nvPr>
        </p:nvSpPr>
        <p:spPr/>
        <p:txBody>
          <a:bodyPr/>
          <a:lstStyle/>
          <a:p>
            <a:r>
              <a:rPr lang="en-GB" dirty="0"/>
              <a:t>Calculating the size of an angle (2)</a:t>
            </a:r>
            <a:endParaRPr lang="en-AU" dirty="0"/>
          </a:p>
        </p:txBody>
      </p:sp>
      <p:sp>
        <p:nvSpPr>
          <p:cNvPr id="4" name="Text Placeholder 3">
            <a:extLst>
              <a:ext uri="{FF2B5EF4-FFF2-40B4-BE49-F238E27FC236}">
                <a16:creationId xmlns:a16="http://schemas.microsoft.com/office/drawing/2014/main" id="{5EDC995C-46C2-F65A-293A-6B810AF32EA2}"/>
              </a:ext>
            </a:extLst>
          </p:cNvPr>
          <p:cNvSpPr>
            <a:spLocks noGrp="1"/>
          </p:cNvSpPr>
          <p:nvPr>
            <p:ph type="body" sz="quarter" idx="18"/>
          </p:nvPr>
        </p:nvSpPr>
        <p:spPr>
          <a:xfrm>
            <a:off x="407135" y="982520"/>
            <a:ext cx="10080000" cy="310015"/>
          </a:xfrm>
        </p:spPr>
        <p:txBody>
          <a:bodyPr/>
          <a:lstStyle/>
          <a:p>
            <a:r>
              <a:rPr lang="en-GB" dirty="0"/>
              <a:t>Exterior angle of a triangle – example 1 prompts</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5F13CAB-F5FC-13C4-71EF-F96361EB1585}"/>
                  </a:ext>
                </a:extLst>
              </p:cNvPr>
              <p:cNvSpPr txBox="1"/>
              <p:nvPr/>
            </p:nvSpPr>
            <p:spPr>
              <a:xfrm>
                <a:off x="407135" y="1523958"/>
                <a:ext cx="4255365" cy="310015"/>
              </a:xfrm>
              <a:prstGeom prst="rect">
                <a:avLst/>
              </a:prstGeom>
              <a:noFill/>
            </p:spPr>
            <p:txBody>
              <a:bodyPr wrap="square" lIns="0" tIns="0" rIns="0" bIns="0" rtlCol="0">
                <a:noAutofit/>
              </a:bodyPr>
              <a:lstStyle/>
              <a:p>
                <a:pPr algn="l"/>
                <a:r>
                  <a:rPr lang="en-AU" sz="1800" dirty="0"/>
                  <a:t>Determine the value of </a:t>
                </a:r>
                <a14:m>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𝑚</m:t>
                        </m:r>
                      </m:e>
                      <m:sup>
                        <m:r>
                          <a:rPr lang="en-AU" sz="1800" b="0" i="1" smtClean="0">
                            <a:latin typeface="Cambria Math" panose="02040503050406030204" pitchFamily="18" charset="0"/>
                          </a:rPr>
                          <m:t>𝑜</m:t>
                        </m:r>
                      </m:sup>
                    </m:sSup>
                  </m:oMath>
                </a14:m>
                <a:r>
                  <a:rPr lang="en-AU" sz="1800" dirty="0"/>
                  <a:t>.</a:t>
                </a:r>
              </a:p>
            </p:txBody>
          </p:sp>
        </mc:Choice>
        <mc:Fallback>
          <p:sp>
            <p:nvSpPr>
              <p:cNvPr id="5" name="TextBox 4">
                <a:extLst>
                  <a:ext uri="{FF2B5EF4-FFF2-40B4-BE49-F238E27FC236}">
                    <a16:creationId xmlns:a16="http://schemas.microsoft.com/office/drawing/2014/main" id="{55F13CAB-F5FC-13C4-71EF-F96361EB1585}"/>
                  </a:ext>
                </a:extLst>
              </p:cNvPr>
              <p:cNvSpPr txBox="1">
                <a:spLocks noRot="1" noChangeAspect="1" noMove="1" noResize="1" noEditPoints="1" noAdjustHandles="1" noChangeArrowheads="1" noChangeShapeType="1" noTextEdit="1"/>
              </p:cNvSpPr>
              <p:nvPr/>
            </p:nvSpPr>
            <p:spPr>
              <a:xfrm>
                <a:off x="407135" y="1523958"/>
                <a:ext cx="4255365" cy="310015"/>
              </a:xfrm>
              <a:prstGeom prst="rect">
                <a:avLst/>
              </a:prstGeom>
              <a:blipFill>
                <a:blip r:embed="rId3"/>
                <a:stretch>
                  <a:fillRect l="-3438" t="-25490" b="-33333"/>
                </a:stretch>
              </a:blipFill>
            </p:spPr>
            <p:txBody>
              <a:bodyPr/>
              <a:lstStyle/>
              <a:p>
                <a:r>
                  <a:rPr lang="en-AU">
                    <a:noFill/>
                  </a:rPr>
                  <a:t> </a:t>
                </a:r>
              </a:p>
            </p:txBody>
          </p:sp>
        </mc:Fallback>
      </mc:AlternateContent>
      <p:pic>
        <p:nvPicPr>
          <p:cNvPr id="7" name="Picture 6" descr="Diagram of a triangle with exterior angle measuring 132 degrees, and opposite interior angles m and 58">
            <a:extLst>
              <a:ext uri="{FF2B5EF4-FFF2-40B4-BE49-F238E27FC236}">
                <a16:creationId xmlns:a16="http://schemas.microsoft.com/office/drawing/2014/main" id="{E0353610-3B11-2862-3D2D-4CD578DF9CA4}"/>
              </a:ext>
            </a:extLst>
          </p:cNvPr>
          <p:cNvPicPr>
            <a:picLocks noChangeAspect="1"/>
          </p:cNvPicPr>
          <p:nvPr/>
        </p:nvPicPr>
        <p:blipFill>
          <a:blip r:embed="rId4"/>
          <a:stretch>
            <a:fillRect/>
          </a:stretch>
        </p:blipFill>
        <p:spPr>
          <a:xfrm>
            <a:off x="360000" y="2733178"/>
            <a:ext cx="5220668" cy="2905664"/>
          </a:xfrm>
          <a:prstGeom prst="rect">
            <a:avLst/>
          </a:prstGeom>
        </p:spPr>
      </p:pic>
      <p:pic>
        <p:nvPicPr>
          <p:cNvPr id="8" name="Picture 7" descr="Bar model with lengths m and 58 in the top row and 132 in the bottom row">
            <a:extLst>
              <a:ext uri="{FF2B5EF4-FFF2-40B4-BE49-F238E27FC236}">
                <a16:creationId xmlns:a16="http://schemas.microsoft.com/office/drawing/2014/main" id="{789BDFD7-7BBD-C109-B6BF-AE638E800190}"/>
              </a:ext>
            </a:extLst>
          </p:cNvPr>
          <p:cNvPicPr>
            <a:picLocks noChangeAspect="1"/>
          </p:cNvPicPr>
          <p:nvPr/>
        </p:nvPicPr>
        <p:blipFill>
          <a:blip r:embed="rId5"/>
          <a:stretch>
            <a:fillRect/>
          </a:stretch>
        </p:blipFill>
        <p:spPr>
          <a:xfrm>
            <a:off x="6611335" y="2348425"/>
            <a:ext cx="4694652" cy="1552264"/>
          </a:xfrm>
          <a:prstGeom prst="rect">
            <a:avLst/>
          </a:prstGeom>
        </p:spPr>
      </p:pic>
      <mc:AlternateContent xmlns:mc="http://schemas.openxmlformats.org/markup-compatibility/2006">
        <mc:Choice xmlns:a14="http://schemas.microsoft.com/office/drawing/2010/main" Requires="a14">
          <p:sp>
            <p:nvSpPr>
              <p:cNvPr id="6" name="Content Placeholder 1">
                <a:extLst>
                  <a:ext uri="{FF2B5EF4-FFF2-40B4-BE49-F238E27FC236}">
                    <a16:creationId xmlns:a16="http://schemas.microsoft.com/office/drawing/2014/main" id="{EC26F497-38B4-28CA-7216-40400452DF00}"/>
                  </a:ext>
                </a:extLst>
              </p:cNvPr>
              <p:cNvSpPr txBox="1">
                <a:spLocks/>
              </p:cNvSpPr>
              <p:nvPr/>
            </p:nvSpPr>
            <p:spPr>
              <a:xfrm>
                <a:off x="6611335" y="3742432"/>
                <a:ext cx="3407603" cy="173363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𝑚</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58</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132</m:t>
                          </m:r>
                        </m:e>
                        <m:sup>
                          <m:r>
                            <a:rPr lang="en-AU" i="1" smtClean="0">
                              <a:latin typeface="Cambria Math" panose="02040503050406030204" pitchFamily="18" charset="0"/>
                            </a:rPr>
                            <m:t>𝑜</m:t>
                          </m:r>
                        </m:sup>
                      </m:sSup>
                    </m:oMath>
                  </m:oMathPara>
                </a14:m>
                <a:endParaRPr lang="en-AU" dirty="0"/>
              </a:p>
              <a:p>
                <a:pPr>
                  <a:lnSpc>
                    <a:spcPct val="200000"/>
                  </a:lnSpc>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𝑚</m:t>
                          </m:r>
                        </m:e>
                        <m:sup>
                          <m:r>
                            <a:rPr lang="en-AU" i="1" smtClean="0">
                              <a:latin typeface="Cambria Math" panose="02040503050406030204" pitchFamily="18" charset="0"/>
                            </a:rPr>
                            <m:t>𝑜</m:t>
                          </m:r>
                        </m:sup>
                      </m:sSup>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74</m:t>
                          </m:r>
                        </m:e>
                        <m:sup>
                          <m:r>
                            <a:rPr lang="en-AU" i="1" smtClean="0">
                              <a:latin typeface="Cambria Math" panose="02040503050406030204" pitchFamily="18" charset="0"/>
                            </a:rPr>
                            <m:t>𝑜</m:t>
                          </m:r>
                        </m:sup>
                      </m:sSup>
                    </m:oMath>
                  </m:oMathPara>
                </a14:m>
                <a:endParaRPr lang="en-AU" dirty="0"/>
              </a:p>
            </p:txBody>
          </p:sp>
        </mc:Choice>
        <mc:Fallback>
          <p:sp>
            <p:nvSpPr>
              <p:cNvPr id="6" name="Content Placeholder 1">
                <a:extLst>
                  <a:ext uri="{FF2B5EF4-FFF2-40B4-BE49-F238E27FC236}">
                    <a16:creationId xmlns:a16="http://schemas.microsoft.com/office/drawing/2014/main" id="{EC26F497-38B4-28CA-7216-40400452DF00}"/>
                  </a:ext>
                </a:extLst>
              </p:cNvPr>
              <p:cNvSpPr txBox="1">
                <a:spLocks noRot="1" noChangeAspect="1" noMove="1" noResize="1" noEditPoints="1" noAdjustHandles="1" noChangeArrowheads="1" noChangeShapeType="1" noTextEdit="1"/>
              </p:cNvSpPr>
              <p:nvPr/>
            </p:nvSpPr>
            <p:spPr>
              <a:xfrm>
                <a:off x="6611335" y="3742432"/>
                <a:ext cx="3407603" cy="1733638"/>
              </a:xfrm>
              <a:prstGeom prst="rect">
                <a:avLst/>
              </a:prstGeom>
              <a:blipFill>
                <a:blip r:embed="rId6"/>
                <a:stretch>
                  <a:fillRect/>
                </a:stretch>
              </a:blipFill>
            </p:spPr>
            <p:txBody>
              <a:bodyPr/>
              <a:lstStyle/>
              <a:p>
                <a:r>
                  <a:rPr lang="en-AU">
                    <a:noFill/>
                  </a:rPr>
                  <a:t> </a:t>
                </a:r>
              </a:p>
            </p:txBody>
          </p:sp>
        </mc:Fallback>
      </mc:AlternateContent>
      <p:sp>
        <p:nvSpPr>
          <p:cNvPr id="10" name="Speech Bubble: Rectangle with Corners Rounded 9" descr="How does this equation relate to the bar model?">
            <a:extLst>
              <a:ext uri="{FF2B5EF4-FFF2-40B4-BE49-F238E27FC236}">
                <a16:creationId xmlns:a16="http://schemas.microsoft.com/office/drawing/2014/main" id="{152B675C-AEB4-643A-88E9-494571528073}"/>
              </a:ext>
            </a:extLst>
          </p:cNvPr>
          <p:cNvSpPr/>
          <p:nvPr/>
        </p:nvSpPr>
        <p:spPr>
          <a:xfrm>
            <a:off x="8864016" y="3921863"/>
            <a:ext cx="2441971" cy="1034716"/>
          </a:xfrm>
          <a:prstGeom prst="wedgeRoundRectCallout">
            <a:avLst>
              <a:gd name="adj1" fmla="val -57989"/>
              <a:gd name="adj2" fmla="val -230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How does this equation relate to the bar model?</a:t>
            </a:r>
          </a:p>
        </p:txBody>
      </p:sp>
      <p:sp>
        <p:nvSpPr>
          <p:cNvPr id="9" name="Speech Bubble: Rectangle with Corners Rounded 8" descr="How do we know this?">
            <a:extLst>
              <a:ext uri="{FF2B5EF4-FFF2-40B4-BE49-F238E27FC236}">
                <a16:creationId xmlns:a16="http://schemas.microsoft.com/office/drawing/2014/main" id="{890B668E-4E9C-1AFE-0F8A-BE75DD7398FB}"/>
              </a:ext>
            </a:extLst>
          </p:cNvPr>
          <p:cNvSpPr/>
          <p:nvPr/>
        </p:nvSpPr>
        <p:spPr>
          <a:xfrm>
            <a:off x="6458932" y="5315865"/>
            <a:ext cx="2596627" cy="645953"/>
          </a:xfrm>
          <a:prstGeom prst="wedgeRoundRectCallout">
            <a:avLst>
              <a:gd name="adj1" fmla="val -21431"/>
              <a:gd name="adj2" fmla="val -803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t>How do we know this?</a:t>
            </a:r>
          </a:p>
        </p:txBody>
      </p:sp>
      <p:sp>
        <p:nvSpPr>
          <p:cNvPr id="2" name="Slide Number Placeholder 1">
            <a:extLst>
              <a:ext uri="{FF2B5EF4-FFF2-40B4-BE49-F238E27FC236}">
                <a16:creationId xmlns:a16="http://schemas.microsoft.com/office/drawing/2014/main" id="{A1C3298F-AB4C-891D-A10D-057F0BED82C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504013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EF730E-F30A-BAFF-526E-9DBA914009D8}"/>
              </a:ext>
            </a:extLst>
          </p:cNvPr>
          <p:cNvSpPr>
            <a:spLocks noGrp="1"/>
          </p:cNvSpPr>
          <p:nvPr>
            <p:ph type="title"/>
          </p:nvPr>
        </p:nvSpPr>
        <p:spPr/>
        <p:txBody>
          <a:bodyPr/>
          <a:lstStyle/>
          <a:p>
            <a:r>
              <a:rPr lang="en-GB" dirty="0"/>
              <a:t>Calculating the size of an angle (3)</a:t>
            </a:r>
            <a:endParaRPr lang="en-AU" dirty="0"/>
          </a:p>
        </p:txBody>
      </p:sp>
      <p:sp>
        <p:nvSpPr>
          <p:cNvPr id="4" name="Text Placeholder 3">
            <a:extLst>
              <a:ext uri="{FF2B5EF4-FFF2-40B4-BE49-F238E27FC236}">
                <a16:creationId xmlns:a16="http://schemas.microsoft.com/office/drawing/2014/main" id="{91CE57A8-415B-E2E5-FD8B-BEC0C321FBD1}"/>
              </a:ext>
            </a:extLst>
          </p:cNvPr>
          <p:cNvSpPr>
            <a:spLocks noGrp="1"/>
          </p:cNvSpPr>
          <p:nvPr>
            <p:ph type="body" sz="quarter" idx="18"/>
          </p:nvPr>
        </p:nvSpPr>
        <p:spPr>
          <a:xfrm>
            <a:off x="425316" y="982520"/>
            <a:ext cx="10080000" cy="310015"/>
          </a:xfrm>
        </p:spPr>
        <p:txBody>
          <a:bodyPr/>
          <a:lstStyle/>
          <a:p>
            <a:r>
              <a:rPr lang="en-AU" dirty="0"/>
              <a:t>Your turn – question 1</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1921822-C16F-8689-3122-2D6E2058B391}"/>
                  </a:ext>
                </a:extLst>
              </p:cNvPr>
              <p:cNvSpPr txBox="1"/>
              <p:nvPr/>
            </p:nvSpPr>
            <p:spPr>
              <a:xfrm>
                <a:off x="425316" y="1567155"/>
                <a:ext cx="3239589" cy="318421"/>
              </a:xfrm>
              <a:prstGeom prst="rect">
                <a:avLst/>
              </a:prstGeom>
              <a:noFill/>
            </p:spPr>
            <p:txBody>
              <a:bodyPr wrap="square" lIns="0" tIns="0" rIns="0" bIns="0" rtlCol="0">
                <a:noAutofit/>
              </a:bodyPr>
              <a:lstStyle/>
              <a:p>
                <a:pPr algn="l"/>
                <a:r>
                  <a:rPr lang="en-AU" sz="2000" dirty="0"/>
                  <a:t>Determine the value of </a:t>
                </a:r>
                <a14:m>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𝑏</m:t>
                        </m:r>
                      </m:e>
                      <m:sup>
                        <m:r>
                          <a:rPr lang="en-AU" sz="2000" b="0" i="1" smtClean="0">
                            <a:latin typeface="Cambria Math" panose="02040503050406030204" pitchFamily="18" charset="0"/>
                          </a:rPr>
                          <m:t>𝑜</m:t>
                        </m:r>
                      </m:sup>
                    </m:sSup>
                  </m:oMath>
                </a14:m>
                <a:r>
                  <a:rPr lang="en-AU" sz="2000" dirty="0"/>
                  <a:t>.</a:t>
                </a:r>
              </a:p>
            </p:txBody>
          </p:sp>
        </mc:Choice>
        <mc:Fallback>
          <p:sp>
            <p:nvSpPr>
              <p:cNvPr id="6" name="TextBox 5">
                <a:extLst>
                  <a:ext uri="{FF2B5EF4-FFF2-40B4-BE49-F238E27FC236}">
                    <a16:creationId xmlns:a16="http://schemas.microsoft.com/office/drawing/2014/main" id="{21921822-C16F-8689-3122-2D6E2058B391}"/>
                  </a:ext>
                </a:extLst>
              </p:cNvPr>
              <p:cNvSpPr txBox="1">
                <a:spLocks noRot="1" noChangeAspect="1" noMove="1" noResize="1" noEditPoints="1" noAdjustHandles="1" noChangeArrowheads="1" noChangeShapeType="1" noTextEdit="1"/>
              </p:cNvSpPr>
              <p:nvPr/>
            </p:nvSpPr>
            <p:spPr>
              <a:xfrm>
                <a:off x="425316" y="1567155"/>
                <a:ext cx="3239589" cy="318421"/>
              </a:xfrm>
              <a:prstGeom prst="rect">
                <a:avLst/>
              </a:prstGeom>
              <a:blipFill>
                <a:blip r:embed="rId3"/>
                <a:stretch>
                  <a:fillRect l="-4896" t="-26923" b="-44231"/>
                </a:stretch>
              </a:blipFill>
            </p:spPr>
            <p:txBody>
              <a:bodyPr/>
              <a:lstStyle/>
              <a:p>
                <a:r>
                  <a:rPr lang="en-AU">
                    <a:noFill/>
                  </a:rPr>
                  <a:t> </a:t>
                </a:r>
              </a:p>
            </p:txBody>
          </p:sp>
        </mc:Fallback>
      </mc:AlternateContent>
      <p:pic>
        <p:nvPicPr>
          <p:cNvPr id="5" name="Picture 4" descr="Diagram of a triangle with exterior angle measuring 78 degrees, and opposite interior angles 43 degrees and b degrees.">
            <a:extLst>
              <a:ext uri="{FF2B5EF4-FFF2-40B4-BE49-F238E27FC236}">
                <a16:creationId xmlns:a16="http://schemas.microsoft.com/office/drawing/2014/main" id="{E774D8E7-F063-60A6-331F-C08C9B95FB88}"/>
              </a:ext>
            </a:extLst>
          </p:cNvPr>
          <p:cNvPicPr>
            <a:picLocks noChangeAspect="1"/>
          </p:cNvPicPr>
          <p:nvPr/>
        </p:nvPicPr>
        <p:blipFill>
          <a:blip r:embed="rId4"/>
          <a:stretch>
            <a:fillRect/>
          </a:stretch>
        </p:blipFill>
        <p:spPr>
          <a:xfrm>
            <a:off x="429345" y="2890129"/>
            <a:ext cx="5666655" cy="3140556"/>
          </a:xfrm>
          <a:prstGeom prst="rect">
            <a:avLst/>
          </a:prstGeom>
        </p:spPr>
      </p:pic>
      <p:sp>
        <p:nvSpPr>
          <p:cNvPr id="2" name="Slide Number Placeholder 1">
            <a:extLst>
              <a:ext uri="{FF2B5EF4-FFF2-40B4-BE49-F238E27FC236}">
                <a16:creationId xmlns:a16="http://schemas.microsoft.com/office/drawing/2014/main" id="{A0FDA2BE-3DA4-4A14-1A5D-B7793F9764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18216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EF730E-F30A-BAFF-526E-9DBA914009D8}"/>
              </a:ext>
            </a:extLst>
          </p:cNvPr>
          <p:cNvSpPr>
            <a:spLocks noGrp="1"/>
          </p:cNvSpPr>
          <p:nvPr>
            <p:ph type="title"/>
          </p:nvPr>
        </p:nvSpPr>
        <p:spPr/>
        <p:txBody>
          <a:bodyPr/>
          <a:lstStyle/>
          <a:p>
            <a:r>
              <a:rPr lang="en-GB" dirty="0"/>
              <a:t>Calculating the size of an angle (4)</a:t>
            </a:r>
            <a:endParaRPr lang="en-AU" dirty="0"/>
          </a:p>
        </p:txBody>
      </p:sp>
      <p:sp>
        <p:nvSpPr>
          <p:cNvPr id="4" name="Text Placeholder 3">
            <a:extLst>
              <a:ext uri="{FF2B5EF4-FFF2-40B4-BE49-F238E27FC236}">
                <a16:creationId xmlns:a16="http://schemas.microsoft.com/office/drawing/2014/main" id="{91CE57A8-415B-E2E5-FD8B-BEC0C321FBD1}"/>
              </a:ext>
            </a:extLst>
          </p:cNvPr>
          <p:cNvSpPr>
            <a:spLocks noGrp="1"/>
          </p:cNvSpPr>
          <p:nvPr>
            <p:ph type="body" sz="quarter" idx="18"/>
          </p:nvPr>
        </p:nvSpPr>
        <p:spPr>
          <a:xfrm>
            <a:off x="425316" y="982520"/>
            <a:ext cx="10080000" cy="310015"/>
          </a:xfrm>
        </p:spPr>
        <p:txBody>
          <a:bodyPr/>
          <a:lstStyle/>
          <a:p>
            <a:r>
              <a:rPr lang="en-AU" dirty="0"/>
              <a:t>Your turn – solution 1</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1921822-C16F-8689-3122-2D6E2058B391}"/>
                  </a:ext>
                </a:extLst>
              </p:cNvPr>
              <p:cNvSpPr txBox="1"/>
              <p:nvPr/>
            </p:nvSpPr>
            <p:spPr>
              <a:xfrm>
                <a:off x="425316" y="1567155"/>
                <a:ext cx="3239589" cy="318421"/>
              </a:xfrm>
              <a:prstGeom prst="rect">
                <a:avLst/>
              </a:prstGeom>
              <a:noFill/>
            </p:spPr>
            <p:txBody>
              <a:bodyPr wrap="square" lIns="0" tIns="0" rIns="0" bIns="0" rtlCol="0">
                <a:noAutofit/>
              </a:bodyPr>
              <a:lstStyle/>
              <a:p>
                <a:pPr algn="l"/>
                <a:r>
                  <a:rPr lang="en-AU" sz="2000" dirty="0"/>
                  <a:t>Determine the value of </a:t>
                </a:r>
                <a14:m>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𝑏</m:t>
                        </m:r>
                      </m:e>
                      <m:sup>
                        <m:r>
                          <a:rPr lang="en-AU" sz="2000" b="0" i="1" smtClean="0">
                            <a:latin typeface="Cambria Math" panose="02040503050406030204" pitchFamily="18" charset="0"/>
                          </a:rPr>
                          <m:t>𝑜</m:t>
                        </m:r>
                      </m:sup>
                    </m:sSup>
                  </m:oMath>
                </a14:m>
                <a:r>
                  <a:rPr lang="en-AU" sz="2000" dirty="0"/>
                  <a:t>.</a:t>
                </a:r>
              </a:p>
            </p:txBody>
          </p:sp>
        </mc:Choice>
        <mc:Fallback>
          <p:sp>
            <p:nvSpPr>
              <p:cNvPr id="6" name="TextBox 5">
                <a:extLst>
                  <a:ext uri="{FF2B5EF4-FFF2-40B4-BE49-F238E27FC236}">
                    <a16:creationId xmlns:a16="http://schemas.microsoft.com/office/drawing/2014/main" id="{21921822-C16F-8689-3122-2D6E2058B391}"/>
                  </a:ext>
                </a:extLst>
              </p:cNvPr>
              <p:cNvSpPr txBox="1">
                <a:spLocks noRot="1" noChangeAspect="1" noMove="1" noResize="1" noEditPoints="1" noAdjustHandles="1" noChangeArrowheads="1" noChangeShapeType="1" noTextEdit="1"/>
              </p:cNvSpPr>
              <p:nvPr/>
            </p:nvSpPr>
            <p:spPr>
              <a:xfrm>
                <a:off x="425316" y="1567155"/>
                <a:ext cx="3239589" cy="318421"/>
              </a:xfrm>
              <a:prstGeom prst="rect">
                <a:avLst/>
              </a:prstGeom>
              <a:blipFill>
                <a:blip r:embed="rId2"/>
                <a:stretch>
                  <a:fillRect l="-4896" t="-26923" b="-44231"/>
                </a:stretch>
              </a:blipFill>
            </p:spPr>
            <p:txBody>
              <a:bodyPr/>
              <a:lstStyle/>
              <a:p>
                <a:r>
                  <a:rPr lang="en-AU">
                    <a:noFill/>
                  </a:rPr>
                  <a:t> </a:t>
                </a:r>
              </a:p>
            </p:txBody>
          </p:sp>
        </mc:Fallback>
      </mc:AlternateContent>
      <p:pic>
        <p:nvPicPr>
          <p:cNvPr id="5" name="Picture 4" descr="Diagram of a triangle with exterior angle measuring 78 degrees, and opposite interior angles 43 degrees and b degrees.">
            <a:extLst>
              <a:ext uri="{FF2B5EF4-FFF2-40B4-BE49-F238E27FC236}">
                <a16:creationId xmlns:a16="http://schemas.microsoft.com/office/drawing/2014/main" id="{E774D8E7-F063-60A6-331F-C08C9B95FB88}"/>
              </a:ext>
            </a:extLst>
          </p:cNvPr>
          <p:cNvPicPr>
            <a:picLocks noChangeAspect="1"/>
          </p:cNvPicPr>
          <p:nvPr/>
        </p:nvPicPr>
        <p:blipFill>
          <a:blip r:embed="rId3"/>
          <a:stretch>
            <a:fillRect/>
          </a:stretch>
        </p:blipFill>
        <p:spPr>
          <a:xfrm>
            <a:off x="429345" y="2890129"/>
            <a:ext cx="5666655" cy="3140556"/>
          </a:xfrm>
          <a:prstGeom prst="rect">
            <a:avLst/>
          </a:prstGeom>
        </p:spPr>
      </p:pic>
      <p:pic>
        <p:nvPicPr>
          <p:cNvPr id="8" name="Picture 7" descr="Bar model with bars of length b and 43 in the top row and a bar of length 78 in the bottom row.">
            <a:extLst>
              <a:ext uri="{FF2B5EF4-FFF2-40B4-BE49-F238E27FC236}">
                <a16:creationId xmlns:a16="http://schemas.microsoft.com/office/drawing/2014/main" id="{19A925C5-04EF-4AAE-0A48-DDEC41ECE35D}"/>
              </a:ext>
            </a:extLst>
          </p:cNvPr>
          <p:cNvPicPr>
            <a:picLocks noChangeAspect="1"/>
          </p:cNvPicPr>
          <p:nvPr/>
        </p:nvPicPr>
        <p:blipFill>
          <a:blip r:embed="rId4"/>
          <a:stretch>
            <a:fillRect/>
          </a:stretch>
        </p:blipFill>
        <p:spPr>
          <a:xfrm>
            <a:off x="7117486" y="2505531"/>
            <a:ext cx="3063240" cy="1497834"/>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1B7FE27-EF99-054B-2EC6-95DF1DE0E382}"/>
                  </a:ext>
                </a:extLst>
              </p:cNvPr>
              <p:cNvSpPr txBox="1"/>
              <p:nvPr/>
            </p:nvSpPr>
            <p:spPr>
              <a:xfrm>
                <a:off x="7150144" y="4038858"/>
                <a:ext cx="4612511" cy="1631216"/>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𝑏</m:t>
                          </m:r>
                        </m:e>
                        <m:sup>
                          <m:r>
                            <a:rPr lang="en-AU" sz="2000" b="0" i="1" smtClean="0">
                              <a:latin typeface="Cambria Math" panose="02040503050406030204" pitchFamily="18" charset="0"/>
                            </a:rPr>
                            <m:t>𝑜</m:t>
                          </m:r>
                        </m:sup>
                      </m:sSup>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43</m:t>
                          </m:r>
                        </m:e>
                        <m:sup>
                          <m:r>
                            <a:rPr lang="en-AU" sz="2000" b="0" i="1" smtClean="0">
                              <a:latin typeface="Cambria Math" panose="02040503050406030204" pitchFamily="18" charset="0"/>
                            </a:rPr>
                            <m:t>𝑜</m:t>
                          </m:r>
                        </m:sup>
                      </m:sSup>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78</m:t>
                          </m:r>
                        </m:e>
                        <m:sup>
                          <m:r>
                            <a:rPr lang="en-AU" sz="2000" b="0" i="1" smtClean="0">
                              <a:latin typeface="Cambria Math" panose="02040503050406030204" pitchFamily="18" charset="0"/>
                            </a:rPr>
                            <m:t>𝑜</m:t>
                          </m:r>
                        </m:sup>
                      </m:sSup>
                    </m:oMath>
                  </m:oMathPara>
                </a14:m>
                <a:endParaRPr lang="en-AU" sz="2000" dirty="0"/>
              </a:p>
              <a:p>
                <a:pPr>
                  <a:lnSpc>
                    <a:spcPct val="200000"/>
                  </a:lnSpc>
                </a:pPr>
                <a14:m>
                  <m:oMathPara xmlns:m="http://schemas.openxmlformats.org/officeDocument/2006/math">
                    <m:oMathParaPr>
                      <m:jc m:val="left"/>
                    </m:oMathParaPr>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𝑏</m:t>
                          </m:r>
                        </m:e>
                        <m:sup>
                          <m:r>
                            <a:rPr lang="en-AU" sz="2000" b="0" i="1" smtClean="0">
                              <a:latin typeface="Cambria Math" panose="02040503050406030204" pitchFamily="18" charset="0"/>
                            </a:rPr>
                            <m:t>𝑜</m:t>
                          </m:r>
                        </m:sup>
                      </m:sSup>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35</m:t>
                          </m:r>
                        </m:e>
                        <m:sup>
                          <m:r>
                            <a:rPr lang="en-AU" sz="2000" b="0" i="1" smtClean="0">
                              <a:latin typeface="Cambria Math" panose="02040503050406030204" pitchFamily="18" charset="0"/>
                            </a:rPr>
                            <m:t>𝑜</m:t>
                          </m:r>
                        </m:sup>
                      </m:sSup>
                    </m:oMath>
                  </m:oMathPara>
                </a14:m>
                <a:endParaRPr lang="en-AU" sz="2000" dirty="0"/>
              </a:p>
              <a:p>
                <a:endParaRPr lang="en-AU" sz="2000" dirty="0"/>
              </a:p>
            </p:txBody>
          </p:sp>
        </mc:Choice>
        <mc:Fallback>
          <p:sp>
            <p:nvSpPr>
              <p:cNvPr id="7" name="TextBox 6">
                <a:extLst>
                  <a:ext uri="{FF2B5EF4-FFF2-40B4-BE49-F238E27FC236}">
                    <a16:creationId xmlns:a16="http://schemas.microsoft.com/office/drawing/2014/main" id="{D1B7FE27-EF99-054B-2EC6-95DF1DE0E382}"/>
                  </a:ext>
                </a:extLst>
              </p:cNvPr>
              <p:cNvSpPr txBox="1">
                <a:spLocks noRot="1" noChangeAspect="1" noMove="1" noResize="1" noEditPoints="1" noAdjustHandles="1" noChangeArrowheads="1" noChangeShapeType="1" noTextEdit="1"/>
              </p:cNvSpPr>
              <p:nvPr/>
            </p:nvSpPr>
            <p:spPr>
              <a:xfrm>
                <a:off x="7150144" y="4038858"/>
                <a:ext cx="4612511" cy="1631216"/>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A0FDA2BE-3DA4-4A14-1A5D-B7793F9764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054208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1050</Words>
  <Application>Microsoft Office PowerPoint</Application>
  <PresentationFormat>Widescreen</PresentationFormat>
  <Paragraphs>118</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Public Sans</vt:lpstr>
      <vt:lpstr>Arial</vt:lpstr>
      <vt:lpstr>Public Sans Light</vt:lpstr>
      <vt:lpstr>Cambria Math</vt:lpstr>
      <vt:lpstr>Public Sans SemiBold</vt:lpstr>
      <vt:lpstr>Times New Roman</vt:lpstr>
      <vt:lpstr>NSWG Corporate</vt:lpstr>
      <vt:lpstr>Throwing light on the exteriors</vt:lpstr>
      <vt:lpstr>Discus field</vt:lpstr>
      <vt:lpstr>Exterior angle of a triangle</vt:lpstr>
      <vt:lpstr>Exterior angle of a triangle (2)</vt:lpstr>
      <vt:lpstr>Exterior angle of a triangle (3)</vt:lpstr>
      <vt:lpstr>Calculating the size of an angle (1)</vt:lpstr>
      <vt:lpstr>Calculating the size of an angle (2)</vt:lpstr>
      <vt:lpstr>Calculating the size of an angle (3)</vt:lpstr>
      <vt:lpstr>Calculating the size of an angle (4)</vt:lpstr>
      <vt:lpstr>Calculating the size of an angle (5)</vt:lpstr>
      <vt:lpstr>Calculating the size of an angle (6)</vt:lpstr>
      <vt:lpstr>Calculating the size of an angle (7)</vt:lpstr>
      <vt:lpstr>Calculating the size of an angle (8)</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Throwing light on the exteriors</dc:title>
  <dc:creator>NSW Department of Education</dc:creator>
  <dcterms:created xsi:type="dcterms:W3CDTF">2023-10-25T05:25:00Z</dcterms:created>
  <dcterms:modified xsi:type="dcterms:W3CDTF">2023-10-25T05:25:20Z</dcterms:modified>
</cp:coreProperties>
</file>