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7" r:id="rId2"/>
    <p:sldId id="362" r:id="rId3"/>
    <p:sldId id="363" r:id="rId4"/>
    <p:sldId id="364" r:id="rId5"/>
    <p:sldId id="365" r:id="rId6"/>
    <p:sldId id="366" r:id="rId7"/>
    <p:sldId id="367" r:id="rId8"/>
    <p:sldId id="368" r:id="rId9"/>
    <p:sldId id="361" r:id="rId10"/>
  </p:sldIdLst>
  <p:sldSz cx="12192000" cy="6858000"/>
  <p:notesSz cx="6858000" cy="9144000"/>
  <p:embeddedFontLst>
    <p:embeddedFont>
      <p:font typeface="Cambria Math" panose="02040503050406030204" pitchFamily="18" charset="0"/>
      <p:regular r:id="rId13"/>
    </p:embeddedFont>
    <p:embeddedFont>
      <p:font typeface="Public Sans" panose="020B0604020202020204" charset="0"/>
      <p:regular r:id="rId14"/>
      <p:bold r:id="rId15"/>
      <p:italic r:id="rId16"/>
      <p:boldItalic r:id="rId17"/>
    </p:embeddedFont>
    <p:embeddedFont>
      <p:font typeface="Public Sans Light" panose="020B0604020202020204" charset="0"/>
      <p:regular r:id="rId18"/>
      <p:italic r:id="rId19"/>
    </p:embeddedFont>
    <p:embeddedFont>
      <p:font typeface="Public Sans SemiBold" panose="020B0604020202020204" charset="0"/>
      <p:bold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281" autoAdjust="0"/>
  </p:normalViewPr>
  <p:slideViewPr>
    <p:cSldViewPr snapToGrid="0">
      <p:cViewPr varScale="1">
        <p:scale>
          <a:sx n="81" d="100"/>
          <a:sy n="81" d="100"/>
        </p:scale>
        <p:origin x="513"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342900" lvl="0" indent="-342900">
                  <a:lnSpc>
                    <a:spcPct val="150000"/>
                  </a:lnSpc>
                  <a:spcBef>
                    <a:spcPts val="1200"/>
                  </a:spcBef>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In this example, we start by drawing a quadrilateral and labelling the vertices as A, B, C, and D in a clockwise direction, starting from any vertex.</a:t>
                </a:r>
              </a:p>
              <a:p>
                <a:pPr marL="342900" lvl="0" indent="-342900">
                  <a:lnSpc>
                    <a:spcPct val="150000"/>
                  </a:lnSpc>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Then we rotated the tile in a clockwise direction (Rotation 1). Notice that we can label the vertices differently but still have the same shape, called congruence. For example, if we start at vertex C and label in a clockwise direction, we have quadrilateral CDAB. Even though the labels are different, the shape and properties of the quadrilateral remain the same.</a:t>
                </a:r>
              </a:p>
              <a:p>
                <a:pPr marL="342900" lvl="0" indent="-342900">
                  <a:lnSpc>
                    <a:spcPct val="150000"/>
                  </a:lnSpc>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If we were to continue rotating and tracing copies of the quadrilateral, we could end up with the tessellation shown.</a:t>
                </a:r>
              </a:p>
              <a:p>
                <a:pPr marL="342900" lvl="0" indent="-342900">
                  <a:lnSpc>
                    <a:spcPct val="150000"/>
                  </a:lnSpc>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Ask students if they notice anything interesting about the tessellation, now that each vertex is labelled with a letter?</a:t>
                </a:r>
              </a:p>
              <a:p>
                <a:pPr>
                  <a:lnSpc>
                    <a:spcPct val="150000"/>
                  </a:lnSpc>
                  <a:spcBef>
                    <a:spcPts val="600"/>
                  </a:spcBef>
                  <a:spcAft>
                    <a:spcPts val="600"/>
                  </a:spcAft>
                </a:pPr>
                <a:r>
                  <a:rPr lang="en-AU" sz="1600" dirty="0">
                    <a:effectLst/>
                    <a:latin typeface="Arial" panose="020B0604020202020204" pitchFamily="34" charset="0"/>
                    <a:ea typeface="Calibri" panose="020F0502020204030204" pitchFamily="34" charset="0"/>
                  </a:rPr>
                  <a:t>Students should notice that at each point there are vertices A, B, C, and D which are all of the interior angles of the original quadrilateral which we know will sum to </a:t>
                </a:r>
                <a14:m>
                  <m:oMath xmlns:m="http://schemas.openxmlformats.org/officeDocument/2006/math">
                    <m:r>
                      <a:rPr lang="en-AU" sz="1600" i="1">
                        <a:effectLst/>
                        <a:latin typeface="Cambria Math" panose="02040503050406030204" pitchFamily="18" charset="0"/>
                        <a:ea typeface="Calibri" panose="020F0502020204030204" pitchFamily="34" charset="0"/>
                      </a:rPr>
                      <m:t>360°.</m:t>
                    </m:r>
                  </m:oMath>
                </a14:m>
                <a:endParaRPr lang="en-AU" sz="1600" dirty="0">
                  <a:effectLst/>
                  <a:latin typeface="Arial" panose="020B0604020202020204" pitchFamily="34" charset="0"/>
                  <a:ea typeface="Calibri" panose="020F0502020204030204" pitchFamily="34" charset="0"/>
                </a:endParaRPr>
              </a:p>
              <a:p>
                <a:pPr marL="342900" lvl="0" indent="-342900">
                  <a:lnSpc>
                    <a:spcPct val="150000"/>
                  </a:lnSpc>
                  <a:spcBef>
                    <a:spcPts val="1200"/>
                  </a:spcBef>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The tessellation can continue indefinitely because the interior angles of any quadrilateral, regardless of the labelling of vertices, always sum to </a:t>
                </a:r>
                <a14:m>
                  <m:oMath xmlns:m="http://schemas.openxmlformats.org/officeDocument/2006/math">
                    <m:r>
                      <a:rPr lang="en-AU" sz="1600" i="1">
                        <a:effectLst/>
                        <a:latin typeface="Cambria Math" panose="02040503050406030204" pitchFamily="18" charset="0"/>
                        <a:ea typeface="Calibri" panose="020F0502020204030204" pitchFamily="34" charset="0"/>
                        <a:cs typeface="Times New Roman" panose="02020603050405020304" pitchFamily="18" charset="0"/>
                      </a:rPr>
                      <m:t>360°</m:t>
                    </m:r>
                  </m:oMath>
                </a14:m>
                <a:r>
                  <a:rPr lang="en-AU" sz="1600" dirty="0">
                    <a:effectLst/>
                    <a:latin typeface="Arial" panose="020B0604020202020204" pitchFamily="34" charset="0"/>
                    <a:ea typeface="Calibri" panose="020F0502020204030204" pitchFamily="34" charset="0"/>
                    <a:cs typeface="Times New Roman" panose="02020603050405020304" pitchFamily="18" charset="0"/>
                  </a:rPr>
                  <a:t>. This ensures that they can fit together without gaps or overlaps.</a:t>
                </a:r>
              </a:p>
              <a:p>
                <a:endParaRPr lang="en-AU" dirty="0"/>
              </a:p>
              <a:p>
                <a:endParaRPr lang="en-AU" dirty="0"/>
              </a:p>
            </p:txBody>
          </p:sp>
        </mc:Choice>
        <mc:Fallback xmlns="">
          <p:sp>
            <p:nvSpPr>
              <p:cNvPr id="3" name="Notes Placeholder 2"/>
              <p:cNvSpPr>
                <a:spLocks noGrp="1"/>
              </p:cNvSpPr>
              <p:nvPr>
                <p:ph type="body" idx="1"/>
              </p:nvPr>
            </p:nvSpPr>
            <p:spPr/>
            <p:txBody>
              <a:bodyPr/>
              <a:lstStyle/>
              <a:p>
                <a:pPr marL="342900" lvl="0" indent="-342900">
                  <a:lnSpc>
                    <a:spcPct val="150000"/>
                  </a:lnSpc>
                  <a:spcBef>
                    <a:spcPts val="1200"/>
                  </a:spcBef>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In this example, we start by drawing a quadrilateral and labelling the vertices as A, B, C, and D in a clockwise direction, starting from any vertex.</a:t>
                </a:r>
              </a:p>
              <a:p>
                <a:pPr marL="342900" lvl="0" indent="-342900">
                  <a:lnSpc>
                    <a:spcPct val="150000"/>
                  </a:lnSpc>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Then we rotated the tile in a clockwise direction (Rotation 1). Notice that we can label the vertices differently but still have the same shape, called congruence. For example, if we start at vertex C and label in a clockwise direction, we have quadrilateral CDAB. Even though the labels are different, the shape and properties of the quadrilateral remain the same.</a:t>
                </a:r>
              </a:p>
              <a:p>
                <a:pPr marL="342900" lvl="0" indent="-342900">
                  <a:lnSpc>
                    <a:spcPct val="150000"/>
                  </a:lnSpc>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If we were to continue rotating and tracing copies of the quadrilateral, we could end up with the tessellation shown.</a:t>
                </a:r>
              </a:p>
              <a:p>
                <a:pPr marL="342900" lvl="0" indent="-342900">
                  <a:lnSpc>
                    <a:spcPct val="150000"/>
                  </a:lnSpc>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Ask students if they notice anything interesting about the tessellation, now that each vertex is labelled with a letter?</a:t>
                </a:r>
              </a:p>
              <a:p>
                <a:pPr>
                  <a:lnSpc>
                    <a:spcPct val="150000"/>
                  </a:lnSpc>
                  <a:spcBef>
                    <a:spcPts val="600"/>
                  </a:spcBef>
                  <a:spcAft>
                    <a:spcPts val="600"/>
                  </a:spcAft>
                </a:pPr>
                <a:r>
                  <a:rPr lang="en-AU" sz="1600" dirty="0">
                    <a:effectLst/>
                    <a:latin typeface="Arial" panose="020B0604020202020204" pitchFamily="34" charset="0"/>
                    <a:ea typeface="Calibri" panose="020F0502020204030204" pitchFamily="34" charset="0"/>
                  </a:rPr>
                  <a:t>Students should notice that at each point there are vertices A, B, C, and D which are all of the interior angles of the original quadrilateral which we know will sum to </a:t>
                </a:r>
                <a:r>
                  <a:rPr lang="en-AU" sz="1600" i="0">
                    <a:effectLst/>
                    <a:latin typeface="Cambria Math" panose="02040503050406030204" pitchFamily="18" charset="0"/>
                    <a:ea typeface="Calibri" panose="020F0502020204030204" pitchFamily="34" charset="0"/>
                  </a:rPr>
                  <a:t>360°.</a:t>
                </a:r>
                <a:endParaRPr lang="en-AU" sz="1600" dirty="0">
                  <a:effectLst/>
                  <a:latin typeface="Arial" panose="020B0604020202020204" pitchFamily="34" charset="0"/>
                  <a:ea typeface="Calibri" panose="020F0502020204030204" pitchFamily="34" charset="0"/>
                </a:endParaRPr>
              </a:p>
              <a:p>
                <a:pPr marL="342900" lvl="0" indent="-342900">
                  <a:lnSpc>
                    <a:spcPct val="150000"/>
                  </a:lnSpc>
                  <a:spcBef>
                    <a:spcPts val="1200"/>
                  </a:spcBef>
                  <a:buFont typeface="Courier New" panose="02070309020205020404" pitchFamily="49" charset="0"/>
                  <a:buChar char="o"/>
                </a:pPr>
                <a:r>
                  <a:rPr lang="en-AU" sz="1600" dirty="0">
                    <a:effectLst/>
                    <a:latin typeface="Arial" panose="020B0604020202020204" pitchFamily="34" charset="0"/>
                    <a:ea typeface="Calibri" panose="020F0502020204030204" pitchFamily="34" charset="0"/>
                    <a:cs typeface="Times New Roman" panose="02020603050405020304" pitchFamily="18" charset="0"/>
                  </a:rPr>
                  <a:t>The tessellation can continue indefinitely because the interior angles of any quadrilateral, regardless of the labelling of vertices, always sum to </a:t>
                </a:r>
                <a:r>
                  <a:rPr lang="en-AU" sz="1600" i="0">
                    <a:effectLst/>
                    <a:latin typeface="Cambria Math" panose="02040503050406030204" pitchFamily="18" charset="0"/>
                    <a:ea typeface="Calibri" panose="020F0502020204030204" pitchFamily="34" charset="0"/>
                    <a:cs typeface="Times New Roman" panose="02020603050405020304" pitchFamily="18" charset="0"/>
                  </a:rPr>
                  <a:t>360°</a:t>
                </a:r>
                <a:r>
                  <a:rPr lang="en-AU" sz="1600" dirty="0">
                    <a:effectLst/>
                    <a:latin typeface="Arial" panose="020B0604020202020204" pitchFamily="34" charset="0"/>
                    <a:ea typeface="Calibri" panose="020F0502020204030204" pitchFamily="34" charset="0"/>
                    <a:cs typeface="Times New Roman" panose="02020603050405020304" pitchFamily="18" charset="0"/>
                  </a:rPr>
                  <a:t>. This ensures that they can fit together without gaps or overlaps.</a:t>
                </a:r>
              </a:p>
              <a:p>
                <a:endParaRPr lang="en-AU" dirty="0"/>
              </a:p>
              <a:p>
                <a:endParaRPr lang="en-AU" dirty="0"/>
              </a:p>
            </p:txBody>
          </p:sp>
        </mc:Fallback>
      </mc:AlternateContent>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41124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mathigon.org/polypad/"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mathigon.org/polypad/"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mathigon.org/polypad/" TargetMode="External"/><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Unravelling tessellations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Images to display</a:t>
            </a:r>
          </a:p>
          <a:p>
            <a:endParaRPr lang="en-AU" dirty="0">
              <a:latin typeface="+mj-lt"/>
            </a:endParaRPr>
          </a:p>
        </p:txBody>
      </p:sp>
      <p:sp>
        <p:nvSpPr>
          <p:cNvPr id="2" name="TextBox 1">
            <a:extLst>
              <a:ext uri="{FF2B5EF4-FFF2-40B4-BE49-F238E27FC236}">
                <a16:creationId xmlns:a16="http://schemas.microsoft.com/office/drawing/2014/main" id="{0C68CD6B-84D0-FBE1-85C9-1028C24BD4A9}"/>
              </a:ext>
            </a:extLst>
          </p:cNvPr>
          <p:cNvSpPr txBox="1"/>
          <p:nvPr/>
        </p:nvSpPr>
        <p:spPr>
          <a:xfrm>
            <a:off x="359998" y="6285751"/>
            <a:ext cx="3972516" cy="424497"/>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81B7F1-5A3F-1059-5C41-B4419B6D4DEF}"/>
              </a:ext>
            </a:extLst>
          </p:cNvPr>
          <p:cNvSpPr>
            <a:spLocks noGrp="1"/>
          </p:cNvSpPr>
          <p:nvPr>
            <p:ph type="title"/>
          </p:nvPr>
        </p:nvSpPr>
        <p:spPr/>
        <p:txBody>
          <a:bodyPr/>
          <a:lstStyle/>
          <a:p>
            <a:r>
              <a:rPr lang="en-AU" dirty="0"/>
              <a:t>Warm-up</a:t>
            </a:r>
          </a:p>
        </p:txBody>
      </p:sp>
      <p:sp>
        <p:nvSpPr>
          <p:cNvPr id="8" name="Content Placeholder 7">
            <a:extLst>
              <a:ext uri="{FF2B5EF4-FFF2-40B4-BE49-F238E27FC236}">
                <a16:creationId xmlns:a16="http://schemas.microsoft.com/office/drawing/2014/main" id="{E7634D6F-4978-5143-AAA0-C9B9651304B7}"/>
              </a:ext>
            </a:extLst>
          </p:cNvPr>
          <p:cNvSpPr>
            <a:spLocks noGrp="1"/>
          </p:cNvSpPr>
          <p:nvPr>
            <p:ph idx="1"/>
          </p:nvPr>
        </p:nvSpPr>
        <p:spPr>
          <a:xfrm>
            <a:off x="360000" y="1620000"/>
            <a:ext cx="11484000" cy="416190"/>
          </a:xfrm>
        </p:spPr>
        <p:txBody>
          <a:bodyPr/>
          <a:lstStyle/>
          <a:p>
            <a:r>
              <a:rPr lang="en-GB" sz="2000" dirty="0"/>
              <a:t>Find the value of each pronumeral.</a:t>
            </a:r>
          </a:p>
          <a:p>
            <a:endParaRPr lang="en-AU" sz="2000" dirty="0"/>
          </a:p>
        </p:txBody>
      </p:sp>
      <p:pic>
        <p:nvPicPr>
          <p:cNvPr id="10" name="Picture 9" descr="Four quadrilaterals.&#10;Rectangle with 3 right angles and a missing angle, x.&#10;Parallelogram with angles 76, 104, 104, and missing angle a.&#10;Kite with opposite angles 112 and 112. The angle opposite b is supplementary to 303.&#10;A convex quadrilateral with interior angles 27, 90, 27 and missing angle c.">
            <a:extLst>
              <a:ext uri="{FF2B5EF4-FFF2-40B4-BE49-F238E27FC236}">
                <a16:creationId xmlns:a16="http://schemas.microsoft.com/office/drawing/2014/main" id="{0C53995E-4D70-26F2-9A66-70A4AFDE0DBE}"/>
              </a:ext>
            </a:extLst>
          </p:cNvPr>
          <p:cNvPicPr>
            <a:picLocks noChangeAspect="1"/>
          </p:cNvPicPr>
          <p:nvPr/>
        </p:nvPicPr>
        <p:blipFill>
          <a:blip r:embed="rId2"/>
          <a:stretch>
            <a:fillRect/>
          </a:stretch>
        </p:blipFill>
        <p:spPr>
          <a:xfrm>
            <a:off x="547387" y="2587331"/>
            <a:ext cx="11097225" cy="2418301"/>
          </a:xfrm>
          <a:prstGeom prst="rect">
            <a:avLst/>
          </a:prstGeom>
        </p:spPr>
      </p:pic>
      <p:sp>
        <p:nvSpPr>
          <p:cNvPr id="11" name="Slide Number Placeholder 10">
            <a:extLst>
              <a:ext uri="{FF2B5EF4-FFF2-40B4-BE49-F238E27FC236}">
                <a16:creationId xmlns:a16="http://schemas.microsoft.com/office/drawing/2014/main" id="{B4D9ABAF-BC88-B6F9-015A-03DFE90A3BF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2615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B954-2FCA-BD34-8937-2C2859D4397D}"/>
              </a:ext>
            </a:extLst>
          </p:cNvPr>
          <p:cNvSpPr>
            <a:spLocks noGrp="1"/>
          </p:cNvSpPr>
          <p:nvPr>
            <p:ph type="title"/>
          </p:nvPr>
        </p:nvSpPr>
        <p:spPr/>
        <p:txBody>
          <a:bodyPr/>
          <a:lstStyle/>
          <a:p>
            <a:r>
              <a:rPr lang="en-AU" dirty="0"/>
              <a:t>Launch (1)</a:t>
            </a:r>
          </a:p>
        </p:txBody>
      </p:sp>
      <p:pic>
        <p:nvPicPr>
          <p:cNvPr id="6" name="Picture 5" descr="A 4 by 4 grid and 4 shapes each made of four squares.&#10;&#10;Two shapes are made from a row of 3 squares with a fourth square attached to the centre square.&#10;One shape is in an L shape.&#10;One shape is four squares in a line.">
            <a:extLst>
              <a:ext uri="{FF2B5EF4-FFF2-40B4-BE49-F238E27FC236}">
                <a16:creationId xmlns:a16="http://schemas.microsoft.com/office/drawing/2014/main" id="{38D1AD21-2F02-2E63-DB9B-647769B5FA22}"/>
              </a:ext>
            </a:extLst>
          </p:cNvPr>
          <p:cNvPicPr>
            <a:picLocks noChangeAspect="1"/>
          </p:cNvPicPr>
          <p:nvPr/>
        </p:nvPicPr>
        <p:blipFill>
          <a:blip r:embed="rId2"/>
          <a:stretch>
            <a:fillRect/>
          </a:stretch>
        </p:blipFill>
        <p:spPr>
          <a:xfrm>
            <a:off x="360000" y="1565913"/>
            <a:ext cx="11163300" cy="4475746"/>
          </a:xfrm>
          <a:prstGeom prst="rect">
            <a:avLst/>
          </a:prstGeom>
        </p:spPr>
      </p:pic>
      <p:sp>
        <p:nvSpPr>
          <p:cNvPr id="7" name="TextBox 6">
            <a:extLst>
              <a:ext uri="{FF2B5EF4-FFF2-40B4-BE49-F238E27FC236}">
                <a16:creationId xmlns:a16="http://schemas.microsoft.com/office/drawing/2014/main" id="{038564D8-F54D-39DD-5778-7D5D086E0A9D}"/>
              </a:ext>
            </a:extLst>
          </p:cNvPr>
          <p:cNvSpPr txBox="1"/>
          <p:nvPr/>
        </p:nvSpPr>
        <p:spPr>
          <a:xfrm>
            <a:off x="360000" y="6000940"/>
            <a:ext cx="4069976" cy="295836"/>
          </a:xfrm>
          <a:prstGeom prst="rect">
            <a:avLst/>
          </a:prstGeom>
          <a:noFill/>
        </p:spPr>
        <p:txBody>
          <a:bodyPr wrap="square" lIns="0" tIns="0" rIns="0" bIns="0" rtlCol="0">
            <a:noAutofit/>
          </a:bodyPr>
          <a:lstStyle/>
          <a:p>
            <a:pPr algn="l"/>
            <a:r>
              <a:rPr lang="en-AU" sz="1000" dirty="0">
                <a:effectLst/>
                <a:ea typeface="Calibri" panose="020F0502020204030204" pitchFamily="34" charset="0"/>
              </a:rPr>
              <a:t>Images created using the free virtual manipulatives at </a:t>
            </a:r>
            <a:r>
              <a:rPr lang="en-AU" sz="1000" u="sng" dirty="0">
                <a:solidFill>
                  <a:srgbClr val="2F5496"/>
                </a:solidFill>
                <a:effectLst/>
                <a:ea typeface="Calibri" panose="020F0502020204030204" pitchFamily="34" charset="0"/>
                <a:hlinkClick r:id="rId3"/>
              </a:rPr>
              <a:t>Polypad.org</a:t>
            </a:r>
            <a:r>
              <a:rPr lang="en-AU" sz="1000" dirty="0">
                <a:effectLst/>
                <a:ea typeface="Calibri" panose="020F0502020204030204" pitchFamily="34" charset="0"/>
              </a:rPr>
              <a:t>.</a:t>
            </a:r>
            <a:endParaRPr lang="en-AU" sz="1000" dirty="0"/>
          </a:p>
        </p:txBody>
      </p:sp>
      <p:sp>
        <p:nvSpPr>
          <p:cNvPr id="4" name="Slide Number Placeholder 3">
            <a:extLst>
              <a:ext uri="{FF2B5EF4-FFF2-40B4-BE49-F238E27FC236}">
                <a16:creationId xmlns:a16="http://schemas.microsoft.com/office/drawing/2014/main" id="{A9E2A031-4A7A-328B-FC9B-41902E818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94069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B954-2FCA-BD34-8937-2C2859D4397D}"/>
              </a:ext>
            </a:extLst>
          </p:cNvPr>
          <p:cNvSpPr>
            <a:spLocks noGrp="1"/>
          </p:cNvSpPr>
          <p:nvPr>
            <p:ph type="title"/>
          </p:nvPr>
        </p:nvSpPr>
        <p:spPr/>
        <p:txBody>
          <a:bodyPr/>
          <a:lstStyle/>
          <a:p>
            <a:r>
              <a:rPr lang="en-AU" dirty="0"/>
              <a:t>Launch (2)</a:t>
            </a:r>
          </a:p>
        </p:txBody>
      </p:sp>
      <p:pic>
        <p:nvPicPr>
          <p:cNvPr id="3" name="Picture 2" descr="3 different tessellation patterns made from the same size rectangles. ">
            <a:extLst>
              <a:ext uri="{FF2B5EF4-FFF2-40B4-BE49-F238E27FC236}">
                <a16:creationId xmlns:a16="http://schemas.microsoft.com/office/drawing/2014/main" id="{E6064B80-8E5D-9EF1-517F-15E4527FD01C}"/>
              </a:ext>
            </a:extLst>
          </p:cNvPr>
          <p:cNvPicPr>
            <a:picLocks noChangeAspect="1"/>
          </p:cNvPicPr>
          <p:nvPr/>
        </p:nvPicPr>
        <p:blipFill>
          <a:blip r:embed="rId2"/>
          <a:stretch>
            <a:fillRect/>
          </a:stretch>
        </p:blipFill>
        <p:spPr>
          <a:xfrm>
            <a:off x="360000" y="1818774"/>
            <a:ext cx="11596140" cy="4030718"/>
          </a:xfrm>
          <a:prstGeom prst="rect">
            <a:avLst/>
          </a:prstGeom>
        </p:spPr>
      </p:pic>
      <p:sp>
        <p:nvSpPr>
          <p:cNvPr id="8" name="TextBox 7">
            <a:extLst>
              <a:ext uri="{FF2B5EF4-FFF2-40B4-BE49-F238E27FC236}">
                <a16:creationId xmlns:a16="http://schemas.microsoft.com/office/drawing/2014/main" id="{8EBCC80E-AF51-BAF9-03A2-BA86842B7F3F}"/>
              </a:ext>
            </a:extLst>
          </p:cNvPr>
          <p:cNvSpPr txBox="1"/>
          <p:nvPr/>
        </p:nvSpPr>
        <p:spPr>
          <a:xfrm>
            <a:off x="360000" y="5849492"/>
            <a:ext cx="7439584" cy="246221"/>
          </a:xfrm>
          <a:prstGeom prst="rect">
            <a:avLst/>
          </a:prstGeom>
          <a:noFill/>
        </p:spPr>
        <p:txBody>
          <a:bodyPr wrap="square">
            <a:spAutoFit/>
          </a:bodyPr>
          <a:lstStyle/>
          <a:p>
            <a:r>
              <a:rPr lang="en-AU" sz="1000" dirty="0">
                <a:effectLst/>
                <a:ea typeface="Calibri" panose="020F0502020204030204" pitchFamily="34" charset="0"/>
              </a:rPr>
              <a:t>Images created using the free virtual manipulatives at </a:t>
            </a:r>
            <a:r>
              <a:rPr lang="en-AU" sz="1000" u="sng" dirty="0">
                <a:solidFill>
                  <a:srgbClr val="2F5496"/>
                </a:solidFill>
                <a:effectLst/>
                <a:ea typeface="Calibri" panose="020F0502020204030204" pitchFamily="34" charset="0"/>
                <a:hlinkClick r:id="rId3"/>
              </a:rPr>
              <a:t>Polypad.org</a:t>
            </a:r>
            <a:r>
              <a:rPr lang="en-AU" sz="1000" dirty="0">
                <a:effectLst/>
                <a:ea typeface="Calibri" panose="020F0502020204030204" pitchFamily="34" charset="0"/>
              </a:rPr>
              <a:t>.</a:t>
            </a:r>
            <a:endParaRPr lang="en-AU" sz="1000" dirty="0"/>
          </a:p>
        </p:txBody>
      </p:sp>
      <p:sp>
        <p:nvSpPr>
          <p:cNvPr id="4" name="Slide Number Placeholder 3">
            <a:extLst>
              <a:ext uri="{FF2B5EF4-FFF2-40B4-BE49-F238E27FC236}">
                <a16:creationId xmlns:a16="http://schemas.microsoft.com/office/drawing/2014/main" id="{A9E2A031-4A7A-328B-FC9B-41902E818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25398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B954-2FCA-BD34-8937-2C2859D4397D}"/>
              </a:ext>
            </a:extLst>
          </p:cNvPr>
          <p:cNvSpPr>
            <a:spLocks noGrp="1"/>
          </p:cNvSpPr>
          <p:nvPr>
            <p:ph type="title"/>
          </p:nvPr>
        </p:nvSpPr>
        <p:spPr/>
        <p:txBody>
          <a:bodyPr/>
          <a:lstStyle/>
          <a:p>
            <a:r>
              <a:rPr lang="en-AU" dirty="0"/>
              <a:t>Explore (1)</a:t>
            </a:r>
          </a:p>
        </p:txBody>
      </p:sp>
      <p:pic>
        <p:nvPicPr>
          <p:cNvPr id="6" name="Picture 5" descr="A parallelogram with interior angles labelled A, B, C and D. ">
            <a:extLst>
              <a:ext uri="{FF2B5EF4-FFF2-40B4-BE49-F238E27FC236}">
                <a16:creationId xmlns:a16="http://schemas.microsoft.com/office/drawing/2014/main" id="{7BF8D9FD-0D7D-34CE-4CD6-FDB9CE06EDBD}"/>
              </a:ext>
            </a:extLst>
          </p:cNvPr>
          <p:cNvPicPr>
            <a:picLocks noChangeAspect="1"/>
          </p:cNvPicPr>
          <p:nvPr/>
        </p:nvPicPr>
        <p:blipFill>
          <a:blip r:embed="rId2"/>
          <a:stretch>
            <a:fillRect/>
          </a:stretch>
        </p:blipFill>
        <p:spPr>
          <a:xfrm>
            <a:off x="2597155" y="1940406"/>
            <a:ext cx="6997690" cy="3935074"/>
          </a:xfrm>
          <a:prstGeom prst="rect">
            <a:avLst/>
          </a:prstGeom>
        </p:spPr>
      </p:pic>
      <p:sp>
        <p:nvSpPr>
          <p:cNvPr id="4" name="Slide Number Placeholder 3">
            <a:extLst>
              <a:ext uri="{FF2B5EF4-FFF2-40B4-BE49-F238E27FC236}">
                <a16:creationId xmlns:a16="http://schemas.microsoft.com/office/drawing/2014/main" id="{A9E2A031-4A7A-328B-FC9B-41902E818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92373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B954-2FCA-BD34-8937-2C2859D4397D}"/>
              </a:ext>
            </a:extLst>
          </p:cNvPr>
          <p:cNvSpPr>
            <a:spLocks noGrp="1"/>
          </p:cNvSpPr>
          <p:nvPr>
            <p:ph type="title"/>
          </p:nvPr>
        </p:nvSpPr>
        <p:spPr/>
        <p:txBody>
          <a:bodyPr/>
          <a:lstStyle/>
          <a:p>
            <a:r>
              <a:rPr lang="en-AU" dirty="0"/>
              <a:t>Explore (2)</a:t>
            </a:r>
          </a:p>
        </p:txBody>
      </p:sp>
      <p:pic>
        <p:nvPicPr>
          <p:cNvPr id="3" name="Picture 2" descr="A tessellation made up of identical trapeziums, the angles have been marked to show where 6 60 degree angles meet at a point and 3 120 degree angles meet at a point. ">
            <a:extLst>
              <a:ext uri="{FF2B5EF4-FFF2-40B4-BE49-F238E27FC236}">
                <a16:creationId xmlns:a16="http://schemas.microsoft.com/office/drawing/2014/main" id="{1E8AB33E-C41B-6145-AC91-C7A71F8A781C}"/>
              </a:ext>
            </a:extLst>
          </p:cNvPr>
          <p:cNvPicPr>
            <a:picLocks noChangeAspect="1"/>
          </p:cNvPicPr>
          <p:nvPr/>
        </p:nvPicPr>
        <p:blipFill>
          <a:blip r:embed="rId2"/>
          <a:stretch>
            <a:fillRect/>
          </a:stretch>
        </p:blipFill>
        <p:spPr>
          <a:xfrm>
            <a:off x="1981362" y="1821744"/>
            <a:ext cx="8229275" cy="4053736"/>
          </a:xfrm>
          <a:prstGeom prst="rect">
            <a:avLst/>
          </a:prstGeom>
        </p:spPr>
      </p:pic>
      <p:sp>
        <p:nvSpPr>
          <p:cNvPr id="4" name="Slide Number Placeholder 3">
            <a:extLst>
              <a:ext uri="{FF2B5EF4-FFF2-40B4-BE49-F238E27FC236}">
                <a16:creationId xmlns:a16="http://schemas.microsoft.com/office/drawing/2014/main" id="{A9E2A031-4A7A-328B-FC9B-41902E818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57208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B954-2FCA-BD34-8937-2C2859D4397D}"/>
              </a:ext>
            </a:extLst>
          </p:cNvPr>
          <p:cNvSpPr>
            <a:spLocks noGrp="1"/>
          </p:cNvSpPr>
          <p:nvPr>
            <p:ph type="title"/>
          </p:nvPr>
        </p:nvSpPr>
        <p:spPr/>
        <p:txBody>
          <a:bodyPr/>
          <a:lstStyle/>
          <a:p>
            <a:r>
              <a:rPr lang="en-AU" dirty="0"/>
              <a:t>Explore (3)</a:t>
            </a:r>
          </a:p>
        </p:txBody>
      </p:sp>
      <p:pic>
        <p:nvPicPr>
          <p:cNvPr id="6" name="Picture 5" descr="Two tessellations, each with a different non-convex quadrilateral.">
            <a:extLst>
              <a:ext uri="{FF2B5EF4-FFF2-40B4-BE49-F238E27FC236}">
                <a16:creationId xmlns:a16="http://schemas.microsoft.com/office/drawing/2014/main" id="{188D5DAF-933E-B758-978B-7E990B2F3993}"/>
              </a:ext>
            </a:extLst>
          </p:cNvPr>
          <p:cNvPicPr>
            <a:picLocks noChangeAspect="1"/>
          </p:cNvPicPr>
          <p:nvPr/>
        </p:nvPicPr>
        <p:blipFill>
          <a:blip r:embed="rId2"/>
          <a:stretch>
            <a:fillRect/>
          </a:stretch>
        </p:blipFill>
        <p:spPr>
          <a:xfrm>
            <a:off x="500062" y="1746852"/>
            <a:ext cx="11191875" cy="3952875"/>
          </a:xfrm>
          <a:prstGeom prst="rect">
            <a:avLst/>
          </a:prstGeom>
        </p:spPr>
      </p:pic>
      <p:sp>
        <p:nvSpPr>
          <p:cNvPr id="7" name="TextBox 6">
            <a:extLst>
              <a:ext uri="{FF2B5EF4-FFF2-40B4-BE49-F238E27FC236}">
                <a16:creationId xmlns:a16="http://schemas.microsoft.com/office/drawing/2014/main" id="{1FE27D6B-A6B2-DE06-9451-BC7A7D590E4A}"/>
              </a:ext>
            </a:extLst>
          </p:cNvPr>
          <p:cNvSpPr txBox="1"/>
          <p:nvPr/>
        </p:nvSpPr>
        <p:spPr>
          <a:xfrm>
            <a:off x="500062" y="5644648"/>
            <a:ext cx="7439584" cy="246221"/>
          </a:xfrm>
          <a:prstGeom prst="rect">
            <a:avLst/>
          </a:prstGeom>
          <a:noFill/>
        </p:spPr>
        <p:txBody>
          <a:bodyPr wrap="square">
            <a:spAutoFit/>
          </a:bodyPr>
          <a:lstStyle/>
          <a:p>
            <a:r>
              <a:rPr lang="en-AU" sz="1000" dirty="0">
                <a:effectLst/>
                <a:ea typeface="Calibri" panose="020F0502020204030204" pitchFamily="34" charset="0"/>
              </a:rPr>
              <a:t>Images created using the free virtual manipulatives at </a:t>
            </a:r>
            <a:r>
              <a:rPr lang="en-AU" sz="1000" u="sng" dirty="0">
                <a:solidFill>
                  <a:srgbClr val="2F5496"/>
                </a:solidFill>
                <a:effectLst/>
                <a:ea typeface="Calibri" panose="020F0502020204030204" pitchFamily="34" charset="0"/>
                <a:hlinkClick r:id="rId3"/>
              </a:rPr>
              <a:t>Polypad.org</a:t>
            </a:r>
            <a:r>
              <a:rPr lang="en-AU" sz="1000" dirty="0">
                <a:effectLst/>
                <a:ea typeface="Calibri" panose="020F0502020204030204" pitchFamily="34" charset="0"/>
              </a:rPr>
              <a:t>.</a:t>
            </a:r>
            <a:endParaRPr lang="en-AU" sz="1000" dirty="0"/>
          </a:p>
        </p:txBody>
      </p:sp>
      <p:sp>
        <p:nvSpPr>
          <p:cNvPr id="4" name="Slide Number Placeholder 3">
            <a:extLst>
              <a:ext uri="{FF2B5EF4-FFF2-40B4-BE49-F238E27FC236}">
                <a16:creationId xmlns:a16="http://schemas.microsoft.com/office/drawing/2014/main" id="{A9E2A031-4A7A-328B-FC9B-41902E818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81009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B954-2FCA-BD34-8937-2C2859D4397D}"/>
              </a:ext>
            </a:extLst>
          </p:cNvPr>
          <p:cNvSpPr>
            <a:spLocks noGrp="1"/>
          </p:cNvSpPr>
          <p:nvPr>
            <p:ph type="title"/>
          </p:nvPr>
        </p:nvSpPr>
        <p:spPr/>
        <p:txBody>
          <a:bodyPr/>
          <a:lstStyle/>
          <a:p>
            <a:r>
              <a:rPr lang="en-AU" dirty="0"/>
              <a:t>Summarise</a:t>
            </a:r>
          </a:p>
        </p:txBody>
      </p:sp>
      <p:pic>
        <p:nvPicPr>
          <p:cNvPr id="3" name="Picture 2" descr="1st image is quadrilateral ABCD.&#10;2nd image is quadrilateral ABCD and tis rotation quadrilateral CDAB.&#10;2rd image is a tessellation of quadrilateral ABCD.">
            <a:extLst>
              <a:ext uri="{FF2B5EF4-FFF2-40B4-BE49-F238E27FC236}">
                <a16:creationId xmlns:a16="http://schemas.microsoft.com/office/drawing/2014/main" id="{5516CB3A-68EC-1E6B-1C84-1FCCD64099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6468" y="1620000"/>
            <a:ext cx="9651064" cy="4536000"/>
          </a:xfrm>
          <a:prstGeom prst="rect">
            <a:avLst/>
          </a:prstGeom>
          <a:solidFill>
            <a:srgbClr val="FFFFFF"/>
          </a:solidFill>
        </p:spPr>
      </p:pic>
      <p:sp>
        <p:nvSpPr>
          <p:cNvPr id="4" name="Slide Number Placeholder 3">
            <a:extLst>
              <a:ext uri="{FF2B5EF4-FFF2-40B4-BE49-F238E27FC236}">
                <a16:creationId xmlns:a16="http://schemas.microsoft.com/office/drawing/2014/main" id="{A9E2A031-4A7A-328B-FC9B-41902E818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1771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626</Words>
  <Application>Microsoft Office PowerPoint</Application>
  <PresentationFormat>Widescreen</PresentationFormat>
  <Paragraphs>40</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Public Sans</vt:lpstr>
      <vt:lpstr>Public Sans SemiBold</vt:lpstr>
      <vt:lpstr>Courier New</vt:lpstr>
      <vt:lpstr>Public Sans Light</vt:lpstr>
      <vt:lpstr>Times New Roman</vt:lpstr>
      <vt:lpstr>Arial</vt:lpstr>
      <vt:lpstr>Cambria Math</vt:lpstr>
      <vt:lpstr>NSWG Corporate</vt:lpstr>
      <vt:lpstr>Unravelling tessellations</vt:lpstr>
      <vt:lpstr>Warm-up</vt:lpstr>
      <vt:lpstr>Launch (1)</vt:lpstr>
      <vt:lpstr>Launch (2)</vt:lpstr>
      <vt:lpstr>Explore (1)</vt:lpstr>
      <vt:lpstr>Explore (2)</vt:lpstr>
      <vt:lpstr>Explore (3)</vt:lpstr>
      <vt:lpstr>Summarise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Unravelling tessellations</dc:title>
  <dc:creator>NSW Department of Education</dc:creator>
  <dcterms:created xsi:type="dcterms:W3CDTF">2023-10-24T06:19:16Z</dcterms:created>
  <dcterms:modified xsi:type="dcterms:W3CDTF">2023-10-25T22:03:22Z</dcterms:modified>
</cp:coreProperties>
</file>