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7" r:id="rId2"/>
    <p:sldId id="258" r:id="rId3"/>
    <p:sldId id="362" r:id="rId4"/>
    <p:sldId id="363" r:id="rId5"/>
    <p:sldId id="364" r:id="rId6"/>
    <p:sldId id="365" r:id="rId7"/>
    <p:sldId id="366" r:id="rId8"/>
    <p:sldId id="367" r:id="rId9"/>
    <p:sldId id="368" r:id="rId10"/>
    <p:sldId id="369" r:id="rId11"/>
    <p:sldId id="370" r:id="rId12"/>
    <p:sldId id="361" r:id="rId13"/>
  </p:sldIdLst>
  <p:sldSz cx="12192000" cy="6858000"/>
  <p:notesSz cx="6858000" cy="9144000"/>
  <p:embeddedFontLst>
    <p:embeddedFont>
      <p:font typeface="Public Sans" panose="020B0604020202020204" charset="0"/>
      <p:regular r:id="rId16"/>
      <p:bold r:id="rId17"/>
      <p:italic r:id="rId18"/>
      <p:boldItalic r:id="rId19"/>
    </p:embeddedFont>
    <p:embeddedFont>
      <p:font typeface="Public Sans Light" panose="020B0604020202020204" charset="0"/>
      <p:regular r:id="rId20"/>
      <p:italic r:id="rId21"/>
    </p:embeddedFont>
    <p:embeddedFont>
      <p:font typeface="Public Sans SemiBold" panose="020B0604020202020204" charset="0"/>
      <p:bold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6281" autoAdjust="0"/>
  </p:normalViewPr>
  <p:slideViewPr>
    <p:cSldViewPr snapToGrid="0">
      <p:cViewPr varScale="1">
        <p:scale>
          <a:sx n="81" d="100"/>
          <a:sy n="81" d="100"/>
        </p:scale>
        <p:origin x="513" y="39"/>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Ask students how they might show this on the diagram.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59463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 to students that the dashes on the sides indicate that the sides are all equal in length. </a:t>
            </a:r>
          </a:p>
          <a:p>
            <a:r>
              <a:rPr lang="en-AU" dirty="0"/>
              <a:t>Ask students:</a:t>
            </a:r>
          </a:p>
          <a:p>
            <a:pPr marL="285750" indent="-285750">
              <a:buFont typeface="Arial" panose="020B0604020202020204" pitchFamily="34" charset="0"/>
              <a:buChar char="•"/>
            </a:pPr>
            <a:r>
              <a:rPr lang="en-AU" dirty="0"/>
              <a:t>What adjacent means and then define it as sides that are next to each other and share a common vertex. </a:t>
            </a:r>
          </a:p>
          <a:p>
            <a:pPr marL="285750" indent="-285750">
              <a:buFont typeface="Arial" panose="020B0604020202020204" pitchFamily="34" charset="0"/>
              <a:buChar char="•"/>
            </a:pPr>
            <a:r>
              <a:rPr lang="en-AU" dirty="0"/>
              <a:t>What perpendicular means and then define it as 2 lines that meet at a right angle. </a:t>
            </a:r>
          </a:p>
          <a:p>
            <a:pPr marL="285750" indent="-285750">
              <a:buFont typeface="Arial" panose="020B0604020202020204" pitchFamily="34" charset="0"/>
              <a:buChar char="•"/>
            </a:pPr>
            <a:r>
              <a:rPr lang="en-AU" dirty="0"/>
              <a:t>How might you show that adjacent sides are perpendicular?</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12619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 to students that the squares within the interior angles show that the angles are 90 degrees. </a:t>
            </a:r>
          </a:p>
          <a:p>
            <a:r>
              <a:rPr lang="en-AU" dirty="0"/>
              <a:t>Ask students:</a:t>
            </a:r>
          </a:p>
          <a:p>
            <a:pPr marL="285750" indent="-285750">
              <a:buFont typeface="Arial" panose="020B0604020202020204" pitchFamily="34" charset="0"/>
              <a:buChar char="•"/>
            </a:pPr>
            <a:r>
              <a:rPr lang="en-AU" dirty="0"/>
              <a:t>to demonstrate using their arms what diagonals are. </a:t>
            </a:r>
          </a:p>
          <a:p>
            <a:pPr marL="285750" indent="-285750">
              <a:buFont typeface="Arial" panose="020B0604020202020204" pitchFamily="34" charset="0"/>
              <a:buChar char="•"/>
            </a:pPr>
            <a:r>
              <a:rPr lang="en-AU" dirty="0"/>
              <a:t>what bisect means and then define it as dividing into 2 equal parts. </a:t>
            </a:r>
          </a:p>
          <a:p>
            <a:pPr marL="285750" indent="-285750">
              <a:buFont typeface="Arial" panose="020B0604020202020204" pitchFamily="34" charset="0"/>
              <a:buChar char="•"/>
            </a:pPr>
            <a:r>
              <a:rPr lang="en-AU" dirty="0"/>
              <a:t>how might you might show that diagonals bisect at right angles?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25563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 to students how the diagonals have been drawn in to show that they bisect at right angles. </a:t>
            </a:r>
          </a:p>
          <a:p>
            <a:r>
              <a:rPr lang="en-AU" dirty="0"/>
              <a:t>Ask students:</a:t>
            </a:r>
          </a:p>
          <a:p>
            <a:pPr marL="285750" indent="-285750">
              <a:buFont typeface="Arial" panose="020B0604020202020204" pitchFamily="34" charset="0"/>
              <a:buChar char="•"/>
            </a:pPr>
            <a:r>
              <a:rPr lang="en-AU" dirty="0"/>
              <a:t>How to mark on the diagram equal diagonals.</a:t>
            </a:r>
          </a:p>
          <a:p>
            <a:pPr marL="285750" indent="-285750">
              <a:buFont typeface="Arial" panose="020B0604020202020204" pitchFamily="34" charset="0"/>
              <a:buChar char="•"/>
            </a:pPr>
            <a:r>
              <a:rPr lang="en-AU" dirty="0"/>
              <a:t>Is it already shown?</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16016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students again what bisect means and what it might mean to bisect the angles of the quadrilateral.</a:t>
            </a:r>
          </a:p>
          <a:p>
            <a:r>
              <a:rPr lang="en-AU" dirty="0"/>
              <a:t>Ask students how this might be shown on a diagram. </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109785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 to students that the dots indicate that the angles are all equal. Ask the students how many degrees each angle marked with a dot might be.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071930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6.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Sides and angles united</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Explicit teaching</a:t>
            </a:r>
          </a:p>
          <a:p>
            <a:endParaRPr lang="en-AU" dirty="0">
              <a:latin typeface="+mj-lt"/>
            </a:endParaRPr>
          </a:p>
        </p:txBody>
      </p:sp>
      <p:sp>
        <p:nvSpPr>
          <p:cNvPr id="2" name="TextBox 1">
            <a:extLst>
              <a:ext uri="{FF2B5EF4-FFF2-40B4-BE49-F238E27FC236}">
                <a16:creationId xmlns:a16="http://schemas.microsoft.com/office/drawing/2014/main" id="{5FD4AC35-A6E8-F070-A73C-61A8D23999E6}"/>
              </a:ext>
            </a:extLst>
          </p:cNvPr>
          <p:cNvSpPr txBox="1"/>
          <p:nvPr/>
        </p:nvSpPr>
        <p:spPr>
          <a:xfrm>
            <a:off x="359998" y="6380164"/>
            <a:ext cx="2873396" cy="235671"/>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3C2DA-602B-65F2-C552-5F784DE264E9}"/>
              </a:ext>
            </a:extLst>
          </p:cNvPr>
          <p:cNvSpPr>
            <a:spLocks noGrp="1"/>
          </p:cNvSpPr>
          <p:nvPr>
            <p:ph type="title"/>
          </p:nvPr>
        </p:nvSpPr>
        <p:spPr/>
        <p:txBody>
          <a:bodyPr/>
          <a:lstStyle/>
          <a:p>
            <a:r>
              <a:rPr lang="en-GB" dirty="0"/>
              <a:t>Angles and sides united (6)</a:t>
            </a:r>
            <a:endParaRPr lang="en-AU" dirty="0"/>
          </a:p>
        </p:txBody>
      </p:sp>
      <p:sp>
        <p:nvSpPr>
          <p:cNvPr id="5" name="Text Placeholder 4">
            <a:extLst>
              <a:ext uri="{FF2B5EF4-FFF2-40B4-BE49-F238E27FC236}">
                <a16:creationId xmlns:a16="http://schemas.microsoft.com/office/drawing/2014/main" id="{EDBFA3C4-3EE0-D868-03F4-C8657F3F0940}"/>
              </a:ext>
            </a:extLst>
          </p:cNvPr>
          <p:cNvSpPr>
            <a:spLocks noGrp="1"/>
          </p:cNvSpPr>
          <p:nvPr>
            <p:ph type="body" sz="quarter" idx="18"/>
          </p:nvPr>
        </p:nvSpPr>
        <p:spPr/>
        <p:txBody>
          <a:bodyPr/>
          <a:lstStyle/>
          <a:p>
            <a:r>
              <a:rPr lang="en-AU" dirty="0"/>
              <a:t>Properties of a square</a:t>
            </a:r>
          </a:p>
        </p:txBody>
      </p:sp>
      <p:sp>
        <p:nvSpPr>
          <p:cNvPr id="3" name="Content Placeholder 2">
            <a:extLst>
              <a:ext uri="{FF2B5EF4-FFF2-40B4-BE49-F238E27FC236}">
                <a16:creationId xmlns:a16="http://schemas.microsoft.com/office/drawing/2014/main" id="{CD58C600-A7CC-611F-D518-4C9C39CBF9E5}"/>
              </a:ext>
            </a:extLst>
          </p:cNvPr>
          <p:cNvSpPr>
            <a:spLocks noGrp="1"/>
          </p:cNvSpPr>
          <p:nvPr>
            <p:ph idx="1"/>
          </p:nvPr>
        </p:nvSpPr>
        <p:spPr>
          <a:xfrm>
            <a:off x="360000" y="1620000"/>
            <a:ext cx="5736000" cy="4536000"/>
          </a:xfrm>
        </p:spPr>
        <p:txBody>
          <a:bodyPr/>
          <a:lstStyle/>
          <a:p>
            <a:pPr marL="285750" indent="-285750">
              <a:buFont typeface="Arial" panose="020B0604020202020204" pitchFamily="34" charset="0"/>
              <a:buChar char="•"/>
            </a:pPr>
            <a:r>
              <a:rPr lang="en-GB" dirty="0"/>
              <a:t>All sides are equal</a:t>
            </a:r>
          </a:p>
          <a:p>
            <a:pPr marL="285750" indent="-285750">
              <a:buFont typeface="Arial" panose="020B0604020202020204" pitchFamily="34" charset="0"/>
              <a:buChar char="•"/>
            </a:pPr>
            <a:r>
              <a:rPr lang="en-GB" dirty="0"/>
              <a:t>Adjacent sides are perpendicular</a:t>
            </a:r>
          </a:p>
          <a:p>
            <a:pPr marL="285750" indent="-285750">
              <a:buFont typeface="Arial" panose="020B0604020202020204" pitchFamily="34" charset="0"/>
              <a:buChar char="•"/>
            </a:pPr>
            <a:r>
              <a:rPr lang="en-GB" dirty="0"/>
              <a:t>Diagonals bisect at right angles</a:t>
            </a:r>
          </a:p>
          <a:p>
            <a:pPr marL="285750" indent="-285750">
              <a:buFont typeface="Arial" panose="020B0604020202020204" pitchFamily="34" charset="0"/>
              <a:buChar char="•"/>
            </a:pPr>
            <a:r>
              <a:rPr lang="en-GB" dirty="0"/>
              <a:t>Diagonals are equal</a:t>
            </a:r>
          </a:p>
          <a:p>
            <a:pPr marL="285750" indent="-285750">
              <a:buFont typeface="Arial" panose="020B0604020202020204" pitchFamily="34" charset="0"/>
              <a:buChar char="•"/>
            </a:pPr>
            <a:r>
              <a:rPr lang="en-GB" dirty="0"/>
              <a:t>Diagonals bisect the angles of the quadrilateral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7" name="Picture 6" descr="A quadrilateral with all sides equal, angles all 90 degrees, diagonals bisecting at right angles and interior angles bisected by the diagonals. &#10;">
            <a:extLst>
              <a:ext uri="{FF2B5EF4-FFF2-40B4-BE49-F238E27FC236}">
                <a16:creationId xmlns:a16="http://schemas.microsoft.com/office/drawing/2014/main" id="{54E49D62-D07A-783F-3640-AC60A6881914}"/>
              </a:ext>
            </a:extLst>
          </p:cNvPr>
          <p:cNvPicPr>
            <a:picLocks noChangeAspect="1"/>
          </p:cNvPicPr>
          <p:nvPr/>
        </p:nvPicPr>
        <p:blipFill>
          <a:blip r:embed="rId3"/>
          <a:stretch>
            <a:fillRect/>
          </a:stretch>
        </p:blipFill>
        <p:spPr>
          <a:xfrm>
            <a:off x="6985223" y="1423656"/>
            <a:ext cx="4767039" cy="4835630"/>
          </a:xfrm>
          <a:prstGeom prst="rect">
            <a:avLst/>
          </a:prstGeom>
        </p:spPr>
      </p:pic>
      <p:sp>
        <p:nvSpPr>
          <p:cNvPr id="4" name="Slide Number Placeholder 3">
            <a:extLst>
              <a:ext uri="{FF2B5EF4-FFF2-40B4-BE49-F238E27FC236}">
                <a16:creationId xmlns:a16="http://schemas.microsoft.com/office/drawing/2014/main" id="{E203C494-A433-DB9D-EAF3-AE6136C1CA7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26302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0A5867-83BD-AC0C-5465-38ECE6C7E339}"/>
              </a:ext>
            </a:extLst>
          </p:cNvPr>
          <p:cNvSpPr>
            <a:spLocks noGrp="1"/>
          </p:cNvSpPr>
          <p:nvPr>
            <p:ph type="title"/>
          </p:nvPr>
        </p:nvSpPr>
        <p:spPr/>
        <p:txBody>
          <a:bodyPr/>
          <a:lstStyle/>
          <a:p>
            <a:r>
              <a:rPr lang="en-GB" dirty="0"/>
              <a:t>What is a square most like?</a:t>
            </a:r>
            <a:endParaRPr lang="en-AU" dirty="0"/>
          </a:p>
        </p:txBody>
      </p:sp>
      <p:sp>
        <p:nvSpPr>
          <p:cNvPr id="7" name="Text Placeholder 6">
            <a:extLst>
              <a:ext uri="{FF2B5EF4-FFF2-40B4-BE49-F238E27FC236}">
                <a16:creationId xmlns:a16="http://schemas.microsoft.com/office/drawing/2014/main" id="{6DDA8939-CAAB-1513-8CDB-9D0F11EA93D1}"/>
              </a:ext>
            </a:extLst>
          </p:cNvPr>
          <p:cNvSpPr>
            <a:spLocks noGrp="1"/>
          </p:cNvSpPr>
          <p:nvPr>
            <p:ph type="body" sz="quarter" idx="18"/>
          </p:nvPr>
        </p:nvSpPr>
        <p:spPr/>
        <p:txBody>
          <a:bodyPr/>
          <a:lstStyle/>
          <a:p>
            <a:r>
              <a:rPr lang="en-GB" dirty="0"/>
              <a:t>Who do you agree with?</a:t>
            </a:r>
          </a:p>
        </p:txBody>
      </p:sp>
      <p:grpSp>
        <p:nvGrpSpPr>
          <p:cNvPr id="16" name="Group 15" descr="Luana&#10;&quot;Squares are most like equilateral triangles because they both have all sides equal.&quot;">
            <a:extLst>
              <a:ext uri="{FF2B5EF4-FFF2-40B4-BE49-F238E27FC236}">
                <a16:creationId xmlns:a16="http://schemas.microsoft.com/office/drawing/2014/main" id="{0183351E-2ED8-C7B5-D934-B337DB4C18BA}"/>
              </a:ext>
            </a:extLst>
          </p:cNvPr>
          <p:cNvGrpSpPr/>
          <p:nvPr/>
        </p:nvGrpSpPr>
        <p:grpSpPr>
          <a:xfrm>
            <a:off x="931420" y="2303604"/>
            <a:ext cx="4844449" cy="4033541"/>
            <a:chOff x="931420" y="2303604"/>
            <a:chExt cx="4844449" cy="4033541"/>
          </a:xfrm>
        </p:grpSpPr>
        <p:sp>
          <p:nvSpPr>
            <p:cNvPr id="12" name="TextBox 11">
              <a:extLst>
                <a:ext uri="{FF2B5EF4-FFF2-40B4-BE49-F238E27FC236}">
                  <a16:creationId xmlns:a16="http://schemas.microsoft.com/office/drawing/2014/main" id="{049D4233-EE89-D6EF-C39C-5C593BE1CD0B}"/>
                </a:ext>
              </a:extLst>
            </p:cNvPr>
            <p:cNvSpPr txBox="1"/>
            <p:nvPr/>
          </p:nvSpPr>
          <p:spPr>
            <a:xfrm>
              <a:off x="931420" y="2303604"/>
              <a:ext cx="3052933" cy="1464231"/>
            </a:xfrm>
            <a:prstGeom prst="wedgeRoundRectCallout">
              <a:avLst>
                <a:gd name="adj1" fmla="val 67239"/>
                <a:gd name="adj2" fmla="val -24270"/>
                <a:gd name="adj3" fmla="val 16667"/>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87313"/>
              <a:r>
                <a:rPr lang="en-AU" sz="2000" dirty="0">
                  <a:ea typeface="Calibri" panose="020F0502020204030204" pitchFamily="34" charset="0"/>
                </a:rPr>
                <a:t>S</a:t>
              </a:r>
              <a:r>
                <a:rPr lang="en-AU" sz="2000" dirty="0">
                  <a:effectLst/>
                  <a:ea typeface="Calibri" panose="020F0502020204030204" pitchFamily="34" charset="0"/>
                </a:rPr>
                <a:t>quares are most like equilateral triangles because they both have all sides equal.</a:t>
              </a:r>
              <a:endParaRPr lang="en-AU" sz="2000" dirty="0"/>
            </a:p>
          </p:txBody>
        </p:sp>
        <p:grpSp>
          <p:nvGrpSpPr>
            <p:cNvPr id="14" name="Group 13" descr="Luana">
              <a:extLst>
                <a:ext uri="{FF2B5EF4-FFF2-40B4-BE49-F238E27FC236}">
                  <a16:creationId xmlns:a16="http://schemas.microsoft.com/office/drawing/2014/main" id="{27B3E4BF-DECE-140C-32E5-3789D507D946}"/>
                </a:ext>
              </a:extLst>
            </p:cNvPr>
            <p:cNvGrpSpPr/>
            <p:nvPr/>
          </p:nvGrpSpPr>
          <p:grpSpPr>
            <a:xfrm>
              <a:off x="4337594" y="2303604"/>
              <a:ext cx="1438275" cy="4033541"/>
              <a:chOff x="4337594" y="2303604"/>
              <a:chExt cx="1438275" cy="4033541"/>
            </a:xfrm>
          </p:grpSpPr>
          <p:pic>
            <p:nvPicPr>
              <p:cNvPr id="8" name="Graphic 7" descr="Girl wearing backpack">
                <a:extLst>
                  <a:ext uri="{FF2B5EF4-FFF2-40B4-BE49-F238E27FC236}">
                    <a16:creationId xmlns:a16="http://schemas.microsoft.com/office/drawing/2014/main" id="{27C50E82-22CD-F794-40EE-D1CD6854C1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7594" y="2303604"/>
                <a:ext cx="1438275" cy="3571875"/>
              </a:xfrm>
              <a:prstGeom prst="rect">
                <a:avLst/>
              </a:prstGeom>
            </p:spPr>
          </p:pic>
          <p:sp>
            <p:nvSpPr>
              <p:cNvPr id="9" name="TextBox 8">
                <a:extLst>
                  <a:ext uri="{FF2B5EF4-FFF2-40B4-BE49-F238E27FC236}">
                    <a16:creationId xmlns:a16="http://schemas.microsoft.com/office/drawing/2014/main" id="{A77A5EE1-5DD3-1D9E-7DC9-72080ECB128C}"/>
                  </a:ext>
                </a:extLst>
              </p:cNvPr>
              <p:cNvSpPr txBox="1"/>
              <p:nvPr/>
            </p:nvSpPr>
            <p:spPr>
              <a:xfrm>
                <a:off x="4525871" y="5875480"/>
                <a:ext cx="1061720" cy="461665"/>
              </a:xfrm>
              <a:prstGeom prst="rect">
                <a:avLst/>
              </a:prstGeom>
              <a:noFill/>
            </p:spPr>
            <p:txBody>
              <a:bodyPr wrap="square">
                <a:spAutoFit/>
              </a:bodyPr>
              <a:lstStyle/>
              <a:p>
                <a:r>
                  <a:rPr lang="en-AU" sz="2400" dirty="0">
                    <a:effectLst/>
                    <a:ea typeface="Calibri" panose="020F0502020204030204" pitchFamily="34" charset="0"/>
                  </a:rPr>
                  <a:t>Luana</a:t>
                </a:r>
                <a:endParaRPr lang="en-AU" dirty="0"/>
              </a:p>
            </p:txBody>
          </p:sp>
        </p:grpSp>
      </p:grpSp>
      <p:grpSp>
        <p:nvGrpSpPr>
          <p:cNvPr id="17" name="Group 16" descr="Ashvin&#10;&quot;No, squares are most like isosceles triangles because the diagonal splits a square into 2 identical isosceles triangles.&quot;">
            <a:extLst>
              <a:ext uri="{FF2B5EF4-FFF2-40B4-BE49-F238E27FC236}">
                <a16:creationId xmlns:a16="http://schemas.microsoft.com/office/drawing/2014/main" id="{9D5C7880-7C19-C2ED-D1F9-2477768EC200}"/>
              </a:ext>
            </a:extLst>
          </p:cNvPr>
          <p:cNvGrpSpPr/>
          <p:nvPr/>
        </p:nvGrpSpPr>
        <p:grpSpPr>
          <a:xfrm>
            <a:off x="6043273" y="1947743"/>
            <a:ext cx="5081836" cy="4389402"/>
            <a:chOff x="6043273" y="1947743"/>
            <a:chExt cx="5081836" cy="4389402"/>
          </a:xfrm>
        </p:grpSpPr>
        <p:grpSp>
          <p:nvGrpSpPr>
            <p:cNvPr id="15" name="Group 14" descr="Ashvin">
              <a:extLst>
                <a:ext uri="{FF2B5EF4-FFF2-40B4-BE49-F238E27FC236}">
                  <a16:creationId xmlns:a16="http://schemas.microsoft.com/office/drawing/2014/main" id="{ECF7E05A-AB39-C6F6-D971-4846D1201570}"/>
                </a:ext>
              </a:extLst>
            </p:cNvPr>
            <p:cNvGrpSpPr/>
            <p:nvPr/>
          </p:nvGrpSpPr>
          <p:grpSpPr>
            <a:xfrm>
              <a:off x="6043273" y="2303605"/>
              <a:ext cx="1438275" cy="4033540"/>
              <a:chOff x="6043273" y="2303605"/>
              <a:chExt cx="1438275" cy="4033540"/>
            </a:xfrm>
          </p:grpSpPr>
          <p:sp>
            <p:nvSpPr>
              <p:cNvPr id="10" name="TextBox 9">
                <a:extLst>
                  <a:ext uri="{FF2B5EF4-FFF2-40B4-BE49-F238E27FC236}">
                    <a16:creationId xmlns:a16="http://schemas.microsoft.com/office/drawing/2014/main" id="{C7E43255-3648-F17F-A63F-109148E5D8A7}"/>
                  </a:ext>
                </a:extLst>
              </p:cNvPr>
              <p:cNvSpPr txBox="1"/>
              <p:nvPr/>
            </p:nvSpPr>
            <p:spPr>
              <a:xfrm>
                <a:off x="6192384" y="5875480"/>
                <a:ext cx="1140052" cy="461665"/>
              </a:xfrm>
              <a:prstGeom prst="rect">
                <a:avLst/>
              </a:prstGeom>
              <a:noFill/>
            </p:spPr>
            <p:txBody>
              <a:bodyPr wrap="square">
                <a:spAutoFit/>
              </a:bodyPr>
              <a:lstStyle/>
              <a:p>
                <a:r>
                  <a:rPr lang="en-AU" sz="2400" dirty="0">
                    <a:effectLst/>
                    <a:ea typeface="Calibri" panose="020F0502020204030204" pitchFamily="34" charset="0"/>
                  </a:rPr>
                  <a:t>Ashvin</a:t>
                </a:r>
                <a:endParaRPr lang="en-AU" dirty="0"/>
              </a:p>
            </p:txBody>
          </p:sp>
          <p:pic>
            <p:nvPicPr>
              <p:cNvPr id="11" name="Graphic 10" descr="Boy wearing backpack">
                <a:extLst>
                  <a:ext uri="{FF2B5EF4-FFF2-40B4-BE49-F238E27FC236}">
                    <a16:creationId xmlns:a16="http://schemas.microsoft.com/office/drawing/2014/main" id="{77D13BD4-2512-1FC6-EB60-A4D242F8CC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043273" y="2303605"/>
                <a:ext cx="1438275" cy="3571875"/>
              </a:xfrm>
              <a:prstGeom prst="rect">
                <a:avLst/>
              </a:prstGeom>
            </p:spPr>
          </p:pic>
        </p:grpSp>
        <p:sp>
          <p:nvSpPr>
            <p:cNvPr id="13" name="TextBox 12">
              <a:extLst>
                <a:ext uri="{FF2B5EF4-FFF2-40B4-BE49-F238E27FC236}">
                  <a16:creationId xmlns:a16="http://schemas.microsoft.com/office/drawing/2014/main" id="{CB0F154D-D207-CDE6-B662-C86863C105C5}"/>
                </a:ext>
              </a:extLst>
            </p:cNvPr>
            <p:cNvSpPr txBox="1"/>
            <p:nvPr/>
          </p:nvSpPr>
          <p:spPr>
            <a:xfrm>
              <a:off x="7663112" y="1947743"/>
              <a:ext cx="3461997" cy="2145268"/>
            </a:xfrm>
            <a:prstGeom prst="wedgeRoundRectCallout">
              <a:avLst>
                <a:gd name="adj1" fmla="val -70199"/>
                <a:gd name="adj2" fmla="val -20911"/>
                <a:gd name="adj3" fmla="val 16667"/>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87313"/>
              <a:r>
                <a:rPr lang="en-AU" sz="2000" dirty="0">
                  <a:ea typeface="Calibri" panose="020F0502020204030204" pitchFamily="34" charset="0"/>
                </a:rPr>
                <a:t>No, s</a:t>
              </a:r>
              <a:r>
                <a:rPr lang="en-AU" sz="2000" dirty="0">
                  <a:effectLst/>
                  <a:ea typeface="Calibri" panose="020F0502020204030204" pitchFamily="34" charset="0"/>
                </a:rPr>
                <a:t>quares are most like isosceles triangles because the diagonal splits a square into 2 identical isosceles triangles.</a:t>
              </a:r>
              <a:endParaRPr lang="en-AU" sz="2000" dirty="0"/>
            </a:p>
          </p:txBody>
        </p:sp>
      </p:grpSp>
      <p:sp>
        <p:nvSpPr>
          <p:cNvPr id="4" name="Slide Number Placeholder 3">
            <a:extLst>
              <a:ext uri="{FF2B5EF4-FFF2-40B4-BE49-F238E27FC236}">
                <a16:creationId xmlns:a16="http://schemas.microsoft.com/office/drawing/2014/main" id="{84534A7B-63C3-8A9F-B510-B9FF2DEFCB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4373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54BC15-7AE6-74B0-0F66-31014D5A63A8}"/>
              </a:ext>
            </a:extLst>
          </p:cNvPr>
          <p:cNvSpPr>
            <a:spLocks noGrp="1"/>
          </p:cNvSpPr>
          <p:nvPr>
            <p:ph type="ctrTitle"/>
          </p:nvPr>
        </p:nvSpPr>
        <p:spPr/>
        <p:txBody>
          <a:bodyPr/>
          <a:lstStyle/>
          <a:p>
            <a:r>
              <a:rPr lang="en-AU" dirty="0"/>
              <a:t>Launch</a:t>
            </a:r>
          </a:p>
        </p:txBody>
      </p:sp>
      <p:sp>
        <p:nvSpPr>
          <p:cNvPr id="3" name="TextBox 2">
            <a:extLst>
              <a:ext uri="{FF2B5EF4-FFF2-40B4-BE49-F238E27FC236}">
                <a16:creationId xmlns:a16="http://schemas.microsoft.com/office/drawing/2014/main" id="{8941B1F6-6C02-3E55-75AF-60555ED576A7}"/>
              </a:ext>
            </a:extLst>
          </p:cNvPr>
          <p:cNvSpPr txBox="1"/>
          <p:nvPr/>
        </p:nvSpPr>
        <p:spPr>
          <a:xfrm>
            <a:off x="359998" y="6380164"/>
            <a:ext cx="2873396" cy="235671"/>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242032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E71DB0-EDEE-27ED-17F6-364A7958F318}"/>
              </a:ext>
            </a:extLst>
          </p:cNvPr>
          <p:cNvSpPr>
            <a:spLocks noGrp="1"/>
          </p:cNvSpPr>
          <p:nvPr>
            <p:ph type="title"/>
          </p:nvPr>
        </p:nvSpPr>
        <p:spPr/>
        <p:txBody>
          <a:bodyPr/>
          <a:lstStyle/>
          <a:p>
            <a:r>
              <a:rPr lang="en-AU" dirty="0"/>
              <a:t>Which one doesn’t belong?</a:t>
            </a:r>
          </a:p>
        </p:txBody>
      </p:sp>
      <p:sp>
        <p:nvSpPr>
          <p:cNvPr id="9" name="Text Placeholder 8">
            <a:extLst>
              <a:ext uri="{FF2B5EF4-FFF2-40B4-BE49-F238E27FC236}">
                <a16:creationId xmlns:a16="http://schemas.microsoft.com/office/drawing/2014/main" id="{F5A3FAA8-0B35-739D-D0B0-AF22E96341F1}"/>
              </a:ext>
            </a:extLst>
          </p:cNvPr>
          <p:cNvSpPr>
            <a:spLocks noGrp="1"/>
          </p:cNvSpPr>
          <p:nvPr>
            <p:ph type="body" sz="quarter" idx="18"/>
          </p:nvPr>
        </p:nvSpPr>
        <p:spPr/>
        <p:txBody>
          <a:bodyPr/>
          <a:lstStyle/>
          <a:p>
            <a:r>
              <a:rPr lang="en-AU" dirty="0"/>
              <a:t>Launch activity</a:t>
            </a:r>
          </a:p>
        </p:txBody>
      </p:sp>
      <p:pic>
        <p:nvPicPr>
          <p:cNvPr id="10" name="Picture 9" descr="3 shapes numbered 1-3. The first is a triangle showing equal angles and sides. The second is a quadrilateral showing equal angles and sides. The third is a right angled triangle showing 2 sides equal and 2 equal angles. ">
            <a:extLst>
              <a:ext uri="{FF2B5EF4-FFF2-40B4-BE49-F238E27FC236}">
                <a16:creationId xmlns:a16="http://schemas.microsoft.com/office/drawing/2014/main" id="{8B57ED32-F782-40BD-EE08-9B00F6CF6AF7}"/>
              </a:ext>
            </a:extLst>
          </p:cNvPr>
          <p:cNvPicPr>
            <a:picLocks noChangeAspect="1"/>
          </p:cNvPicPr>
          <p:nvPr/>
        </p:nvPicPr>
        <p:blipFill>
          <a:blip r:embed="rId2"/>
          <a:stretch>
            <a:fillRect/>
          </a:stretch>
        </p:blipFill>
        <p:spPr>
          <a:xfrm>
            <a:off x="233180" y="1699631"/>
            <a:ext cx="11725640" cy="4345034"/>
          </a:xfrm>
          <a:prstGeom prst="rect">
            <a:avLst/>
          </a:prstGeom>
        </p:spPr>
      </p:pic>
      <p:sp>
        <p:nvSpPr>
          <p:cNvPr id="11" name="Slide Number Placeholder 10">
            <a:extLst>
              <a:ext uri="{FF2B5EF4-FFF2-40B4-BE49-F238E27FC236}">
                <a16:creationId xmlns:a16="http://schemas.microsoft.com/office/drawing/2014/main" id="{1ED25D9C-3A67-2ADA-BC39-0755104A808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2630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54BC15-7AE6-74B0-0F66-31014D5A63A8}"/>
              </a:ext>
            </a:extLst>
          </p:cNvPr>
          <p:cNvSpPr>
            <a:spLocks noGrp="1"/>
          </p:cNvSpPr>
          <p:nvPr>
            <p:ph type="ctrTitle"/>
          </p:nvPr>
        </p:nvSpPr>
        <p:spPr/>
        <p:txBody>
          <a:bodyPr/>
          <a:lstStyle/>
          <a:p>
            <a:r>
              <a:rPr lang="en-AU" dirty="0">
                <a:latin typeface="+mj-lt"/>
              </a:rPr>
              <a:t>Explicit teaching</a:t>
            </a:r>
            <a:br>
              <a:rPr lang="en-AU" dirty="0">
                <a:latin typeface="+mj-lt"/>
              </a:rPr>
            </a:br>
            <a:endParaRPr lang="en-AU" dirty="0"/>
          </a:p>
        </p:txBody>
      </p:sp>
      <p:sp>
        <p:nvSpPr>
          <p:cNvPr id="5" name="Text Placeholder 4">
            <a:extLst>
              <a:ext uri="{FF2B5EF4-FFF2-40B4-BE49-F238E27FC236}">
                <a16:creationId xmlns:a16="http://schemas.microsoft.com/office/drawing/2014/main" id="{CFA9402A-DE9C-FA60-4876-14ABB54623E9}"/>
              </a:ext>
            </a:extLst>
          </p:cNvPr>
          <p:cNvSpPr>
            <a:spLocks noGrp="1"/>
          </p:cNvSpPr>
          <p:nvPr>
            <p:ph type="body" sz="quarter" idx="14"/>
          </p:nvPr>
        </p:nvSpPr>
        <p:spPr/>
        <p:txBody>
          <a:bodyPr/>
          <a:lstStyle/>
          <a:p>
            <a:r>
              <a:rPr lang="en-AU" dirty="0">
                <a:latin typeface="+mj-lt"/>
              </a:rPr>
              <a:t>Sides and angles united</a:t>
            </a:r>
          </a:p>
        </p:txBody>
      </p:sp>
      <p:sp>
        <p:nvSpPr>
          <p:cNvPr id="2" name="TextBox 1">
            <a:extLst>
              <a:ext uri="{FF2B5EF4-FFF2-40B4-BE49-F238E27FC236}">
                <a16:creationId xmlns:a16="http://schemas.microsoft.com/office/drawing/2014/main" id="{7A114039-E424-4688-B408-2BCC69933492}"/>
              </a:ext>
            </a:extLst>
          </p:cNvPr>
          <p:cNvSpPr txBox="1"/>
          <p:nvPr/>
        </p:nvSpPr>
        <p:spPr>
          <a:xfrm>
            <a:off x="359998" y="6380164"/>
            <a:ext cx="2873396" cy="235671"/>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199914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218B1E-3D06-1A01-F178-EADB0DFB1277}"/>
              </a:ext>
            </a:extLst>
          </p:cNvPr>
          <p:cNvSpPr>
            <a:spLocks noGrp="1"/>
          </p:cNvSpPr>
          <p:nvPr>
            <p:ph type="title"/>
          </p:nvPr>
        </p:nvSpPr>
        <p:spPr/>
        <p:txBody>
          <a:bodyPr/>
          <a:lstStyle/>
          <a:p>
            <a:r>
              <a:rPr lang="en-GB" dirty="0"/>
              <a:t>Angles and sides united (1)</a:t>
            </a:r>
            <a:endParaRPr lang="en-AU" dirty="0"/>
          </a:p>
        </p:txBody>
      </p:sp>
      <p:sp>
        <p:nvSpPr>
          <p:cNvPr id="8" name="Text Placeholder 7">
            <a:extLst>
              <a:ext uri="{FF2B5EF4-FFF2-40B4-BE49-F238E27FC236}">
                <a16:creationId xmlns:a16="http://schemas.microsoft.com/office/drawing/2014/main" id="{703F6EE5-25CE-94B1-EB0F-C48B59A7CFFA}"/>
              </a:ext>
            </a:extLst>
          </p:cNvPr>
          <p:cNvSpPr>
            <a:spLocks noGrp="1"/>
          </p:cNvSpPr>
          <p:nvPr>
            <p:ph type="body" sz="quarter" idx="18"/>
          </p:nvPr>
        </p:nvSpPr>
        <p:spPr/>
        <p:txBody>
          <a:bodyPr/>
          <a:lstStyle/>
          <a:p>
            <a:r>
              <a:rPr lang="en-AU" dirty="0"/>
              <a:t>Properties of a square</a:t>
            </a:r>
          </a:p>
        </p:txBody>
      </p:sp>
      <p:sp>
        <p:nvSpPr>
          <p:cNvPr id="7" name="Content Placeholder 6">
            <a:extLst>
              <a:ext uri="{FF2B5EF4-FFF2-40B4-BE49-F238E27FC236}">
                <a16:creationId xmlns:a16="http://schemas.microsoft.com/office/drawing/2014/main" id="{89E6363A-D7B9-BC04-F04B-CBA9D47D3D3C}"/>
              </a:ext>
            </a:extLst>
          </p:cNvPr>
          <p:cNvSpPr>
            <a:spLocks noGrp="1"/>
          </p:cNvSpPr>
          <p:nvPr>
            <p:ph idx="1"/>
          </p:nvPr>
        </p:nvSpPr>
        <p:spPr>
          <a:xfrm>
            <a:off x="360000" y="1620000"/>
            <a:ext cx="5736000" cy="4536000"/>
          </a:xfrm>
        </p:spPr>
        <p:txBody>
          <a:bodyPr/>
          <a:lstStyle/>
          <a:p>
            <a:r>
              <a:rPr lang="en-AU" dirty="0"/>
              <a:t>All sides are equal</a:t>
            </a:r>
          </a:p>
          <a:p>
            <a:endParaRPr lang="en-AU" dirty="0"/>
          </a:p>
          <a:p>
            <a:endParaRPr lang="en-AU" dirty="0"/>
          </a:p>
          <a:p>
            <a:endParaRPr lang="en-AU" dirty="0"/>
          </a:p>
          <a:p>
            <a:endParaRPr lang="en-AU" dirty="0"/>
          </a:p>
          <a:p>
            <a:endParaRPr lang="en-AU" dirty="0"/>
          </a:p>
          <a:p>
            <a:endParaRPr lang="en-AU" dirty="0"/>
          </a:p>
        </p:txBody>
      </p:sp>
      <p:pic>
        <p:nvPicPr>
          <p:cNvPr id="9" name="Picture 8" descr="A quadrilateral.">
            <a:extLst>
              <a:ext uri="{FF2B5EF4-FFF2-40B4-BE49-F238E27FC236}">
                <a16:creationId xmlns:a16="http://schemas.microsoft.com/office/drawing/2014/main" id="{1BA210DA-0DCA-3288-789E-A0CBD73EF4B4}"/>
              </a:ext>
            </a:extLst>
          </p:cNvPr>
          <p:cNvPicPr>
            <a:picLocks noChangeAspect="1"/>
          </p:cNvPicPr>
          <p:nvPr/>
        </p:nvPicPr>
        <p:blipFill>
          <a:blip r:embed="rId3"/>
          <a:stretch>
            <a:fillRect/>
          </a:stretch>
        </p:blipFill>
        <p:spPr>
          <a:xfrm>
            <a:off x="7488000" y="1707985"/>
            <a:ext cx="4344000" cy="4360030"/>
          </a:xfrm>
          <a:prstGeom prst="rect">
            <a:avLst/>
          </a:prstGeom>
        </p:spPr>
      </p:pic>
      <p:sp>
        <p:nvSpPr>
          <p:cNvPr id="10" name="Slide Number Placeholder 9">
            <a:extLst>
              <a:ext uri="{FF2B5EF4-FFF2-40B4-BE49-F238E27FC236}">
                <a16:creationId xmlns:a16="http://schemas.microsoft.com/office/drawing/2014/main" id="{5438ACA3-F68D-9BFE-CAF3-3BA245C0C90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74813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218B1E-3D06-1A01-F178-EADB0DFB1277}"/>
              </a:ext>
            </a:extLst>
          </p:cNvPr>
          <p:cNvSpPr>
            <a:spLocks noGrp="1"/>
          </p:cNvSpPr>
          <p:nvPr>
            <p:ph type="title"/>
          </p:nvPr>
        </p:nvSpPr>
        <p:spPr/>
        <p:txBody>
          <a:bodyPr/>
          <a:lstStyle/>
          <a:p>
            <a:r>
              <a:rPr lang="en-GB" dirty="0"/>
              <a:t>Angles and sides united (2)</a:t>
            </a:r>
            <a:endParaRPr lang="en-AU" dirty="0"/>
          </a:p>
        </p:txBody>
      </p:sp>
      <p:sp>
        <p:nvSpPr>
          <p:cNvPr id="8" name="Text Placeholder 7">
            <a:extLst>
              <a:ext uri="{FF2B5EF4-FFF2-40B4-BE49-F238E27FC236}">
                <a16:creationId xmlns:a16="http://schemas.microsoft.com/office/drawing/2014/main" id="{703F6EE5-25CE-94B1-EB0F-C48B59A7CFFA}"/>
              </a:ext>
            </a:extLst>
          </p:cNvPr>
          <p:cNvSpPr>
            <a:spLocks noGrp="1"/>
          </p:cNvSpPr>
          <p:nvPr>
            <p:ph type="body" sz="quarter" idx="18"/>
          </p:nvPr>
        </p:nvSpPr>
        <p:spPr/>
        <p:txBody>
          <a:bodyPr/>
          <a:lstStyle/>
          <a:p>
            <a:r>
              <a:rPr lang="en-AU" dirty="0"/>
              <a:t>Properties of a square</a:t>
            </a:r>
          </a:p>
        </p:txBody>
      </p:sp>
      <p:sp>
        <p:nvSpPr>
          <p:cNvPr id="7" name="Content Placeholder 6">
            <a:extLst>
              <a:ext uri="{FF2B5EF4-FFF2-40B4-BE49-F238E27FC236}">
                <a16:creationId xmlns:a16="http://schemas.microsoft.com/office/drawing/2014/main" id="{89E6363A-D7B9-BC04-F04B-CBA9D47D3D3C}"/>
              </a:ext>
            </a:extLst>
          </p:cNvPr>
          <p:cNvSpPr>
            <a:spLocks noGrp="1"/>
          </p:cNvSpPr>
          <p:nvPr>
            <p:ph idx="1"/>
          </p:nvPr>
        </p:nvSpPr>
        <p:spPr>
          <a:xfrm>
            <a:off x="360000" y="1620000"/>
            <a:ext cx="5736000" cy="4536000"/>
          </a:xfrm>
        </p:spPr>
        <p:txBody>
          <a:bodyPr/>
          <a:lstStyle/>
          <a:p>
            <a:pPr marL="285750" indent="-285750">
              <a:buFont typeface="Arial" panose="020B0604020202020204" pitchFamily="34" charset="0"/>
              <a:buChar char="•"/>
            </a:pPr>
            <a:r>
              <a:rPr lang="en-GB" dirty="0"/>
              <a:t>All sides are equal</a:t>
            </a:r>
          </a:p>
          <a:p>
            <a:pPr marL="285750" indent="-285750">
              <a:buFont typeface="Arial" panose="020B0604020202020204" pitchFamily="34" charset="0"/>
              <a:buChar char="•"/>
            </a:pPr>
            <a:r>
              <a:rPr lang="en-GB" dirty="0"/>
              <a:t>Adjacent sides are perpendicular</a:t>
            </a:r>
          </a:p>
        </p:txBody>
      </p:sp>
      <p:pic>
        <p:nvPicPr>
          <p:cNvPr id="2" name="Picture 1" descr="A quadrilateral with all sides equal. ">
            <a:extLst>
              <a:ext uri="{FF2B5EF4-FFF2-40B4-BE49-F238E27FC236}">
                <a16:creationId xmlns:a16="http://schemas.microsoft.com/office/drawing/2014/main" id="{821606D4-D4F9-B2AE-B893-182F4345B185}"/>
              </a:ext>
            </a:extLst>
          </p:cNvPr>
          <p:cNvPicPr>
            <a:picLocks noChangeAspect="1"/>
          </p:cNvPicPr>
          <p:nvPr/>
        </p:nvPicPr>
        <p:blipFill>
          <a:blip r:embed="rId3"/>
          <a:stretch>
            <a:fillRect/>
          </a:stretch>
        </p:blipFill>
        <p:spPr>
          <a:xfrm>
            <a:off x="7104009" y="1510378"/>
            <a:ext cx="4727991" cy="4645622"/>
          </a:xfrm>
          <a:prstGeom prst="rect">
            <a:avLst/>
          </a:prstGeom>
        </p:spPr>
      </p:pic>
      <p:sp>
        <p:nvSpPr>
          <p:cNvPr id="3" name="Slide Number Placeholder 2">
            <a:extLst>
              <a:ext uri="{FF2B5EF4-FFF2-40B4-BE49-F238E27FC236}">
                <a16:creationId xmlns:a16="http://schemas.microsoft.com/office/drawing/2014/main" id="{88E8BD15-94C4-A109-F584-E399CF81615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47429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218B1E-3D06-1A01-F178-EADB0DFB1277}"/>
              </a:ext>
            </a:extLst>
          </p:cNvPr>
          <p:cNvSpPr>
            <a:spLocks noGrp="1"/>
          </p:cNvSpPr>
          <p:nvPr>
            <p:ph type="title"/>
          </p:nvPr>
        </p:nvSpPr>
        <p:spPr/>
        <p:txBody>
          <a:bodyPr/>
          <a:lstStyle/>
          <a:p>
            <a:r>
              <a:rPr lang="en-GB" dirty="0"/>
              <a:t>Angles and sides united (3)</a:t>
            </a:r>
            <a:endParaRPr lang="en-AU" dirty="0"/>
          </a:p>
        </p:txBody>
      </p:sp>
      <p:sp>
        <p:nvSpPr>
          <p:cNvPr id="8" name="Text Placeholder 7">
            <a:extLst>
              <a:ext uri="{FF2B5EF4-FFF2-40B4-BE49-F238E27FC236}">
                <a16:creationId xmlns:a16="http://schemas.microsoft.com/office/drawing/2014/main" id="{703F6EE5-25CE-94B1-EB0F-C48B59A7CFFA}"/>
              </a:ext>
            </a:extLst>
          </p:cNvPr>
          <p:cNvSpPr>
            <a:spLocks noGrp="1"/>
          </p:cNvSpPr>
          <p:nvPr>
            <p:ph type="body" sz="quarter" idx="18"/>
          </p:nvPr>
        </p:nvSpPr>
        <p:spPr/>
        <p:txBody>
          <a:bodyPr/>
          <a:lstStyle/>
          <a:p>
            <a:r>
              <a:rPr lang="en-AU" dirty="0"/>
              <a:t>Properties of a square</a:t>
            </a:r>
          </a:p>
        </p:txBody>
      </p:sp>
      <p:sp>
        <p:nvSpPr>
          <p:cNvPr id="7" name="Content Placeholder 6">
            <a:extLst>
              <a:ext uri="{FF2B5EF4-FFF2-40B4-BE49-F238E27FC236}">
                <a16:creationId xmlns:a16="http://schemas.microsoft.com/office/drawing/2014/main" id="{89E6363A-D7B9-BC04-F04B-CBA9D47D3D3C}"/>
              </a:ext>
            </a:extLst>
          </p:cNvPr>
          <p:cNvSpPr>
            <a:spLocks noGrp="1"/>
          </p:cNvSpPr>
          <p:nvPr>
            <p:ph idx="1"/>
          </p:nvPr>
        </p:nvSpPr>
        <p:spPr>
          <a:xfrm>
            <a:off x="360000" y="1620000"/>
            <a:ext cx="5736000" cy="4536000"/>
          </a:xfrm>
        </p:spPr>
        <p:txBody>
          <a:bodyPr/>
          <a:lstStyle/>
          <a:p>
            <a:pPr marL="285750" indent="-285750">
              <a:buFont typeface="Arial" panose="020B0604020202020204" pitchFamily="34" charset="0"/>
              <a:buChar char="•"/>
            </a:pPr>
            <a:r>
              <a:rPr lang="en-GB" dirty="0"/>
              <a:t>All sides are equal</a:t>
            </a:r>
          </a:p>
          <a:p>
            <a:pPr marL="285750" indent="-285750">
              <a:buFont typeface="Arial" panose="020B0604020202020204" pitchFamily="34" charset="0"/>
              <a:buChar char="•"/>
            </a:pPr>
            <a:r>
              <a:rPr lang="en-GB" dirty="0"/>
              <a:t>Adjacent sides are perpendicular</a:t>
            </a:r>
          </a:p>
          <a:p>
            <a:pPr marL="285750" indent="-285750">
              <a:buFont typeface="Arial" panose="020B0604020202020204" pitchFamily="34" charset="0"/>
              <a:buChar char="•"/>
            </a:pPr>
            <a:r>
              <a:rPr lang="en-GB" dirty="0"/>
              <a:t>Diagonals bisect at right angles</a:t>
            </a:r>
          </a:p>
        </p:txBody>
      </p:sp>
      <p:pic>
        <p:nvPicPr>
          <p:cNvPr id="3" name="Picture 2" descr="A quadrilateral with all sides equal and all angles 90 degrees. ">
            <a:extLst>
              <a:ext uri="{FF2B5EF4-FFF2-40B4-BE49-F238E27FC236}">
                <a16:creationId xmlns:a16="http://schemas.microsoft.com/office/drawing/2014/main" id="{2CA72C47-DD72-DC8F-B6DC-3060A0EFD383}"/>
              </a:ext>
            </a:extLst>
          </p:cNvPr>
          <p:cNvPicPr>
            <a:picLocks noChangeAspect="1"/>
          </p:cNvPicPr>
          <p:nvPr/>
        </p:nvPicPr>
        <p:blipFill>
          <a:blip r:embed="rId3"/>
          <a:stretch>
            <a:fillRect/>
          </a:stretch>
        </p:blipFill>
        <p:spPr>
          <a:xfrm>
            <a:off x="7185006" y="1620000"/>
            <a:ext cx="4646994" cy="4597204"/>
          </a:xfrm>
          <a:prstGeom prst="rect">
            <a:avLst/>
          </a:prstGeom>
        </p:spPr>
      </p:pic>
      <p:sp>
        <p:nvSpPr>
          <p:cNvPr id="4" name="Slide Number Placeholder 3">
            <a:extLst>
              <a:ext uri="{FF2B5EF4-FFF2-40B4-BE49-F238E27FC236}">
                <a16:creationId xmlns:a16="http://schemas.microsoft.com/office/drawing/2014/main" id="{50455E57-4B58-C67C-B22C-A8DDA1222C9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9543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3C2DA-602B-65F2-C552-5F784DE264E9}"/>
              </a:ext>
            </a:extLst>
          </p:cNvPr>
          <p:cNvSpPr>
            <a:spLocks noGrp="1"/>
          </p:cNvSpPr>
          <p:nvPr>
            <p:ph type="title"/>
          </p:nvPr>
        </p:nvSpPr>
        <p:spPr/>
        <p:txBody>
          <a:bodyPr/>
          <a:lstStyle/>
          <a:p>
            <a:r>
              <a:rPr lang="en-GB" dirty="0"/>
              <a:t>Angles and sides united (4)</a:t>
            </a:r>
            <a:endParaRPr lang="en-AU" dirty="0"/>
          </a:p>
        </p:txBody>
      </p:sp>
      <p:sp>
        <p:nvSpPr>
          <p:cNvPr id="5" name="Text Placeholder 4">
            <a:extLst>
              <a:ext uri="{FF2B5EF4-FFF2-40B4-BE49-F238E27FC236}">
                <a16:creationId xmlns:a16="http://schemas.microsoft.com/office/drawing/2014/main" id="{EDBFA3C4-3EE0-D868-03F4-C8657F3F0940}"/>
              </a:ext>
            </a:extLst>
          </p:cNvPr>
          <p:cNvSpPr>
            <a:spLocks noGrp="1"/>
          </p:cNvSpPr>
          <p:nvPr>
            <p:ph type="body" sz="quarter" idx="18"/>
          </p:nvPr>
        </p:nvSpPr>
        <p:spPr/>
        <p:txBody>
          <a:bodyPr/>
          <a:lstStyle/>
          <a:p>
            <a:r>
              <a:rPr lang="en-AU" dirty="0"/>
              <a:t>Properties of a square</a:t>
            </a:r>
          </a:p>
        </p:txBody>
      </p:sp>
      <p:sp>
        <p:nvSpPr>
          <p:cNvPr id="3" name="Content Placeholder 2">
            <a:extLst>
              <a:ext uri="{FF2B5EF4-FFF2-40B4-BE49-F238E27FC236}">
                <a16:creationId xmlns:a16="http://schemas.microsoft.com/office/drawing/2014/main" id="{CD58C600-A7CC-611F-D518-4C9C39CBF9E5}"/>
              </a:ext>
            </a:extLst>
          </p:cNvPr>
          <p:cNvSpPr>
            <a:spLocks noGrp="1"/>
          </p:cNvSpPr>
          <p:nvPr>
            <p:ph idx="1"/>
          </p:nvPr>
        </p:nvSpPr>
        <p:spPr>
          <a:xfrm>
            <a:off x="360000" y="1620000"/>
            <a:ext cx="5736000" cy="4536000"/>
          </a:xfrm>
        </p:spPr>
        <p:txBody>
          <a:bodyPr/>
          <a:lstStyle/>
          <a:p>
            <a:pPr marL="285750" indent="-285750">
              <a:buFont typeface="Arial" panose="020B0604020202020204" pitchFamily="34" charset="0"/>
              <a:buChar char="•"/>
            </a:pPr>
            <a:r>
              <a:rPr lang="en-GB" dirty="0"/>
              <a:t>All sides are equal</a:t>
            </a:r>
          </a:p>
          <a:p>
            <a:pPr marL="285750" indent="-285750">
              <a:buFont typeface="Arial" panose="020B0604020202020204" pitchFamily="34" charset="0"/>
              <a:buChar char="•"/>
            </a:pPr>
            <a:r>
              <a:rPr lang="en-GB" dirty="0"/>
              <a:t>Adjacent sides are perpendicular</a:t>
            </a:r>
          </a:p>
          <a:p>
            <a:pPr marL="285750" indent="-285750">
              <a:buFont typeface="Arial" panose="020B0604020202020204" pitchFamily="34" charset="0"/>
              <a:buChar char="•"/>
            </a:pPr>
            <a:r>
              <a:rPr lang="en-GB" dirty="0"/>
              <a:t>Diagonals bisect at right angles</a:t>
            </a:r>
          </a:p>
          <a:p>
            <a:pPr marL="285750" indent="-285750">
              <a:buFont typeface="Arial" panose="020B0604020202020204" pitchFamily="34" charset="0"/>
              <a:buChar char="•"/>
            </a:pPr>
            <a:r>
              <a:rPr lang="en-GB" dirty="0"/>
              <a:t>Diagonals are equal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AU" dirty="0"/>
          </a:p>
        </p:txBody>
      </p:sp>
      <p:pic>
        <p:nvPicPr>
          <p:cNvPr id="6" name="Picture 5" descr="A quadrilateral with all sides equal, angles all 90 degrees and diagonals bisecting at right angles. ">
            <a:extLst>
              <a:ext uri="{FF2B5EF4-FFF2-40B4-BE49-F238E27FC236}">
                <a16:creationId xmlns:a16="http://schemas.microsoft.com/office/drawing/2014/main" id="{1F5AB6EE-14CC-03AD-2BA6-9BAF3581DBF2}"/>
              </a:ext>
            </a:extLst>
          </p:cNvPr>
          <p:cNvPicPr>
            <a:picLocks noChangeAspect="1"/>
          </p:cNvPicPr>
          <p:nvPr/>
        </p:nvPicPr>
        <p:blipFill>
          <a:blip r:embed="rId3"/>
          <a:stretch>
            <a:fillRect/>
          </a:stretch>
        </p:blipFill>
        <p:spPr>
          <a:xfrm>
            <a:off x="7239116" y="1542761"/>
            <a:ext cx="4604884" cy="4690477"/>
          </a:xfrm>
          <a:prstGeom prst="rect">
            <a:avLst/>
          </a:prstGeom>
        </p:spPr>
      </p:pic>
      <p:sp>
        <p:nvSpPr>
          <p:cNvPr id="4" name="Slide Number Placeholder 3">
            <a:extLst>
              <a:ext uri="{FF2B5EF4-FFF2-40B4-BE49-F238E27FC236}">
                <a16:creationId xmlns:a16="http://schemas.microsoft.com/office/drawing/2014/main" id="{E203C494-A433-DB9D-EAF3-AE6136C1CA7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72737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3C2DA-602B-65F2-C552-5F784DE264E9}"/>
              </a:ext>
            </a:extLst>
          </p:cNvPr>
          <p:cNvSpPr>
            <a:spLocks noGrp="1"/>
          </p:cNvSpPr>
          <p:nvPr>
            <p:ph type="title"/>
          </p:nvPr>
        </p:nvSpPr>
        <p:spPr/>
        <p:txBody>
          <a:bodyPr/>
          <a:lstStyle/>
          <a:p>
            <a:r>
              <a:rPr lang="en-GB" dirty="0"/>
              <a:t>Angles and sides united (5)</a:t>
            </a:r>
            <a:endParaRPr lang="en-AU" dirty="0"/>
          </a:p>
        </p:txBody>
      </p:sp>
      <p:sp>
        <p:nvSpPr>
          <p:cNvPr id="5" name="Text Placeholder 4">
            <a:extLst>
              <a:ext uri="{FF2B5EF4-FFF2-40B4-BE49-F238E27FC236}">
                <a16:creationId xmlns:a16="http://schemas.microsoft.com/office/drawing/2014/main" id="{EDBFA3C4-3EE0-D868-03F4-C8657F3F0940}"/>
              </a:ext>
            </a:extLst>
          </p:cNvPr>
          <p:cNvSpPr>
            <a:spLocks noGrp="1"/>
          </p:cNvSpPr>
          <p:nvPr>
            <p:ph type="body" sz="quarter" idx="18"/>
          </p:nvPr>
        </p:nvSpPr>
        <p:spPr/>
        <p:txBody>
          <a:bodyPr/>
          <a:lstStyle/>
          <a:p>
            <a:r>
              <a:rPr lang="en-AU" dirty="0"/>
              <a:t>Properties of a square</a:t>
            </a:r>
          </a:p>
        </p:txBody>
      </p:sp>
      <p:sp>
        <p:nvSpPr>
          <p:cNvPr id="3" name="Content Placeholder 2">
            <a:extLst>
              <a:ext uri="{FF2B5EF4-FFF2-40B4-BE49-F238E27FC236}">
                <a16:creationId xmlns:a16="http://schemas.microsoft.com/office/drawing/2014/main" id="{CD58C600-A7CC-611F-D518-4C9C39CBF9E5}"/>
              </a:ext>
            </a:extLst>
          </p:cNvPr>
          <p:cNvSpPr>
            <a:spLocks noGrp="1"/>
          </p:cNvSpPr>
          <p:nvPr>
            <p:ph idx="1"/>
          </p:nvPr>
        </p:nvSpPr>
        <p:spPr>
          <a:xfrm>
            <a:off x="360000" y="1620000"/>
            <a:ext cx="5736000" cy="4536000"/>
          </a:xfrm>
        </p:spPr>
        <p:txBody>
          <a:bodyPr/>
          <a:lstStyle/>
          <a:p>
            <a:pPr marL="285750" indent="-285750">
              <a:buFont typeface="Arial" panose="020B0604020202020204" pitchFamily="34" charset="0"/>
              <a:buChar char="•"/>
            </a:pPr>
            <a:r>
              <a:rPr lang="en-GB" dirty="0"/>
              <a:t>All sides are equal</a:t>
            </a:r>
          </a:p>
          <a:p>
            <a:pPr marL="285750" indent="-285750">
              <a:buFont typeface="Arial" panose="020B0604020202020204" pitchFamily="34" charset="0"/>
              <a:buChar char="•"/>
            </a:pPr>
            <a:r>
              <a:rPr lang="en-GB" dirty="0"/>
              <a:t>Adjacent sides are perpendicular</a:t>
            </a:r>
          </a:p>
          <a:p>
            <a:pPr marL="285750" indent="-285750">
              <a:buFont typeface="Arial" panose="020B0604020202020204" pitchFamily="34" charset="0"/>
              <a:buChar char="•"/>
            </a:pPr>
            <a:r>
              <a:rPr lang="en-GB" dirty="0"/>
              <a:t>Diagonals bisect at right angles</a:t>
            </a:r>
          </a:p>
          <a:p>
            <a:pPr marL="285750" indent="-285750">
              <a:buFont typeface="Arial" panose="020B0604020202020204" pitchFamily="34" charset="0"/>
              <a:buChar char="•"/>
            </a:pPr>
            <a:r>
              <a:rPr lang="en-GB" dirty="0"/>
              <a:t>Diagonals are equal</a:t>
            </a:r>
          </a:p>
          <a:p>
            <a:pPr marL="285750" indent="-285750">
              <a:buFont typeface="Arial" panose="020B0604020202020204" pitchFamily="34" charset="0"/>
              <a:buChar char="•"/>
            </a:pPr>
            <a:r>
              <a:rPr lang="en-GB" dirty="0"/>
              <a:t>Diagonals bisect the angles of the quadrilateral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6" name="Picture 5" descr="A quadrilateral with all sides equal, angles all 90 degrees and diagonals bisecting at right angles. ">
            <a:extLst>
              <a:ext uri="{FF2B5EF4-FFF2-40B4-BE49-F238E27FC236}">
                <a16:creationId xmlns:a16="http://schemas.microsoft.com/office/drawing/2014/main" id="{1F5AB6EE-14CC-03AD-2BA6-9BAF3581DBF2}"/>
              </a:ext>
            </a:extLst>
          </p:cNvPr>
          <p:cNvPicPr>
            <a:picLocks noChangeAspect="1"/>
          </p:cNvPicPr>
          <p:nvPr/>
        </p:nvPicPr>
        <p:blipFill>
          <a:blip r:embed="rId3"/>
          <a:stretch>
            <a:fillRect/>
          </a:stretch>
        </p:blipFill>
        <p:spPr>
          <a:xfrm>
            <a:off x="7239116" y="1542761"/>
            <a:ext cx="4604884" cy="4690477"/>
          </a:xfrm>
          <a:prstGeom prst="rect">
            <a:avLst/>
          </a:prstGeom>
        </p:spPr>
      </p:pic>
      <p:sp>
        <p:nvSpPr>
          <p:cNvPr id="4" name="Slide Number Placeholder 3">
            <a:extLst>
              <a:ext uri="{FF2B5EF4-FFF2-40B4-BE49-F238E27FC236}">
                <a16:creationId xmlns:a16="http://schemas.microsoft.com/office/drawing/2014/main" id="{E203C494-A433-DB9D-EAF3-AE6136C1CA7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00496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805</Words>
  <Application>Microsoft Office PowerPoint</Application>
  <PresentationFormat>Widescreen</PresentationFormat>
  <Paragraphs>109</Paragraphs>
  <Slides>12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Public Sans SemiBold</vt:lpstr>
      <vt:lpstr>Public Sans</vt:lpstr>
      <vt:lpstr>Public Sans Light</vt:lpstr>
      <vt:lpstr>Times New Roman</vt:lpstr>
      <vt:lpstr>Arial</vt:lpstr>
      <vt:lpstr>NSWG Corporate</vt:lpstr>
      <vt:lpstr>Sides and angles united</vt:lpstr>
      <vt:lpstr>Launch</vt:lpstr>
      <vt:lpstr>Which one doesn’t belong?</vt:lpstr>
      <vt:lpstr>Explicit teaching </vt:lpstr>
      <vt:lpstr>Angles and sides united (1)</vt:lpstr>
      <vt:lpstr>Angles and sides united (2)</vt:lpstr>
      <vt:lpstr>Angles and sides united (3)</vt:lpstr>
      <vt:lpstr>Angles and sides united (4)</vt:lpstr>
      <vt:lpstr>Angles and sides united (5)</vt:lpstr>
      <vt:lpstr>Angles and sides united (6)</vt:lpstr>
      <vt:lpstr>What is a square most like?</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Sides and angles united</dc:title>
  <dc:creator>NSW Department of Education</dc:creator>
  <dcterms:created xsi:type="dcterms:W3CDTF">2023-10-25T05:44:34Z</dcterms:created>
  <dcterms:modified xsi:type="dcterms:W3CDTF">2023-10-25T22:03:55Z</dcterms:modified>
</cp:coreProperties>
</file>