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7" r:id="rId2"/>
    <p:sldId id="362" r:id="rId3"/>
    <p:sldId id="363" r:id="rId4"/>
    <p:sldId id="361" r:id="rId5"/>
  </p:sldIdLst>
  <p:sldSz cx="12192000" cy="6858000"/>
  <p:notesSz cx="6858000" cy="9144000"/>
  <p:embeddedFontLst>
    <p:embeddedFont>
      <p:font typeface="Public Sans" panose="020B0604020202020204" charset="0"/>
      <p:regular r:id="rId8"/>
      <p:bold r:id="rId9"/>
      <p:italic r:id="rId10"/>
      <p:boldItalic r:id="rId11"/>
    </p:embeddedFont>
    <p:embeddedFont>
      <p:font typeface="Public Sans Light" panose="020B0604020202020204" charset="0"/>
      <p:regular r:id="rId12"/>
      <p:italic r:id="rId13"/>
    </p:embeddedFont>
    <p:embeddedFont>
      <p:font typeface="Public Sans SemiBold" panose="020B0604020202020204"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6281" autoAdjust="0"/>
  </p:normalViewPr>
  <p:slideViewPr>
    <p:cSldViewPr snapToGrid="0">
      <p:cViewPr varScale="1">
        <p:scale>
          <a:sx n="99" d="100"/>
          <a:sy n="99" d="100"/>
        </p:scale>
        <p:origin x="102" y="15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olve.edu.au/mechanical-linkages-quadrilaterals" TargetMode="External"/><Relationship Id="rId2" Type="http://schemas.openxmlformats.org/officeDocument/2006/relationships/image" Target="../media/image10.jpeg"/><Relationship Id="rId1" Type="http://schemas.openxmlformats.org/officeDocument/2006/relationships/slideLayout" Target="../slideLayouts/slideLayout26.xml"/><Relationship Id="rId5" Type="http://schemas.openxmlformats.org/officeDocument/2006/relationships/hyperlink" Target="https://creativecommons.org/licenses/by-nc-sa/4.0/" TargetMode="External"/><Relationship Id="rId4" Type="http://schemas.openxmlformats.org/officeDocument/2006/relationships/hyperlink" Target="https://www.resolve.edu.a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esolve.edu.au/mechanical-linkages-quadrilaterals" TargetMode="External"/><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hyperlink" Target="https://creativecommons.org/licenses/by-nc-sa/4.0/" TargetMode="External"/><Relationship Id="rId4" Type="http://schemas.openxmlformats.org/officeDocument/2006/relationships/hyperlink" Target="https://www.resolve.edu.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Diamonds of geometry</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latin typeface="+mj-lt"/>
              </a:rPr>
              <a:t>Explicit teaching</a:t>
            </a:r>
          </a:p>
          <a:p>
            <a:endParaRPr lang="en-AU" dirty="0">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B9AF3A-652B-9E1A-C1F7-C4A1D995724A}"/>
              </a:ext>
            </a:extLst>
          </p:cNvPr>
          <p:cNvSpPr>
            <a:spLocks noGrp="1"/>
          </p:cNvSpPr>
          <p:nvPr>
            <p:ph type="title"/>
          </p:nvPr>
        </p:nvSpPr>
        <p:spPr/>
        <p:txBody>
          <a:bodyPr/>
          <a:lstStyle/>
          <a:p>
            <a:r>
              <a:rPr lang="en-AU" dirty="0"/>
              <a:t>Car jack</a:t>
            </a:r>
          </a:p>
        </p:txBody>
      </p:sp>
      <p:pic>
        <p:nvPicPr>
          <p:cNvPr id="9" name="Content Placeholder 14" descr="A jack on a car.">
            <a:extLst>
              <a:ext uri="{FF2B5EF4-FFF2-40B4-BE49-F238E27FC236}">
                <a16:creationId xmlns:a16="http://schemas.microsoft.com/office/drawing/2014/main" id="{C5C4CFA7-174F-7D70-44A3-4CCDCB5F6DD6}"/>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277341" y="1066217"/>
            <a:ext cx="7637317" cy="5114074"/>
          </a:xfrm>
          <a:prstGeom prst="rect">
            <a:avLst/>
          </a:prstGeom>
        </p:spPr>
      </p:pic>
      <p:sp>
        <p:nvSpPr>
          <p:cNvPr id="10" name="TextBox 9">
            <a:extLst>
              <a:ext uri="{FF2B5EF4-FFF2-40B4-BE49-F238E27FC236}">
                <a16:creationId xmlns:a16="http://schemas.microsoft.com/office/drawing/2014/main" id="{D561B33C-9BE5-DC0B-07F0-1B9868BAF6F6}"/>
              </a:ext>
            </a:extLst>
          </p:cNvPr>
          <p:cNvSpPr txBox="1"/>
          <p:nvPr/>
        </p:nvSpPr>
        <p:spPr>
          <a:xfrm>
            <a:off x="2277341" y="6285965"/>
            <a:ext cx="5824330" cy="212035"/>
          </a:xfrm>
          <a:prstGeom prst="rect">
            <a:avLst/>
          </a:prstGeom>
          <a:noFill/>
        </p:spPr>
        <p:txBody>
          <a:bodyPr wrap="square" lIns="0" tIns="0" rIns="0" bIns="0" rtlCol="0">
            <a:noAutofit/>
          </a:bodyPr>
          <a:lstStyle/>
          <a:p>
            <a:r>
              <a:rPr lang="en-US" sz="1000" kern="1200" dirty="0">
                <a:effectLst/>
                <a:ea typeface="Calibri" panose="020F0502020204030204" pitchFamily="34" charset="0"/>
              </a:rPr>
              <a:t>'</a:t>
            </a:r>
            <a:r>
              <a:rPr lang="en-US" sz="1000" u="sng" kern="1200" dirty="0">
                <a:solidFill>
                  <a:srgbClr val="2F5496"/>
                </a:solidFill>
                <a:effectLst/>
                <a:ea typeface="Calibri" panose="020F0502020204030204" pitchFamily="34" charset="0"/>
                <a:hlinkClick r:id="rId3"/>
              </a:rPr>
              <a:t>Mechanical Linkages: Quadrilaterals'</a:t>
            </a:r>
            <a:r>
              <a:rPr lang="en-US" sz="1000" kern="1200" dirty="0">
                <a:effectLst/>
                <a:ea typeface="Calibri" panose="020F0502020204030204" pitchFamily="34" charset="0"/>
              </a:rPr>
              <a:t> by </a:t>
            </a:r>
            <a:r>
              <a:rPr lang="en-US" sz="1000" u="sng" kern="1200" dirty="0" err="1">
                <a:solidFill>
                  <a:srgbClr val="2F5496"/>
                </a:solidFill>
                <a:effectLst/>
                <a:ea typeface="Calibri" panose="020F0502020204030204" pitchFamily="34" charset="0"/>
                <a:hlinkClick r:id="rId4" tooltip="https://www.resolve.edu.au/"/>
              </a:rPr>
              <a:t>reSolve</a:t>
            </a:r>
            <a:r>
              <a:rPr lang="en-US" sz="1000" kern="1200" dirty="0">
                <a:effectLst/>
                <a:ea typeface="Calibri" panose="020F0502020204030204" pitchFamily="34" charset="0"/>
              </a:rPr>
              <a:t> is licensed under </a:t>
            </a:r>
            <a:r>
              <a:rPr lang="en-US" sz="1000" u="sng" kern="1200" dirty="0">
                <a:solidFill>
                  <a:srgbClr val="2F5496"/>
                </a:solidFill>
                <a:effectLst/>
                <a:ea typeface="Calibri" panose="020F0502020204030204" pitchFamily="34" charset="0"/>
                <a:hlinkClick r:id="rId5" tooltip="https://creativecommons.org/licenses/by-nc-sa/4.0/"/>
              </a:rPr>
              <a:t>CC BY-NC-SA 4.0</a:t>
            </a:r>
            <a:r>
              <a:rPr lang="en-US" sz="1000" kern="1200" dirty="0">
                <a:effectLst/>
                <a:ea typeface="Calibri" panose="020F0502020204030204" pitchFamily="34" charset="0"/>
              </a:rPr>
              <a:t>.</a:t>
            </a:r>
            <a:endParaRPr lang="en-AU" sz="1000" kern="1200" dirty="0">
              <a:effectLst/>
              <a:ea typeface="Calibri" panose="020F0502020204030204" pitchFamily="34" charset="0"/>
            </a:endParaRPr>
          </a:p>
          <a:p>
            <a:pPr algn="l"/>
            <a:endParaRPr lang="en-AU" sz="1000" dirty="0"/>
          </a:p>
        </p:txBody>
      </p:sp>
      <p:sp>
        <p:nvSpPr>
          <p:cNvPr id="11" name="Slide Number Placeholder 10">
            <a:extLst>
              <a:ext uri="{FF2B5EF4-FFF2-40B4-BE49-F238E27FC236}">
                <a16:creationId xmlns:a16="http://schemas.microsoft.com/office/drawing/2014/main" id="{70ABD463-07BD-96A2-476A-9C6731D9C6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7834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DC3F9F88-71BA-04B6-15C7-F52053C87163}"/>
              </a:ext>
            </a:extLst>
          </p:cNvPr>
          <p:cNvSpPr>
            <a:spLocks noGrp="1"/>
          </p:cNvSpPr>
          <p:nvPr>
            <p:ph type="title"/>
          </p:nvPr>
        </p:nvSpPr>
        <p:spPr>
          <a:xfrm>
            <a:off x="360363" y="360363"/>
            <a:ext cx="10079037" cy="544512"/>
          </a:xfrm>
        </p:spPr>
        <p:txBody>
          <a:bodyPr/>
          <a:lstStyle/>
          <a:p>
            <a:r>
              <a:rPr lang="en-AU" dirty="0"/>
              <a:t>Other examples</a:t>
            </a:r>
          </a:p>
        </p:txBody>
      </p:sp>
      <p:pic>
        <p:nvPicPr>
          <p:cNvPr id="6" name="Picture 5" descr="2 images of a scissor lift - one where it is extended and another retracted.">
            <a:extLst>
              <a:ext uri="{FF2B5EF4-FFF2-40B4-BE49-F238E27FC236}">
                <a16:creationId xmlns:a16="http://schemas.microsoft.com/office/drawing/2014/main" id="{995E4FCB-141E-E8D9-D6D1-F34FE0578BF2}"/>
              </a:ext>
            </a:extLst>
          </p:cNvPr>
          <p:cNvPicPr>
            <a:picLocks noChangeAspect="1"/>
          </p:cNvPicPr>
          <p:nvPr/>
        </p:nvPicPr>
        <p:blipFill rotWithShape="1">
          <a:blip r:embed="rId2"/>
          <a:srcRect b="51340"/>
          <a:stretch/>
        </p:blipFill>
        <p:spPr>
          <a:xfrm>
            <a:off x="710974" y="2149508"/>
            <a:ext cx="5121499" cy="3324759"/>
          </a:xfrm>
          <a:prstGeom prst="rect">
            <a:avLst/>
          </a:prstGeom>
        </p:spPr>
      </p:pic>
      <p:pic>
        <p:nvPicPr>
          <p:cNvPr id="7" name="Picture 6" descr="An expandable safety barrier.">
            <a:extLst>
              <a:ext uri="{FF2B5EF4-FFF2-40B4-BE49-F238E27FC236}">
                <a16:creationId xmlns:a16="http://schemas.microsoft.com/office/drawing/2014/main" id="{D4A9E99B-B2C4-699F-6498-34263841AA7F}"/>
              </a:ext>
            </a:extLst>
          </p:cNvPr>
          <p:cNvPicPr>
            <a:picLocks noChangeAspect="1"/>
          </p:cNvPicPr>
          <p:nvPr/>
        </p:nvPicPr>
        <p:blipFill rotWithShape="1">
          <a:blip r:embed="rId2"/>
          <a:srcRect l="-475" t="50014" r="59400" b="26867"/>
          <a:stretch/>
        </p:blipFill>
        <p:spPr>
          <a:xfrm>
            <a:off x="5737224" y="1459933"/>
            <a:ext cx="2468563" cy="1853597"/>
          </a:xfrm>
          <a:prstGeom prst="rect">
            <a:avLst/>
          </a:prstGeom>
        </p:spPr>
      </p:pic>
      <p:pic>
        <p:nvPicPr>
          <p:cNvPr id="8" name="Picture 7" descr="An expandable mirror.">
            <a:extLst>
              <a:ext uri="{FF2B5EF4-FFF2-40B4-BE49-F238E27FC236}">
                <a16:creationId xmlns:a16="http://schemas.microsoft.com/office/drawing/2014/main" id="{67B866BB-6C26-4D23-0686-11D524F552D3}"/>
              </a:ext>
            </a:extLst>
          </p:cNvPr>
          <p:cNvPicPr>
            <a:picLocks noChangeAspect="1"/>
          </p:cNvPicPr>
          <p:nvPr/>
        </p:nvPicPr>
        <p:blipFill rotWithShape="1">
          <a:blip r:embed="rId2"/>
          <a:srcRect l="-1437" t="73299" r="58936" b="1420"/>
          <a:stretch/>
        </p:blipFill>
        <p:spPr>
          <a:xfrm>
            <a:off x="5694362" y="3313531"/>
            <a:ext cx="2554288" cy="2026936"/>
          </a:xfrm>
          <a:prstGeom prst="rect">
            <a:avLst/>
          </a:prstGeom>
        </p:spPr>
      </p:pic>
      <p:pic>
        <p:nvPicPr>
          <p:cNvPr id="9" name="Picture 8" descr="The Ultra hand by Nintendo.">
            <a:extLst>
              <a:ext uri="{FF2B5EF4-FFF2-40B4-BE49-F238E27FC236}">
                <a16:creationId xmlns:a16="http://schemas.microsoft.com/office/drawing/2014/main" id="{7321D9BE-2F1E-9C5F-EBC2-6B3FBB93716E}"/>
              </a:ext>
            </a:extLst>
          </p:cNvPr>
          <p:cNvPicPr>
            <a:picLocks noChangeAspect="1"/>
          </p:cNvPicPr>
          <p:nvPr/>
        </p:nvPicPr>
        <p:blipFill rotWithShape="1">
          <a:blip r:embed="rId2"/>
          <a:srcRect l="45973" t="57974" r="3152" b="11221"/>
          <a:stretch/>
        </p:blipFill>
        <p:spPr>
          <a:xfrm>
            <a:off x="8291512" y="2870618"/>
            <a:ext cx="3057525" cy="2469849"/>
          </a:xfrm>
          <a:prstGeom prst="rect">
            <a:avLst/>
          </a:prstGeom>
        </p:spPr>
      </p:pic>
      <p:sp>
        <p:nvSpPr>
          <p:cNvPr id="10" name="TextBox 9">
            <a:extLst>
              <a:ext uri="{FF2B5EF4-FFF2-40B4-BE49-F238E27FC236}">
                <a16:creationId xmlns:a16="http://schemas.microsoft.com/office/drawing/2014/main" id="{828BE411-AAB8-CA1C-93E7-5070739BC307}"/>
              </a:ext>
            </a:extLst>
          </p:cNvPr>
          <p:cNvSpPr txBox="1"/>
          <p:nvPr/>
        </p:nvSpPr>
        <p:spPr>
          <a:xfrm>
            <a:off x="710974" y="5473439"/>
            <a:ext cx="5777948" cy="192156"/>
          </a:xfrm>
          <a:prstGeom prst="rect">
            <a:avLst/>
          </a:prstGeom>
          <a:noFill/>
        </p:spPr>
        <p:txBody>
          <a:bodyPr wrap="square" lIns="0" tIns="0" rIns="0" bIns="0" rtlCol="0">
            <a:noAutofit/>
          </a:bodyPr>
          <a:lstStyle/>
          <a:p>
            <a:r>
              <a:rPr lang="en-US" sz="1000" kern="1200" dirty="0">
                <a:effectLst/>
                <a:ea typeface="Calibri" panose="020F0502020204030204" pitchFamily="34" charset="0"/>
              </a:rPr>
              <a:t>'</a:t>
            </a:r>
            <a:r>
              <a:rPr lang="en-US" sz="1000" u="sng" kern="1200" dirty="0">
                <a:solidFill>
                  <a:srgbClr val="2F5496"/>
                </a:solidFill>
                <a:effectLst/>
                <a:ea typeface="Calibri" panose="020F0502020204030204" pitchFamily="34" charset="0"/>
                <a:hlinkClick r:id="rId3"/>
              </a:rPr>
              <a:t>Mechanical Linkages: Quadrilaterals'</a:t>
            </a:r>
            <a:r>
              <a:rPr lang="en-US" sz="1000" kern="1200" dirty="0">
                <a:effectLst/>
                <a:ea typeface="Calibri" panose="020F0502020204030204" pitchFamily="34" charset="0"/>
              </a:rPr>
              <a:t> by </a:t>
            </a:r>
            <a:r>
              <a:rPr lang="en-US" sz="1000" u="sng" kern="1200" dirty="0" err="1">
                <a:solidFill>
                  <a:srgbClr val="2F5496"/>
                </a:solidFill>
                <a:effectLst/>
                <a:ea typeface="Calibri" panose="020F0502020204030204" pitchFamily="34" charset="0"/>
                <a:hlinkClick r:id="rId4" tooltip="https://www.resolve.edu.au/"/>
              </a:rPr>
              <a:t>reSolve</a:t>
            </a:r>
            <a:r>
              <a:rPr lang="en-US" sz="1000" kern="1200" dirty="0">
                <a:effectLst/>
                <a:ea typeface="Calibri" panose="020F0502020204030204" pitchFamily="34" charset="0"/>
              </a:rPr>
              <a:t> is licensed under </a:t>
            </a:r>
            <a:r>
              <a:rPr lang="en-US" sz="1000" u="sng" kern="1200" dirty="0">
                <a:solidFill>
                  <a:srgbClr val="2F5496"/>
                </a:solidFill>
                <a:effectLst/>
                <a:ea typeface="Calibri" panose="020F0502020204030204" pitchFamily="34" charset="0"/>
                <a:hlinkClick r:id="rId5" tooltip="https://creativecommons.org/licenses/by-nc-sa/4.0/"/>
              </a:rPr>
              <a:t>CC BY-NC-SA 4.0</a:t>
            </a:r>
            <a:r>
              <a:rPr lang="en-US" sz="1000" kern="1200" dirty="0">
                <a:effectLst/>
                <a:ea typeface="Calibri" panose="020F0502020204030204" pitchFamily="34" charset="0"/>
              </a:rPr>
              <a:t>.</a:t>
            </a:r>
            <a:endParaRPr lang="en-AU" sz="1000" kern="1200" dirty="0">
              <a:effectLst/>
              <a:ea typeface="Calibri" panose="020F0502020204030204" pitchFamily="34" charset="0"/>
            </a:endParaRPr>
          </a:p>
          <a:p>
            <a:pPr algn="l"/>
            <a:endParaRPr lang="en-AU" sz="800" dirty="0"/>
          </a:p>
        </p:txBody>
      </p:sp>
      <p:sp>
        <p:nvSpPr>
          <p:cNvPr id="2" name="Slide Number Placeholder 1">
            <a:extLst>
              <a:ext uri="{FF2B5EF4-FFF2-40B4-BE49-F238E27FC236}">
                <a16:creationId xmlns:a16="http://schemas.microsoft.com/office/drawing/2014/main" id="{50C2DD41-7F0A-3CE7-C762-F5AF871EDC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64899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367</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 SemiBold</vt:lpstr>
      <vt:lpstr>Times New Roman</vt:lpstr>
      <vt:lpstr>Arial</vt:lpstr>
      <vt:lpstr>Public Sans</vt:lpstr>
      <vt:lpstr>Public Sans Light</vt:lpstr>
      <vt:lpstr>NSWG Corporate</vt:lpstr>
      <vt:lpstr>Diamonds of geometry</vt:lpstr>
      <vt:lpstr>Car jack</vt:lpstr>
      <vt:lpstr>Other examples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Diamonds of geometry</dc:title>
  <dc:creator>NSW Department of Education</dc:creator>
  <dcterms:created xsi:type="dcterms:W3CDTF">2023-10-25T21:21:41Z</dcterms:created>
  <dcterms:modified xsi:type="dcterms:W3CDTF">2023-10-25T21:22:01Z</dcterms:modified>
</cp:coreProperties>
</file>