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21"/>
  </p:notesMasterIdLst>
  <p:handoutMasterIdLst>
    <p:handoutMasterId r:id="rId22"/>
  </p:handoutMasterIdLst>
  <p:sldIdLst>
    <p:sldId id="325" r:id="rId2"/>
    <p:sldId id="357" r:id="rId3"/>
    <p:sldId id="339" r:id="rId4"/>
    <p:sldId id="340" r:id="rId5"/>
    <p:sldId id="343" r:id="rId6"/>
    <p:sldId id="342" r:id="rId7"/>
    <p:sldId id="344" r:id="rId8"/>
    <p:sldId id="345" r:id="rId9"/>
    <p:sldId id="346" r:id="rId10"/>
    <p:sldId id="347" r:id="rId11"/>
    <p:sldId id="348" r:id="rId12"/>
    <p:sldId id="349" r:id="rId13"/>
    <p:sldId id="351" r:id="rId14"/>
    <p:sldId id="352" r:id="rId15"/>
    <p:sldId id="353" r:id="rId16"/>
    <p:sldId id="358" r:id="rId17"/>
    <p:sldId id="355" r:id="rId18"/>
    <p:sldId id="359" r:id="rId19"/>
    <p:sldId id="360" r:id="rId20"/>
  </p:sldIdLst>
  <p:sldSz cx="12192000" cy="6858000"/>
  <p:notesSz cx="9144000" cy="6858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Quattrocento" panose="02020502030000000404" pitchFamily="18" charset="0"/>
      <p:regular r:id="rId30"/>
      <p:bold r:id="rId31"/>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F6A5708F-C57C-9878-4BD1-7490923A900F}" name="Colleen Worton" initials="CW" userId="S::colleen.worton1@det.nsw.edu.au::a6748734-c10b-4b5d-9295-d5dfe3f3f6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787BA-D31C-4956-89F7-A815F753818E}" v="4" dt="2023-05-11T06:53:20.819"/>
    <p1510:client id="{F3958D5B-F03D-476F-BBC0-E6729FA91FBB}" v="143" dt="2023-05-10T23:03:15.8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3742" autoAdjust="0"/>
  </p:normalViewPr>
  <p:slideViewPr>
    <p:cSldViewPr snapToGrid="0">
      <p:cViewPr varScale="1">
        <p:scale>
          <a:sx n="102" d="100"/>
          <a:sy n="102" d="100"/>
        </p:scale>
        <p:origin x="222" y="114"/>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3/18/2024</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18/03/2024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44466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16780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25035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211494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330896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dirty="0"/>
          </a:p>
        </p:txBody>
      </p:sp>
    </p:spTree>
    <p:extLst>
      <p:ext uri="{BB962C8B-B14F-4D97-AF65-F5344CB8AC3E}">
        <p14:creationId xmlns:p14="http://schemas.microsoft.com/office/powerpoint/2010/main" val="292278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1348950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106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3147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0655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39694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01109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581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02255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6762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29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0864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10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7133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059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0127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037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001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835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814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984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029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61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1900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926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25537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30065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4180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2282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23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7149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773769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setofpentominoes"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s://mathigon.org/polypad#polyomino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athigon.org/polypad/hu4mXz1rW4NxEA"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ixabay.com/th/vectors/%E0%B9%80%E0%B8%84%E0%B8%A3%E0%B8%B7%E0%B9%88%E0%B8%AD%E0%B8%87%E0%B8%AB%E0%B8%A1%E0%B8%B2%E0%B8%A2-%E0%B8%95%E0%B8%A3%E0%B8%A7%E0%B8%88%E0%B8%AA%E0%B8%AD%E0%B8%9A-%E0%B8%97%E0%B8%B5%E0%B9%88%E0%B8%96%E0%B8%B9%E0%B8%81%E0%B8%95%E0%B9%89%E0%B8%AD%E0%B8%87-%E0%B8%95%E0%B8%81%E0%B8%A5%E0%B8%87-1292787/"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hyperlink" Target="https://zh.wikipedia.org/zh-tw/File:Red_X.sv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Visualising nets</a:t>
            </a:r>
          </a:p>
        </p:txBody>
      </p:sp>
      <p:sp>
        <p:nvSpPr>
          <p:cNvPr id="6" name="Text Placeholder 5">
            <a:extLst>
              <a:ext uri="{FF2B5EF4-FFF2-40B4-BE49-F238E27FC236}">
                <a16:creationId xmlns:a16="http://schemas.microsoft.com/office/drawing/2014/main" id="{8CC4B108-1C0B-6904-6DDC-9C684330790E}"/>
              </a:ext>
            </a:extLst>
          </p:cNvPr>
          <p:cNvSpPr>
            <a:spLocks noGrp="1"/>
          </p:cNvSpPr>
          <p:nvPr>
            <p:ph type="body" sz="quarter" idx="14"/>
          </p:nvPr>
        </p:nvSpPr>
        <p:spPr/>
        <p:txBody>
          <a:bodyPr/>
          <a:lstStyle/>
          <a:p>
            <a:r>
              <a:rPr lang="en-US" dirty="0"/>
              <a:t>Prisms and cylinders</a:t>
            </a:r>
          </a:p>
        </p:txBody>
      </p:sp>
      <p:sp>
        <p:nvSpPr>
          <p:cNvPr id="4" name="Footer Placeholder 6">
            <a:extLst>
              <a:ext uri="{FF2B5EF4-FFF2-40B4-BE49-F238E27FC236}">
                <a16:creationId xmlns:a16="http://schemas.microsoft.com/office/drawing/2014/main" id="{9DF7E668-5F35-4520-4069-E3B7488BAEA1}"/>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Example 3 – solutions</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Pentomino</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619250"/>
            <a:ext cx="11483975" cy="2392363"/>
          </a:xfrm>
        </p:spPr>
        <p:txBody>
          <a:bodyPr/>
          <a:lstStyle/>
          <a:p>
            <a:r>
              <a:rPr lang="en-AU" sz="1800" dirty="0">
                <a:ea typeface="Calibri" panose="020F0502020204030204" pitchFamily="34" charset="0"/>
              </a:rPr>
              <a:t>Follow the link to discover the 12 different pentominoes.</a:t>
            </a:r>
          </a:p>
          <a:p>
            <a:r>
              <a:rPr lang="en-AU" sz="1800" dirty="0">
                <a:ea typeface="Calibri" panose="020F0502020204030204" pitchFamily="34" charset="0"/>
              </a:rPr>
              <a:t> </a:t>
            </a:r>
            <a:r>
              <a:rPr lang="en-AU" sz="1800" u="sng" dirty="0">
                <a:solidFill>
                  <a:srgbClr val="2F5496"/>
                </a:solidFill>
                <a:effectLst/>
                <a:ea typeface="Calibri" panose="020F0502020204030204" pitchFamily="34" charset="0"/>
                <a:hlinkClick r:id="rId3"/>
              </a:rPr>
              <a:t>bit.ly/setofpentominoes</a:t>
            </a:r>
            <a:r>
              <a:rPr lang="en-AU" sz="1800" u="sng" dirty="0">
                <a:solidFill>
                  <a:srgbClr val="2F5496"/>
                </a:solidFill>
                <a:effectLst/>
                <a:ea typeface="Calibri" panose="020F0502020204030204" pitchFamily="34" charset="0"/>
              </a:rPr>
              <a:t> </a:t>
            </a:r>
            <a:endParaRPr lang="en-AU" dirty="0"/>
          </a:p>
        </p:txBody>
      </p:sp>
    </p:spTree>
    <p:extLst>
      <p:ext uri="{BB962C8B-B14F-4D97-AF65-F5344CB8AC3E}">
        <p14:creationId xmlns:p14="http://schemas.microsoft.com/office/powerpoint/2010/main" val="23794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Example 4</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Pentomino</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541755"/>
            <a:ext cx="5937250" cy="5076825"/>
          </a:xfrm>
        </p:spPr>
        <p:txBody>
          <a:bodyPr/>
          <a:lstStyle/>
          <a:p>
            <a:r>
              <a:rPr lang="en-AU" sz="1800" dirty="0">
                <a:ea typeface="Calibri" panose="020F0502020204030204" pitchFamily="34" charset="0"/>
              </a:rPr>
              <a:t>The 12 different pentominoes can be arranged to form a rectangle.</a:t>
            </a:r>
          </a:p>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pentomino has the greatest area? Justify why.</a:t>
            </a:r>
          </a:p>
          <a:p>
            <a:pPr marL="285750" indent="-285750">
              <a:buFont typeface="Arial" panose="020B0604020202020204" pitchFamily="34" charset="0"/>
              <a:buChar char="•"/>
            </a:pPr>
            <a:r>
              <a:rPr lang="en-AU" sz="1800" dirty="0">
                <a:effectLst/>
                <a:ea typeface="Calibri" panose="020F0502020204030204" pitchFamily="34" charset="0"/>
              </a:rPr>
              <a:t>Which pentomino has the greatest perimeter? Justify why</a:t>
            </a:r>
          </a:p>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Do all pentominoes represent a net of an open cube?</a:t>
            </a:r>
          </a:p>
          <a:p>
            <a:pPr marL="285750" indent="-285750">
              <a:buFont typeface="Arial" panose="020B0604020202020204" pitchFamily="34" charset="0"/>
              <a:buChar char="•"/>
            </a:pPr>
            <a:r>
              <a:rPr lang="en-AU" sz="1800" dirty="0">
                <a:effectLst/>
                <a:ea typeface="Calibri" panose="020F0502020204030204" pitchFamily="34" charset="0"/>
              </a:rPr>
              <a:t>If yes, which of the 5 faces represents the base face of the cube?</a:t>
            </a:r>
            <a:endParaRPr lang="en-AU" sz="1800" dirty="0"/>
          </a:p>
          <a:p>
            <a:endParaRPr lang="en-AU" sz="1800" dirty="0">
              <a:ea typeface="Calibri" panose="020F0502020204030204" pitchFamily="34" charset="0"/>
            </a:endParaRPr>
          </a:p>
        </p:txBody>
      </p:sp>
      <p:pic>
        <p:nvPicPr>
          <p:cNvPr id="7" name="Picture 6" descr="Picture showing the 12 different pentominoes fitted together to form a rectangle.">
            <a:extLst>
              <a:ext uri="{FF2B5EF4-FFF2-40B4-BE49-F238E27FC236}">
                <a16:creationId xmlns:a16="http://schemas.microsoft.com/office/drawing/2014/main" id="{5046D435-8371-C9BF-42CE-27B462AB0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908" y="1541755"/>
            <a:ext cx="4806092" cy="2553236"/>
          </a:xfrm>
          <a:prstGeom prst="rect">
            <a:avLst/>
          </a:prstGeom>
        </p:spPr>
      </p:pic>
      <p:sp>
        <p:nvSpPr>
          <p:cNvPr id="8" name="Content Placeholder 1">
            <a:extLst>
              <a:ext uri="{FF2B5EF4-FFF2-40B4-BE49-F238E27FC236}">
                <a16:creationId xmlns:a16="http://schemas.microsoft.com/office/drawing/2014/main" id="{9643C6D5-8786-F5CB-917C-269A51F8785B}"/>
              </a:ext>
            </a:extLst>
          </p:cNvPr>
          <p:cNvSpPr txBox="1">
            <a:spLocks/>
          </p:cNvSpPr>
          <p:nvPr/>
        </p:nvSpPr>
        <p:spPr>
          <a:xfrm>
            <a:off x="7037908" y="4161984"/>
            <a:ext cx="3938128" cy="6774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ea typeface="Calibri" panose="020F0502020204030204" pitchFamily="34" charset="0"/>
                <a:hlinkClick r:id="rId4"/>
              </a:rPr>
              <a:t>mathigon.org/polypad#polyominoes</a:t>
            </a:r>
            <a:r>
              <a:rPr lang="en-AU" sz="1200" dirty="0">
                <a:ea typeface="Calibri" panose="020F0502020204030204" pitchFamily="34" charset="0"/>
              </a:rPr>
              <a:t> </a:t>
            </a:r>
          </a:p>
        </p:txBody>
      </p:sp>
    </p:spTree>
    <p:extLst>
      <p:ext uri="{BB962C8B-B14F-4D97-AF65-F5344CB8AC3E}">
        <p14:creationId xmlns:p14="http://schemas.microsoft.com/office/powerpoint/2010/main" val="45929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Example 4 – solutions</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Nets of an open cube</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576383"/>
            <a:ext cx="9629775" cy="3192463"/>
          </a:xfrm>
        </p:spPr>
        <p:txBody>
          <a:bodyPr/>
          <a:lstStyle/>
          <a:p>
            <a:r>
              <a:rPr lang="en-AU" sz="1800" dirty="0">
                <a:ea typeface="Calibri" panose="020F0502020204030204" pitchFamily="34" charset="0"/>
              </a:rPr>
              <a:t>Follow the link to explore which pentominoes fold to form the net of an open cube.</a:t>
            </a:r>
          </a:p>
          <a:p>
            <a:r>
              <a:rPr lang="en-AU" sz="1800" u="sng" dirty="0">
                <a:solidFill>
                  <a:srgbClr val="2F5496"/>
                </a:solidFill>
                <a:effectLst/>
                <a:ea typeface="Calibri" panose="020F0502020204030204" pitchFamily="34" charset="0"/>
                <a:hlinkClick r:id="rId3"/>
              </a:rPr>
              <a:t>https://mathigon.org/polypad/hu4mXz1rW4NxEA</a:t>
            </a:r>
            <a:endParaRPr lang="en-AU" sz="1800" dirty="0">
              <a:ea typeface="Calibri" panose="020F0502020204030204" pitchFamily="34" charset="0"/>
            </a:endParaRPr>
          </a:p>
          <a:p>
            <a:pPr marL="285750" lvl="0" indent="-285750">
              <a:lnSpc>
                <a:spcPct val="150000"/>
              </a:lnSpc>
              <a:spcBef>
                <a:spcPts val="1200"/>
              </a:spcBef>
              <a:buFont typeface="Arial" panose="020B0604020202020204" pitchFamily="34" charset="0"/>
              <a:buChar char="•"/>
            </a:pPr>
            <a:endParaRPr lang="en-AU" sz="1800" dirty="0"/>
          </a:p>
          <a:p>
            <a:endParaRPr lang="en-AU" sz="1800" dirty="0">
              <a:ea typeface="Calibri" panose="020F0502020204030204" pitchFamily="34" charset="0"/>
            </a:endParaRPr>
          </a:p>
        </p:txBody>
      </p:sp>
    </p:spTree>
    <p:extLst>
      <p:ext uri="{BB962C8B-B14F-4D97-AF65-F5344CB8AC3E}">
        <p14:creationId xmlns:p14="http://schemas.microsoft.com/office/powerpoint/2010/main" val="262652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5EA76-1033-C3A0-2ABC-58B93A37ACF1}"/>
              </a:ext>
            </a:extLst>
          </p:cNvPr>
          <p:cNvSpPr>
            <a:spLocks noGrp="1"/>
          </p:cNvSpPr>
          <p:nvPr>
            <p:ph type="ctrTitle"/>
          </p:nvPr>
        </p:nvSpPr>
        <p:spPr/>
        <p:txBody>
          <a:bodyPr/>
          <a:lstStyle/>
          <a:p>
            <a:r>
              <a:rPr lang="en-AU" dirty="0"/>
              <a:t>Summarise</a:t>
            </a:r>
          </a:p>
        </p:txBody>
      </p:sp>
      <p:sp>
        <p:nvSpPr>
          <p:cNvPr id="2" name="Text Placeholder 1">
            <a:extLst>
              <a:ext uri="{FF2B5EF4-FFF2-40B4-BE49-F238E27FC236}">
                <a16:creationId xmlns:a16="http://schemas.microsoft.com/office/drawing/2014/main" id="{5162CDCB-F487-1DC9-EE1D-7580B1053ACB}"/>
              </a:ext>
            </a:extLst>
          </p:cNvPr>
          <p:cNvSpPr>
            <a:spLocks noGrp="1"/>
          </p:cNvSpPr>
          <p:nvPr>
            <p:ph type="body" sz="quarter" idx="11"/>
          </p:nvPr>
        </p:nvSpPr>
        <p:spPr>
          <a:xfrm>
            <a:off x="540000" y="3429000"/>
            <a:ext cx="3494672" cy="372146"/>
          </a:xfrm>
        </p:spPr>
        <p:txBody>
          <a:bodyPr/>
          <a:lstStyle/>
          <a:p>
            <a:r>
              <a:rPr lang="en-AU" sz="3600" dirty="0"/>
              <a:t>Visualising nets</a:t>
            </a:r>
          </a:p>
        </p:txBody>
      </p:sp>
    </p:spTree>
    <p:extLst>
      <p:ext uri="{BB962C8B-B14F-4D97-AF65-F5344CB8AC3E}">
        <p14:creationId xmlns:p14="http://schemas.microsoft.com/office/powerpoint/2010/main" val="230169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895A4001-DCB0-EAC9-E867-4191F92A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
        <p:nvSpPr>
          <p:cNvPr id="13" name="Title 12">
            <a:extLst>
              <a:ext uri="{FF2B5EF4-FFF2-40B4-BE49-F238E27FC236}">
                <a16:creationId xmlns:a16="http://schemas.microsoft.com/office/drawing/2014/main" id="{2CE6DF89-A422-4B22-19F3-A6BBFFCA7383}"/>
              </a:ext>
            </a:extLst>
          </p:cNvPr>
          <p:cNvSpPr>
            <a:spLocks noGrp="1"/>
          </p:cNvSpPr>
          <p:nvPr>
            <p:ph type="title"/>
          </p:nvPr>
        </p:nvSpPr>
        <p:spPr/>
        <p:txBody>
          <a:bodyPr/>
          <a:lstStyle/>
          <a:p>
            <a:r>
              <a:rPr lang="en-AU" dirty="0"/>
              <a:t>Example 5</a:t>
            </a:r>
          </a:p>
        </p:txBody>
      </p:sp>
      <p:sp>
        <p:nvSpPr>
          <p:cNvPr id="16" name="Text Placeholder 15">
            <a:extLst>
              <a:ext uri="{FF2B5EF4-FFF2-40B4-BE49-F238E27FC236}">
                <a16:creationId xmlns:a16="http://schemas.microsoft.com/office/drawing/2014/main" id="{1CC8377F-4A10-C487-2527-A4A064BF6A84}"/>
              </a:ext>
            </a:extLst>
          </p:cNvPr>
          <p:cNvSpPr>
            <a:spLocks noGrp="1"/>
          </p:cNvSpPr>
          <p:nvPr>
            <p:ph type="body" sz="quarter" idx="18"/>
          </p:nvPr>
        </p:nvSpPr>
        <p:spPr/>
        <p:txBody>
          <a:bodyPr/>
          <a:lstStyle/>
          <a:p>
            <a:r>
              <a:rPr lang="en-AU" dirty="0"/>
              <a:t>Identifying edges, faces and nets</a:t>
            </a:r>
          </a:p>
        </p:txBody>
      </p:sp>
      <p:sp>
        <p:nvSpPr>
          <p:cNvPr id="14" name="Content Placeholder 13">
            <a:extLst>
              <a:ext uri="{FF2B5EF4-FFF2-40B4-BE49-F238E27FC236}">
                <a16:creationId xmlns:a16="http://schemas.microsoft.com/office/drawing/2014/main" id="{7F18E6D7-1A74-D4D3-D210-D820A3047A2D}"/>
              </a:ext>
            </a:extLst>
          </p:cNvPr>
          <p:cNvSpPr>
            <a:spLocks noGrp="1"/>
          </p:cNvSpPr>
          <p:nvPr>
            <p:ph idx="4294967295"/>
          </p:nvPr>
        </p:nvSpPr>
        <p:spPr>
          <a:xfrm>
            <a:off x="360000" y="1600397"/>
            <a:ext cx="5557838" cy="4537075"/>
          </a:xfrm>
        </p:spPr>
        <p:txBody>
          <a:bodyPr/>
          <a:lstStyle/>
          <a:p>
            <a:r>
              <a:rPr lang="en-AU" sz="1800" dirty="0"/>
              <a:t>Consider the following prism and its net. </a:t>
            </a:r>
          </a:p>
          <a:p>
            <a:pPr marL="342900" indent="-342900">
              <a:buFont typeface="Arial" panose="020B0604020202020204" pitchFamily="34" charset="0"/>
              <a:buChar char="•"/>
            </a:pPr>
            <a:r>
              <a:rPr lang="en-AU" sz="1800" dirty="0"/>
              <a:t>Can you match the edges of the prism to the edges of the net?</a:t>
            </a:r>
          </a:p>
          <a:p>
            <a:pPr marL="342900" indent="-342900">
              <a:buFont typeface="Arial" panose="020B0604020202020204" pitchFamily="34" charset="0"/>
              <a:buChar char="•"/>
            </a:pPr>
            <a:r>
              <a:rPr lang="en-AU" sz="1800" dirty="0"/>
              <a:t>Can you match the faces of the prism to the faces of the net?</a:t>
            </a:r>
          </a:p>
          <a:p>
            <a:pPr marL="342900" indent="-342900">
              <a:buFont typeface="Arial" panose="020B0604020202020204" pitchFamily="34" charset="0"/>
              <a:buChar char="•"/>
            </a:pPr>
            <a:r>
              <a:rPr lang="en-AU" sz="1800" dirty="0"/>
              <a:t>What shape are the faces?</a:t>
            </a:r>
          </a:p>
          <a:p>
            <a:pPr marL="342900" indent="-342900">
              <a:buFont typeface="Arial" panose="020B0604020202020204" pitchFamily="34" charset="0"/>
              <a:buChar char="•"/>
            </a:pPr>
            <a:r>
              <a:rPr lang="en-AU" sz="1800" dirty="0"/>
              <a:t>What is the name of the solid? How do you know?</a:t>
            </a:r>
          </a:p>
          <a:p>
            <a:endParaRPr lang="en-AU" sz="1600" dirty="0"/>
          </a:p>
        </p:txBody>
      </p:sp>
      <p:grpSp>
        <p:nvGrpSpPr>
          <p:cNvPr id="3" name="Group 2" descr="Rectangular prism and its net">
            <a:extLst>
              <a:ext uri="{FF2B5EF4-FFF2-40B4-BE49-F238E27FC236}">
                <a16:creationId xmlns:a16="http://schemas.microsoft.com/office/drawing/2014/main" id="{64E9C1A5-9A7A-A066-CB1A-3554EF2802AA}"/>
              </a:ext>
            </a:extLst>
          </p:cNvPr>
          <p:cNvGrpSpPr/>
          <p:nvPr/>
        </p:nvGrpSpPr>
        <p:grpSpPr>
          <a:xfrm>
            <a:off x="6385940" y="905601"/>
            <a:ext cx="4738060" cy="5574147"/>
            <a:chOff x="6733412" y="503229"/>
            <a:chExt cx="4738060" cy="5574147"/>
          </a:xfrm>
        </p:grpSpPr>
        <p:pic>
          <p:nvPicPr>
            <p:cNvPr id="17" name="Picture 16" descr="Rectangular prism and its net">
              <a:extLst>
                <a:ext uri="{FF2B5EF4-FFF2-40B4-BE49-F238E27FC236}">
                  <a16:creationId xmlns:a16="http://schemas.microsoft.com/office/drawing/2014/main" id="{12F9C155-1D08-4D1F-ADDF-A54DF6A9477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733412" y="3322873"/>
              <a:ext cx="4738060" cy="2754503"/>
            </a:xfrm>
            <a:prstGeom prst="rect">
              <a:avLst/>
            </a:prstGeom>
            <a:noFill/>
            <a:ln>
              <a:noFill/>
            </a:ln>
          </p:spPr>
        </p:pic>
        <p:pic>
          <p:nvPicPr>
            <p:cNvPr id="2" name="Picture 1" descr="Rectangular prism and its net">
              <a:extLst>
                <a:ext uri="{FF2B5EF4-FFF2-40B4-BE49-F238E27FC236}">
                  <a16:creationId xmlns:a16="http://schemas.microsoft.com/office/drawing/2014/main" id="{2160F92A-F91C-420F-6816-E5DB8847E85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945726" y="503229"/>
              <a:ext cx="2313432" cy="3722098"/>
            </a:xfrm>
            <a:prstGeom prst="rect">
              <a:avLst/>
            </a:prstGeom>
            <a:noFill/>
            <a:ln>
              <a:noFill/>
            </a:ln>
          </p:spPr>
        </p:pic>
      </p:grpSp>
    </p:spTree>
    <p:extLst>
      <p:ext uri="{BB962C8B-B14F-4D97-AF65-F5344CB8AC3E}">
        <p14:creationId xmlns:p14="http://schemas.microsoft.com/office/powerpoint/2010/main" val="120252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610A05C-EE49-106D-43E0-C953475B53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
        <p:nvSpPr>
          <p:cNvPr id="14" name="Title 13">
            <a:extLst>
              <a:ext uri="{FF2B5EF4-FFF2-40B4-BE49-F238E27FC236}">
                <a16:creationId xmlns:a16="http://schemas.microsoft.com/office/drawing/2014/main" id="{5958A701-11AF-8134-2B24-44F878773DD8}"/>
              </a:ext>
            </a:extLst>
          </p:cNvPr>
          <p:cNvSpPr>
            <a:spLocks noGrp="1"/>
          </p:cNvSpPr>
          <p:nvPr>
            <p:ph type="title"/>
          </p:nvPr>
        </p:nvSpPr>
        <p:spPr/>
        <p:txBody>
          <a:bodyPr/>
          <a:lstStyle/>
          <a:p>
            <a:r>
              <a:rPr lang="en-AU" dirty="0"/>
              <a:t>Example 6</a:t>
            </a:r>
          </a:p>
        </p:txBody>
      </p:sp>
      <p:sp>
        <p:nvSpPr>
          <p:cNvPr id="17" name="Text Placeholder 16">
            <a:extLst>
              <a:ext uri="{FF2B5EF4-FFF2-40B4-BE49-F238E27FC236}">
                <a16:creationId xmlns:a16="http://schemas.microsoft.com/office/drawing/2014/main" id="{6032F4BF-31A7-D35C-6C97-371F03D98043}"/>
              </a:ext>
            </a:extLst>
          </p:cNvPr>
          <p:cNvSpPr>
            <a:spLocks noGrp="1"/>
          </p:cNvSpPr>
          <p:nvPr>
            <p:ph type="body" sz="quarter" idx="18"/>
          </p:nvPr>
        </p:nvSpPr>
        <p:spPr/>
        <p:txBody>
          <a:bodyPr/>
          <a:lstStyle/>
          <a:p>
            <a:r>
              <a:rPr lang="en-AU" dirty="0"/>
              <a:t>Worked example</a:t>
            </a:r>
          </a:p>
        </p:txBody>
      </p:sp>
      <p:sp>
        <p:nvSpPr>
          <p:cNvPr id="15" name="Content Placeholder 14">
            <a:extLst>
              <a:ext uri="{FF2B5EF4-FFF2-40B4-BE49-F238E27FC236}">
                <a16:creationId xmlns:a16="http://schemas.microsoft.com/office/drawing/2014/main" id="{144C0CF9-5BDE-D1C4-306D-0FCA3E02DA56}"/>
              </a:ext>
            </a:extLst>
          </p:cNvPr>
          <p:cNvSpPr>
            <a:spLocks noGrp="1"/>
          </p:cNvSpPr>
          <p:nvPr>
            <p:ph idx="4294967295"/>
          </p:nvPr>
        </p:nvSpPr>
        <p:spPr>
          <a:xfrm>
            <a:off x="360000" y="1543835"/>
            <a:ext cx="5557838" cy="4537075"/>
          </a:xfrm>
        </p:spPr>
        <p:txBody>
          <a:bodyPr/>
          <a:lstStyle/>
          <a:p>
            <a:r>
              <a:rPr lang="en-AU" sz="1800" dirty="0"/>
              <a:t>For the prism shown:</a:t>
            </a:r>
          </a:p>
          <a:p>
            <a:pPr marL="342900" indent="-342900">
              <a:buFont typeface="Arial" panose="020B0604020202020204" pitchFamily="34" charset="0"/>
              <a:buChar char="•"/>
            </a:pPr>
            <a:r>
              <a:rPr lang="en-AU" sz="1800" dirty="0"/>
              <a:t>Add on any missing lengths to the edges.</a:t>
            </a:r>
          </a:p>
          <a:p>
            <a:pPr marL="342900" indent="-342900">
              <a:buFont typeface="Arial" panose="020B0604020202020204" pitchFamily="34" charset="0"/>
              <a:buChar char="•"/>
            </a:pPr>
            <a:r>
              <a:rPr lang="en-AU" sz="1800" dirty="0"/>
              <a:t>Calculate the total edge length of the prism. </a:t>
            </a:r>
          </a:p>
          <a:p>
            <a:pPr marL="342900" indent="-342900">
              <a:buFont typeface="Arial" panose="020B0604020202020204" pitchFamily="34" charset="0"/>
              <a:buChar char="•"/>
            </a:pPr>
            <a:r>
              <a:rPr lang="en-AU" sz="1800" dirty="0"/>
              <a:t>Identify the shapes that make up the faces. </a:t>
            </a:r>
          </a:p>
          <a:p>
            <a:pPr marL="342900" indent="-342900">
              <a:buFont typeface="Arial" panose="020B0604020202020204" pitchFamily="34" charset="0"/>
              <a:buChar char="•"/>
            </a:pPr>
            <a:r>
              <a:rPr lang="en-AU" sz="1800" dirty="0"/>
              <a:t>Determine if the given net represents the prism.</a:t>
            </a:r>
          </a:p>
        </p:txBody>
      </p:sp>
      <p:pic>
        <p:nvPicPr>
          <p:cNvPr id="19" name="Picture 18" descr="Triangular prism with base measuring 12cm by 18cm. Triangular faces measuring 12cm by 5cm high. Back measuring 5cm by 18cm and sloping face measuring 13cm by 18cm.">
            <a:extLst>
              <a:ext uri="{FF2B5EF4-FFF2-40B4-BE49-F238E27FC236}">
                <a16:creationId xmlns:a16="http://schemas.microsoft.com/office/drawing/2014/main" id="{C70304D8-1346-5A03-6857-22E8E07A3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000" y="1292535"/>
            <a:ext cx="4438452" cy="2210691"/>
          </a:xfrm>
          <a:prstGeom prst="rect">
            <a:avLst/>
          </a:prstGeom>
        </p:spPr>
      </p:pic>
      <p:pic>
        <p:nvPicPr>
          <p:cNvPr id="20" name="Picture 19" descr="Net of triangular prism.">
            <a:extLst>
              <a:ext uri="{FF2B5EF4-FFF2-40B4-BE49-F238E27FC236}">
                <a16:creationId xmlns:a16="http://schemas.microsoft.com/office/drawing/2014/main" id="{1ECFBAC3-6272-5896-AFAA-0A7FBB99F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914" y="3503226"/>
            <a:ext cx="4895573" cy="2802255"/>
          </a:xfrm>
          <a:prstGeom prst="rect">
            <a:avLst/>
          </a:prstGeom>
        </p:spPr>
      </p:pic>
    </p:spTree>
    <p:extLst>
      <p:ext uri="{BB962C8B-B14F-4D97-AF65-F5344CB8AC3E}">
        <p14:creationId xmlns:p14="http://schemas.microsoft.com/office/powerpoint/2010/main" val="2016269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935EDA6-5973-EAB0-709B-626EBB27B0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
        <p:nvSpPr>
          <p:cNvPr id="14" name="Title 13">
            <a:extLst>
              <a:ext uri="{FF2B5EF4-FFF2-40B4-BE49-F238E27FC236}">
                <a16:creationId xmlns:a16="http://schemas.microsoft.com/office/drawing/2014/main" id="{5958A701-11AF-8134-2B24-44F878773DD8}"/>
              </a:ext>
            </a:extLst>
          </p:cNvPr>
          <p:cNvSpPr>
            <a:spLocks noGrp="1"/>
          </p:cNvSpPr>
          <p:nvPr>
            <p:ph type="title"/>
          </p:nvPr>
        </p:nvSpPr>
        <p:spPr/>
        <p:txBody>
          <a:bodyPr/>
          <a:lstStyle/>
          <a:p>
            <a:r>
              <a:rPr lang="en-AU" dirty="0"/>
              <a:t>Example 6 – solutions</a:t>
            </a:r>
          </a:p>
        </p:txBody>
      </p:sp>
      <p:sp>
        <p:nvSpPr>
          <p:cNvPr id="17" name="Text Placeholder 16">
            <a:extLst>
              <a:ext uri="{FF2B5EF4-FFF2-40B4-BE49-F238E27FC236}">
                <a16:creationId xmlns:a16="http://schemas.microsoft.com/office/drawing/2014/main" id="{6032F4BF-31A7-D35C-6C97-371F03D98043}"/>
              </a:ext>
            </a:extLst>
          </p:cNvPr>
          <p:cNvSpPr>
            <a:spLocks noGrp="1"/>
          </p:cNvSpPr>
          <p:nvPr>
            <p:ph type="body" sz="quarter" idx="18"/>
          </p:nvPr>
        </p:nvSpPr>
        <p:spPr/>
        <p:txBody>
          <a:bodyPr/>
          <a:lstStyle/>
          <a:p>
            <a:r>
              <a:rPr lang="en-AU" dirty="0">
                <a:latin typeface="+mn-lt"/>
              </a:rPr>
              <a:t>Worked example – answers</a:t>
            </a:r>
          </a:p>
        </p:txBody>
      </p:sp>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144C0CF9-5BDE-D1C4-306D-0FCA3E02DA56}"/>
                  </a:ext>
                </a:extLst>
              </p:cNvPr>
              <p:cNvSpPr>
                <a:spLocks noGrp="1"/>
              </p:cNvSpPr>
              <p:nvPr>
                <p:ph sz="half" idx="4294967295"/>
              </p:nvPr>
            </p:nvSpPr>
            <p:spPr>
              <a:xfrm>
                <a:off x="360000" y="1731620"/>
                <a:ext cx="5916613" cy="4524375"/>
              </a:xfrm>
            </p:spPr>
            <p:txBody>
              <a:bodyPr/>
              <a:lstStyle/>
              <a:p>
                <a:pPr>
                  <a:lnSpc>
                    <a:spcPct val="114000"/>
                  </a:lnSpc>
                  <a:spcBef>
                    <a:spcPts val="600"/>
                  </a:spcBef>
                  <a:spcAft>
                    <a:spcPts val="600"/>
                  </a:spcAft>
                </a:pPr>
                <a:r>
                  <a:rPr lang="en-AU" sz="1800" dirty="0"/>
                  <a:t>For the prism shown:</a:t>
                </a:r>
              </a:p>
              <a:p>
                <a:pPr marL="342900" indent="-342900">
                  <a:lnSpc>
                    <a:spcPct val="114000"/>
                  </a:lnSpc>
                  <a:spcBef>
                    <a:spcPts val="600"/>
                  </a:spcBef>
                  <a:spcAft>
                    <a:spcPts val="600"/>
                  </a:spcAft>
                  <a:buFont typeface="Arial" panose="020B0604020202020204" pitchFamily="34" charset="0"/>
                  <a:buChar char="•"/>
                </a:pPr>
                <a:r>
                  <a:rPr lang="en-AU" sz="1800" dirty="0"/>
                  <a:t>Add on any missing lengths to the edges.</a:t>
                </a:r>
              </a:p>
              <a:p>
                <a:pPr marL="342900" indent="-342900">
                  <a:lnSpc>
                    <a:spcPct val="114000"/>
                  </a:lnSpc>
                  <a:spcBef>
                    <a:spcPts val="600"/>
                  </a:spcBef>
                  <a:spcAft>
                    <a:spcPts val="600"/>
                  </a:spcAft>
                  <a:buFont typeface="Arial" panose="020B0604020202020204" pitchFamily="34" charset="0"/>
                  <a:buChar char="•"/>
                </a:pPr>
                <a:r>
                  <a:rPr lang="en-AU" sz="1800" dirty="0"/>
                  <a:t>Calculate the total edge length of the prism.</a:t>
                </a:r>
              </a:p>
              <a:p>
                <a:pPr marL="702900" lvl="4" indent="-342900">
                  <a:lnSpc>
                    <a:spcPct val="114000"/>
                  </a:lnSpc>
                  <a:spcBef>
                    <a:spcPts val="600"/>
                  </a:spcBef>
                </a:pPr>
                <a14:m>
                  <m:oMath xmlns:m="http://schemas.openxmlformats.org/officeDocument/2006/math">
                    <m:r>
                      <a:rPr lang="en-AU" smtClean="0">
                        <a:solidFill>
                          <a:schemeClr val="tx2"/>
                        </a:solidFill>
                        <a:latin typeface="Cambria Math" panose="02040503050406030204" pitchFamily="18" charset="0"/>
                      </a:rPr>
                      <m:t>5+12+13+18+18+18+5+12+13=114</m:t>
                    </m:r>
                    <m:r>
                      <m:rPr>
                        <m:sty m:val="p"/>
                      </m:rPr>
                      <a:rPr lang="en-AU" smtClean="0">
                        <a:solidFill>
                          <a:schemeClr val="tx2"/>
                        </a:solidFill>
                        <a:latin typeface="Cambria Math" panose="02040503050406030204" pitchFamily="18" charset="0"/>
                      </a:rPr>
                      <m:t>cm</m:t>
                    </m:r>
                  </m:oMath>
                </a14:m>
                <a:endParaRPr lang="en-AU" dirty="0">
                  <a:solidFill>
                    <a:schemeClr val="tx2"/>
                  </a:solidFill>
                </a:endParaRPr>
              </a:p>
              <a:p>
                <a:pPr marL="342900" indent="-342900">
                  <a:lnSpc>
                    <a:spcPct val="114000"/>
                  </a:lnSpc>
                  <a:spcBef>
                    <a:spcPts val="600"/>
                  </a:spcBef>
                  <a:spcAft>
                    <a:spcPts val="600"/>
                  </a:spcAft>
                  <a:buFont typeface="Arial" panose="020B0604020202020204" pitchFamily="34" charset="0"/>
                  <a:buChar char="•"/>
                </a:pPr>
                <a:r>
                  <a:rPr lang="en-AU" sz="1800" dirty="0"/>
                  <a:t>Identify the shapes that make up the faces. </a:t>
                </a:r>
              </a:p>
              <a:p>
                <a:pPr marL="645750" lvl="4" indent="-285750">
                  <a:lnSpc>
                    <a:spcPct val="114000"/>
                  </a:lnSpc>
                  <a:spcBef>
                    <a:spcPts val="600"/>
                  </a:spcBef>
                </a:pPr>
                <a:r>
                  <a:rPr lang="en-AU" dirty="0">
                    <a:solidFill>
                      <a:schemeClr val="tx2"/>
                    </a:solidFill>
                  </a:rPr>
                  <a:t>Two equal right-angled triangles and three different rectangles. </a:t>
                </a:r>
              </a:p>
              <a:p>
                <a:pPr marL="342900" indent="-342900">
                  <a:lnSpc>
                    <a:spcPct val="114000"/>
                  </a:lnSpc>
                  <a:spcBef>
                    <a:spcPts val="600"/>
                  </a:spcBef>
                  <a:spcAft>
                    <a:spcPts val="600"/>
                  </a:spcAft>
                  <a:buFont typeface="Arial" panose="020B0604020202020204" pitchFamily="34" charset="0"/>
                  <a:buChar char="•"/>
                </a:pPr>
                <a:r>
                  <a:rPr lang="en-AU" sz="1800" dirty="0"/>
                  <a:t>Determine if the given net represents the prism.</a:t>
                </a:r>
              </a:p>
              <a:p>
                <a:pPr marL="702900" lvl="4" indent="-342900">
                  <a:lnSpc>
                    <a:spcPct val="114000"/>
                  </a:lnSpc>
                  <a:spcBef>
                    <a:spcPts val="600"/>
                  </a:spcBef>
                </a:pPr>
                <a:r>
                  <a:rPr lang="en-AU" dirty="0">
                    <a:solidFill>
                      <a:schemeClr val="tx2"/>
                    </a:solidFill>
                  </a:rPr>
                  <a:t>The net represents the prism as it folds to form a triangular prism.</a:t>
                </a:r>
              </a:p>
              <a:p>
                <a:pPr algn="l"/>
                <a:endParaRPr lang="en-AU" sz="1800" dirty="0"/>
              </a:p>
              <a:p>
                <a:pPr marL="342900" indent="-342900">
                  <a:lnSpc>
                    <a:spcPct val="114000"/>
                  </a:lnSpc>
                  <a:spcBef>
                    <a:spcPts val="600"/>
                  </a:spcBef>
                  <a:spcAft>
                    <a:spcPts val="600"/>
                  </a:spcAft>
                  <a:buFont typeface="Arial" panose="020B0604020202020204" pitchFamily="34" charset="0"/>
                  <a:buChar char="•"/>
                </a:pPr>
                <a:endParaRPr lang="en-AU" sz="1800" dirty="0"/>
              </a:p>
              <a:p>
                <a:pPr marL="342900" indent="-342900">
                  <a:lnSpc>
                    <a:spcPct val="114000"/>
                  </a:lnSpc>
                  <a:spcBef>
                    <a:spcPts val="600"/>
                  </a:spcBef>
                  <a:spcAft>
                    <a:spcPts val="600"/>
                  </a:spcAft>
                  <a:buFont typeface="Arial" panose="020B0604020202020204" pitchFamily="34" charset="0"/>
                  <a:buChar char="•"/>
                </a:pPr>
                <a:endParaRPr lang="en-AU" sz="1800" dirty="0"/>
              </a:p>
              <a:p>
                <a:pPr lvl="4" indent="0">
                  <a:lnSpc>
                    <a:spcPct val="114000"/>
                  </a:lnSpc>
                  <a:spcBef>
                    <a:spcPts val="600"/>
                  </a:spcBef>
                  <a:buNone/>
                </a:pPr>
                <a:r>
                  <a:rPr lang="en-AU" dirty="0">
                    <a:solidFill>
                      <a:schemeClr val="tx2"/>
                    </a:solidFill>
                  </a:rPr>
                  <a:t> </a:t>
                </a:r>
              </a:p>
              <a:p>
                <a:endParaRPr lang="en-AU" dirty="0"/>
              </a:p>
            </p:txBody>
          </p:sp>
        </mc:Choice>
        <mc:Fallback>
          <p:sp>
            <p:nvSpPr>
              <p:cNvPr id="15" name="Content Placeholder 14">
                <a:extLst>
                  <a:ext uri="{FF2B5EF4-FFF2-40B4-BE49-F238E27FC236}">
                    <a16:creationId xmlns:a16="http://schemas.microsoft.com/office/drawing/2014/main" id="{144C0CF9-5BDE-D1C4-306D-0FCA3E02DA56}"/>
                  </a:ext>
                </a:extLst>
              </p:cNvPr>
              <p:cNvSpPr>
                <a:spLocks noGrp="1" noRot="1" noChangeAspect="1" noMove="1" noResize="1" noEditPoints="1" noAdjustHandles="1" noChangeArrowheads="1" noChangeShapeType="1" noTextEdit="1"/>
              </p:cNvSpPr>
              <p:nvPr>
                <p:ph sz="half" idx="4294967295"/>
              </p:nvPr>
            </p:nvSpPr>
            <p:spPr>
              <a:xfrm>
                <a:off x="360000" y="1731620"/>
                <a:ext cx="5916613" cy="4524375"/>
              </a:xfrm>
              <a:blipFill>
                <a:blip r:embed="rId3"/>
                <a:stretch>
                  <a:fillRect l="-2369" t="-1482" r="-2266"/>
                </a:stretch>
              </a:blipFill>
            </p:spPr>
            <p:txBody>
              <a:bodyPr/>
              <a:lstStyle/>
              <a:p>
                <a:r>
                  <a:rPr lang="en-AU">
                    <a:noFill/>
                  </a:rPr>
                  <a:t> </a:t>
                </a:r>
              </a:p>
            </p:txBody>
          </p:sp>
        </mc:Fallback>
      </mc:AlternateContent>
      <p:sp>
        <p:nvSpPr>
          <p:cNvPr id="4" name="Speech Bubble: Rectangle with Corners Rounded 3">
            <a:extLst>
              <a:ext uri="{FF2B5EF4-FFF2-40B4-BE49-F238E27FC236}">
                <a16:creationId xmlns:a16="http://schemas.microsoft.com/office/drawing/2014/main" id="{741A19B5-FF56-D816-E806-116C7E4FD612}"/>
              </a:ext>
            </a:extLst>
          </p:cNvPr>
          <p:cNvSpPr/>
          <p:nvPr/>
        </p:nvSpPr>
        <p:spPr>
          <a:xfrm>
            <a:off x="5050984" y="796643"/>
            <a:ext cx="2576059" cy="1366896"/>
          </a:xfrm>
          <a:prstGeom prst="wedgeRoundRectCallout">
            <a:avLst>
              <a:gd name="adj1" fmla="val -20467"/>
              <a:gd name="adj2" fmla="val 1169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AU" sz="1600" dirty="0"/>
              <a:t>Could the total edge length be calculated in another way?</a:t>
            </a:r>
          </a:p>
        </p:txBody>
      </p:sp>
      <p:grpSp>
        <p:nvGrpSpPr>
          <p:cNvPr id="23" name="Group 22" descr="Triangular prism with base measuring 12cm by 18cm. Triangular faces measuring 12cm by 5cm high. Back measuring 5cm by 18cm and sloping face measuring 13cm by 18cm.">
            <a:extLst>
              <a:ext uri="{FF2B5EF4-FFF2-40B4-BE49-F238E27FC236}">
                <a16:creationId xmlns:a16="http://schemas.microsoft.com/office/drawing/2014/main" id="{74820430-27BD-31A0-CD25-67A67F8783A0}"/>
              </a:ext>
            </a:extLst>
          </p:cNvPr>
          <p:cNvGrpSpPr/>
          <p:nvPr/>
        </p:nvGrpSpPr>
        <p:grpSpPr>
          <a:xfrm>
            <a:off x="7532834" y="1013655"/>
            <a:ext cx="3992497" cy="2209800"/>
            <a:chOff x="7220448" y="1369454"/>
            <a:chExt cx="3992497" cy="2209800"/>
          </a:xfrm>
        </p:grpSpPr>
        <p:pic>
          <p:nvPicPr>
            <p:cNvPr id="12" name="Picture 11">
              <a:extLst>
                <a:ext uri="{FF2B5EF4-FFF2-40B4-BE49-F238E27FC236}">
                  <a16:creationId xmlns:a16="http://schemas.microsoft.com/office/drawing/2014/main" id="{97111F2B-28EA-FD37-8747-D911233CA0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448" y="1369454"/>
              <a:ext cx="3992497" cy="2209800"/>
            </a:xfrm>
            <a:prstGeom prst="rect">
              <a:avLst/>
            </a:prstGeom>
          </p:spPr>
        </p:pic>
        <p:sp>
          <p:nvSpPr>
            <p:cNvPr id="13" name="TextBox 12">
              <a:extLst>
                <a:ext uri="{FF2B5EF4-FFF2-40B4-BE49-F238E27FC236}">
                  <a16:creationId xmlns:a16="http://schemas.microsoft.com/office/drawing/2014/main" id="{6722E117-37DE-C8F6-BEB8-547919CC1C7A}"/>
                </a:ext>
              </a:extLst>
            </p:cNvPr>
            <p:cNvSpPr txBox="1"/>
            <p:nvPr/>
          </p:nvSpPr>
          <p:spPr>
            <a:xfrm>
              <a:off x="8737601" y="1976337"/>
              <a:ext cx="554181" cy="222165"/>
            </a:xfrm>
            <a:prstGeom prst="rect">
              <a:avLst/>
            </a:prstGeom>
            <a:noFill/>
          </p:spPr>
          <p:txBody>
            <a:bodyPr wrap="square" lIns="0" tIns="0" rIns="0" bIns="0" rtlCol="0">
              <a:noAutofit/>
            </a:bodyPr>
            <a:lstStyle/>
            <a:p>
              <a:pPr algn="l"/>
              <a:r>
                <a:rPr lang="en-AU" sz="1600" b="1" dirty="0">
                  <a:solidFill>
                    <a:schemeClr val="tx2"/>
                  </a:solidFill>
                </a:rPr>
                <a:t>5 cm</a:t>
              </a:r>
            </a:p>
          </p:txBody>
        </p:sp>
        <p:sp>
          <p:nvSpPr>
            <p:cNvPr id="16" name="TextBox 15">
              <a:extLst>
                <a:ext uri="{FF2B5EF4-FFF2-40B4-BE49-F238E27FC236}">
                  <a16:creationId xmlns:a16="http://schemas.microsoft.com/office/drawing/2014/main" id="{494BF73D-68FA-DDBC-02CE-FF54280775F2}"/>
                </a:ext>
              </a:extLst>
            </p:cNvPr>
            <p:cNvSpPr txBox="1"/>
            <p:nvPr/>
          </p:nvSpPr>
          <p:spPr>
            <a:xfrm rot="19664757">
              <a:off x="8363528" y="2452486"/>
              <a:ext cx="554181" cy="222165"/>
            </a:xfrm>
            <a:prstGeom prst="rect">
              <a:avLst/>
            </a:prstGeom>
            <a:noFill/>
          </p:spPr>
          <p:txBody>
            <a:bodyPr wrap="square" lIns="0" tIns="0" rIns="0" bIns="0" rtlCol="0">
              <a:noAutofit/>
            </a:bodyPr>
            <a:lstStyle/>
            <a:p>
              <a:pPr algn="l"/>
              <a:r>
                <a:rPr lang="en-AU" sz="1600" b="1" dirty="0">
                  <a:solidFill>
                    <a:schemeClr val="tx2"/>
                  </a:solidFill>
                </a:rPr>
                <a:t>18 cm</a:t>
              </a:r>
            </a:p>
          </p:txBody>
        </p:sp>
        <p:sp>
          <p:nvSpPr>
            <p:cNvPr id="20" name="TextBox 19">
              <a:extLst>
                <a:ext uri="{FF2B5EF4-FFF2-40B4-BE49-F238E27FC236}">
                  <a16:creationId xmlns:a16="http://schemas.microsoft.com/office/drawing/2014/main" id="{3059E7F1-C902-7C6C-E8B5-2B4E99A02918}"/>
                </a:ext>
              </a:extLst>
            </p:cNvPr>
            <p:cNvSpPr txBox="1"/>
            <p:nvPr/>
          </p:nvSpPr>
          <p:spPr>
            <a:xfrm rot="19664757">
              <a:off x="10052274" y="2854269"/>
              <a:ext cx="554181" cy="222165"/>
            </a:xfrm>
            <a:prstGeom prst="rect">
              <a:avLst/>
            </a:prstGeom>
            <a:noFill/>
          </p:spPr>
          <p:txBody>
            <a:bodyPr wrap="square" lIns="0" tIns="0" rIns="0" bIns="0" rtlCol="0">
              <a:noAutofit/>
            </a:bodyPr>
            <a:lstStyle/>
            <a:p>
              <a:pPr algn="l"/>
              <a:r>
                <a:rPr lang="en-AU" sz="1600" b="1" dirty="0">
                  <a:solidFill>
                    <a:schemeClr val="tx2"/>
                  </a:solidFill>
                </a:rPr>
                <a:t>18 cm</a:t>
              </a:r>
            </a:p>
          </p:txBody>
        </p:sp>
        <p:sp>
          <p:nvSpPr>
            <p:cNvPr id="21" name="TextBox 20">
              <a:extLst>
                <a:ext uri="{FF2B5EF4-FFF2-40B4-BE49-F238E27FC236}">
                  <a16:creationId xmlns:a16="http://schemas.microsoft.com/office/drawing/2014/main" id="{F36FF762-A0AA-CB84-09E9-00F6ABCFE1CA}"/>
                </a:ext>
              </a:extLst>
            </p:cNvPr>
            <p:cNvSpPr txBox="1"/>
            <p:nvPr/>
          </p:nvSpPr>
          <p:spPr>
            <a:xfrm rot="1369051">
              <a:off x="8870210" y="2904147"/>
              <a:ext cx="554181" cy="222165"/>
            </a:xfrm>
            <a:prstGeom prst="rect">
              <a:avLst/>
            </a:prstGeom>
            <a:noFill/>
          </p:spPr>
          <p:txBody>
            <a:bodyPr wrap="square" lIns="0" tIns="0" rIns="0" bIns="0" rtlCol="0">
              <a:noAutofit/>
            </a:bodyPr>
            <a:lstStyle/>
            <a:p>
              <a:pPr algn="l"/>
              <a:r>
                <a:rPr lang="en-AU" sz="1600" b="1" dirty="0">
                  <a:solidFill>
                    <a:schemeClr val="tx2"/>
                  </a:solidFill>
                </a:rPr>
                <a:t>13 cm</a:t>
              </a:r>
            </a:p>
          </p:txBody>
        </p:sp>
        <p:sp>
          <p:nvSpPr>
            <p:cNvPr id="22" name="TextBox 21">
              <a:extLst>
                <a:ext uri="{FF2B5EF4-FFF2-40B4-BE49-F238E27FC236}">
                  <a16:creationId xmlns:a16="http://schemas.microsoft.com/office/drawing/2014/main" id="{77741C8C-0897-F9F5-E416-D1B1071E27E6}"/>
                </a:ext>
              </a:extLst>
            </p:cNvPr>
            <p:cNvSpPr txBox="1"/>
            <p:nvPr/>
          </p:nvSpPr>
          <p:spPr>
            <a:xfrm>
              <a:off x="9673907" y="2474354"/>
              <a:ext cx="554181" cy="222165"/>
            </a:xfrm>
            <a:prstGeom prst="rect">
              <a:avLst/>
            </a:prstGeom>
            <a:noFill/>
          </p:spPr>
          <p:txBody>
            <a:bodyPr wrap="square" lIns="0" tIns="0" rIns="0" bIns="0" rtlCol="0">
              <a:noAutofit/>
            </a:bodyPr>
            <a:lstStyle/>
            <a:p>
              <a:pPr algn="l"/>
              <a:r>
                <a:rPr lang="en-AU" sz="1600" b="1" dirty="0">
                  <a:solidFill>
                    <a:schemeClr val="tx2"/>
                  </a:solidFill>
                </a:rPr>
                <a:t>12 cm</a:t>
              </a:r>
            </a:p>
          </p:txBody>
        </p:sp>
      </p:grpSp>
      <p:pic>
        <p:nvPicPr>
          <p:cNvPr id="2" name="Picture 1" descr="Net of triangular prism.">
            <a:extLst>
              <a:ext uri="{FF2B5EF4-FFF2-40B4-BE49-F238E27FC236}">
                <a16:creationId xmlns:a16="http://schemas.microsoft.com/office/drawing/2014/main" id="{AB365905-B8E0-6761-EEE5-C77E26D54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834" y="3429000"/>
            <a:ext cx="4425930" cy="2533429"/>
          </a:xfrm>
          <a:prstGeom prst="rect">
            <a:avLst/>
          </a:prstGeom>
        </p:spPr>
      </p:pic>
    </p:spTree>
    <p:extLst>
      <p:ext uri="{BB962C8B-B14F-4D97-AF65-F5344CB8AC3E}">
        <p14:creationId xmlns:p14="http://schemas.microsoft.com/office/powerpoint/2010/main" val="26968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19BB2A-EBBC-BFF2-BD5F-A9F3443916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
        <p:nvSpPr>
          <p:cNvPr id="14" name="Title 13">
            <a:extLst>
              <a:ext uri="{FF2B5EF4-FFF2-40B4-BE49-F238E27FC236}">
                <a16:creationId xmlns:a16="http://schemas.microsoft.com/office/drawing/2014/main" id="{000D2095-54A1-C60C-DD07-CA227092C11A}"/>
              </a:ext>
            </a:extLst>
          </p:cNvPr>
          <p:cNvSpPr>
            <a:spLocks noGrp="1"/>
          </p:cNvSpPr>
          <p:nvPr>
            <p:ph type="title"/>
          </p:nvPr>
        </p:nvSpPr>
        <p:spPr/>
        <p:txBody>
          <a:bodyPr/>
          <a:lstStyle/>
          <a:p>
            <a:r>
              <a:rPr lang="en-AU" dirty="0"/>
              <a:t>Example 7</a:t>
            </a:r>
          </a:p>
        </p:txBody>
      </p:sp>
      <p:sp>
        <p:nvSpPr>
          <p:cNvPr id="17" name="Text Placeholder 16">
            <a:extLst>
              <a:ext uri="{FF2B5EF4-FFF2-40B4-BE49-F238E27FC236}">
                <a16:creationId xmlns:a16="http://schemas.microsoft.com/office/drawing/2014/main" id="{0B438033-0FD7-0F97-5C9B-0CAD56E7D257}"/>
              </a:ext>
            </a:extLst>
          </p:cNvPr>
          <p:cNvSpPr>
            <a:spLocks noGrp="1"/>
          </p:cNvSpPr>
          <p:nvPr>
            <p:ph type="body" sz="quarter" idx="18"/>
          </p:nvPr>
        </p:nvSpPr>
        <p:spPr>
          <a:xfrm>
            <a:off x="360000" y="982520"/>
            <a:ext cx="10080000" cy="310015"/>
          </a:xfrm>
        </p:spPr>
        <p:txBody>
          <a:bodyPr/>
          <a:lstStyle/>
          <a:p>
            <a:r>
              <a:rPr lang="en-AU" dirty="0"/>
              <a:t>Your turn</a:t>
            </a:r>
          </a:p>
        </p:txBody>
      </p:sp>
      <p:sp>
        <p:nvSpPr>
          <p:cNvPr id="15" name="Content Placeholder 14">
            <a:extLst>
              <a:ext uri="{FF2B5EF4-FFF2-40B4-BE49-F238E27FC236}">
                <a16:creationId xmlns:a16="http://schemas.microsoft.com/office/drawing/2014/main" id="{DC502180-04DD-CB41-3AF2-706699F85A3D}"/>
              </a:ext>
            </a:extLst>
          </p:cNvPr>
          <p:cNvSpPr>
            <a:spLocks noGrp="1"/>
          </p:cNvSpPr>
          <p:nvPr>
            <p:ph idx="4294967295"/>
          </p:nvPr>
        </p:nvSpPr>
        <p:spPr>
          <a:xfrm>
            <a:off x="360000" y="1619250"/>
            <a:ext cx="5557838" cy="4537075"/>
          </a:xfrm>
        </p:spPr>
        <p:txBody>
          <a:bodyPr/>
          <a:lstStyle/>
          <a:p>
            <a:r>
              <a:rPr lang="en-AU" sz="1800" dirty="0"/>
              <a:t>For the prism shown:</a:t>
            </a:r>
          </a:p>
          <a:p>
            <a:pPr marL="342900" indent="-342900">
              <a:buFont typeface="Arial" panose="020B0604020202020204" pitchFamily="34" charset="0"/>
              <a:buChar char="•"/>
            </a:pPr>
            <a:r>
              <a:rPr lang="en-AU" sz="1800" dirty="0"/>
              <a:t>Add on any missing lengths to edges.</a:t>
            </a:r>
          </a:p>
          <a:p>
            <a:pPr marL="342900" indent="-342900">
              <a:buFont typeface="Arial" panose="020B0604020202020204" pitchFamily="34" charset="0"/>
              <a:buChar char="•"/>
            </a:pPr>
            <a:r>
              <a:rPr lang="en-AU" sz="1800" dirty="0"/>
              <a:t>Calculate the total edge length of the prism.</a:t>
            </a:r>
          </a:p>
          <a:p>
            <a:pPr marL="342900" indent="-342900">
              <a:buFont typeface="Arial" panose="020B0604020202020204" pitchFamily="34" charset="0"/>
              <a:buChar char="•"/>
            </a:pPr>
            <a:r>
              <a:rPr lang="en-AU" sz="1800" dirty="0"/>
              <a:t>Identify the shapes that make up the faces. </a:t>
            </a:r>
          </a:p>
          <a:p>
            <a:pPr marL="342900" indent="-342900">
              <a:buFont typeface="Arial" panose="020B0604020202020204" pitchFamily="34" charset="0"/>
              <a:buChar char="•"/>
            </a:pPr>
            <a:r>
              <a:rPr lang="en-AU" sz="1800" dirty="0"/>
              <a:t>Determine if the given net represents the prism. </a:t>
            </a:r>
          </a:p>
          <a:p>
            <a:endParaRPr lang="en-AU" sz="1800" dirty="0"/>
          </a:p>
        </p:txBody>
      </p:sp>
      <p:pic>
        <p:nvPicPr>
          <p:cNvPr id="19" name="Picture 18" descr="Rectangular prism with length 23m, width 11m and height 5m.">
            <a:extLst>
              <a:ext uri="{FF2B5EF4-FFF2-40B4-BE49-F238E27FC236}">
                <a16:creationId xmlns:a16="http://schemas.microsoft.com/office/drawing/2014/main" id="{01D81FDE-4FB9-2133-EDD9-8C29340D9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002" y="1369454"/>
            <a:ext cx="3924694" cy="2280765"/>
          </a:xfrm>
          <a:prstGeom prst="rect">
            <a:avLst/>
          </a:prstGeom>
        </p:spPr>
      </p:pic>
      <p:pic>
        <p:nvPicPr>
          <p:cNvPr id="20" name="Picture 19" descr="Net of rectangular prism.">
            <a:extLst>
              <a:ext uri="{FF2B5EF4-FFF2-40B4-BE49-F238E27FC236}">
                <a16:creationId xmlns:a16="http://schemas.microsoft.com/office/drawing/2014/main" id="{4719EA54-7CCB-1680-8F6F-0C15C1569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586" y="3996299"/>
            <a:ext cx="4612725" cy="2765649"/>
          </a:xfrm>
          <a:prstGeom prst="rect">
            <a:avLst/>
          </a:prstGeom>
        </p:spPr>
      </p:pic>
    </p:spTree>
    <p:extLst>
      <p:ext uri="{BB962C8B-B14F-4D97-AF65-F5344CB8AC3E}">
        <p14:creationId xmlns:p14="http://schemas.microsoft.com/office/powerpoint/2010/main" val="14173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19BB2A-EBBC-BFF2-BD5F-A9F3443916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
        <p:nvSpPr>
          <p:cNvPr id="14" name="Title 13">
            <a:extLst>
              <a:ext uri="{FF2B5EF4-FFF2-40B4-BE49-F238E27FC236}">
                <a16:creationId xmlns:a16="http://schemas.microsoft.com/office/drawing/2014/main" id="{000D2095-54A1-C60C-DD07-CA227092C11A}"/>
              </a:ext>
            </a:extLst>
          </p:cNvPr>
          <p:cNvSpPr>
            <a:spLocks noGrp="1"/>
          </p:cNvSpPr>
          <p:nvPr>
            <p:ph type="title"/>
          </p:nvPr>
        </p:nvSpPr>
        <p:spPr>
          <a:xfrm>
            <a:off x="360000" y="360000"/>
            <a:ext cx="10080000" cy="545601"/>
          </a:xfrm>
        </p:spPr>
        <p:txBody>
          <a:bodyPr/>
          <a:lstStyle/>
          <a:p>
            <a:r>
              <a:rPr lang="en-AU" dirty="0"/>
              <a:t>Example 7 – solutions</a:t>
            </a:r>
          </a:p>
        </p:txBody>
      </p:sp>
      <p:sp>
        <p:nvSpPr>
          <p:cNvPr id="17" name="Text Placeholder 16">
            <a:extLst>
              <a:ext uri="{FF2B5EF4-FFF2-40B4-BE49-F238E27FC236}">
                <a16:creationId xmlns:a16="http://schemas.microsoft.com/office/drawing/2014/main" id="{0B438033-0FD7-0F97-5C9B-0CAD56E7D257}"/>
              </a:ext>
            </a:extLst>
          </p:cNvPr>
          <p:cNvSpPr>
            <a:spLocks noGrp="1"/>
          </p:cNvSpPr>
          <p:nvPr>
            <p:ph type="body" sz="quarter" idx="18"/>
          </p:nvPr>
        </p:nvSpPr>
        <p:spPr>
          <a:xfrm>
            <a:off x="360000" y="982520"/>
            <a:ext cx="10080000" cy="310015"/>
          </a:xfrm>
        </p:spPr>
        <p:txBody>
          <a:bodyPr/>
          <a:lstStyle/>
          <a:p>
            <a:r>
              <a:rPr lang="en-AU" dirty="0"/>
              <a:t>Your turn – answers</a:t>
            </a:r>
          </a:p>
        </p:txBody>
      </p:sp>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DC502180-04DD-CB41-3AF2-706699F85A3D}"/>
                  </a:ext>
                </a:extLst>
              </p:cNvPr>
              <p:cNvSpPr>
                <a:spLocks noGrp="1"/>
              </p:cNvSpPr>
              <p:nvPr>
                <p:ph sz="half" idx="4294967295"/>
              </p:nvPr>
            </p:nvSpPr>
            <p:spPr>
              <a:xfrm>
                <a:off x="360000" y="1485409"/>
                <a:ext cx="5614988" cy="5205413"/>
              </a:xfrm>
            </p:spPr>
            <p:txBody>
              <a:bodyPr/>
              <a:lstStyle/>
              <a:p>
                <a:r>
                  <a:rPr lang="en-AU" sz="1800" dirty="0"/>
                  <a:t>For the prism shown:</a:t>
                </a:r>
              </a:p>
              <a:p>
                <a:pPr marL="342900" indent="-342900">
                  <a:buFont typeface="Arial" panose="020B0604020202020204" pitchFamily="34" charset="0"/>
                  <a:buChar char="•"/>
                </a:pPr>
                <a:r>
                  <a:rPr lang="en-AU" sz="1800" dirty="0"/>
                  <a:t>Add on any missing lengths to edges.</a:t>
                </a:r>
              </a:p>
              <a:p>
                <a:pPr marL="342900" indent="-342900">
                  <a:buFont typeface="Arial" panose="020B0604020202020204" pitchFamily="34" charset="0"/>
                  <a:buChar char="•"/>
                </a:pPr>
                <a:r>
                  <a:rPr lang="en-AU" sz="1800" dirty="0"/>
                  <a:t>Calculate the total edge length of the prism.</a:t>
                </a:r>
              </a:p>
              <a:p>
                <a:pPr marL="702900" lvl="4" indent="-342900"/>
                <a14:m>
                  <m:oMath xmlns:m="http://schemas.openxmlformats.org/officeDocument/2006/math">
                    <m:r>
                      <a:rPr lang="en-AU" b="0" i="1" smtClean="0">
                        <a:solidFill>
                          <a:schemeClr val="tx2"/>
                        </a:solidFill>
                        <a:latin typeface="Cambria Math" panose="02040503050406030204" pitchFamily="18" charset="0"/>
                      </a:rPr>
                      <m:t>4×11+4×5+4×23</m:t>
                    </m:r>
                    <m:r>
                      <a:rPr lang="en-AU" b="0" i="0" smtClean="0">
                        <a:solidFill>
                          <a:schemeClr val="tx2"/>
                        </a:solidFill>
                        <a:latin typeface="Cambria Math" panose="02040503050406030204" pitchFamily="18" charset="0"/>
                      </a:rPr>
                      <m:t>=156</m:t>
                    </m:r>
                    <m:r>
                      <m:rPr>
                        <m:sty m:val="p"/>
                      </m:rPr>
                      <a:rPr lang="en-AU" b="0" i="0" smtClean="0">
                        <a:solidFill>
                          <a:schemeClr val="tx2"/>
                        </a:solidFill>
                        <a:latin typeface="Cambria Math" panose="02040503050406030204" pitchFamily="18" charset="0"/>
                      </a:rPr>
                      <m:t>m</m:t>
                    </m:r>
                  </m:oMath>
                </a14:m>
                <a:endParaRPr lang="en-AU" dirty="0">
                  <a:solidFill>
                    <a:schemeClr val="tx2"/>
                  </a:solidFill>
                </a:endParaRPr>
              </a:p>
              <a:p>
                <a:pPr marL="342900" indent="-342900">
                  <a:buFont typeface="Arial" panose="020B0604020202020204" pitchFamily="34" charset="0"/>
                  <a:buChar char="•"/>
                </a:pPr>
                <a:r>
                  <a:rPr lang="en-AU" sz="1800" dirty="0"/>
                  <a:t>Identify the shapes that make up the faces. </a:t>
                </a:r>
              </a:p>
              <a:p>
                <a:pPr marL="702900" lvl="4" indent="-342900"/>
                <a:r>
                  <a:rPr lang="en-AU" dirty="0">
                    <a:solidFill>
                      <a:schemeClr val="tx2"/>
                    </a:solidFill>
                  </a:rPr>
                  <a:t>3 pairs of the same rectangle, that is, six rectangles.</a:t>
                </a:r>
              </a:p>
              <a:p>
                <a:pPr marL="342900" indent="-342900">
                  <a:buFont typeface="Arial" panose="020B0604020202020204" pitchFamily="34" charset="0"/>
                  <a:buChar char="•"/>
                </a:pPr>
                <a:r>
                  <a:rPr lang="en-AU" sz="1800" dirty="0"/>
                  <a:t>Determine if the given net represents the prism.</a:t>
                </a:r>
              </a:p>
              <a:p>
                <a:pPr marL="702900" lvl="4" indent="-342900"/>
                <a:r>
                  <a:rPr lang="en-AU" dirty="0">
                    <a:solidFill>
                      <a:schemeClr val="tx2"/>
                    </a:solidFill>
                  </a:rPr>
                  <a:t>The net does not represent the prism as there are only five faces not six.</a:t>
                </a:r>
              </a:p>
            </p:txBody>
          </p:sp>
        </mc:Choice>
        <mc:Fallback>
          <p:sp>
            <p:nvSpPr>
              <p:cNvPr id="15" name="Content Placeholder 14">
                <a:extLst>
                  <a:ext uri="{FF2B5EF4-FFF2-40B4-BE49-F238E27FC236}">
                    <a16:creationId xmlns:a16="http://schemas.microsoft.com/office/drawing/2014/main" id="{DC502180-04DD-CB41-3AF2-706699F85A3D}"/>
                  </a:ext>
                </a:extLst>
              </p:cNvPr>
              <p:cNvSpPr>
                <a:spLocks noGrp="1" noRot="1" noChangeAspect="1" noMove="1" noResize="1" noEditPoints="1" noAdjustHandles="1" noChangeArrowheads="1" noChangeShapeType="1" noTextEdit="1"/>
              </p:cNvSpPr>
              <p:nvPr>
                <p:ph sz="half" idx="4294967295"/>
              </p:nvPr>
            </p:nvSpPr>
            <p:spPr>
              <a:xfrm>
                <a:off x="360000" y="1485409"/>
                <a:ext cx="5614988" cy="5205413"/>
              </a:xfrm>
              <a:blipFill>
                <a:blip r:embed="rId2"/>
                <a:stretch>
                  <a:fillRect l="-2497" r="-1846"/>
                </a:stretch>
              </a:blipFill>
            </p:spPr>
            <p:txBody>
              <a:bodyPr/>
              <a:lstStyle/>
              <a:p>
                <a:r>
                  <a:rPr lang="en-AU">
                    <a:noFill/>
                  </a:rPr>
                  <a:t> </a:t>
                </a:r>
              </a:p>
            </p:txBody>
          </p:sp>
        </mc:Fallback>
      </mc:AlternateContent>
      <p:grpSp>
        <p:nvGrpSpPr>
          <p:cNvPr id="2" name="Group 1" descr="Rectangular prism with length 23m, width 11m and height 5m.">
            <a:extLst>
              <a:ext uri="{FF2B5EF4-FFF2-40B4-BE49-F238E27FC236}">
                <a16:creationId xmlns:a16="http://schemas.microsoft.com/office/drawing/2014/main" id="{FBC92505-DB8E-101C-F1BB-1DB886C00523}"/>
              </a:ext>
            </a:extLst>
          </p:cNvPr>
          <p:cNvGrpSpPr/>
          <p:nvPr/>
        </p:nvGrpSpPr>
        <p:grpSpPr>
          <a:xfrm>
            <a:off x="6478860" y="1292535"/>
            <a:ext cx="5162387" cy="2606581"/>
            <a:chOff x="6515805" y="310847"/>
            <a:chExt cx="5162387" cy="2606581"/>
          </a:xfrm>
        </p:grpSpPr>
        <p:grpSp>
          <p:nvGrpSpPr>
            <p:cNvPr id="4" name="Group 3" descr="Rectangular prism with length 23m, width 11m and height 5m.">
              <a:extLst>
                <a:ext uri="{FF2B5EF4-FFF2-40B4-BE49-F238E27FC236}">
                  <a16:creationId xmlns:a16="http://schemas.microsoft.com/office/drawing/2014/main" id="{384DD965-DDD5-0412-5586-531253ABF6EC}"/>
                </a:ext>
              </a:extLst>
            </p:cNvPr>
            <p:cNvGrpSpPr/>
            <p:nvPr/>
          </p:nvGrpSpPr>
          <p:grpSpPr>
            <a:xfrm>
              <a:off x="6515805" y="310847"/>
              <a:ext cx="4333875" cy="2606581"/>
              <a:chOff x="6515805" y="310847"/>
              <a:chExt cx="4333875" cy="2606581"/>
            </a:xfrm>
          </p:grpSpPr>
          <p:pic>
            <p:nvPicPr>
              <p:cNvPr id="6" name="Picture 5" descr="Rectangular prism with length 23m, width 11m and height 5m.">
                <a:extLst>
                  <a:ext uri="{FF2B5EF4-FFF2-40B4-BE49-F238E27FC236}">
                    <a16:creationId xmlns:a16="http://schemas.microsoft.com/office/drawing/2014/main" id="{2FCEAD83-BA50-27E7-8412-1EDBA7D5B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805" y="398874"/>
                <a:ext cx="4333875" cy="2518554"/>
              </a:xfrm>
              <a:prstGeom prst="rect">
                <a:avLst/>
              </a:prstGeom>
            </p:spPr>
          </p:pic>
          <p:sp>
            <p:nvSpPr>
              <p:cNvPr id="7" name="TextBox 6">
                <a:extLst>
                  <a:ext uri="{FF2B5EF4-FFF2-40B4-BE49-F238E27FC236}">
                    <a16:creationId xmlns:a16="http://schemas.microsoft.com/office/drawing/2014/main" id="{F6A97273-62DD-CBDC-2FBB-ABE1C9810190}"/>
                  </a:ext>
                </a:extLst>
              </p:cNvPr>
              <p:cNvSpPr txBox="1"/>
              <p:nvPr/>
            </p:nvSpPr>
            <p:spPr>
              <a:xfrm>
                <a:off x="8735130" y="2024940"/>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5m</a:t>
                </a:r>
              </a:p>
            </p:txBody>
          </p:sp>
          <p:sp>
            <p:nvSpPr>
              <p:cNvPr id="8" name="TextBox 7">
                <a:extLst>
                  <a:ext uri="{FF2B5EF4-FFF2-40B4-BE49-F238E27FC236}">
                    <a16:creationId xmlns:a16="http://schemas.microsoft.com/office/drawing/2014/main" id="{367EB544-DA12-7E2F-2CA7-B506FE9A7E1C}"/>
                  </a:ext>
                </a:extLst>
              </p:cNvPr>
              <p:cNvSpPr txBox="1"/>
              <p:nvPr/>
            </p:nvSpPr>
            <p:spPr>
              <a:xfrm>
                <a:off x="7734052" y="1489447"/>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11m</a:t>
                </a:r>
              </a:p>
            </p:txBody>
          </p:sp>
          <p:sp>
            <p:nvSpPr>
              <p:cNvPr id="9" name="TextBox 8">
                <a:extLst>
                  <a:ext uri="{FF2B5EF4-FFF2-40B4-BE49-F238E27FC236}">
                    <a16:creationId xmlns:a16="http://schemas.microsoft.com/office/drawing/2014/main" id="{EBEBB4FC-BA22-F8E9-0BCF-DF913FEF4622}"/>
                  </a:ext>
                </a:extLst>
              </p:cNvPr>
              <p:cNvSpPr txBox="1"/>
              <p:nvPr/>
            </p:nvSpPr>
            <p:spPr>
              <a:xfrm>
                <a:off x="7618800" y="885343"/>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23m</a:t>
                </a:r>
              </a:p>
            </p:txBody>
          </p:sp>
          <p:sp>
            <p:nvSpPr>
              <p:cNvPr id="10" name="TextBox 9">
                <a:extLst>
                  <a:ext uri="{FF2B5EF4-FFF2-40B4-BE49-F238E27FC236}">
                    <a16:creationId xmlns:a16="http://schemas.microsoft.com/office/drawing/2014/main" id="{DA4AA067-BE42-BC10-C989-2AB66FE2017C}"/>
                  </a:ext>
                </a:extLst>
              </p:cNvPr>
              <p:cNvSpPr txBox="1"/>
              <p:nvPr/>
            </p:nvSpPr>
            <p:spPr>
              <a:xfrm rot="19525827">
                <a:off x="7691553" y="1706617"/>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23m</a:t>
                </a:r>
              </a:p>
            </p:txBody>
          </p:sp>
          <p:sp>
            <p:nvSpPr>
              <p:cNvPr id="11" name="TextBox 10">
                <a:extLst>
                  <a:ext uri="{FF2B5EF4-FFF2-40B4-BE49-F238E27FC236}">
                    <a16:creationId xmlns:a16="http://schemas.microsoft.com/office/drawing/2014/main" id="{138DF4E7-9724-3FC3-6091-78274E340B69}"/>
                  </a:ext>
                </a:extLst>
              </p:cNvPr>
              <p:cNvSpPr txBox="1"/>
              <p:nvPr/>
            </p:nvSpPr>
            <p:spPr>
              <a:xfrm rot="19525827">
                <a:off x="9331874" y="830128"/>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23m</a:t>
                </a:r>
              </a:p>
            </p:txBody>
          </p:sp>
          <p:sp>
            <p:nvSpPr>
              <p:cNvPr id="12" name="TextBox 11">
                <a:extLst>
                  <a:ext uri="{FF2B5EF4-FFF2-40B4-BE49-F238E27FC236}">
                    <a16:creationId xmlns:a16="http://schemas.microsoft.com/office/drawing/2014/main" id="{BD30992C-ADC2-A1CD-943C-255B99B541A9}"/>
                  </a:ext>
                </a:extLst>
              </p:cNvPr>
              <p:cNvSpPr txBox="1"/>
              <p:nvPr/>
            </p:nvSpPr>
            <p:spPr>
              <a:xfrm>
                <a:off x="9762714" y="310847"/>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11m</a:t>
                </a:r>
              </a:p>
            </p:txBody>
          </p:sp>
          <p:sp>
            <p:nvSpPr>
              <p:cNvPr id="13" name="TextBox 12">
                <a:extLst>
                  <a:ext uri="{FF2B5EF4-FFF2-40B4-BE49-F238E27FC236}">
                    <a16:creationId xmlns:a16="http://schemas.microsoft.com/office/drawing/2014/main" id="{84327555-A419-929F-DF5B-F324BBF7D221}"/>
                  </a:ext>
                </a:extLst>
              </p:cNvPr>
              <p:cNvSpPr txBox="1"/>
              <p:nvPr/>
            </p:nvSpPr>
            <p:spPr>
              <a:xfrm>
                <a:off x="8696699" y="917505"/>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5m</a:t>
                </a:r>
              </a:p>
            </p:txBody>
          </p:sp>
          <p:sp>
            <p:nvSpPr>
              <p:cNvPr id="16" name="TextBox 15">
                <a:extLst>
                  <a:ext uri="{FF2B5EF4-FFF2-40B4-BE49-F238E27FC236}">
                    <a16:creationId xmlns:a16="http://schemas.microsoft.com/office/drawing/2014/main" id="{CED0F8D7-C3FC-8EAE-7FA9-086990EBD09A}"/>
                  </a:ext>
                </a:extLst>
              </p:cNvPr>
              <p:cNvSpPr txBox="1"/>
              <p:nvPr/>
            </p:nvSpPr>
            <p:spPr>
              <a:xfrm>
                <a:off x="9553693" y="1466229"/>
                <a:ext cx="914400" cy="434340"/>
              </a:xfrm>
              <a:prstGeom prst="rect">
                <a:avLst/>
              </a:prstGeom>
              <a:noFill/>
            </p:spPr>
            <p:txBody>
              <a:bodyPr wrap="none" lIns="0" tIns="0" rIns="0" bIns="0" rtlCol="0">
                <a:noAutofit/>
              </a:bodyPr>
              <a:lstStyle/>
              <a:p>
                <a:pPr algn="l"/>
                <a:r>
                  <a:rPr lang="en-AU" sz="1600" b="1" dirty="0">
                    <a:solidFill>
                      <a:schemeClr val="tx2"/>
                    </a:solidFill>
                    <a:cs typeface="Arial" panose="020B0604020202020204" pitchFamily="34" charset="0"/>
                  </a:rPr>
                  <a:t>11m</a:t>
                </a:r>
              </a:p>
            </p:txBody>
          </p:sp>
        </p:grpSp>
        <p:sp>
          <p:nvSpPr>
            <p:cNvPr id="5" name="TextBox 4">
              <a:extLst>
                <a:ext uri="{FF2B5EF4-FFF2-40B4-BE49-F238E27FC236}">
                  <a16:creationId xmlns:a16="http://schemas.microsoft.com/office/drawing/2014/main" id="{6E904BE4-C49B-A41F-6F07-1AF82F166CB1}"/>
                </a:ext>
              </a:extLst>
            </p:cNvPr>
            <p:cNvSpPr txBox="1"/>
            <p:nvPr/>
          </p:nvSpPr>
          <p:spPr>
            <a:xfrm>
              <a:off x="10763792" y="846340"/>
              <a:ext cx="914400" cy="434340"/>
            </a:xfrm>
            <a:prstGeom prst="rect">
              <a:avLst/>
            </a:prstGeom>
            <a:noFill/>
          </p:spPr>
          <p:txBody>
            <a:bodyPr wrap="none" lIns="0" tIns="0" rIns="0" bIns="0" rtlCol="0">
              <a:noAutofit/>
            </a:bodyPr>
            <a:lstStyle/>
            <a:p>
              <a:pPr algn="l"/>
              <a:r>
                <a:rPr lang="en-AU" sz="1600" b="1" dirty="0">
                  <a:solidFill>
                    <a:schemeClr val="tx2"/>
                  </a:solidFill>
                  <a:latin typeface="Arial" panose="020B0604020202020204" pitchFamily="34" charset="0"/>
                  <a:cs typeface="Arial" panose="020B0604020202020204" pitchFamily="34" charset="0"/>
                </a:rPr>
                <a:t>5m</a:t>
              </a:r>
            </a:p>
          </p:txBody>
        </p:sp>
      </p:grpSp>
      <p:pic>
        <p:nvPicPr>
          <p:cNvPr id="21" name="Picture 20" descr="Net of rectangular prism.">
            <a:extLst>
              <a:ext uri="{FF2B5EF4-FFF2-40B4-BE49-F238E27FC236}">
                <a16:creationId xmlns:a16="http://schemas.microsoft.com/office/drawing/2014/main" id="{25B17DC5-5370-0333-5870-337B132D3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688" y="3889848"/>
            <a:ext cx="4545712" cy="2725470"/>
          </a:xfrm>
          <a:prstGeom prst="rect">
            <a:avLst/>
          </a:prstGeom>
        </p:spPr>
      </p:pic>
    </p:spTree>
    <p:extLst>
      <p:ext uri="{BB962C8B-B14F-4D97-AF65-F5344CB8AC3E}">
        <p14:creationId xmlns:p14="http://schemas.microsoft.com/office/powerpoint/2010/main" val="146437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72E2B-4A22-76C5-D7F4-26405BF9E87B}"/>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6BDA4D17-CF49-DD6D-927E-7B0F94C8A17F}"/>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9" name="TextBox 8">
            <a:extLst>
              <a:ext uri="{FF2B5EF4-FFF2-40B4-BE49-F238E27FC236}">
                <a16:creationId xmlns:a16="http://schemas.microsoft.com/office/drawing/2014/main" id="{757BA0E9-55DF-6399-522F-A02FBF08AD69}"/>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40496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5EA76-1033-C3A0-2ABC-58B93A37ACF1}"/>
              </a:ext>
            </a:extLst>
          </p:cNvPr>
          <p:cNvSpPr>
            <a:spLocks noGrp="1"/>
          </p:cNvSpPr>
          <p:nvPr>
            <p:ph type="ctrTitle"/>
          </p:nvPr>
        </p:nvSpPr>
        <p:spPr/>
        <p:txBody>
          <a:bodyPr/>
          <a:lstStyle/>
          <a:p>
            <a:r>
              <a:rPr lang="en-AU" dirty="0"/>
              <a:t>Launch</a:t>
            </a:r>
          </a:p>
        </p:txBody>
      </p:sp>
      <p:sp>
        <p:nvSpPr>
          <p:cNvPr id="4" name="Text Placeholder 3">
            <a:extLst>
              <a:ext uri="{FF2B5EF4-FFF2-40B4-BE49-F238E27FC236}">
                <a16:creationId xmlns:a16="http://schemas.microsoft.com/office/drawing/2014/main" id="{AA6F56BA-246E-8CE8-E4F2-E08B54E401A0}"/>
              </a:ext>
            </a:extLst>
          </p:cNvPr>
          <p:cNvSpPr>
            <a:spLocks noGrp="1"/>
          </p:cNvSpPr>
          <p:nvPr>
            <p:ph type="body" sz="quarter" idx="11"/>
          </p:nvPr>
        </p:nvSpPr>
        <p:spPr>
          <a:xfrm>
            <a:off x="540000" y="3320716"/>
            <a:ext cx="3560362" cy="480430"/>
          </a:xfrm>
        </p:spPr>
        <p:txBody>
          <a:bodyPr/>
          <a:lstStyle/>
          <a:p>
            <a:r>
              <a:rPr lang="en-AU" sz="3600" dirty="0"/>
              <a:t>Visualising nets</a:t>
            </a:r>
          </a:p>
        </p:txBody>
      </p:sp>
    </p:spTree>
    <p:extLst>
      <p:ext uri="{BB962C8B-B14F-4D97-AF65-F5344CB8AC3E}">
        <p14:creationId xmlns:p14="http://schemas.microsoft.com/office/powerpoint/2010/main" val="186887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6E19ED-44AE-3AFA-9BAA-68E348B1CD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4" name="Title 3">
            <a:extLst>
              <a:ext uri="{FF2B5EF4-FFF2-40B4-BE49-F238E27FC236}">
                <a16:creationId xmlns:a16="http://schemas.microsoft.com/office/drawing/2014/main" id="{36CEC24D-D8DA-CC9F-5CFF-DA72064EA59A}"/>
              </a:ext>
            </a:extLst>
          </p:cNvPr>
          <p:cNvSpPr>
            <a:spLocks noGrp="1"/>
          </p:cNvSpPr>
          <p:nvPr>
            <p:ph type="title"/>
          </p:nvPr>
        </p:nvSpPr>
        <p:spPr>
          <a:xfrm>
            <a:off x="360000" y="360000"/>
            <a:ext cx="10080000" cy="545601"/>
          </a:xfrm>
        </p:spPr>
        <p:txBody>
          <a:bodyPr/>
          <a:lstStyle/>
          <a:p>
            <a:r>
              <a:rPr lang="en-AU" dirty="0"/>
              <a:t>Example 1</a:t>
            </a:r>
          </a:p>
        </p:txBody>
      </p:sp>
      <p:sp>
        <p:nvSpPr>
          <p:cNvPr id="5" name="Text Placeholder 4">
            <a:extLst>
              <a:ext uri="{FF2B5EF4-FFF2-40B4-BE49-F238E27FC236}">
                <a16:creationId xmlns:a16="http://schemas.microsoft.com/office/drawing/2014/main" id="{58F1E545-3D9D-EF3C-D3BD-1107BE8324A7}"/>
              </a:ext>
            </a:extLst>
          </p:cNvPr>
          <p:cNvSpPr>
            <a:spLocks noGrp="1"/>
          </p:cNvSpPr>
          <p:nvPr>
            <p:ph type="body" sz="quarter" idx="18"/>
          </p:nvPr>
        </p:nvSpPr>
        <p:spPr>
          <a:xfrm>
            <a:off x="360000" y="982520"/>
            <a:ext cx="10080000" cy="310015"/>
          </a:xfrm>
        </p:spPr>
        <p:txBody>
          <a:bodyPr/>
          <a:lstStyle/>
          <a:p>
            <a:r>
              <a:rPr lang="en-AU" sz="1800" dirty="0">
                <a:effectLst/>
                <a:latin typeface="+mn-lt"/>
                <a:ea typeface="Calibri" panose="020F0502020204030204" pitchFamily="34" charset="0"/>
              </a:rPr>
              <a:t>Launch</a:t>
            </a:r>
            <a:endParaRPr lang="en-AU" dirty="0">
              <a:latin typeface="+mn-lt"/>
            </a:endParaRPr>
          </a:p>
        </p:txBody>
      </p:sp>
      <p:sp>
        <p:nvSpPr>
          <p:cNvPr id="8" name="Content Placeholder 7">
            <a:extLst>
              <a:ext uri="{FF2B5EF4-FFF2-40B4-BE49-F238E27FC236}">
                <a16:creationId xmlns:a16="http://schemas.microsoft.com/office/drawing/2014/main" id="{04E0996A-97F9-90ED-948A-94AC719DEFBB}"/>
              </a:ext>
            </a:extLst>
          </p:cNvPr>
          <p:cNvSpPr>
            <a:spLocks noGrp="1"/>
          </p:cNvSpPr>
          <p:nvPr>
            <p:ph idx="4294967295"/>
          </p:nvPr>
        </p:nvSpPr>
        <p:spPr>
          <a:xfrm>
            <a:off x="360000" y="1619250"/>
            <a:ext cx="11483975" cy="474663"/>
          </a:xfrm>
        </p:spPr>
        <p:txBody>
          <a:bodyPr/>
          <a:lstStyle/>
          <a:p>
            <a:r>
              <a:rPr lang="en-AU" sz="1800" dirty="0">
                <a:effectLst/>
                <a:ea typeface="Calibri" panose="020F0502020204030204" pitchFamily="34" charset="0"/>
              </a:rPr>
              <a:t>Will this net form the open cube shown? </a:t>
            </a:r>
            <a:endParaRPr lang="en-AU" dirty="0"/>
          </a:p>
        </p:txBody>
      </p:sp>
      <p:pic>
        <p:nvPicPr>
          <p:cNvPr id="10" name="Picture 9" descr="Diagram of Net with 5 squares and a cube ">
            <a:extLst>
              <a:ext uri="{FF2B5EF4-FFF2-40B4-BE49-F238E27FC236}">
                <a16:creationId xmlns:a16="http://schemas.microsoft.com/office/drawing/2014/main" id="{30FBAAAE-C544-4265-0695-4821DC599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656" y="2291267"/>
            <a:ext cx="6184688" cy="4028036"/>
          </a:xfrm>
          <a:prstGeom prst="rect">
            <a:avLst/>
          </a:prstGeom>
        </p:spPr>
      </p:pic>
    </p:spTree>
    <p:extLst>
      <p:ext uri="{BB962C8B-B14F-4D97-AF65-F5344CB8AC3E}">
        <p14:creationId xmlns:p14="http://schemas.microsoft.com/office/powerpoint/2010/main" val="22861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73254-AD9F-5421-6C2E-BA2A43A9E4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4" name="Title 3">
            <a:extLst>
              <a:ext uri="{FF2B5EF4-FFF2-40B4-BE49-F238E27FC236}">
                <a16:creationId xmlns:a16="http://schemas.microsoft.com/office/drawing/2014/main" id="{DDE0F66A-9051-11B3-EFFC-3E4B08BBCCDB}"/>
              </a:ext>
            </a:extLst>
          </p:cNvPr>
          <p:cNvSpPr>
            <a:spLocks noGrp="1"/>
          </p:cNvSpPr>
          <p:nvPr>
            <p:ph type="title"/>
          </p:nvPr>
        </p:nvSpPr>
        <p:spPr/>
        <p:txBody>
          <a:bodyPr/>
          <a:lstStyle/>
          <a:p>
            <a:r>
              <a:rPr lang="en-AU" dirty="0"/>
              <a:t>Example 2</a:t>
            </a:r>
          </a:p>
        </p:txBody>
      </p:sp>
      <p:sp>
        <p:nvSpPr>
          <p:cNvPr id="5" name="Text Placeholder 4">
            <a:extLst>
              <a:ext uri="{FF2B5EF4-FFF2-40B4-BE49-F238E27FC236}">
                <a16:creationId xmlns:a16="http://schemas.microsoft.com/office/drawing/2014/main" id="{FA76D78F-8129-AFD5-7C5A-CFC077EC37C9}"/>
              </a:ext>
            </a:extLst>
          </p:cNvPr>
          <p:cNvSpPr>
            <a:spLocks noGrp="1"/>
          </p:cNvSpPr>
          <p:nvPr>
            <p:ph type="body" sz="quarter" idx="18"/>
          </p:nvPr>
        </p:nvSpPr>
        <p:spPr/>
        <p:txBody>
          <a:bodyPr/>
          <a:lstStyle/>
          <a:p>
            <a:r>
              <a:rPr lang="en-AU" dirty="0"/>
              <a:t>Launch</a:t>
            </a:r>
          </a:p>
        </p:txBody>
      </p:sp>
      <p:sp>
        <p:nvSpPr>
          <p:cNvPr id="2" name="Content Placeholder 1">
            <a:extLst>
              <a:ext uri="{FF2B5EF4-FFF2-40B4-BE49-F238E27FC236}">
                <a16:creationId xmlns:a16="http://schemas.microsoft.com/office/drawing/2014/main" id="{08D7A9CD-630E-46C0-A2D4-739086AC0A87}"/>
              </a:ext>
            </a:extLst>
          </p:cNvPr>
          <p:cNvSpPr>
            <a:spLocks noGrp="1"/>
          </p:cNvSpPr>
          <p:nvPr>
            <p:ph idx="4294967295"/>
          </p:nvPr>
        </p:nvSpPr>
        <p:spPr>
          <a:xfrm>
            <a:off x="360498" y="1551873"/>
            <a:ext cx="5491163" cy="546100"/>
          </a:xfrm>
          <a:solidFill>
            <a:schemeClr val="bg1"/>
          </a:solidFill>
        </p:spPr>
        <p:txBody>
          <a:bodyPr/>
          <a:lstStyle/>
          <a:p>
            <a:r>
              <a:rPr lang="en-AU" sz="1800" dirty="0">
                <a:latin typeface="Arial" panose="020B0604020202020204" pitchFamily="34" charset="0"/>
                <a:ea typeface="Calibri" panose="020F0502020204030204" pitchFamily="34" charset="0"/>
              </a:rPr>
              <a:t>D</a:t>
            </a:r>
            <a:r>
              <a:rPr lang="en-AU" sz="1800" dirty="0">
                <a:effectLst/>
                <a:latin typeface="Arial" panose="020B0604020202020204" pitchFamily="34" charset="0"/>
                <a:ea typeface="Calibri" panose="020F0502020204030204" pitchFamily="34" charset="0"/>
              </a:rPr>
              <a:t>etermine which </a:t>
            </a:r>
            <a:r>
              <a:rPr lang="en-AU" sz="1800" dirty="0">
                <a:effectLst/>
                <a:ea typeface="Calibri" panose="020F0502020204030204" pitchFamily="34" charset="0"/>
              </a:rPr>
              <a:t>nets</a:t>
            </a:r>
            <a:r>
              <a:rPr lang="en-AU" sz="1800" dirty="0">
                <a:effectLst/>
                <a:latin typeface="Arial" panose="020B0604020202020204" pitchFamily="34" charset="0"/>
                <a:ea typeface="Calibri" panose="020F0502020204030204" pitchFamily="34" charset="0"/>
              </a:rPr>
              <a:t> will make this open cube. </a:t>
            </a:r>
            <a:endParaRPr lang="en-AU" dirty="0"/>
          </a:p>
        </p:txBody>
      </p:sp>
      <p:pic>
        <p:nvPicPr>
          <p:cNvPr id="6" name="Picture 5" descr="An open cube with different coloured edges and 4 nets, all with 5 squares but different configurations.">
            <a:extLst>
              <a:ext uri="{FF2B5EF4-FFF2-40B4-BE49-F238E27FC236}">
                <a16:creationId xmlns:a16="http://schemas.microsoft.com/office/drawing/2014/main" id="{BE7790D7-D399-F224-EFD8-9607C741356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06080" y="982520"/>
            <a:ext cx="7830960" cy="5540438"/>
          </a:xfrm>
          <a:prstGeom prst="rect">
            <a:avLst/>
          </a:prstGeom>
        </p:spPr>
      </p:pic>
    </p:spTree>
    <p:extLst>
      <p:ext uri="{BB962C8B-B14F-4D97-AF65-F5344CB8AC3E}">
        <p14:creationId xmlns:p14="http://schemas.microsoft.com/office/powerpoint/2010/main" val="285571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73254-AD9F-5421-6C2E-BA2A43A9E4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
        <p:nvSpPr>
          <p:cNvPr id="4" name="Title 3">
            <a:extLst>
              <a:ext uri="{FF2B5EF4-FFF2-40B4-BE49-F238E27FC236}">
                <a16:creationId xmlns:a16="http://schemas.microsoft.com/office/drawing/2014/main" id="{DDE0F66A-9051-11B3-EFFC-3E4B08BBCCDB}"/>
              </a:ext>
            </a:extLst>
          </p:cNvPr>
          <p:cNvSpPr>
            <a:spLocks noGrp="1"/>
          </p:cNvSpPr>
          <p:nvPr>
            <p:ph type="title"/>
          </p:nvPr>
        </p:nvSpPr>
        <p:spPr>
          <a:xfrm>
            <a:off x="360000" y="360000"/>
            <a:ext cx="10080000" cy="545601"/>
          </a:xfrm>
        </p:spPr>
        <p:txBody>
          <a:bodyPr/>
          <a:lstStyle/>
          <a:p>
            <a:r>
              <a:rPr lang="en-AU" dirty="0"/>
              <a:t>Example 2 </a:t>
            </a:r>
            <a:r>
              <a:rPr lang="en-AU" dirty="0">
                <a:latin typeface="Quattrocento" panose="02020502030000000404" pitchFamily="18" charset="0"/>
              </a:rPr>
              <a:t>– </a:t>
            </a:r>
            <a:r>
              <a:rPr lang="en-AU" dirty="0"/>
              <a:t>solution</a:t>
            </a:r>
          </a:p>
        </p:txBody>
      </p:sp>
      <p:sp>
        <p:nvSpPr>
          <p:cNvPr id="5" name="Text Placeholder 4">
            <a:extLst>
              <a:ext uri="{FF2B5EF4-FFF2-40B4-BE49-F238E27FC236}">
                <a16:creationId xmlns:a16="http://schemas.microsoft.com/office/drawing/2014/main" id="{FA76D78F-8129-AFD5-7C5A-CFC077EC37C9}"/>
              </a:ext>
            </a:extLst>
          </p:cNvPr>
          <p:cNvSpPr>
            <a:spLocks noGrp="1"/>
          </p:cNvSpPr>
          <p:nvPr>
            <p:ph type="body" sz="quarter" idx="18"/>
          </p:nvPr>
        </p:nvSpPr>
        <p:spPr>
          <a:xfrm>
            <a:off x="360000" y="982520"/>
            <a:ext cx="10080000" cy="310015"/>
          </a:xfrm>
        </p:spPr>
        <p:txBody>
          <a:bodyPr/>
          <a:lstStyle/>
          <a:p>
            <a:r>
              <a:rPr lang="en-AU" dirty="0"/>
              <a:t>Launch</a:t>
            </a:r>
          </a:p>
        </p:txBody>
      </p:sp>
      <p:sp>
        <p:nvSpPr>
          <p:cNvPr id="2" name="Content Placeholder 1">
            <a:extLst>
              <a:ext uri="{FF2B5EF4-FFF2-40B4-BE49-F238E27FC236}">
                <a16:creationId xmlns:a16="http://schemas.microsoft.com/office/drawing/2014/main" id="{08D7A9CD-630E-46C0-A2D4-739086AC0A87}"/>
              </a:ext>
            </a:extLst>
          </p:cNvPr>
          <p:cNvSpPr>
            <a:spLocks noGrp="1"/>
          </p:cNvSpPr>
          <p:nvPr>
            <p:ph idx="4294967295"/>
          </p:nvPr>
        </p:nvSpPr>
        <p:spPr>
          <a:xfrm>
            <a:off x="360000" y="1551690"/>
            <a:ext cx="5491163" cy="546100"/>
          </a:xfrm>
          <a:solidFill>
            <a:schemeClr val="bg1"/>
          </a:solidFill>
        </p:spPr>
        <p:txBody>
          <a:bodyPr/>
          <a:lstStyle/>
          <a:p>
            <a:r>
              <a:rPr lang="en-AU" sz="1800" dirty="0">
                <a:ea typeface="Calibri" panose="020F0502020204030204" pitchFamily="34" charset="0"/>
              </a:rPr>
              <a:t>D</a:t>
            </a:r>
            <a:r>
              <a:rPr lang="en-AU" sz="1800" dirty="0">
                <a:effectLst/>
                <a:ea typeface="Calibri" panose="020F0502020204030204" pitchFamily="34" charset="0"/>
              </a:rPr>
              <a:t>etermine which nets will make this open cube. </a:t>
            </a:r>
            <a:endParaRPr lang="en-AU" dirty="0"/>
          </a:p>
        </p:txBody>
      </p:sp>
      <p:grpSp>
        <p:nvGrpSpPr>
          <p:cNvPr id="7" name="Group 6" descr="Picture showing that Net 3 and 4 form an open cube">
            <a:extLst>
              <a:ext uri="{FF2B5EF4-FFF2-40B4-BE49-F238E27FC236}">
                <a16:creationId xmlns:a16="http://schemas.microsoft.com/office/drawing/2014/main" id="{08209A4B-933E-D7B6-0453-50223BE580B9}"/>
              </a:ext>
            </a:extLst>
          </p:cNvPr>
          <p:cNvGrpSpPr/>
          <p:nvPr/>
        </p:nvGrpSpPr>
        <p:grpSpPr>
          <a:xfrm>
            <a:off x="3575637" y="892205"/>
            <a:ext cx="7830960" cy="5540438"/>
            <a:chOff x="3575637" y="892205"/>
            <a:chExt cx="7830960" cy="5540438"/>
          </a:xfrm>
        </p:grpSpPr>
        <p:pic>
          <p:nvPicPr>
            <p:cNvPr id="6" name="Picture 5" descr="Picture showing that Net 3 and 4 form an open cube">
              <a:extLst>
                <a:ext uri="{FF2B5EF4-FFF2-40B4-BE49-F238E27FC236}">
                  <a16:creationId xmlns:a16="http://schemas.microsoft.com/office/drawing/2014/main" id="{BE7790D7-D399-F224-EFD8-9607C74135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5637" y="892205"/>
              <a:ext cx="7830960" cy="5540438"/>
            </a:xfrm>
            <a:prstGeom prst="rect">
              <a:avLst/>
            </a:prstGeom>
          </p:spPr>
        </p:pic>
        <p:pic>
          <p:nvPicPr>
            <p:cNvPr id="10" name="Picture 9">
              <a:extLst>
                <a:ext uri="{FF2B5EF4-FFF2-40B4-BE49-F238E27FC236}">
                  <a16:creationId xmlns:a16="http://schemas.microsoft.com/office/drawing/2014/main" id="{ECD41AA9-47F3-D196-4FA5-A664210C02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263705" y="6119929"/>
              <a:ext cx="288000" cy="288000"/>
            </a:xfrm>
            <a:prstGeom prst="rect">
              <a:avLst/>
            </a:prstGeom>
          </p:spPr>
        </p:pic>
        <p:pic>
          <p:nvPicPr>
            <p:cNvPr id="12" name="Picture 11">
              <a:extLst>
                <a:ext uri="{FF2B5EF4-FFF2-40B4-BE49-F238E27FC236}">
                  <a16:creationId xmlns:a16="http://schemas.microsoft.com/office/drawing/2014/main" id="{15ED5FBF-727E-32B4-43F3-C4ACE8A477C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408969" y="5975929"/>
              <a:ext cx="440254" cy="432000"/>
            </a:xfrm>
            <a:prstGeom prst="rect">
              <a:avLst/>
            </a:prstGeom>
          </p:spPr>
        </p:pic>
        <p:pic>
          <p:nvPicPr>
            <p:cNvPr id="13" name="Picture 12">
              <a:extLst>
                <a:ext uri="{FF2B5EF4-FFF2-40B4-BE49-F238E27FC236}">
                  <a16:creationId xmlns:a16="http://schemas.microsoft.com/office/drawing/2014/main" id="{50C13A99-E270-6A6A-890B-1973D459780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90266" y="5975929"/>
              <a:ext cx="440254" cy="432000"/>
            </a:xfrm>
            <a:prstGeom prst="rect">
              <a:avLst/>
            </a:prstGeom>
          </p:spPr>
        </p:pic>
        <p:pic>
          <p:nvPicPr>
            <p:cNvPr id="16" name="Picture 15">
              <a:extLst>
                <a:ext uri="{FF2B5EF4-FFF2-40B4-BE49-F238E27FC236}">
                  <a16:creationId xmlns:a16="http://schemas.microsoft.com/office/drawing/2014/main" id="{F7B0A0CF-9658-5893-D889-74072A8A931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4378662" y="6109882"/>
              <a:ext cx="288000" cy="288000"/>
            </a:xfrm>
            <a:prstGeom prst="rect">
              <a:avLst/>
            </a:prstGeom>
          </p:spPr>
        </p:pic>
      </p:grpSp>
    </p:spTree>
    <p:extLst>
      <p:ext uri="{BB962C8B-B14F-4D97-AF65-F5344CB8AC3E}">
        <p14:creationId xmlns:p14="http://schemas.microsoft.com/office/powerpoint/2010/main" val="33968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5EA76-1033-C3A0-2ABC-58B93A37ACF1}"/>
              </a:ext>
            </a:extLst>
          </p:cNvPr>
          <p:cNvSpPr>
            <a:spLocks noGrp="1"/>
          </p:cNvSpPr>
          <p:nvPr>
            <p:ph type="ctrTitle"/>
          </p:nvPr>
        </p:nvSpPr>
        <p:spPr/>
        <p:txBody>
          <a:bodyPr/>
          <a:lstStyle/>
          <a:p>
            <a:r>
              <a:rPr lang="en-AU" dirty="0"/>
              <a:t>Explore</a:t>
            </a:r>
          </a:p>
        </p:txBody>
      </p:sp>
      <p:sp>
        <p:nvSpPr>
          <p:cNvPr id="4" name="Text Placeholder 3">
            <a:extLst>
              <a:ext uri="{FF2B5EF4-FFF2-40B4-BE49-F238E27FC236}">
                <a16:creationId xmlns:a16="http://schemas.microsoft.com/office/drawing/2014/main" id="{4A4ED0F4-7EFD-6A1A-042E-53667233BB6B}"/>
              </a:ext>
            </a:extLst>
          </p:cNvPr>
          <p:cNvSpPr>
            <a:spLocks noGrp="1"/>
          </p:cNvSpPr>
          <p:nvPr>
            <p:ph type="body" sz="quarter" idx="11"/>
          </p:nvPr>
        </p:nvSpPr>
        <p:spPr>
          <a:xfrm>
            <a:off x="540000" y="3429000"/>
            <a:ext cx="3683208" cy="372146"/>
          </a:xfrm>
        </p:spPr>
        <p:txBody>
          <a:bodyPr/>
          <a:lstStyle/>
          <a:p>
            <a:r>
              <a:rPr lang="en-AU" sz="3600" dirty="0"/>
              <a:t>Visualising nets</a:t>
            </a:r>
          </a:p>
        </p:txBody>
      </p:sp>
    </p:spTree>
    <p:extLst>
      <p:ext uri="{BB962C8B-B14F-4D97-AF65-F5344CB8AC3E}">
        <p14:creationId xmlns:p14="http://schemas.microsoft.com/office/powerpoint/2010/main" val="122583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Pentomino</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Definition</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619250"/>
            <a:ext cx="11483975" cy="546100"/>
          </a:xfrm>
        </p:spPr>
        <p:txBody>
          <a:bodyPr/>
          <a:lstStyle/>
          <a:p>
            <a:r>
              <a:rPr lang="en-AU" sz="1800" dirty="0">
                <a:ea typeface="Calibri" panose="020F0502020204030204" pitchFamily="34" charset="0"/>
              </a:rPr>
              <a:t>A p</a:t>
            </a:r>
            <a:r>
              <a:rPr lang="en-AU" sz="1800" dirty="0">
                <a:effectLst/>
                <a:ea typeface="Calibri" panose="020F0502020204030204" pitchFamily="34" charset="0"/>
              </a:rPr>
              <a:t>entomino is a polygon made up of 5 equal-sized squares connected edge-to-edge.</a:t>
            </a:r>
            <a:endParaRPr lang="en-AU" dirty="0"/>
          </a:p>
        </p:txBody>
      </p:sp>
      <p:pic>
        <p:nvPicPr>
          <p:cNvPr id="6" name="Picture 5" descr="Samples of pentominoes are where the squares are joined in line with each other. There are 2 examples. Not a pentomino is where the squares are off set from each other. There is one example.">
            <a:extLst>
              <a:ext uri="{FF2B5EF4-FFF2-40B4-BE49-F238E27FC236}">
                <a16:creationId xmlns:a16="http://schemas.microsoft.com/office/drawing/2014/main" id="{99DDDE2E-764A-D578-D1D7-AE05A9A14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770" y="2697512"/>
            <a:ext cx="8882460" cy="2426802"/>
          </a:xfrm>
          <a:prstGeom prst="rect">
            <a:avLst/>
          </a:prstGeom>
        </p:spPr>
      </p:pic>
    </p:spTree>
    <p:extLst>
      <p:ext uri="{BB962C8B-B14F-4D97-AF65-F5344CB8AC3E}">
        <p14:creationId xmlns:p14="http://schemas.microsoft.com/office/powerpoint/2010/main" val="78629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Pentomino arrangements</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Definition</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619250"/>
            <a:ext cx="11483975" cy="1809750"/>
          </a:xfrm>
        </p:spPr>
        <p:txBody>
          <a:bodyPr/>
          <a:lstStyle/>
          <a:p>
            <a:r>
              <a:rPr lang="en-AU" sz="1800" dirty="0">
                <a:ea typeface="Calibri" panose="020F0502020204030204" pitchFamily="34" charset="0"/>
              </a:rPr>
              <a:t>A p</a:t>
            </a:r>
            <a:r>
              <a:rPr lang="en-AU" sz="1800" dirty="0">
                <a:effectLst/>
                <a:ea typeface="Calibri" panose="020F0502020204030204" pitchFamily="34" charset="0"/>
              </a:rPr>
              <a:t>entomino is a polygon made up of 5 equal-sized squares connected edge-to-edge.</a:t>
            </a:r>
          </a:p>
          <a:p>
            <a:r>
              <a:rPr lang="en-AU" sz="1800" dirty="0"/>
              <a:t>This image shows the same pentomino.</a:t>
            </a:r>
          </a:p>
          <a:p>
            <a:r>
              <a:rPr lang="en-AU" sz="1800" dirty="0"/>
              <a:t>Can you </a:t>
            </a:r>
            <a:r>
              <a:rPr lang="en-AU" sz="1800" dirty="0">
                <a:effectLst/>
                <a:ea typeface="Calibri" panose="020F0502020204030204" pitchFamily="34" charset="0"/>
              </a:rPr>
              <a:t>explain how the pentominoes below are the same?</a:t>
            </a:r>
            <a:r>
              <a:rPr lang="en-AU" sz="1800" dirty="0"/>
              <a:t> </a:t>
            </a:r>
            <a:endParaRPr lang="en-AU" dirty="0"/>
          </a:p>
        </p:txBody>
      </p:sp>
      <p:pic>
        <p:nvPicPr>
          <p:cNvPr id="7" name="Picture 6" descr="3 pentominoes the same but rotated.">
            <a:extLst>
              <a:ext uri="{FF2B5EF4-FFF2-40B4-BE49-F238E27FC236}">
                <a16:creationId xmlns:a16="http://schemas.microsoft.com/office/drawing/2014/main" id="{E5C655FE-4D3F-12AF-10AB-2FD47181A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94" y="3305276"/>
            <a:ext cx="8634012" cy="2874498"/>
          </a:xfrm>
          <a:prstGeom prst="rect">
            <a:avLst/>
          </a:prstGeom>
        </p:spPr>
      </p:pic>
    </p:spTree>
    <p:extLst>
      <p:ext uri="{BB962C8B-B14F-4D97-AF65-F5344CB8AC3E}">
        <p14:creationId xmlns:p14="http://schemas.microsoft.com/office/powerpoint/2010/main" val="113736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13892-3AC1-820D-1AB2-9B701B41CD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4" name="Title 3">
            <a:extLst>
              <a:ext uri="{FF2B5EF4-FFF2-40B4-BE49-F238E27FC236}">
                <a16:creationId xmlns:a16="http://schemas.microsoft.com/office/drawing/2014/main" id="{8E1A463A-5471-5A1B-A731-CE6CE55BF526}"/>
              </a:ext>
            </a:extLst>
          </p:cNvPr>
          <p:cNvSpPr>
            <a:spLocks noGrp="1"/>
          </p:cNvSpPr>
          <p:nvPr>
            <p:ph type="title"/>
          </p:nvPr>
        </p:nvSpPr>
        <p:spPr>
          <a:xfrm>
            <a:off x="360000" y="360000"/>
            <a:ext cx="10080000" cy="545601"/>
          </a:xfrm>
        </p:spPr>
        <p:txBody>
          <a:bodyPr/>
          <a:lstStyle/>
          <a:p>
            <a:r>
              <a:rPr lang="en-AU" dirty="0"/>
              <a:t>Example 3</a:t>
            </a:r>
          </a:p>
        </p:txBody>
      </p:sp>
      <p:sp>
        <p:nvSpPr>
          <p:cNvPr id="5" name="Text Placeholder 4">
            <a:extLst>
              <a:ext uri="{FF2B5EF4-FFF2-40B4-BE49-F238E27FC236}">
                <a16:creationId xmlns:a16="http://schemas.microsoft.com/office/drawing/2014/main" id="{75B28CCE-77B6-D1E1-7209-4E10486D3A11}"/>
              </a:ext>
            </a:extLst>
          </p:cNvPr>
          <p:cNvSpPr>
            <a:spLocks noGrp="1"/>
          </p:cNvSpPr>
          <p:nvPr>
            <p:ph type="body" sz="quarter" idx="18"/>
          </p:nvPr>
        </p:nvSpPr>
        <p:spPr>
          <a:xfrm>
            <a:off x="360000" y="982520"/>
            <a:ext cx="10080000" cy="310015"/>
          </a:xfrm>
        </p:spPr>
        <p:txBody>
          <a:bodyPr/>
          <a:lstStyle/>
          <a:p>
            <a:r>
              <a:rPr lang="en-AU" dirty="0"/>
              <a:t>Pentomino</a:t>
            </a:r>
          </a:p>
        </p:txBody>
      </p:sp>
      <p:sp>
        <p:nvSpPr>
          <p:cNvPr id="2" name="Content Placeholder 1">
            <a:extLst>
              <a:ext uri="{FF2B5EF4-FFF2-40B4-BE49-F238E27FC236}">
                <a16:creationId xmlns:a16="http://schemas.microsoft.com/office/drawing/2014/main" id="{4B2C5128-E84C-AEAF-F90C-8E70B5496F46}"/>
              </a:ext>
            </a:extLst>
          </p:cNvPr>
          <p:cNvSpPr>
            <a:spLocks noGrp="1"/>
          </p:cNvSpPr>
          <p:nvPr>
            <p:ph idx="4294967295"/>
          </p:nvPr>
        </p:nvSpPr>
        <p:spPr>
          <a:xfrm>
            <a:off x="360000" y="1619250"/>
            <a:ext cx="11483975" cy="993775"/>
          </a:xfrm>
        </p:spPr>
        <p:txBody>
          <a:bodyPr/>
          <a:lstStyle/>
          <a:p>
            <a:r>
              <a:rPr lang="en-AU" sz="1800" dirty="0">
                <a:ea typeface="Calibri" panose="020F0502020204030204" pitchFamily="34" charset="0"/>
              </a:rPr>
              <a:t>How many pentominoes are possible? </a:t>
            </a:r>
          </a:p>
          <a:p>
            <a:r>
              <a:rPr lang="en-AU" sz="1800" dirty="0">
                <a:ea typeface="Calibri" panose="020F0502020204030204" pitchFamily="34" charset="0"/>
              </a:rPr>
              <a:t>Record every possible pentomino on the grid below. Two have been drawn for you.</a:t>
            </a:r>
            <a:r>
              <a:rPr lang="en-AU" sz="1800" dirty="0"/>
              <a:t> </a:t>
            </a:r>
            <a:endParaRPr lang="en-AU" dirty="0"/>
          </a:p>
        </p:txBody>
      </p:sp>
      <p:pic>
        <p:nvPicPr>
          <p:cNvPr id="8" name="Picture 7" descr="A square grid with 2 possible pentominoes drawn in red.">
            <a:extLst>
              <a:ext uri="{FF2B5EF4-FFF2-40B4-BE49-F238E27FC236}">
                <a16:creationId xmlns:a16="http://schemas.microsoft.com/office/drawing/2014/main" id="{4CDF3BAE-65DC-8679-1F7A-E229CC691A05}"/>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3021356" y="3000399"/>
            <a:ext cx="6149289" cy="2979419"/>
          </a:xfrm>
          <a:prstGeom prst="rect">
            <a:avLst/>
          </a:prstGeom>
        </p:spPr>
      </p:pic>
    </p:spTree>
    <p:extLst>
      <p:ext uri="{BB962C8B-B14F-4D97-AF65-F5344CB8AC3E}">
        <p14:creationId xmlns:p14="http://schemas.microsoft.com/office/powerpoint/2010/main" val="42358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
  <TotalTime>0</TotalTime>
  <Words>938</Words>
  <Application>Microsoft Office PowerPoint</Application>
  <PresentationFormat>Widescreen</PresentationFormat>
  <Paragraphs>140</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Cambria Math</vt:lpstr>
      <vt:lpstr>Quattrocento</vt:lpstr>
      <vt:lpstr>Public Sans</vt:lpstr>
      <vt:lpstr>Calibri</vt:lpstr>
      <vt:lpstr>Public Sans Light</vt:lpstr>
      <vt:lpstr>Times New Roman</vt:lpstr>
      <vt:lpstr>1_NSWG Corporate</vt:lpstr>
      <vt:lpstr>Visualising nets</vt:lpstr>
      <vt:lpstr>Launch</vt:lpstr>
      <vt:lpstr>Example 1</vt:lpstr>
      <vt:lpstr>Example 2</vt:lpstr>
      <vt:lpstr>Example 2 – solution</vt:lpstr>
      <vt:lpstr>Explore</vt:lpstr>
      <vt:lpstr>Pentomino</vt:lpstr>
      <vt:lpstr>Pentomino arrangements</vt:lpstr>
      <vt:lpstr>Example 3</vt:lpstr>
      <vt:lpstr>Example 3 – solutions</vt:lpstr>
      <vt:lpstr>Example 4</vt:lpstr>
      <vt:lpstr>Example 4 – solutions</vt:lpstr>
      <vt:lpstr>Summarise</vt:lpstr>
      <vt:lpstr>Example 5</vt:lpstr>
      <vt:lpstr>Example 6</vt:lpstr>
      <vt:lpstr>Example 6 – solutions</vt:lpstr>
      <vt:lpstr>Example 7</vt:lpstr>
      <vt:lpstr>Example 7 – solutions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Visualising nets slide deck</dc:title>
  <dc:creator>NSW Department of Education</dc:creator>
  <dcterms:created xsi:type="dcterms:W3CDTF">2024-03-18T04:35:48Z</dcterms:created>
  <dcterms:modified xsi:type="dcterms:W3CDTF">2024-03-18T04:36:07Z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2024-03-18T04:36:06Z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205e83f2-8285-47d9-b8b6-9027c2e941f4</vt:lpwstr>
  </property>
  <property fmtid="{D5CDD505-2E9C-101B-9397-08002B2CF9AE}" pid="8" name="MSIP_Label_b603dfd7-d93a-4381-a340-2995d8282205_ContentBits">
    <vt:lpwstr>0</vt:lpwstr>
  </property>
</Properties>
</file>