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35"/>
  </p:notesMasterIdLst>
  <p:handoutMasterIdLst>
    <p:handoutMasterId r:id="rId36"/>
  </p:handoutMasterIdLst>
  <p:sldIdLst>
    <p:sldId id="325" r:id="rId2"/>
    <p:sldId id="348" r:id="rId3"/>
    <p:sldId id="328" r:id="rId4"/>
    <p:sldId id="349" r:id="rId5"/>
    <p:sldId id="336" r:id="rId6"/>
    <p:sldId id="337" r:id="rId7"/>
    <p:sldId id="338" r:id="rId8"/>
    <p:sldId id="339" r:id="rId9"/>
    <p:sldId id="340" r:id="rId10"/>
    <p:sldId id="342" r:id="rId11"/>
    <p:sldId id="343" r:id="rId12"/>
    <p:sldId id="344" r:id="rId13"/>
    <p:sldId id="346" r:id="rId14"/>
    <p:sldId id="347" r:id="rId15"/>
    <p:sldId id="350" r:id="rId16"/>
    <p:sldId id="351" r:id="rId17"/>
    <p:sldId id="352" r:id="rId18"/>
    <p:sldId id="353" r:id="rId19"/>
    <p:sldId id="364" r:id="rId20"/>
    <p:sldId id="365" r:id="rId21"/>
    <p:sldId id="367" r:id="rId22"/>
    <p:sldId id="368" r:id="rId23"/>
    <p:sldId id="369" r:id="rId24"/>
    <p:sldId id="370" r:id="rId25"/>
    <p:sldId id="354" r:id="rId26"/>
    <p:sldId id="358" r:id="rId27"/>
    <p:sldId id="359" r:id="rId28"/>
    <p:sldId id="371" r:id="rId29"/>
    <p:sldId id="360" r:id="rId30"/>
    <p:sldId id="361" r:id="rId31"/>
    <p:sldId id="362" r:id="rId32"/>
    <p:sldId id="363" r:id="rId33"/>
    <p:sldId id="372" r:id="rId34"/>
  </p:sldIdLst>
  <p:sldSz cx="12192000" cy="6858000"/>
  <p:notesSz cx="9144000" cy="6858000"/>
  <p:embeddedFontLst>
    <p:embeddedFont>
      <p:font typeface="Cambria Math" panose="02040503050406030204" pitchFamily="18" charset="0"/>
      <p:regular r:id="rId37"/>
    </p:embeddedFont>
    <p:embeddedFont>
      <p:font typeface="Public Sans" pitchFamily="2" charset="0"/>
      <p:regular r:id="rId38"/>
      <p:bold r:id="rId39"/>
      <p:italic r:id="rId40"/>
      <p:boldItalic r:id="rId41"/>
    </p:embeddedFont>
    <p:embeddedFont>
      <p:font typeface="Public Sans Light" pitchFamily="2" charset="0"/>
      <p:regular r:id="rId42"/>
      <p:italic r:id="rId43"/>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7541F5C-94CE-019A-0D68-C84DD6ADB9FA}" name="Matt Scott" initials="MS" userId="S::matthew.scott7@det.nsw.edu.au::c1e07d0a-9392-484c-b897-7e5da2cb30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5F3E0-AD5E-E659-9A58-6E6C84B9F2D9}" v="3" dt="2023-06-01T04:27:31.610"/>
    <p1510:client id="{5515F265-945A-4B7F-B79E-831544993784}" v="81" dt="2023-05-25T01:09:26.94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42" autoAdjust="0"/>
  </p:normalViewPr>
  <p:slideViewPr>
    <p:cSldViewPr snapToGrid="0">
      <p:cViewPr varScale="1">
        <p:scale>
          <a:sx n="74" d="100"/>
          <a:sy n="74" d="100"/>
        </p:scale>
        <p:origin x="1128" y="7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4188" y="1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8762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205553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323340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62042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40738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829129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248060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361125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250802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345084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267225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40684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58786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2205770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1189010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76437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296018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27</a:t>
            </a:fld>
            <a:endParaRPr lang="en-AU"/>
          </a:p>
        </p:txBody>
      </p:sp>
    </p:spTree>
    <p:extLst>
      <p:ext uri="{BB962C8B-B14F-4D97-AF65-F5344CB8AC3E}">
        <p14:creationId xmlns:p14="http://schemas.microsoft.com/office/powerpoint/2010/main" val="335377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28</a:t>
            </a:fld>
            <a:endParaRPr lang="en-AU"/>
          </a:p>
        </p:txBody>
      </p:sp>
    </p:spTree>
    <p:extLst>
      <p:ext uri="{BB962C8B-B14F-4D97-AF65-F5344CB8AC3E}">
        <p14:creationId xmlns:p14="http://schemas.microsoft.com/office/powerpoint/2010/main" val="1242034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4011657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284805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31</a:t>
            </a:fld>
            <a:endParaRPr lang="en-AU"/>
          </a:p>
        </p:txBody>
      </p:sp>
    </p:spTree>
    <p:extLst>
      <p:ext uri="{BB962C8B-B14F-4D97-AF65-F5344CB8AC3E}">
        <p14:creationId xmlns:p14="http://schemas.microsoft.com/office/powerpoint/2010/main" val="414840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765616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210296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44792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21094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255952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73917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425311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3712803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117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49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1672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190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8181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414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825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36332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158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1364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7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42386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03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0743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851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50549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569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71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583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2047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496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18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06680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216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6431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94801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1236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1366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73119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3426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5681316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nzmaths.co.nz/resource/a4-cylinder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nzmaths.co.nz/resource/a4-cylinder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5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nzmaths.co.nz/resource/a4-cylinders" TargetMode="External"/><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30.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40.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250.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nzmaths.co.nz/resource/a4-cylinder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s://nzmaths.co.nz/resource/a4-cylind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nzmaths.co.nz/resource/a4-cylinder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nzmaths.co.nz/resource/a4-cylinder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nzmaths.co.nz/resource/a4-cylinders" TargetMode="Externa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US" dirty="0">
                <a:cs typeface="Arial"/>
              </a:rPr>
              <a:t>A4 cylinders</a:t>
            </a:r>
          </a:p>
        </p:txBody>
      </p:sp>
      <p:sp>
        <p:nvSpPr>
          <p:cNvPr id="4" name="Footer Placeholder 6">
            <a:extLst>
              <a:ext uri="{FF2B5EF4-FFF2-40B4-BE49-F238E27FC236}">
                <a16:creationId xmlns:a16="http://schemas.microsoft.com/office/drawing/2014/main" id="{7837DC62-6438-5E53-1750-9F6E543F7BA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6" name="Text Placeholder 5">
            <a:extLst>
              <a:ext uri="{FF2B5EF4-FFF2-40B4-BE49-F238E27FC236}">
                <a16:creationId xmlns:a16="http://schemas.microsoft.com/office/drawing/2014/main" id="{7276304E-785F-5F88-74AC-F451DFAF2693}"/>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a:xfrm>
            <a:off x="360000" y="360000"/>
            <a:ext cx="10080000" cy="545601"/>
          </a:xfrm>
        </p:spPr>
        <p:txBody>
          <a:bodyPr anchor="t">
            <a:normAutofit/>
          </a:bodyPr>
          <a:lstStyle/>
          <a:p>
            <a:r>
              <a:rPr lang="en-AU" dirty="0"/>
              <a:t>Comparing volumes – solutions 5</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cs typeface="Arial" panose="020B0604020202020204" pitchFamily="34" charset="0"/>
              </a:rPr>
              <a:t>A4 cylinders</a:t>
            </a:r>
          </a:p>
        </p:txBody>
      </p:sp>
      <p:pic>
        <p:nvPicPr>
          <p:cNvPr id="8" name="Picture 7" descr="A diagram showing the paper curled up the long side.">
            <a:extLst>
              <a:ext uri="{FF2B5EF4-FFF2-40B4-BE49-F238E27FC236}">
                <a16:creationId xmlns:a16="http://schemas.microsoft.com/office/drawing/2014/main" id="{90D55B24-EB70-5369-EF1C-592A4DC6653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1687716"/>
            <a:ext cx="2100510" cy="18118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579399" y="3608008"/>
                <a:ext cx="1661713" cy="1685621"/>
              </a:xfrm>
            </p:spPr>
            <p:txBody>
              <a:bodyPr>
                <a:normAutofit lnSpcReduction="10000"/>
              </a:bodyPr>
              <a:lstStyle/>
              <a:p>
                <a:r>
                  <a:rPr lang="en-AU" dirty="0"/>
                  <a:t>Volume = </a:t>
                </a:r>
                <a14:m>
                  <m:oMath xmlns:m="http://schemas.openxmlformats.org/officeDocument/2006/math">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h</m:t>
                    </m:r>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=210 </m:t>
                      </m:r>
                      <m:r>
                        <a:rPr lang="en-AU" b="0" i="1" smtClean="0">
                          <a:latin typeface="Cambria Math" panose="02040503050406030204" pitchFamily="18" charset="0"/>
                        </a:rPr>
                        <m:t>𝑚𝑚</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𝑟</m:t>
                      </m:r>
                      <m:r>
                        <a:rPr lang="en-AU" b="0" i="1" smtClean="0">
                          <a:latin typeface="Cambria Math" panose="02040503050406030204" pitchFamily="18" charset="0"/>
                        </a:rPr>
                        <m:t>= ?</m:t>
                      </m:r>
                    </m:oMath>
                  </m:oMathPara>
                </a14:m>
                <a:endParaRPr lang="en-AU" dirty="0"/>
              </a:p>
              <a:p>
                <a:endParaRPr lang="en-AU" dirty="0"/>
              </a:p>
            </p:txBody>
          </p:sp>
        </mc:Choice>
        <mc:Fallback>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579399" y="3608008"/>
                <a:ext cx="1661713" cy="1685621"/>
              </a:xfrm>
              <a:blipFill>
                <a:blip r:embed="rId4"/>
                <a:stretch>
                  <a:fillRect l="-8425" t="-725"/>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460510" y="4565722"/>
            <a:ext cx="2690384" cy="1309758"/>
          </a:xfrm>
          <a:prstGeom prst="wedgeRoundRectCallout">
            <a:avLst>
              <a:gd name="adj1" fmla="val -94074"/>
              <a:gd name="adj2" fmla="val -2373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How could the radius be found?</a:t>
            </a:r>
          </a:p>
          <a:p>
            <a:pPr marL="85725"/>
            <a:r>
              <a:rPr lang="en-AU" dirty="0"/>
              <a:t>What else do we know?</a:t>
            </a:r>
          </a:p>
        </p:txBody>
      </p:sp>
      <p:pic>
        <p:nvPicPr>
          <p:cNvPr id="9" name="Picture 8" descr="A4 paper image with length 297mm and width 210mm">
            <a:extLst>
              <a:ext uri="{FF2B5EF4-FFF2-40B4-BE49-F238E27FC236}">
                <a16:creationId xmlns:a16="http://schemas.microsoft.com/office/drawing/2014/main" id="{7B657178-F70B-9B02-7AF7-95C734BCEAE5}"/>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3" name="TextBox 2">
            <a:extLst>
              <a:ext uri="{FF2B5EF4-FFF2-40B4-BE49-F238E27FC236}">
                <a16:creationId xmlns:a16="http://schemas.microsoft.com/office/drawing/2014/main" id="{10BBBA8C-03F2-31A5-CDEB-55B43104CFF2}"/>
              </a:ext>
              <a:ext uri="{C183D7F6-B498-43B3-948B-1728B52AA6E4}">
                <adec:decorative xmlns:adec="http://schemas.microsoft.com/office/drawing/2017/decorative" val="0"/>
              </a:ext>
            </a:extLst>
          </p:cNvPr>
          <p:cNvSpPr txBox="1"/>
          <p:nvPr/>
        </p:nvSpPr>
        <p:spPr>
          <a:xfrm>
            <a:off x="360000" y="6352084"/>
            <a:ext cx="5602918"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389173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 – solutions 6</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pic>
        <p:nvPicPr>
          <p:cNvPr id="9" name="Picture 8" descr="A diagram showing the paper curled up the long side.">
            <a:extLst>
              <a:ext uri="{FF2B5EF4-FFF2-40B4-BE49-F238E27FC236}">
                <a16:creationId xmlns:a16="http://schemas.microsoft.com/office/drawing/2014/main" id="{C4D5F8E4-7793-6C9C-A3A7-522CFC5E0A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1680045"/>
            <a:ext cx="2100510" cy="18118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724811" y="1609379"/>
                <a:ext cx="1840857" cy="1284532"/>
              </a:xfrm>
              <a:ln>
                <a:solidFill>
                  <a:schemeClr val="accent1"/>
                </a:solidFill>
              </a:ln>
            </p:spPr>
            <p:txBody>
              <a:bodyPr>
                <a:noAutofit/>
              </a:bodyPr>
              <a:lstStyle/>
              <a:p>
                <a:pPr algn="ctr">
                  <a:lnSpc>
                    <a:spcPct val="100000"/>
                  </a:lnSpc>
                </a:pPr>
                <a:r>
                  <a:rPr lang="en-AU" sz="2000" dirty="0"/>
                  <a:t>Volume = </a:t>
                </a:r>
                <a14:m>
                  <m:oMath xmlns:m="http://schemas.openxmlformats.org/officeDocument/2006/math">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h</m:t>
                    </m:r>
                  </m:oMath>
                </a14:m>
                <a:endParaRPr lang="en-AU" sz="2000" dirty="0"/>
              </a:p>
              <a:p>
                <a:pPr algn="ctr">
                  <a:lnSpc>
                    <a:spcPct val="100000"/>
                  </a:lnSpc>
                </a:pPr>
                <a14:m>
                  <m:oMathPara xmlns:m="http://schemas.openxmlformats.org/officeDocument/2006/math">
                    <m:oMathParaPr>
                      <m:jc m:val="center"/>
                    </m:oMathParaPr>
                    <m:oMath xmlns:m="http://schemas.openxmlformats.org/officeDocument/2006/math">
                      <m:r>
                        <a:rPr lang="en-AU" sz="2000" b="0" i="1" smtClean="0">
                          <a:latin typeface="Cambria Math" panose="02040503050406030204" pitchFamily="18" charset="0"/>
                        </a:rPr>
                        <m:t>h</m:t>
                      </m:r>
                      <m:r>
                        <a:rPr lang="en-AU" sz="2000" b="0" i="1" smtClean="0">
                          <a:latin typeface="Cambria Math" panose="02040503050406030204" pitchFamily="18" charset="0"/>
                        </a:rPr>
                        <m:t>=210 </m:t>
                      </m:r>
                      <m:r>
                        <a:rPr lang="en-AU" sz="2000" b="0" i="1" smtClean="0">
                          <a:latin typeface="Cambria Math" panose="02040503050406030204" pitchFamily="18" charset="0"/>
                        </a:rPr>
                        <m:t>𝑚𝑚</m:t>
                      </m:r>
                    </m:oMath>
                  </m:oMathPara>
                </a14:m>
                <a:endParaRPr lang="en-AU" sz="2000" b="0" dirty="0"/>
              </a:p>
              <a:p>
                <a:pPr algn="ctr">
                  <a:lnSpc>
                    <a:spcPct val="100000"/>
                  </a:lnSpc>
                </a:pPr>
                <a14:m>
                  <m:oMathPara xmlns:m="http://schemas.openxmlformats.org/officeDocument/2006/math">
                    <m:oMathParaPr>
                      <m:jc m:val="center"/>
                    </m:oMathParaPr>
                    <m:oMath xmlns:m="http://schemas.openxmlformats.org/officeDocument/2006/math">
                      <m:r>
                        <a:rPr lang="en-AU" sz="2000" b="0" i="1" smtClean="0">
                          <a:latin typeface="Cambria Math" panose="02040503050406030204" pitchFamily="18" charset="0"/>
                        </a:rPr>
                        <m:t>𝑟</m:t>
                      </m:r>
                      <m:r>
                        <a:rPr lang="en-AU" sz="2000" b="0" i="1" smtClean="0">
                          <a:latin typeface="Cambria Math" panose="02040503050406030204" pitchFamily="18" charset="0"/>
                        </a:rPr>
                        <m:t>= ?</m:t>
                      </m:r>
                    </m:oMath>
                  </m:oMathPara>
                </a14:m>
                <a:endParaRPr lang="en-AU" sz="20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3724811" y="1609379"/>
                <a:ext cx="1840857" cy="1284532"/>
              </a:xfrm>
              <a:blipFill>
                <a:blip r:embed="rId4"/>
                <a:stretch>
                  <a:fillRect l="-4605" t="-6103" r="-658"/>
                </a:stretch>
              </a:blipFill>
              <a:ln>
                <a:solidFill>
                  <a:schemeClr val="accent1"/>
                </a:solidFill>
              </a:ln>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Text Placeholder 5">
                <a:extLst>
                  <a:ext uri="{FF2B5EF4-FFF2-40B4-BE49-F238E27FC236}">
                    <a16:creationId xmlns:a16="http://schemas.microsoft.com/office/drawing/2014/main" id="{6C8AA6DD-A5C5-A65E-46CA-4DE52F1603A0}"/>
                  </a:ext>
                </a:extLst>
              </p:cNvPr>
              <p:cNvSpPr txBox="1">
                <a:spLocks/>
              </p:cNvSpPr>
              <p:nvPr/>
            </p:nvSpPr>
            <p:spPr>
              <a:xfrm>
                <a:off x="639515" y="3595094"/>
                <a:ext cx="4926153" cy="19027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Circumference = </a:t>
                </a: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a14:m>
                <a:endParaRPr lang="en-AU" sz="1800" dirty="0"/>
              </a:p>
              <a:p>
                <a:r>
                  <a:rPr lang="en-AU" sz="1800" dirty="0"/>
                  <a:t>We know the circumference is formed by 297 mm edge</a:t>
                </a:r>
              </a:p>
              <a:p>
                <a14:m>
                  <m:oMath xmlns:m="http://schemas.openxmlformats.org/officeDocument/2006/math">
                    <m:r>
                      <a:rPr lang="en-AU" sz="1800" b="0" i="1" smtClean="0">
                        <a:latin typeface="Cambria Math" panose="02040503050406030204" pitchFamily="18" charset="0"/>
                      </a:rPr>
                      <m:t>297=2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a14:m>
                <a:r>
                  <a:rPr lang="en-AU" sz="1800" dirty="0"/>
                  <a:t> </a:t>
                </a:r>
              </a:p>
              <a:p>
                <a:endParaRPr lang="en-AU" sz="1800" dirty="0"/>
              </a:p>
            </p:txBody>
          </p:sp>
        </mc:Choice>
        <mc:Fallback>
          <p:sp>
            <p:nvSpPr>
              <p:cNvPr id="8" name="Text Placeholder 5">
                <a:extLst>
                  <a:ext uri="{FF2B5EF4-FFF2-40B4-BE49-F238E27FC236}">
                    <a16:creationId xmlns:a16="http://schemas.microsoft.com/office/drawing/2014/main" id="{6C8AA6DD-A5C5-A65E-46CA-4DE52F1603A0}"/>
                  </a:ext>
                </a:extLst>
              </p:cNvPr>
              <p:cNvSpPr txBox="1">
                <a:spLocks noRot="1" noChangeAspect="1" noMove="1" noResize="1" noEditPoints="1" noAdjustHandles="1" noChangeArrowheads="1" noChangeShapeType="1" noTextEdit="1"/>
              </p:cNvSpPr>
              <p:nvPr/>
            </p:nvSpPr>
            <p:spPr>
              <a:xfrm>
                <a:off x="639515" y="3595094"/>
                <a:ext cx="4926153" cy="1902736"/>
              </a:xfrm>
              <a:prstGeom prst="rect">
                <a:avLst/>
              </a:prstGeom>
              <a:blipFill>
                <a:blip r:embed="rId5"/>
                <a:stretch>
                  <a:fillRect l="-2970" r="-1238" b="-1282"/>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460510" y="5196470"/>
            <a:ext cx="2470495" cy="838388"/>
          </a:xfrm>
          <a:prstGeom prst="wedgeRoundRectCallout">
            <a:avLst>
              <a:gd name="adj1" fmla="val -76701"/>
              <a:gd name="adj2" fmla="val -32538"/>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How can the value of r be found?</a:t>
            </a:r>
          </a:p>
        </p:txBody>
      </p:sp>
      <p:pic>
        <p:nvPicPr>
          <p:cNvPr id="12" name="Picture 11" descr="A4 paper image with length 297mm and width 210mm">
            <a:extLst>
              <a:ext uri="{FF2B5EF4-FFF2-40B4-BE49-F238E27FC236}">
                <a16:creationId xmlns:a16="http://schemas.microsoft.com/office/drawing/2014/main" id="{6EFC6BFB-D5EA-4CC0-01AB-878CEC61499D}"/>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3" name="TextBox 2">
            <a:extLst>
              <a:ext uri="{FF2B5EF4-FFF2-40B4-BE49-F238E27FC236}">
                <a16:creationId xmlns:a16="http://schemas.microsoft.com/office/drawing/2014/main" id="{5A782A8B-B9F0-204C-80A8-E0030AC91CD0}"/>
              </a:ext>
              <a:ext uri="{C183D7F6-B498-43B3-948B-1728B52AA6E4}">
                <adec:decorative xmlns:adec="http://schemas.microsoft.com/office/drawing/2017/decorative" val="0"/>
              </a:ext>
            </a:extLst>
          </p:cNvPr>
          <p:cNvSpPr txBox="1"/>
          <p:nvPr/>
        </p:nvSpPr>
        <p:spPr>
          <a:xfrm>
            <a:off x="360000" y="6352084"/>
            <a:ext cx="5205668"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7"/>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18946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 – solutions 7</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pic>
        <p:nvPicPr>
          <p:cNvPr id="14" name="Picture 13" descr="A diagram showing the paper curled up the long side.">
            <a:extLst>
              <a:ext uri="{FF2B5EF4-FFF2-40B4-BE49-F238E27FC236}">
                <a16:creationId xmlns:a16="http://schemas.microsoft.com/office/drawing/2014/main" id="{11A20101-3791-5F21-2D7B-E632A058A21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1680045"/>
            <a:ext cx="2100510" cy="18118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D2078675-00A2-26DF-FEB3-AAE93B1D7CD7}"/>
                  </a:ext>
                </a:extLst>
              </p:cNvPr>
              <p:cNvSpPr>
                <a:spLocks noGrp="1"/>
              </p:cNvSpPr>
              <p:nvPr>
                <p:ph idx="1"/>
              </p:nvPr>
            </p:nvSpPr>
            <p:spPr>
              <a:xfrm>
                <a:off x="3724811" y="1609379"/>
                <a:ext cx="1840857" cy="1284532"/>
              </a:xfrm>
              <a:ln>
                <a:solidFill>
                  <a:schemeClr val="accent1"/>
                </a:solidFill>
              </a:ln>
            </p:spPr>
            <p:txBody>
              <a:bodyPr>
                <a:noAutofit/>
              </a:bodyPr>
              <a:lstStyle/>
              <a:p>
                <a:pPr algn="ctr">
                  <a:lnSpc>
                    <a:spcPct val="100000"/>
                  </a:lnSpc>
                </a:pPr>
                <a:r>
                  <a:rPr lang="en-AU" sz="2000" dirty="0"/>
                  <a:t>Volume = </a:t>
                </a:r>
                <a14:m>
                  <m:oMath xmlns:m="http://schemas.openxmlformats.org/officeDocument/2006/math">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h</m:t>
                    </m:r>
                  </m:oMath>
                </a14:m>
                <a:endParaRPr lang="en-AU" sz="2000" dirty="0"/>
              </a:p>
              <a:p>
                <a:pPr algn="ctr">
                  <a:lnSpc>
                    <a:spcPct val="100000"/>
                  </a:lnSpc>
                </a:pPr>
                <a14:m>
                  <m:oMathPara xmlns:m="http://schemas.openxmlformats.org/officeDocument/2006/math">
                    <m:oMathParaPr>
                      <m:jc m:val="center"/>
                    </m:oMathParaPr>
                    <m:oMath xmlns:m="http://schemas.openxmlformats.org/officeDocument/2006/math">
                      <m:r>
                        <a:rPr lang="en-AU" sz="2000" b="0" i="1" smtClean="0">
                          <a:latin typeface="Cambria Math" panose="02040503050406030204" pitchFamily="18" charset="0"/>
                        </a:rPr>
                        <m:t>h</m:t>
                      </m:r>
                      <m:r>
                        <a:rPr lang="en-AU" sz="2000" b="0" i="1" smtClean="0">
                          <a:latin typeface="Cambria Math" panose="02040503050406030204" pitchFamily="18" charset="0"/>
                        </a:rPr>
                        <m:t>=210 </m:t>
                      </m:r>
                      <m:r>
                        <a:rPr lang="en-AU" sz="2000" b="0" i="1" smtClean="0">
                          <a:latin typeface="Cambria Math" panose="02040503050406030204" pitchFamily="18" charset="0"/>
                        </a:rPr>
                        <m:t>𝑚𝑚</m:t>
                      </m:r>
                    </m:oMath>
                  </m:oMathPara>
                </a14:m>
                <a:endParaRPr lang="en-AU" sz="2000" b="0" dirty="0"/>
              </a:p>
              <a:p>
                <a:pPr algn="ctr">
                  <a:lnSpc>
                    <a:spcPct val="100000"/>
                  </a:lnSpc>
                </a:pPr>
                <a14:m>
                  <m:oMathPara xmlns:m="http://schemas.openxmlformats.org/officeDocument/2006/math">
                    <m:oMathParaPr>
                      <m:jc m:val="center"/>
                    </m:oMathParaPr>
                    <m:oMath xmlns:m="http://schemas.openxmlformats.org/officeDocument/2006/math">
                      <m:r>
                        <a:rPr lang="en-AU" sz="2000" b="0" i="1" smtClean="0">
                          <a:latin typeface="Cambria Math" panose="02040503050406030204" pitchFamily="18" charset="0"/>
                        </a:rPr>
                        <m:t>𝑟</m:t>
                      </m:r>
                      <m:r>
                        <a:rPr lang="en-AU" sz="2000" b="0" i="1" smtClean="0">
                          <a:latin typeface="Cambria Math" panose="02040503050406030204" pitchFamily="18" charset="0"/>
                        </a:rPr>
                        <m:t>= ?</m:t>
                      </m:r>
                    </m:oMath>
                  </m:oMathPara>
                </a14:m>
                <a:endParaRPr lang="en-AU" sz="2000" dirty="0"/>
              </a:p>
            </p:txBody>
          </p:sp>
        </mc:Choice>
        <mc:Fallback xmlns="">
          <p:sp>
            <p:nvSpPr>
              <p:cNvPr id="9" name="Text Placeholder 5">
                <a:extLst>
                  <a:ext uri="{FF2B5EF4-FFF2-40B4-BE49-F238E27FC236}">
                    <a16:creationId xmlns:a16="http://schemas.microsoft.com/office/drawing/2014/main" id="{D2078675-00A2-26DF-FEB3-AAE93B1D7CD7}"/>
                  </a:ext>
                </a:extLst>
              </p:cNvPr>
              <p:cNvSpPr>
                <a:spLocks noGrp="1" noRot="1" noChangeAspect="1" noMove="1" noResize="1" noEditPoints="1" noAdjustHandles="1" noChangeArrowheads="1" noChangeShapeType="1" noTextEdit="1"/>
              </p:cNvSpPr>
              <p:nvPr>
                <p:ph idx="1"/>
              </p:nvPr>
            </p:nvSpPr>
            <p:spPr>
              <a:xfrm>
                <a:off x="3724811" y="1609379"/>
                <a:ext cx="1840857" cy="1284532"/>
              </a:xfrm>
              <a:blipFill>
                <a:blip r:embed="rId4"/>
                <a:stretch>
                  <a:fillRect l="-4605" t="-6103" r="-658"/>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5">
                <a:extLst>
                  <a:ext uri="{FF2B5EF4-FFF2-40B4-BE49-F238E27FC236}">
                    <a16:creationId xmlns:a16="http://schemas.microsoft.com/office/drawing/2014/main" id="{6C8AA6DD-A5C5-A65E-46CA-4DE52F1603A0}"/>
                  </a:ext>
                </a:extLst>
              </p:cNvPr>
              <p:cNvSpPr txBox="1">
                <a:spLocks/>
              </p:cNvSpPr>
              <p:nvPr/>
            </p:nvSpPr>
            <p:spPr>
              <a:xfrm>
                <a:off x="662313" y="3880218"/>
                <a:ext cx="1920867" cy="19027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297=2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m:oMathPara>
                </a14:m>
                <a:endParaRPr lang="en-AU" sz="1800" b="0" dirty="0"/>
              </a:p>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297</m:t>
                          </m:r>
                        </m:num>
                        <m:den>
                          <m:r>
                            <a:rPr lang="en-AU" sz="1800" b="0" i="1" smtClean="0">
                              <a:latin typeface="Cambria Math" panose="02040503050406030204" pitchFamily="18" charset="0"/>
                            </a:rPr>
                            <m:t>2</m:t>
                          </m:r>
                          <m:r>
                            <a:rPr lang="en-AU" sz="1800" b="0" i="1" smtClean="0">
                              <a:latin typeface="Cambria Math" panose="02040503050406030204" pitchFamily="18" charset="0"/>
                            </a:rPr>
                            <m:t>𝜋</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𝜋</m:t>
                          </m:r>
                          <m:r>
                            <a:rPr lang="en-AU" sz="1800" b="0" i="1" smtClean="0">
                              <a:latin typeface="Cambria Math" panose="02040503050406030204" pitchFamily="18" charset="0"/>
                            </a:rPr>
                            <m:t>𝑟</m:t>
                          </m:r>
                        </m:num>
                        <m:den>
                          <m:r>
                            <a:rPr lang="en-AU" sz="1800" b="0" i="1" smtClean="0">
                              <a:latin typeface="Cambria Math" panose="02040503050406030204" pitchFamily="18" charset="0"/>
                            </a:rPr>
                            <m:t>2</m:t>
                          </m:r>
                          <m:r>
                            <a:rPr lang="en-AU" sz="1800" b="0" i="1" smtClean="0">
                              <a:latin typeface="Cambria Math" panose="02040503050406030204" pitchFamily="18" charset="0"/>
                            </a:rPr>
                            <m:t>𝜋</m:t>
                          </m:r>
                        </m:den>
                      </m:f>
                    </m:oMath>
                  </m:oMathPara>
                </a14:m>
                <a:endParaRPr lang="en-AU" sz="1800" b="0" dirty="0"/>
              </a:p>
              <a:p>
                <a:r>
                  <a:rPr lang="en-AU" sz="1800" dirty="0"/>
                  <a:t>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=47.3 </m:t>
                    </m:r>
                    <m:r>
                      <a:rPr lang="en-AU" sz="1800" b="0" i="1" smtClean="0">
                        <a:latin typeface="Cambria Math" panose="02040503050406030204" pitchFamily="18" charset="0"/>
                      </a:rPr>
                      <m:t>𝑚𝑚</m:t>
                    </m:r>
                  </m:oMath>
                </a14:m>
                <a:endParaRPr lang="en-AU" sz="1800" dirty="0"/>
              </a:p>
              <a:p>
                <a:endParaRPr lang="en-AU" sz="1800" dirty="0"/>
              </a:p>
            </p:txBody>
          </p:sp>
        </mc:Choice>
        <mc:Fallback xmlns="">
          <p:sp>
            <p:nvSpPr>
              <p:cNvPr id="8" name="Text Placeholder 5">
                <a:extLst>
                  <a:ext uri="{FF2B5EF4-FFF2-40B4-BE49-F238E27FC236}">
                    <a16:creationId xmlns:a16="http://schemas.microsoft.com/office/drawing/2014/main" id="{6C8AA6DD-A5C5-A65E-46CA-4DE52F1603A0}"/>
                  </a:ext>
                </a:extLst>
              </p:cNvPr>
              <p:cNvSpPr txBox="1">
                <a:spLocks noRot="1" noChangeAspect="1" noMove="1" noResize="1" noEditPoints="1" noAdjustHandles="1" noChangeArrowheads="1" noChangeShapeType="1" noTextEdit="1"/>
              </p:cNvSpPr>
              <p:nvPr/>
            </p:nvSpPr>
            <p:spPr>
              <a:xfrm>
                <a:off x="662313" y="3880218"/>
                <a:ext cx="1920867" cy="1902736"/>
              </a:xfrm>
              <a:prstGeom prst="rect">
                <a:avLst/>
              </a:prstGeom>
              <a:blipFill>
                <a:blip r:embed="rId5"/>
                <a:stretch>
                  <a:fillRect l="-317"/>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583180" y="4831586"/>
            <a:ext cx="1840857" cy="1057637"/>
          </a:xfrm>
          <a:prstGeom prst="wedgeRoundRectCallout">
            <a:avLst>
              <a:gd name="adj1" fmla="val -77237"/>
              <a:gd name="adj2" fmla="val 2525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Why were we finding r?</a:t>
            </a:r>
          </a:p>
        </p:txBody>
      </p:sp>
      <p:pic>
        <p:nvPicPr>
          <p:cNvPr id="15" name="Picture 14" descr="A4 paper image with length 297mm and width 210mm">
            <a:extLst>
              <a:ext uri="{FF2B5EF4-FFF2-40B4-BE49-F238E27FC236}">
                <a16:creationId xmlns:a16="http://schemas.microsoft.com/office/drawing/2014/main" id="{18B680A7-4336-7ECA-00D3-7E4F9FDBF23B}"/>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3" name="TextBox 2">
            <a:extLst>
              <a:ext uri="{FF2B5EF4-FFF2-40B4-BE49-F238E27FC236}">
                <a16:creationId xmlns:a16="http://schemas.microsoft.com/office/drawing/2014/main" id="{D43F98F9-77BF-4E95-360F-93150E6748FF}"/>
              </a:ext>
              <a:ext uri="{C183D7F6-B498-43B3-948B-1728B52AA6E4}">
                <adec:decorative xmlns:adec="http://schemas.microsoft.com/office/drawing/2017/decorative" val="0"/>
              </a:ext>
            </a:extLst>
          </p:cNvPr>
          <p:cNvSpPr txBox="1"/>
          <p:nvPr/>
        </p:nvSpPr>
        <p:spPr>
          <a:xfrm>
            <a:off x="360000" y="6352084"/>
            <a:ext cx="5736000"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7"/>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250985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 – solutions 8 </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cs typeface="Arial" panose="020B0604020202020204" pitchFamily="34" charset="0"/>
              </a:rPr>
              <a:t>A4 cylinders</a:t>
            </a:r>
          </a:p>
        </p:txBody>
      </p:sp>
      <p:pic>
        <p:nvPicPr>
          <p:cNvPr id="7" name="Picture 6" descr="A diagram showing the paper curled up the long side.">
            <a:extLst>
              <a:ext uri="{FF2B5EF4-FFF2-40B4-BE49-F238E27FC236}">
                <a16:creationId xmlns:a16="http://schemas.microsoft.com/office/drawing/2014/main" id="{CF464753-CE72-6016-8E28-026E5B11A7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1680045"/>
            <a:ext cx="2100510" cy="18118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3491924"/>
                <a:ext cx="2718051" cy="2664075"/>
              </a:xfrm>
            </p:spPr>
            <p:txBody>
              <a:bodyPr>
                <a:noAutofit/>
              </a:bodyPr>
              <a:lstStyle/>
              <a:p>
                <a:r>
                  <a:rPr lang="en-AU" sz="1800" dirty="0"/>
                  <a:t>Volume = </a:t>
                </a:r>
                <a14:m>
                  <m:oMath xmlns:m="http://schemas.openxmlformats.org/officeDocument/2006/math">
                    <m:r>
                      <a:rPr lang="en-AU" sz="1800" b="0" i="1" smtClean="0">
                        <a:latin typeface="Cambria Math" panose="02040503050406030204" pitchFamily="18" charset="0"/>
                      </a:rPr>
                      <m:t>𝜋</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𝑟</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h</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=297 </m:t>
                      </m:r>
                      <m:r>
                        <a:rPr lang="en-AU" sz="1800" b="0" i="1" smtClean="0">
                          <a:latin typeface="Cambria Math" panose="02040503050406030204" pitchFamily="18" charset="0"/>
                        </a:rPr>
                        <m:t>𝑚𝑚</m:t>
                      </m:r>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=47.3 </m:t>
                      </m:r>
                      <m:r>
                        <a:rPr lang="en-AU" sz="1800" b="0" i="1" smtClean="0">
                          <a:latin typeface="Cambria Math" panose="02040503050406030204" pitchFamily="18" charset="0"/>
                        </a:rPr>
                        <m:t>𝑚𝑚</m:t>
                      </m:r>
                    </m:oMath>
                  </m:oMathPara>
                </a14:m>
                <a:endParaRPr lang="en-AU" sz="1800" dirty="0"/>
              </a:p>
              <a:p>
                <a:r>
                  <a:rPr lang="en-AU" sz="1800" dirty="0"/>
                  <a:t>Volume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𝜋</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47.3</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×297</m:t>
                    </m:r>
                  </m:oMath>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=2 087 510 </m:t>
                      </m:r>
                      <m:r>
                        <a:rPr lang="en-AU" sz="1800" b="0" i="1" smtClean="0">
                          <a:latin typeface="Cambria Math" panose="02040503050406030204" pitchFamily="18" charset="0"/>
                        </a:rPr>
                        <m:t>𝑚</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endParaRPr lang="en-AU" sz="1800" dirty="0"/>
              </a:p>
            </p:txBody>
          </p:sp>
        </mc:Choice>
        <mc:Fallback>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360000" y="3491924"/>
                <a:ext cx="2718051" cy="2664075"/>
              </a:xfrm>
              <a:blipFill>
                <a:blip r:embed="rId4"/>
                <a:stretch>
                  <a:fillRect l="-5157" r="-2018"/>
                </a:stretch>
              </a:blipFill>
            </p:spPr>
            <p:txBody>
              <a:bodyPr/>
              <a:lstStyle/>
              <a:p>
                <a:r>
                  <a:rPr lang="en-AU">
                    <a:noFill/>
                  </a:rPr>
                  <a:t> </a:t>
                </a:r>
              </a:p>
            </p:txBody>
          </p:sp>
        </mc:Fallback>
      </mc:AlternateContent>
      <p:pic>
        <p:nvPicPr>
          <p:cNvPr id="8" name="Picture 7" descr="A4 paper image with length 297mm and width 210mm">
            <a:extLst>
              <a:ext uri="{FF2B5EF4-FFF2-40B4-BE49-F238E27FC236}">
                <a16:creationId xmlns:a16="http://schemas.microsoft.com/office/drawing/2014/main" id="{5DBD2A60-4A5A-61B4-FED3-CDA1DE021B5C}"/>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3" name="TextBox 2">
            <a:extLst>
              <a:ext uri="{FF2B5EF4-FFF2-40B4-BE49-F238E27FC236}">
                <a16:creationId xmlns:a16="http://schemas.microsoft.com/office/drawing/2014/main" id="{C77EBD44-8826-8E0E-7E50-E4BA4179714C}"/>
              </a:ext>
              <a:ext uri="{C183D7F6-B498-43B3-948B-1728B52AA6E4}">
                <adec:decorative xmlns:adec="http://schemas.microsoft.com/office/drawing/2017/decorative" val="0"/>
              </a:ext>
            </a:extLst>
          </p:cNvPr>
          <p:cNvSpPr txBox="1"/>
          <p:nvPr/>
        </p:nvSpPr>
        <p:spPr>
          <a:xfrm>
            <a:off x="360000" y="6352084"/>
            <a:ext cx="6000226"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27032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14</a:t>
            </a:fld>
            <a:endParaRPr lang="en-AU"/>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a:xfrm>
            <a:off x="359999" y="360000"/>
            <a:ext cx="10080000" cy="545601"/>
          </a:xfrm>
        </p:spPr>
        <p:txBody>
          <a:bodyPr anchor="t">
            <a:normAutofit/>
          </a:bodyPr>
          <a:lstStyle/>
          <a:p>
            <a:r>
              <a:rPr lang="en-AU" dirty="0"/>
              <a:t>Comparing volumes – solutions 9</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a:xfrm>
            <a:off x="359999" y="982520"/>
            <a:ext cx="10080000" cy="310015"/>
          </a:xfrm>
        </p:spPr>
        <p:txBody>
          <a:bodyPr anchor="b">
            <a:noAutofit/>
          </a:bodyPr>
          <a:lstStyle/>
          <a:p>
            <a:pPr>
              <a:lnSpc>
                <a:spcPct val="140000"/>
              </a:lnSpc>
            </a:pPr>
            <a:r>
              <a:rPr lang="en-AU" dirty="0">
                <a:latin typeface="+mn-lt"/>
                <a:cs typeface="Arial" panose="020B0604020202020204" pitchFamily="34" charset="0"/>
              </a:rPr>
              <a:t>A4 cylinders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sz="half" idx="4294967295"/>
          </p:nvPr>
        </p:nvSpPr>
        <p:spPr>
          <a:xfrm>
            <a:off x="359999" y="1519299"/>
            <a:ext cx="5614988" cy="1717675"/>
          </a:xfrm>
        </p:spPr>
        <p:txBody>
          <a:bodyPr>
            <a:normAutofit/>
          </a:bodyPr>
          <a:lstStyle/>
          <a:p>
            <a:pPr marL="285750" indent="-285750">
              <a:buFont typeface="Arial" panose="020B0604020202020204" pitchFamily="34" charset="0"/>
              <a:buChar char="•"/>
            </a:pPr>
            <a:r>
              <a:rPr lang="en-AU" sz="1800" dirty="0">
                <a:effectLst/>
              </a:rPr>
              <a:t>Which of the 2 cylinders has the greatest volume?</a:t>
            </a:r>
            <a:endParaRPr lang="en-AU" sz="1800" dirty="0"/>
          </a:p>
          <a:p>
            <a:pPr marL="285750" indent="-285750">
              <a:buFont typeface="Arial" panose="020B0604020202020204" pitchFamily="34" charset="0"/>
              <a:buChar char="•"/>
            </a:pPr>
            <a:r>
              <a:rPr lang="en-AU" sz="1800" dirty="0">
                <a:effectLst/>
              </a:rPr>
              <a:t>Did you predict correctly?</a:t>
            </a:r>
            <a:endParaRPr lang="en-AU" sz="1800" dirty="0"/>
          </a:p>
        </p:txBody>
      </p:sp>
      <p:pic>
        <p:nvPicPr>
          <p:cNvPr id="11" name="Picture 10" descr="A diagram showing the paper curled up the short side.">
            <a:extLst>
              <a:ext uri="{FF2B5EF4-FFF2-40B4-BE49-F238E27FC236}">
                <a16:creationId xmlns:a16="http://schemas.microsoft.com/office/drawing/2014/main" id="{E738C8DF-6537-0F57-5DFB-8384B01E40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80833" y="2926080"/>
            <a:ext cx="3198714" cy="160157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9301F5E-6874-0BE5-547D-46477F241CB5}"/>
                  </a:ext>
                </a:extLst>
              </p:cNvPr>
              <p:cNvSpPr txBox="1"/>
              <p:nvPr/>
            </p:nvSpPr>
            <p:spPr>
              <a:xfrm>
                <a:off x="466453" y="4836930"/>
                <a:ext cx="2640330" cy="375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=1 040 876.625 </m:t>
                      </m:r>
                      <m:r>
                        <a:rPr lang="en-AU" b="0" i="1" smtClean="0">
                          <a:latin typeface="Cambria Math" panose="02040503050406030204" pitchFamily="18" charset="0"/>
                        </a:rPr>
                        <m:t>𝑚</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m:oMathPara>
                </a14:m>
                <a:endParaRPr lang="en-AU" dirty="0"/>
              </a:p>
            </p:txBody>
          </p:sp>
        </mc:Choice>
        <mc:Fallback>
          <p:sp>
            <p:nvSpPr>
              <p:cNvPr id="12" name="TextBox 11">
                <a:extLst>
                  <a:ext uri="{FF2B5EF4-FFF2-40B4-BE49-F238E27FC236}">
                    <a16:creationId xmlns:a16="http://schemas.microsoft.com/office/drawing/2014/main" id="{59301F5E-6874-0BE5-547D-46477F241CB5}"/>
                  </a:ext>
                </a:extLst>
              </p:cNvPr>
              <p:cNvSpPr txBox="1">
                <a:spLocks noRot="1" noChangeAspect="1" noMove="1" noResize="1" noEditPoints="1" noAdjustHandles="1" noChangeArrowheads="1" noChangeShapeType="1" noTextEdit="1"/>
              </p:cNvSpPr>
              <p:nvPr/>
            </p:nvSpPr>
            <p:spPr>
              <a:xfrm>
                <a:off x="466453" y="4836930"/>
                <a:ext cx="2640330" cy="375552"/>
              </a:xfrm>
              <a:prstGeom prst="rect">
                <a:avLst/>
              </a:prstGeom>
              <a:blipFill>
                <a:blip r:embed="rId4"/>
                <a:stretch>
                  <a:fillRect/>
                </a:stretch>
              </a:blipFill>
            </p:spPr>
            <p:txBody>
              <a:bodyPr/>
              <a:lstStyle/>
              <a:p>
                <a:r>
                  <a:rPr lang="en-AU">
                    <a:noFill/>
                  </a:rPr>
                  <a:t> </a:t>
                </a:r>
              </a:p>
            </p:txBody>
          </p:sp>
        </mc:Fallback>
      </mc:AlternateContent>
      <p:grpSp>
        <p:nvGrpSpPr>
          <p:cNvPr id="10" name="Group 9" descr="A diagram showing the paper curled up the long side. &#10;&#10;𝑉=2 087 510 𝑚𝑚^3&#10;">
            <a:extLst>
              <a:ext uri="{FF2B5EF4-FFF2-40B4-BE49-F238E27FC236}">
                <a16:creationId xmlns:a16="http://schemas.microsoft.com/office/drawing/2014/main" id="{411B8E03-16A4-B3A1-B43A-1C2A562F8078}"/>
              </a:ext>
            </a:extLst>
          </p:cNvPr>
          <p:cNvGrpSpPr/>
          <p:nvPr/>
        </p:nvGrpSpPr>
        <p:grpSpPr>
          <a:xfrm>
            <a:off x="3497721" y="2730033"/>
            <a:ext cx="2814494" cy="2663190"/>
            <a:chOff x="3497721" y="2730033"/>
            <a:chExt cx="2814494" cy="2663190"/>
          </a:xfrm>
        </p:grpSpPr>
        <p:pic>
          <p:nvPicPr>
            <p:cNvPr id="3" name="Picture 2" descr="A diagram showing the paper curled up the long side.">
              <a:extLst>
                <a:ext uri="{FF2B5EF4-FFF2-40B4-BE49-F238E27FC236}">
                  <a16:creationId xmlns:a16="http://schemas.microsoft.com/office/drawing/2014/main" id="{E89056A8-4EEC-AF28-0B0A-E68D4B59C7E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752188" y="2926080"/>
              <a:ext cx="1881982" cy="1623380"/>
            </a:xfrm>
            <a:prstGeom prst="rect">
              <a:avLst/>
            </a:prstGeom>
            <a:noFill/>
            <a:ln>
              <a:noFill/>
            </a:ln>
            <a:extLst>
              <a:ext uri="{53640926-AAD7-44D8-BBD7-CCE9431645EC}">
                <a14:shadowObscured xmlns:a14="http://schemas.microsoft.com/office/drawing/2010/main"/>
              </a:ext>
            </a:extLst>
          </p:spPr>
        </p:pic>
        <p:sp>
          <p:nvSpPr>
            <p:cNvPr id="13" name="Rectangle 12" descr="Rectangle.">
              <a:extLst>
                <a:ext uri="{FF2B5EF4-FFF2-40B4-BE49-F238E27FC236}">
                  <a16:creationId xmlns:a16="http://schemas.microsoft.com/office/drawing/2014/main" id="{7AA2EF7F-E9C4-7B80-7309-FC678F236918}"/>
                </a:ext>
              </a:extLst>
            </p:cNvPr>
            <p:cNvSpPr/>
            <p:nvPr/>
          </p:nvSpPr>
          <p:spPr>
            <a:xfrm>
              <a:off x="3497721" y="2730033"/>
              <a:ext cx="2427267" cy="26631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CDD3505-6B40-F02C-D7EE-12E773B0B8E7}"/>
                    </a:ext>
                  </a:extLst>
                </p:cNvPr>
                <p:cNvSpPr txBox="1"/>
                <p:nvPr/>
              </p:nvSpPr>
              <p:spPr>
                <a:xfrm>
                  <a:off x="3611054" y="4836930"/>
                  <a:ext cx="2701161" cy="37555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=2 087 510 </m:t>
                        </m:r>
                        <m:r>
                          <a:rPr lang="en-AU" b="0" i="1" smtClean="0">
                            <a:latin typeface="Cambria Math" panose="02040503050406030204" pitchFamily="18" charset="0"/>
                          </a:rPr>
                          <m:t>𝑚</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m:oMathPara>
                  </a14:m>
                  <a:endParaRPr lang="en-AU" dirty="0"/>
                </a:p>
              </p:txBody>
            </p:sp>
          </mc:Choice>
          <mc:Fallback>
            <p:sp>
              <p:nvSpPr>
                <p:cNvPr id="8" name="TextBox 7">
                  <a:extLst>
                    <a:ext uri="{FF2B5EF4-FFF2-40B4-BE49-F238E27FC236}">
                      <a16:creationId xmlns:a16="http://schemas.microsoft.com/office/drawing/2014/main" id="{ECDD3505-6B40-F02C-D7EE-12E773B0B8E7}"/>
                    </a:ext>
                  </a:extLst>
                </p:cNvPr>
                <p:cNvSpPr txBox="1">
                  <a:spLocks noRot="1" noChangeAspect="1" noMove="1" noResize="1" noEditPoints="1" noAdjustHandles="1" noChangeArrowheads="1" noChangeShapeType="1" noTextEdit="1"/>
                </p:cNvSpPr>
                <p:nvPr/>
              </p:nvSpPr>
              <p:spPr>
                <a:xfrm>
                  <a:off x="3611054" y="4836930"/>
                  <a:ext cx="2701161" cy="375552"/>
                </a:xfrm>
                <a:prstGeom prst="rect">
                  <a:avLst/>
                </a:prstGeom>
                <a:blipFill>
                  <a:blip r:embed="rId6"/>
                  <a:stretch>
                    <a:fillRect/>
                  </a:stretch>
                </a:blipFill>
              </p:spPr>
              <p:txBody>
                <a:bodyPr/>
                <a:lstStyle/>
                <a:p>
                  <a:r>
                    <a:rPr lang="en-AU">
                      <a:noFill/>
                    </a:rPr>
                    <a:t> </a:t>
                  </a:r>
                </a:p>
              </p:txBody>
            </p:sp>
          </mc:Fallback>
        </mc:AlternateContent>
      </p:grpSp>
      <p:pic>
        <p:nvPicPr>
          <p:cNvPr id="9" name="Picture 8" descr="A4 paper image with length 297mm and width 210mm">
            <a:extLst>
              <a:ext uri="{FF2B5EF4-FFF2-40B4-BE49-F238E27FC236}">
                <a16:creationId xmlns:a16="http://schemas.microsoft.com/office/drawing/2014/main" id="{45F24165-2E3C-34AF-1B0F-8FBB298DDB00}"/>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7" name="TextBox 6">
            <a:extLst>
              <a:ext uri="{FF2B5EF4-FFF2-40B4-BE49-F238E27FC236}">
                <a16:creationId xmlns:a16="http://schemas.microsoft.com/office/drawing/2014/main" id="{A7C0D7D2-099D-ED19-C46B-C5BEC576173C}"/>
              </a:ext>
              <a:ext uri="{C183D7F6-B498-43B3-948B-1728B52AA6E4}">
                <adec:decorative xmlns:adec="http://schemas.microsoft.com/office/drawing/2017/decorative" val="1"/>
              </a:ext>
            </a:extLst>
          </p:cNvPr>
          <p:cNvSpPr txBox="1"/>
          <p:nvPr/>
        </p:nvSpPr>
        <p:spPr>
          <a:xfrm>
            <a:off x="359999" y="6352084"/>
            <a:ext cx="5274171"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8"/>
              </a:rPr>
              <a:t>nzmaths.co.nz/resource/a4-cylinders</a:t>
            </a:r>
            <a:endParaRPr lang="en-AU" sz="1200" dirty="0"/>
          </a:p>
        </p:txBody>
      </p:sp>
    </p:spTree>
    <p:extLst>
      <p:ext uri="{BB962C8B-B14F-4D97-AF65-F5344CB8AC3E}">
        <p14:creationId xmlns:p14="http://schemas.microsoft.com/office/powerpoint/2010/main" val="288113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surface areas</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panose="020B0604020202020204" pitchFamily="34" charset="0"/>
              </a:rPr>
              <a:t>A4 cylinders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r>
              <a:rPr lang="en-AU" sz="1800" dirty="0">
                <a:effectLst/>
              </a:rPr>
              <a:t>Compare the surface area of each cylinder.</a:t>
            </a:r>
            <a:endParaRPr lang="en-AU" sz="1800" dirty="0"/>
          </a:p>
        </p:txBody>
      </p:sp>
      <p:pic>
        <p:nvPicPr>
          <p:cNvPr id="12" name="Picture 11" descr="A diagram showing the paper curled up the short side.">
            <a:extLst>
              <a:ext uri="{FF2B5EF4-FFF2-40B4-BE49-F238E27FC236}">
                <a16:creationId xmlns:a16="http://schemas.microsoft.com/office/drawing/2014/main" id="{5CE2E37D-2994-D2A0-E7E8-66A7531267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80833" y="2926080"/>
            <a:ext cx="3198714" cy="1601572"/>
          </a:xfrm>
          <a:prstGeom prst="rect">
            <a:avLst/>
          </a:prstGeom>
          <a:noFill/>
          <a:ln>
            <a:noFill/>
          </a:ln>
          <a:extLst>
            <a:ext uri="{53640926-AAD7-44D8-BBD7-CCE9431645EC}">
              <a14:shadowObscured xmlns:a14="http://schemas.microsoft.com/office/drawing/2010/main"/>
            </a:ext>
          </a:extLst>
        </p:spPr>
      </p:pic>
      <p:pic>
        <p:nvPicPr>
          <p:cNvPr id="11" name="Picture 10" descr="A diagram showing the paper curled up the long side.">
            <a:extLst>
              <a:ext uri="{FF2B5EF4-FFF2-40B4-BE49-F238E27FC236}">
                <a16:creationId xmlns:a16="http://schemas.microsoft.com/office/drawing/2014/main" id="{2331D04B-E5D4-9C3A-9B18-2110D5818AE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3752189" y="2926080"/>
            <a:ext cx="1881982" cy="1623380"/>
          </a:xfrm>
          <a:prstGeom prst="rect">
            <a:avLst/>
          </a:prstGeom>
          <a:noFill/>
          <a:ln>
            <a:noFill/>
          </a:ln>
          <a:extLst>
            <a:ext uri="{53640926-AAD7-44D8-BBD7-CCE9431645EC}">
              <a14:shadowObscured xmlns:a14="http://schemas.microsoft.com/office/drawing/2010/main"/>
            </a:ext>
          </a:extLst>
        </p:spPr>
      </p:pic>
      <p:sp>
        <p:nvSpPr>
          <p:cNvPr id="7" name="Speech Bubble: Rectangle with Corners Rounded 6">
            <a:extLst>
              <a:ext uri="{FF2B5EF4-FFF2-40B4-BE49-F238E27FC236}">
                <a16:creationId xmlns:a16="http://schemas.microsoft.com/office/drawing/2014/main" id="{DA0C2E7B-357C-38A5-57C8-21409A201830}"/>
              </a:ext>
              <a:ext uri="{C183D7F6-B498-43B3-948B-1728B52AA6E4}">
                <adec:decorative xmlns:adec="http://schemas.microsoft.com/office/drawing/2017/decorative" val="0"/>
              </a:ext>
            </a:extLst>
          </p:cNvPr>
          <p:cNvSpPr/>
          <p:nvPr/>
        </p:nvSpPr>
        <p:spPr>
          <a:xfrm>
            <a:off x="2735664" y="4964255"/>
            <a:ext cx="2377941" cy="1127391"/>
          </a:xfrm>
          <a:prstGeom prst="wedgeRoundRectCallout">
            <a:avLst>
              <a:gd name="adj1" fmla="val -21375"/>
              <a:gd name="adj2" fmla="val -6316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5738"/>
            <a:r>
              <a:rPr lang="en-AU" dirty="0"/>
              <a:t>What do you notice?</a:t>
            </a:r>
          </a:p>
        </p:txBody>
      </p:sp>
      <p:pic>
        <p:nvPicPr>
          <p:cNvPr id="9" name="Picture 8" descr="A4 paper image with length 297mm and width 210mm">
            <a:extLst>
              <a:ext uri="{FF2B5EF4-FFF2-40B4-BE49-F238E27FC236}">
                <a16:creationId xmlns:a16="http://schemas.microsoft.com/office/drawing/2014/main" id="{EC0CB8B7-325E-8236-F77E-CACE6240739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8" name="TextBox 7">
            <a:extLst>
              <a:ext uri="{FF2B5EF4-FFF2-40B4-BE49-F238E27FC236}">
                <a16:creationId xmlns:a16="http://schemas.microsoft.com/office/drawing/2014/main" id="{FE9814EE-F915-49C6-E821-56B3C11BCC12}"/>
              </a:ext>
              <a:ext uri="{C183D7F6-B498-43B3-948B-1728B52AA6E4}">
                <adec:decorative xmlns:adec="http://schemas.microsoft.com/office/drawing/2017/decorative" val="0"/>
              </a:ext>
            </a:extLst>
          </p:cNvPr>
          <p:cNvSpPr txBox="1"/>
          <p:nvPr/>
        </p:nvSpPr>
        <p:spPr>
          <a:xfrm>
            <a:off x="359999" y="6352084"/>
            <a:ext cx="5615999"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15</a:t>
            </a:fld>
            <a:endParaRPr lang="en-AU"/>
          </a:p>
        </p:txBody>
      </p:sp>
    </p:spTree>
    <p:extLst>
      <p:ext uri="{BB962C8B-B14F-4D97-AF65-F5344CB8AC3E}">
        <p14:creationId xmlns:p14="http://schemas.microsoft.com/office/powerpoint/2010/main" val="37151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surface area – closed one end</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panose="020B0604020202020204" pitchFamily="34" charset="0"/>
              </a:rPr>
              <a:t>A4 cylinders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marL="285750" indent="-285750">
              <a:buFont typeface="Arial" panose="020B0604020202020204" pitchFamily="34" charset="0"/>
              <a:buChar char="•"/>
            </a:pPr>
            <a:r>
              <a:rPr lang="en-AU" sz="1800" dirty="0">
                <a:effectLst/>
              </a:rPr>
              <a:t>Compare the surface area of each cylinder.</a:t>
            </a:r>
          </a:p>
          <a:p>
            <a:pPr marL="285750" indent="-285750">
              <a:buFont typeface="Arial" panose="020B0604020202020204" pitchFamily="34" charset="0"/>
              <a:buChar char="•"/>
            </a:pPr>
            <a:r>
              <a:rPr lang="en-AU" sz="1800" dirty="0"/>
              <a:t>What if each cylinder was closed at one end?</a:t>
            </a:r>
          </a:p>
        </p:txBody>
      </p:sp>
      <p:pic>
        <p:nvPicPr>
          <p:cNvPr id="11" name="Picture 10" descr="A diagram showing the paper curled up the short side.">
            <a:extLst>
              <a:ext uri="{FF2B5EF4-FFF2-40B4-BE49-F238E27FC236}">
                <a16:creationId xmlns:a16="http://schemas.microsoft.com/office/drawing/2014/main" id="{28509C1E-8881-832D-D00D-CFD2E28B155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80833" y="2926080"/>
            <a:ext cx="3198714" cy="1601572"/>
          </a:xfrm>
          <a:prstGeom prst="rect">
            <a:avLst/>
          </a:prstGeom>
          <a:noFill/>
          <a:ln>
            <a:noFill/>
          </a:ln>
          <a:extLst>
            <a:ext uri="{53640926-AAD7-44D8-BBD7-CCE9431645EC}">
              <a14:shadowObscured xmlns:a14="http://schemas.microsoft.com/office/drawing/2010/main"/>
            </a:ext>
          </a:extLst>
        </p:spPr>
      </p:pic>
      <p:pic>
        <p:nvPicPr>
          <p:cNvPr id="12" name="Picture 11" descr="A diagram showing the paper curled up the long side.">
            <a:extLst>
              <a:ext uri="{FF2B5EF4-FFF2-40B4-BE49-F238E27FC236}">
                <a16:creationId xmlns:a16="http://schemas.microsoft.com/office/drawing/2014/main" id="{62075D54-95DE-4CDF-16B5-F01047441A7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3752189" y="2926080"/>
            <a:ext cx="1881982" cy="1623380"/>
          </a:xfrm>
          <a:prstGeom prst="rect">
            <a:avLst/>
          </a:prstGeom>
          <a:noFill/>
          <a:ln>
            <a:noFill/>
          </a:ln>
          <a:extLst>
            <a:ext uri="{53640926-AAD7-44D8-BBD7-CCE9431645EC}">
              <a14:shadowObscured xmlns:a14="http://schemas.microsoft.com/office/drawing/2010/main"/>
            </a:ext>
          </a:extLst>
        </p:spPr>
      </p:pic>
      <p:sp>
        <p:nvSpPr>
          <p:cNvPr id="7" name="Speech Bubble: Rectangle with Corners Rounded 6">
            <a:extLst>
              <a:ext uri="{FF2B5EF4-FFF2-40B4-BE49-F238E27FC236}">
                <a16:creationId xmlns:a16="http://schemas.microsoft.com/office/drawing/2014/main" id="{DA0C2E7B-357C-38A5-57C8-21409A201830}"/>
              </a:ext>
              <a:ext uri="{C183D7F6-B498-43B3-948B-1728B52AA6E4}">
                <adec:decorative xmlns:adec="http://schemas.microsoft.com/office/drawing/2017/decorative" val="0"/>
              </a:ext>
            </a:extLst>
          </p:cNvPr>
          <p:cNvSpPr/>
          <p:nvPr/>
        </p:nvSpPr>
        <p:spPr>
          <a:xfrm>
            <a:off x="2735664" y="5238000"/>
            <a:ext cx="2377941" cy="853646"/>
          </a:xfrm>
          <a:prstGeom prst="wedgeRoundRectCallout">
            <a:avLst>
              <a:gd name="adj1" fmla="val -19750"/>
              <a:gd name="adj2" fmla="val -6875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dirty="0"/>
              <a:t>Are the surface areas equal?</a:t>
            </a:r>
          </a:p>
        </p:txBody>
      </p:sp>
      <p:pic>
        <p:nvPicPr>
          <p:cNvPr id="9" name="Picture 8" descr="A4 paper image with length 297mm and width 210mm">
            <a:extLst>
              <a:ext uri="{FF2B5EF4-FFF2-40B4-BE49-F238E27FC236}">
                <a16:creationId xmlns:a16="http://schemas.microsoft.com/office/drawing/2014/main" id="{F2AF2BB0-73A3-9D3C-FF57-ADA0D1F57D9F}"/>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8" name="TextBox 7">
            <a:extLst>
              <a:ext uri="{FF2B5EF4-FFF2-40B4-BE49-F238E27FC236}">
                <a16:creationId xmlns:a16="http://schemas.microsoft.com/office/drawing/2014/main" id="{31853554-33B0-1A3D-E10F-CB21A053F550}"/>
              </a:ext>
              <a:ext uri="{C183D7F6-B498-43B3-948B-1728B52AA6E4}">
                <adec:decorative xmlns:adec="http://schemas.microsoft.com/office/drawing/2017/decorative" val="1"/>
              </a:ext>
            </a:extLst>
          </p:cNvPr>
          <p:cNvSpPr txBox="1"/>
          <p:nvPr/>
        </p:nvSpPr>
        <p:spPr>
          <a:xfrm>
            <a:off x="360000" y="6352084"/>
            <a:ext cx="5422614"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16</a:t>
            </a:fld>
            <a:endParaRPr lang="en-AU"/>
          </a:p>
        </p:txBody>
      </p:sp>
    </p:spTree>
    <p:extLst>
      <p:ext uri="{BB962C8B-B14F-4D97-AF65-F5344CB8AC3E}">
        <p14:creationId xmlns:p14="http://schemas.microsoft.com/office/powerpoint/2010/main" val="94211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surface area – closed both ends</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a:normAutofit/>
          </a:bodyPr>
          <a:lstStyle/>
          <a:p>
            <a:pPr marL="342900" indent="-342900">
              <a:buFont typeface="Arial" panose="020B0604020202020204" pitchFamily="34" charset="0"/>
              <a:buChar char="•"/>
            </a:pPr>
            <a:r>
              <a:rPr lang="en-AU" sz="1800" dirty="0">
                <a:effectLst/>
              </a:rPr>
              <a:t>Compare the surface area of each cylinder.</a:t>
            </a:r>
          </a:p>
          <a:p>
            <a:pPr marL="342900" indent="-342900">
              <a:buFont typeface="Arial" panose="020B0604020202020204" pitchFamily="34" charset="0"/>
              <a:buChar char="•"/>
            </a:pPr>
            <a:r>
              <a:rPr lang="en-AU" sz="1800" dirty="0"/>
              <a:t>What if each cylinder was closed at both ends?</a:t>
            </a:r>
          </a:p>
        </p:txBody>
      </p:sp>
      <p:pic>
        <p:nvPicPr>
          <p:cNvPr id="8" name="Picture 7" descr="A diagram showing the paper curled up the short side.">
            <a:extLst>
              <a:ext uri="{FF2B5EF4-FFF2-40B4-BE49-F238E27FC236}">
                <a16:creationId xmlns:a16="http://schemas.microsoft.com/office/drawing/2014/main" id="{FC5E91B3-6FD2-36A6-46CD-3F362AB7AA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80833" y="2926080"/>
            <a:ext cx="3198714" cy="1601572"/>
          </a:xfrm>
          <a:prstGeom prst="rect">
            <a:avLst/>
          </a:prstGeom>
          <a:noFill/>
          <a:ln>
            <a:noFill/>
          </a:ln>
          <a:extLst>
            <a:ext uri="{53640926-AAD7-44D8-BBD7-CCE9431645EC}">
              <a14:shadowObscured xmlns:a14="http://schemas.microsoft.com/office/drawing/2010/main"/>
            </a:ext>
          </a:extLst>
        </p:spPr>
      </p:pic>
      <p:pic>
        <p:nvPicPr>
          <p:cNvPr id="12" name="Picture 11" descr="A diagram showing the paper curled up the long side.">
            <a:extLst>
              <a:ext uri="{FF2B5EF4-FFF2-40B4-BE49-F238E27FC236}">
                <a16:creationId xmlns:a16="http://schemas.microsoft.com/office/drawing/2014/main" id="{B8B51DF9-9842-6F9D-CDB7-F8FB8DCF685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3752189" y="2926080"/>
            <a:ext cx="1881982" cy="1623380"/>
          </a:xfrm>
          <a:prstGeom prst="rect">
            <a:avLst/>
          </a:prstGeom>
          <a:noFill/>
          <a:ln>
            <a:noFill/>
          </a:ln>
          <a:extLst>
            <a:ext uri="{53640926-AAD7-44D8-BBD7-CCE9431645EC}">
              <a14:shadowObscured xmlns:a14="http://schemas.microsoft.com/office/drawing/2010/main"/>
            </a:ext>
          </a:extLst>
        </p:spPr>
      </p:pic>
      <p:sp>
        <p:nvSpPr>
          <p:cNvPr id="9" name="Speech Bubble: Rectangle with Corners Rounded 8">
            <a:extLst>
              <a:ext uri="{FF2B5EF4-FFF2-40B4-BE49-F238E27FC236}">
                <a16:creationId xmlns:a16="http://schemas.microsoft.com/office/drawing/2014/main" id="{2436255E-341E-3ABB-3432-169570444830}"/>
              </a:ext>
              <a:ext uri="{C183D7F6-B498-43B3-948B-1728B52AA6E4}">
                <adec:decorative xmlns:adec="http://schemas.microsoft.com/office/drawing/2017/decorative" val="0"/>
              </a:ext>
            </a:extLst>
          </p:cNvPr>
          <p:cNvSpPr/>
          <p:nvPr/>
        </p:nvSpPr>
        <p:spPr>
          <a:xfrm>
            <a:off x="2735664" y="5238000"/>
            <a:ext cx="2377941" cy="853646"/>
          </a:xfrm>
          <a:prstGeom prst="wedgeRoundRectCallout">
            <a:avLst>
              <a:gd name="adj1" fmla="val -19750"/>
              <a:gd name="adj2" fmla="val -6875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dirty="0"/>
              <a:t>Are the surface areas equal?</a:t>
            </a:r>
          </a:p>
        </p:txBody>
      </p:sp>
      <p:pic>
        <p:nvPicPr>
          <p:cNvPr id="11" name="Picture 10" descr="A4 paper image with length 297mm and width 210mm">
            <a:extLst>
              <a:ext uri="{FF2B5EF4-FFF2-40B4-BE49-F238E27FC236}">
                <a16:creationId xmlns:a16="http://schemas.microsoft.com/office/drawing/2014/main" id="{38042B46-A526-86E7-9261-DCE9ECA98634}"/>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7" name="TextBox 6">
            <a:extLst>
              <a:ext uri="{FF2B5EF4-FFF2-40B4-BE49-F238E27FC236}">
                <a16:creationId xmlns:a16="http://schemas.microsoft.com/office/drawing/2014/main" id="{C749469A-9C3D-43BB-8F5B-C7AB833BD3FF}"/>
              </a:ext>
              <a:ext uri="{C183D7F6-B498-43B3-948B-1728B52AA6E4}">
                <adec:decorative xmlns:adec="http://schemas.microsoft.com/office/drawing/2017/decorative" val="0"/>
              </a:ext>
            </a:extLst>
          </p:cNvPr>
          <p:cNvSpPr txBox="1"/>
          <p:nvPr/>
        </p:nvSpPr>
        <p:spPr>
          <a:xfrm>
            <a:off x="360000" y="6352084"/>
            <a:ext cx="5860496"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17</a:t>
            </a:fld>
            <a:endParaRPr lang="en-AU"/>
          </a:p>
        </p:txBody>
      </p:sp>
    </p:spTree>
    <p:extLst>
      <p:ext uri="{BB962C8B-B14F-4D97-AF65-F5344CB8AC3E}">
        <p14:creationId xmlns:p14="http://schemas.microsoft.com/office/powerpoint/2010/main" val="18480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Investigating the surface area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1620000"/>
            <a:ext cx="6375651" cy="4536000"/>
          </a:xfrm>
        </p:spPr>
        <p:txBody>
          <a:bodyPr>
            <a:normAutofit/>
          </a:bodyPr>
          <a:lstStyle/>
          <a:p>
            <a:pPr marL="342900" lvl="0" indent="-34290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information/dimensions are required to find the surface area of a cylinder?</a:t>
            </a:r>
          </a:p>
          <a:p>
            <a:pPr marL="342900" lvl="0" indent="-34290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shapes make up the net of a cylinder? </a:t>
            </a:r>
          </a:p>
          <a:p>
            <a:pPr marL="342900" lvl="0" indent="-34290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How do you find the area of each face?</a:t>
            </a:r>
          </a:p>
          <a:p>
            <a:pPr marL="342900" lvl="0" indent="-34290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Can you establish a formula to use to find the surface area of any cylinder?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18</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sp>
        <p:nvSpPr>
          <p:cNvPr id="7" name="Flowchart: Direct Access Storage 6">
            <a:extLst>
              <a:ext uri="{FF2B5EF4-FFF2-40B4-BE49-F238E27FC236}">
                <a16:creationId xmlns:a16="http://schemas.microsoft.com/office/drawing/2014/main" id="{48706DAE-D088-FDF1-BAF8-24EA3F7D675F}"/>
              </a:ext>
              <a:ext uri="{C183D7F6-B498-43B3-948B-1728B52AA6E4}">
                <adec:decorative xmlns:adec="http://schemas.microsoft.com/office/drawing/2017/decorative" val="1"/>
              </a:ext>
            </a:extLst>
          </p:cNvPr>
          <p:cNvSpPr/>
          <p:nvPr/>
        </p:nvSpPr>
        <p:spPr>
          <a:xfrm rot="16200000">
            <a:off x="7165509" y="2412270"/>
            <a:ext cx="4007112" cy="2976210"/>
          </a:xfrm>
          <a:prstGeom prst="flowChartMagneticDru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22594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7764F-5615-51E7-4A79-63E5B29F83D7}"/>
              </a:ext>
            </a:extLst>
          </p:cNvPr>
          <p:cNvSpPr>
            <a:spLocks noGrp="1"/>
          </p:cNvSpPr>
          <p:nvPr>
            <p:ph type="title"/>
          </p:nvPr>
        </p:nvSpPr>
        <p:spPr/>
        <p:txBody>
          <a:bodyPr/>
          <a:lstStyle/>
          <a:p>
            <a:r>
              <a:rPr lang="en-AU" dirty="0"/>
              <a:t>Developing the formula</a:t>
            </a:r>
          </a:p>
        </p:txBody>
      </p:sp>
      <p:sp>
        <p:nvSpPr>
          <p:cNvPr id="4" name="Slide Number Placeholder 3">
            <a:extLst>
              <a:ext uri="{FF2B5EF4-FFF2-40B4-BE49-F238E27FC236}">
                <a16:creationId xmlns:a16="http://schemas.microsoft.com/office/drawing/2014/main" id="{7CB52B11-55B5-846E-4EBE-AC23CFA09E4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19</a:t>
            </a:fld>
            <a:endParaRPr lang="en-AU"/>
          </a:p>
        </p:txBody>
      </p:sp>
      <p:sp>
        <p:nvSpPr>
          <p:cNvPr id="5" name="Text Placeholder 4">
            <a:extLst>
              <a:ext uri="{FF2B5EF4-FFF2-40B4-BE49-F238E27FC236}">
                <a16:creationId xmlns:a16="http://schemas.microsoft.com/office/drawing/2014/main" id="{4736A2F5-791E-6F62-BB16-DC83C3842CDC}"/>
              </a:ext>
            </a:extLst>
          </p:cNvPr>
          <p:cNvSpPr>
            <a:spLocks noGrp="1"/>
          </p:cNvSpPr>
          <p:nvPr>
            <p:ph type="body" sz="quarter" idx="17"/>
          </p:nvPr>
        </p:nvSpPr>
        <p:spPr/>
        <p:txBody>
          <a:bodyPr/>
          <a:lstStyle/>
          <a:p>
            <a:r>
              <a:rPr lang="en-AU" dirty="0"/>
              <a:t>Developing the formula for the surface area of a cylinder</a:t>
            </a:r>
          </a:p>
        </p:txBody>
      </p:sp>
      <p:sp>
        <p:nvSpPr>
          <p:cNvPr id="6" name="Flowchart: Direct Access Storage 5">
            <a:extLst>
              <a:ext uri="{FF2B5EF4-FFF2-40B4-BE49-F238E27FC236}">
                <a16:creationId xmlns:a16="http://schemas.microsoft.com/office/drawing/2014/main" id="{1E3A5EAF-CD83-9BAF-CA66-96CA66AA692C}"/>
              </a:ext>
              <a:ext uri="{C183D7F6-B498-43B3-948B-1728B52AA6E4}">
                <adec:decorative xmlns:adec="http://schemas.microsoft.com/office/drawing/2017/decorative" val="1"/>
              </a:ext>
            </a:extLst>
          </p:cNvPr>
          <p:cNvSpPr/>
          <p:nvPr/>
        </p:nvSpPr>
        <p:spPr>
          <a:xfrm rot="16200000">
            <a:off x="539304" y="1940895"/>
            <a:ext cx="4007112" cy="2976210"/>
          </a:xfrm>
          <a:prstGeom prst="flowChartMagneticDru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353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2BDA2-F15C-8F5B-324B-47E1E0FDB0A2}"/>
              </a:ext>
            </a:extLst>
          </p:cNvPr>
          <p:cNvSpPr>
            <a:spLocks noGrp="1"/>
          </p:cNvSpPr>
          <p:nvPr>
            <p:ph type="ctrTitle"/>
          </p:nvPr>
        </p:nvSpPr>
        <p:spPr/>
        <p:txBody>
          <a:bodyPr/>
          <a:lstStyle/>
          <a:p>
            <a:r>
              <a:rPr lang="en-AU" dirty="0"/>
              <a:t>Launch</a:t>
            </a:r>
          </a:p>
        </p:txBody>
      </p:sp>
      <p:sp>
        <p:nvSpPr>
          <p:cNvPr id="4" name="Text Placeholder 3">
            <a:extLst>
              <a:ext uri="{FF2B5EF4-FFF2-40B4-BE49-F238E27FC236}">
                <a16:creationId xmlns:a16="http://schemas.microsoft.com/office/drawing/2014/main" id="{3F948D03-45A0-6DA1-01B8-0357B25F58C1}"/>
              </a:ext>
            </a:extLst>
          </p:cNvPr>
          <p:cNvSpPr>
            <a:spLocks noGrp="1"/>
          </p:cNvSpPr>
          <p:nvPr>
            <p:ph type="body" sz="quarter" idx="11"/>
          </p:nvPr>
        </p:nvSpPr>
        <p:spPr>
          <a:xfrm>
            <a:off x="540000" y="3429000"/>
            <a:ext cx="2880000" cy="372146"/>
          </a:xfrm>
        </p:spPr>
        <p:txBody>
          <a:bodyPr/>
          <a:lstStyle/>
          <a:p>
            <a:r>
              <a:rPr lang="en-AU" sz="3600" dirty="0"/>
              <a:t>A4 cylinders</a:t>
            </a:r>
          </a:p>
        </p:txBody>
      </p:sp>
    </p:spTree>
    <p:extLst>
      <p:ext uri="{BB962C8B-B14F-4D97-AF65-F5344CB8AC3E}">
        <p14:creationId xmlns:p14="http://schemas.microsoft.com/office/powerpoint/2010/main" val="40500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Examining the net</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20</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Surface area of a cylinder</a:t>
            </a:r>
          </a:p>
        </p:txBody>
      </p:sp>
      <p:sp>
        <p:nvSpPr>
          <p:cNvPr id="7" name="Flowchart: Direct Access Storage 6" descr="A cylinder">
            <a:extLst>
              <a:ext uri="{FF2B5EF4-FFF2-40B4-BE49-F238E27FC236}">
                <a16:creationId xmlns:a16="http://schemas.microsoft.com/office/drawing/2014/main" id="{48706DAE-D088-FDF1-BAF8-24EA3F7D675F}"/>
              </a:ext>
            </a:extLst>
          </p:cNvPr>
          <p:cNvSpPr/>
          <p:nvPr/>
        </p:nvSpPr>
        <p:spPr>
          <a:xfrm rot="16200000">
            <a:off x="389540" y="3093948"/>
            <a:ext cx="2045075" cy="1348111"/>
          </a:xfrm>
          <a:prstGeom prst="flowChartMagneticDru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pic>
        <p:nvPicPr>
          <p:cNvPr id="13" name="Picture 12" descr="The net of a cylinder.">
            <a:extLst>
              <a:ext uri="{FF2B5EF4-FFF2-40B4-BE49-F238E27FC236}">
                <a16:creationId xmlns:a16="http://schemas.microsoft.com/office/drawing/2014/main" id="{F920EFAB-BD06-0B5A-8F39-1F825F8B2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709" y="1741540"/>
            <a:ext cx="4083397" cy="4078215"/>
          </a:xfrm>
          <a:prstGeom prst="rect">
            <a:avLst/>
          </a:prstGeom>
        </p:spPr>
      </p:pic>
      <p:sp>
        <p:nvSpPr>
          <p:cNvPr id="14" name="Speech Bubble: Rectangle with Corners Rounded 13">
            <a:extLst>
              <a:ext uri="{FF2B5EF4-FFF2-40B4-BE49-F238E27FC236}">
                <a16:creationId xmlns:a16="http://schemas.microsoft.com/office/drawing/2014/main" id="{201BB443-508A-4A21-D786-708FAEBB5397}"/>
              </a:ext>
              <a:ext uri="{C183D7F6-B498-43B3-948B-1728B52AA6E4}">
                <adec:decorative xmlns:adec="http://schemas.microsoft.com/office/drawing/2017/decorative" val="0"/>
              </a:ext>
            </a:extLst>
          </p:cNvPr>
          <p:cNvSpPr/>
          <p:nvPr/>
        </p:nvSpPr>
        <p:spPr>
          <a:xfrm>
            <a:off x="5400000" y="1684375"/>
            <a:ext cx="2377941" cy="1127391"/>
          </a:xfrm>
          <a:prstGeom prst="wedgeRoundRectCallout">
            <a:avLst>
              <a:gd name="adj1" fmla="val -66869"/>
              <a:gd name="adj2" fmla="val 2251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How do you find the area of a circle?</a:t>
            </a:r>
          </a:p>
        </p:txBody>
      </p:sp>
      <p:sp>
        <p:nvSpPr>
          <p:cNvPr id="15" name="Speech Bubble: Rectangle with Corners Rounded 14">
            <a:extLst>
              <a:ext uri="{FF2B5EF4-FFF2-40B4-BE49-F238E27FC236}">
                <a16:creationId xmlns:a16="http://schemas.microsoft.com/office/drawing/2014/main" id="{0913AA38-A65C-23F6-1365-6F213FF8F2D2}"/>
              </a:ext>
              <a:ext uri="{C183D7F6-B498-43B3-948B-1728B52AA6E4}">
                <adec:decorative xmlns:adec="http://schemas.microsoft.com/office/drawing/2017/decorative" val="0"/>
              </a:ext>
            </a:extLst>
          </p:cNvPr>
          <p:cNvSpPr/>
          <p:nvPr/>
        </p:nvSpPr>
        <p:spPr>
          <a:xfrm>
            <a:off x="6907030" y="4046235"/>
            <a:ext cx="2377941" cy="1382295"/>
          </a:xfrm>
          <a:prstGeom prst="wedgeRoundRectCallout">
            <a:avLst>
              <a:gd name="adj1" fmla="val -67952"/>
              <a:gd name="adj2" fmla="val -3719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How do you find the area of a rectangle?</a:t>
            </a:r>
          </a:p>
        </p:txBody>
      </p:sp>
    </p:spTree>
    <p:extLst>
      <p:ext uri="{BB962C8B-B14F-4D97-AF65-F5344CB8AC3E}">
        <p14:creationId xmlns:p14="http://schemas.microsoft.com/office/powerpoint/2010/main" val="29815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Shapes of the net</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21</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Surface area of a cylinder</a:t>
            </a:r>
          </a:p>
        </p:txBody>
      </p:sp>
      <p:sp>
        <p:nvSpPr>
          <p:cNvPr id="7" name="Flowchart: Direct Access Storage 6" descr="A cylinder">
            <a:extLst>
              <a:ext uri="{FF2B5EF4-FFF2-40B4-BE49-F238E27FC236}">
                <a16:creationId xmlns:a16="http://schemas.microsoft.com/office/drawing/2014/main" id="{48706DAE-D088-FDF1-BAF8-24EA3F7D675F}"/>
              </a:ext>
            </a:extLst>
          </p:cNvPr>
          <p:cNvSpPr/>
          <p:nvPr/>
        </p:nvSpPr>
        <p:spPr>
          <a:xfrm rot="16200000">
            <a:off x="389540" y="3093948"/>
            <a:ext cx="2045075" cy="1348111"/>
          </a:xfrm>
          <a:prstGeom prst="flowChartMagneticDru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pic>
        <p:nvPicPr>
          <p:cNvPr id="6" name="Picture 5" descr="The net of a cylinder.">
            <a:extLst>
              <a:ext uri="{FF2B5EF4-FFF2-40B4-BE49-F238E27FC236}">
                <a16:creationId xmlns:a16="http://schemas.microsoft.com/office/drawing/2014/main" id="{3E17216F-A624-AFB2-76E6-BFC7D070F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709" y="1741540"/>
            <a:ext cx="4083397" cy="4078215"/>
          </a:xfrm>
          <a:prstGeom prst="rect">
            <a:avLst/>
          </a:prstGeom>
        </p:spPr>
      </p:pic>
      <mc:AlternateContent xmlns:mc="http://schemas.openxmlformats.org/markup-compatibility/2006" xmlns:a14="http://schemas.microsoft.com/office/drawing/2010/main">
        <mc:Choice Requires="a14">
          <p:sp>
            <p:nvSpPr>
              <p:cNvPr id="3" name="Text Placeholder 4">
                <a:extLst>
                  <a:ext uri="{FF2B5EF4-FFF2-40B4-BE49-F238E27FC236}">
                    <a16:creationId xmlns:a16="http://schemas.microsoft.com/office/drawing/2014/main" id="{F536F089-0B8F-9374-46A7-BB590BF0D498}"/>
                  </a:ext>
                </a:extLst>
              </p:cNvPr>
              <p:cNvSpPr txBox="1">
                <a:spLocks/>
              </p:cNvSpPr>
              <p:nvPr/>
            </p:nvSpPr>
            <p:spPr>
              <a:xfrm>
                <a:off x="6724101" y="2994660"/>
                <a:ext cx="5083724" cy="153162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m:t>
                      </m:r>
                      <m:r>
                        <a:rPr lang="en-AU" b="0" i="1" smtClean="0">
                          <a:latin typeface="Cambria Math" panose="02040503050406030204" pitchFamily="18" charset="0"/>
                        </a:rPr>
                        <m:t>𝑐𝑖𝑟𝑐𝑙𝑒</m:t>
                      </m:r>
                      <m:r>
                        <a:rPr lang="en-AU" b="0" i="1" smtClean="0">
                          <a:latin typeface="Cambria Math" panose="02040503050406030204" pitchFamily="18" charset="0"/>
                        </a:rPr>
                        <m:t>+</m:t>
                      </m:r>
                      <m:r>
                        <a:rPr lang="en-AU" b="0" i="1" smtClean="0">
                          <a:latin typeface="Cambria Math" panose="02040503050406030204" pitchFamily="18" charset="0"/>
                        </a:rPr>
                        <m:t>𝑐𝑖𝑟𝑐𝑙𝑒</m:t>
                      </m:r>
                      <m:r>
                        <a:rPr lang="en-AU" b="0" i="1" smtClean="0">
                          <a:latin typeface="Cambria Math" panose="02040503050406030204" pitchFamily="18" charset="0"/>
                        </a:rPr>
                        <m:t>+</m:t>
                      </m:r>
                      <m:r>
                        <a:rPr lang="en-AU" b="0" i="1" smtClean="0">
                          <a:latin typeface="Cambria Math" panose="02040503050406030204" pitchFamily="18" charset="0"/>
                        </a:rPr>
                        <m:t>𝑟𝑒𝑐𝑡𝑎𝑛𝑔𝑙𝑒</m:t>
                      </m:r>
                    </m:oMath>
                  </m:oMathPara>
                </a14:m>
                <a:endParaRPr lang="en-AU" b="0" dirty="0"/>
              </a:p>
            </p:txBody>
          </p:sp>
        </mc:Choice>
        <mc:Fallback xmlns="">
          <p:sp>
            <p:nvSpPr>
              <p:cNvPr id="3" name="Text Placeholder 4">
                <a:extLst>
                  <a:ext uri="{FF2B5EF4-FFF2-40B4-BE49-F238E27FC236}">
                    <a16:creationId xmlns:a16="http://schemas.microsoft.com/office/drawing/2014/main" id="{F536F089-0B8F-9374-46A7-BB590BF0D498}"/>
                  </a:ext>
                </a:extLst>
              </p:cNvPr>
              <p:cNvSpPr txBox="1">
                <a:spLocks noRot="1" noChangeAspect="1" noMove="1" noResize="1" noEditPoints="1" noAdjustHandles="1" noChangeArrowheads="1" noChangeShapeType="1" noTextEdit="1"/>
              </p:cNvSpPr>
              <p:nvPr/>
            </p:nvSpPr>
            <p:spPr>
              <a:xfrm>
                <a:off x="6724101" y="2994660"/>
                <a:ext cx="5083724" cy="1531620"/>
              </a:xfrm>
              <a:prstGeom prst="rect">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58723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Establishing the formula</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22</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Surface area of a cylinder</a:t>
            </a:r>
          </a:p>
        </p:txBody>
      </p:sp>
      <p:pic>
        <p:nvPicPr>
          <p:cNvPr id="18" name="Picture 17" descr="A cylinder with the radius marked as r and height marked as h.">
            <a:extLst>
              <a:ext uri="{FF2B5EF4-FFF2-40B4-BE49-F238E27FC236}">
                <a16:creationId xmlns:a16="http://schemas.microsoft.com/office/drawing/2014/main" id="{F056C952-FECE-1C01-A966-CB4A8E5C0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4" y="2770822"/>
            <a:ext cx="1834515" cy="2357003"/>
          </a:xfrm>
          <a:prstGeom prst="rect">
            <a:avLst/>
          </a:prstGeom>
        </p:spPr>
      </p:pic>
      <p:pic>
        <p:nvPicPr>
          <p:cNvPr id="16" name="Picture 15" descr="The net of a cylinder with the radius of the top circle marked as r and the height of the rectangle marked as h.">
            <a:extLst>
              <a:ext uri="{FF2B5EF4-FFF2-40B4-BE49-F238E27FC236}">
                <a16:creationId xmlns:a16="http://schemas.microsoft.com/office/drawing/2014/main" id="{4E1837CB-CB6D-5281-1B17-318DD69FE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198" y="1959077"/>
            <a:ext cx="4147772" cy="3996551"/>
          </a:xfrm>
          <a:prstGeom prst="rect">
            <a:avLst/>
          </a:prstGeom>
        </p:spPr>
      </p:pic>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3D6E8DD5-3CF4-45C1-A371-24DDA12D53C1}"/>
                  </a:ext>
                </a:extLst>
              </p:cNvPr>
              <p:cNvSpPr txBox="1">
                <a:spLocks/>
              </p:cNvSpPr>
              <p:nvPr/>
            </p:nvSpPr>
            <p:spPr>
              <a:xfrm>
                <a:off x="6827970" y="2770822"/>
                <a:ext cx="5083724" cy="26289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𝑐𝑖𝑟𝑐𝑙𝑒</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𝑐𝑖𝑟𝑐𝑙𝑒</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𝑟𝑒𝑐𝑡𝑎𝑛𝑔𝑙𝑒</m:t>
                    </m:r>
                  </m:oMath>
                </a14:m>
                <a:endParaRPr lang="en-AU" b="0" dirty="0">
                  <a:ea typeface="Cambria Math" panose="02040503050406030204" pitchFamily="18" charset="0"/>
                </a:endParaRPr>
              </a:p>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𝑟</m:t>
                        </m:r>
                      </m:e>
                      <m:sup>
                        <m:r>
                          <a:rPr lang="en-AU" i="1">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𝑙</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𝑏</m:t>
                    </m:r>
                    <m:r>
                      <a:rPr lang="en-AU" b="0" i="1" smtClean="0">
                        <a:latin typeface="Cambria Math" panose="02040503050406030204" pitchFamily="18" charset="0"/>
                        <a:ea typeface="Cambria Math" panose="02040503050406030204" pitchFamily="18" charset="0"/>
                      </a:rPr>
                      <m:t>)</m:t>
                    </m:r>
                  </m:oMath>
                </a14:m>
                <a:endParaRPr lang="en-AU" b="0" dirty="0">
                  <a:ea typeface="Cambria Math" panose="02040503050406030204" pitchFamily="18" charset="0"/>
                </a:endParaRPr>
              </a:p>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𝑟</m:t>
                        </m:r>
                      </m:e>
                      <m:sup>
                        <m:r>
                          <a:rPr lang="en-AU" i="1">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𝑟</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oMath>
                </a14:m>
                <a:endParaRPr lang="en-AU" b="0" dirty="0">
                  <a:ea typeface="Cambria Math" panose="02040503050406030204" pitchFamily="18" charset="0"/>
                </a:endParaRPr>
              </a:p>
              <a:p>
                <a:endParaRPr lang="en-AU" b="0" dirty="0">
                  <a:ea typeface="Cambria Math" panose="02040503050406030204" pitchFamily="18" charset="0"/>
                </a:endParaRPr>
              </a:p>
              <a:p>
                <a:endParaRPr lang="en-AU" dirty="0"/>
              </a:p>
            </p:txBody>
          </p:sp>
        </mc:Choice>
        <mc:Fallback xmlns="">
          <p:sp>
            <p:nvSpPr>
              <p:cNvPr id="6" name="Text Placeholder 4">
                <a:extLst>
                  <a:ext uri="{FF2B5EF4-FFF2-40B4-BE49-F238E27FC236}">
                    <a16:creationId xmlns:a16="http://schemas.microsoft.com/office/drawing/2014/main" id="{3D6E8DD5-3CF4-45C1-A371-24DDA12D53C1}"/>
                  </a:ext>
                </a:extLst>
              </p:cNvPr>
              <p:cNvSpPr txBox="1">
                <a:spLocks noRot="1" noChangeAspect="1" noMove="1" noResize="1" noEditPoints="1" noAdjustHandles="1" noChangeArrowheads="1" noChangeShapeType="1" noTextEdit="1"/>
              </p:cNvSpPr>
              <p:nvPr/>
            </p:nvSpPr>
            <p:spPr>
              <a:xfrm>
                <a:off x="6827970" y="2770822"/>
                <a:ext cx="5083724" cy="2628900"/>
              </a:xfrm>
              <a:prstGeom prst="rect">
                <a:avLst/>
              </a:prstGeom>
              <a:blipFill>
                <a:blip r:embed="rId5"/>
                <a:stretch>
                  <a:fillRect l="-1199"/>
                </a:stretch>
              </a:blipFill>
            </p:spPr>
            <p:txBody>
              <a:bodyPr/>
              <a:lstStyle/>
              <a:p>
                <a:r>
                  <a:rPr lang="en-AU">
                    <a:noFill/>
                  </a:rPr>
                  <a:t> </a:t>
                </a:r>
              </a:p>
            </p:txBody>
          </p:sp>
        </mc:Fallback>
      </mc:AlternateContent>
    </p:spTree>
    <p:extLst>
      <p:ext uri="{BB962C8B-B14F-4D97-AF65-F5344CB8AC3E}">
        <p14:creationId xmlns:p14="http://schemas.microsoft.com/office/powerpoint/2010/main" val="39917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Simplifying the formula</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23</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Surface area of a cylinder</a:t>
            </a:r>
          </a:p>
        </p:txBody>
      </p:sp>
      <p:pic>
        <p:nvPicPr>
          <p:cNvPr id="15" name="Picture 14" descr="A cylinder with the radius marked as r and height marked as h.">
            <a:extLst>
              <a:ext uri="{FF2B5EF4-FFF2-40B4-BE49-F238E27FC236}">
                <a16:creationId xmlns:a16="http://schemas.microsoft.com/office/drawing/2014/main" id="{463747CA-4CEE-6FAA-51B9-4F21BF3B7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4" y="2770822"/>
            <a:ext cx="1834515" cy="2357003"/>
          </a:xfrm>
          <a:prstGeom prst="rect">
            <a:avLst/>
          </a:prstGeom>
        </p:spPr>
      </p:pic>
      <p:pic>
        <p:nvPicPr>
          <p:cNvPr id="9" name="Picture 8" descr="The net of a cylinder with the radius of the top circle marked as r and the height of the rectangle marked as h.">
            <a:extLst>
              <a:ext uri="{FF2B5EF4-FFF2-40B4-BE49-F238E27FC236}">
                <a16:creationId xmlns:a16="http://schemas.microsoft.com/office/drawing/2014/main" id="{74EE221D-0ADB-385F-C89C-C02B9F5CA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198" y="1959077"/>
            <a:ext cx="4147772" cy="3996551"/>
          </a:xfrm>
          <a:prstGeom prst="rect">
            <a:avLst/>
          </a:prstGeom>
        </p:spPr>
      </p:pic>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479991D-EAF3-EFFC-4710-7A6B265798EE}"/>
                  </a:ext>
                </a:extLst>
              </p:cNvPr>
              <p:cNvSpPr txBox="1">
                <a:spLocks/>
              </p:cNvSpPr>
              <p:nvPr/>
            </p:nvSpPr>
            <p:spPr>
              <a:xfrm>
                <a:off x="7238881" y="2770822"/>
                <a:ext cx="4605119" cy="318480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𝑐𝑖𝑟𝑐𝑙𝑒</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𝑐𝑖𝑟𝑐𝑙𝑒</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𝑟𝑒𝑐𝑡𝑎𝑛𝑔𝑙𝑒</m:t>
                    </m:r>
                  </m:oMath>
                </a14:m>
                <a:endParaRPr lang="en-AU" b="0" dirty="0">
                  <a:ea typeface="Cambria Math" panose="02040503050406030204" pitchFamily="18" charset="0"/>
                </a:endParaRPr>
              </a:p>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𝑟</m:t>
                        </m:r>
                      </m:e>
                      <m:sup>
                        <m:r>
                          <a:rPr lang="en-AU" i="1">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𝑙</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𝑏</m:t>
                    </m:r>
                    <m:r>
                      <a:rPr lang="en-AU" b="0" i="1" smtClean="0">
                        <a:latin typeface="Cambria Math" panose="02040503050406030204" pitchFamily="18" charset="0"/>
                        <a:ea typeface="Cambria Math" panose="02040503050406030204" pitchFamily="18" charset="0"/>
                      </a:rPr>
                      <m:t>)</m:t>
                    </m:r>
                  </m:oMath>
                </a14:m>
                <a:endParaRPr lang="en-AU" b="0" dirty="0">
                  <a:ea typeface="Cambria Math" panose="02040503050406030204" pitchFamily="18" charset="0"/>
                </a:endParaRPr>
              </a:p>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𝑟</m:t>
                        </m:r>
                      </m:e>
                      <m:sup>
                        <m:r>
                          <a:rPr lang="en-AU" i="1">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𝑟</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oMath>
                </a14:m>
                <a:endParaRPr lang="en-AU" b="0" dirty="0">
                  <a:ea typeface="Cambria Math" panose="02040503050406030204" pitchFamily="18" charset="0"/>
                </a:endParaRPr>
              </a:p>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𝑟</m:t>
                        </m:r>
                      </m:e>
                      <m:sup>
                        <m:r>
                          <a:rPr lang="en-AU" i="1">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𝑟h</m:t>
                    </m:r>
                  </m:oMath>
                </a14:m>
                <a:endParaRPr lang="en-AU" b="0" dirty="0">
                  <a:ea typeface="Cambria Math" panose="02040503050406030204" pitchFamily="18" charset="0"/>
                </a:endParaRPr>
              </a:p>
              <a:p>
                <a:r>
                  <a:rPr lang="en-AU" dirty="0"/>
                  <a:t>SA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𝑟</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oMath>
                </a14:m>
                <a:endParaRPr lang="en-AU" b="0" dirty="0">
                  <a:ea typeface="Cambria Math" panose="02040503050406030204" pitchFamily="18" charset="0"/>
                </a:endParaRPr>
              </a:p>
              <a:p>
                <a:endParaRPr lang="en-AU" b="0" dirty="0">
                  <a:ea typeface="Cambria Math" panose="02040503050406030204" pitchFamily="18" charset="0"/>
                </a:endParaRPr>
              </a:p>
              <a:p>
                <a:endParaRPr lang="en-AU" b="0" dirty="0">
                  <a:ea typeface="Cambria Math" panose="02040503050406030204" pitchFamily="18" charset="0"/>
                </a:endParaRPr>
              </a:p>
              <a:p>
                <a:endParaRPr lang="en-AU" b="0" dirty="0">
                  <a:ea typeface="Cambria Math" panose="02040503050406030204" pitchFamily="18" charset="0"/>
                </a:endParaRPr>
              </a:p>
              <a:p>
                <a:endParaRPr lang="en-AU" dirty="0"/>
              </a:p>
            </p:txBody>
          </p:sp>
        </mc:Choice>
        <mc:Fallback xmlns="">
          <p:sp>
            <p:nvSpPr>
              <p:cNvPr id="6" name="Text Placeholder 4">
                <a:extLst>
                  <a:ext uri="{FF2B5EF4-FFF2-40B4-BE49-F238E27FC236}">
                    <a16:creationId xmlns:a16="http://schemas.microsoft.com/office/drawing/2014/main" id="{F479991D-EAF3-EFFC-4710-7A6B265798EE}"/>
                  </a:ext>
                </a:extLst>
              </p:cNvPr>
              <p:cNvSpPr txBox="1">
                <a:spLocks noRot="1" noChangeAspect="1" noMove="1" noResize="1" noEditPoints="1" noAdjustHandles="1" noChangeArrowheads="1" noChangeShapeType="1" noTextEdit="1"/>
              </p:cNvSpPr>
              <p:nvPr/>
            </p:nvSpPr>
            <p:spPr>
              <a:xfrm>
                <a:off x="7238881" y="2770822"/>
                <a:ext cx="4605119" cy="3184806"/>
              </a:xfrm>
              <a:prstGeom prst="rect">
                <a:avLst/>
              </a:prstGeom>
              <a:blipFill>
                <a:blip r:embed="rId5"/>
                <a:stretch>
                  <a:fillRect l="-1323"/>
                </a:stretch>
              </a:blipFill>
            </p:spPr>
            <p:txBody>
              <a:bodyPr/>
              <a:lstStyle/>
              <a:p>
                <a:r>
                  <a:rPr lang="en-AU">
                    <a:noFill/>
                  </a:rPr>
                  <a:t> </a:t>
                </a:r>
              </a:p>
            </p:txBody>
          </p:sp>
        </mc:Fallback>
      </mc:AlternateContent>
    </p:spTree>
    <p:extLst>
      <p:ext uri="{BB962C8B-B14F-4D97-AF65-F5344CB8AC3E}">
        <p14:creationId xmlns:p14="http://schemas.microsoft.com/office/powerpoint/2010/main" val="33679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The formula</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24</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Surface area of a cylinder</a:t>
            </a:r>
          </a:p>
        </p:txBody>
      </p:sp>
      <p:pic>
        <p:nvPicPr>
          <p:cNvPr id="15" name="Picture 14" descr="A cylinder with the radius marked as r and height marked as h.">
            <a:extLst>
              <a:ext uri="{FF2B5EF4-FFF2-40B4-BE49-F238E27FC236}">
                <a16:creationId xmlns:a16="http://schemas.microsoft.com/office/drawing/2014/main" id="{86C22E37-6C66-05A1-A650-4ADA7C0A4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4" y="2770822"/>
            <a:ext cx="1834515" cy="2357003"/>
          </a:xfrm>
          <a:prstGeom prst="rect">
            <a:avLst/>
          </a:prstGeom>
        </p:spPr>
      </p:pic>
      <p:pic>
        <p:nvPicPr>
          <p:cNvPr id="9" name="Picture 8" descr="The net of a cylinder with the radius of the top circle marked as r and the height of the rectangle marked as h.">
            <a:extLst>
              <a:ext uri="{FF2B5EF4-FFF2-40B4-BE49-F238E27FC236}">
                <a16:creationId xmlns:a16="http://schemas.microsoft.com/office/drawing/2014/main" id="{3DF7BB57-D647-3FCB-6F21-40C0BACB4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198" y="1959077"/>
            <a:ext cx="4147772" cy="3996551"/>
          </a:xfrm>
          <a:prstGeom prst="rect">
            <a:avLst/>
          </a:prstGeom>
        </p:spPr>
      </p:pic>
      <mc:AlternateContent xmlns:mc="http://schemas.openxmlformats.org/markup-compatibility/2006" xmlns:a14="http://schemas.microsoft.com/office/drawing/2010/main">
        <mc:Choice Requires="a14">
          <p:sp>
            <p:nvSpPr>
              <p:cNvPr id="3" name="Text Placeholder 4">
                <a:extLst>
                  <a:ext uri="{FF2B5EF4-FFF2-40B4-BE49-F238E27FC236}">
                    <a16:creationId xmlns:a16="http://schemas.microsoft.com/office/drawing/2014/main" id="{F536F089-0B8F-9374-46A7-BB590BF0D498}"/>
                  </a:ext>
                </a:extLst>
              </p:cNvPr>
              <p:cNvSpPr txBox="1">
                <a:spLocks/>
              </p:cNvSpPr>
              <p:nvPr/>
            </p:nvSpPr>
            <p:spPr>
              <a:xfrm>
                <a:off x="7218371" y="3126259"/>
                <a:ext cx="5083724" cy="120046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=2</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𝑟h</m:t>
                      </m:r>
                    </m:oMath>
                  </m:oMathPara>
                </a14:m>
                <a:endParaRPr lang="en-AU" dirty="0"/>
              </a:p>
            </p:txBody>
          </p:sp>
        </mc:Choice>
        <mc:Fallback xmlns="">
          <p:sp>
            <p:nvSpPr>
              <p:cNvPr id="3" name="Text Placeholder 4">
                <a:extLst>
                  <a:ext uri="{FF2B5EF4-FFF2-40B4-BE49-F238E27FC236}">
                    <a16:creationId xmlns:a16="http://schemas.microsoft.com/office/drawing/2014/main" id="{F536F089-0B8F-9374-46A7-BB590BF0D498}"/>
                  </a:ext>
                </a:extLst>
              </p:cNvPr>
              <p:cNvSpPr txBox="1">
                <a:spLocks noRot="1" noChangeAspect="1" noMove="1" noResize="1" noEditPoints="1" noAdjustHandles="1" noChangeArrowheads="1" noChangeShapeType="1" noTextEdit="1"/>
              </p:cNvSpPr>
              <p:nvPr/>
            </p:nvSpPr>
            <p:spPr>
              <a:xfrm>
                <a:off x="7218371" y="3126259"/>
                <a:ext cx="5083724" cy="1200460"/>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5901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2BDA2-F15C-8F5B-324B-47E1E0FDB0A2}"/>
              </a:ext>
            </a:extLst>
          </p:cNvPr>
          <p:cNvSpPr>
            <a:spLocks noGrp="1"/>
          </p:cNvSpPr>
          <p:nvPr>
            <p:ph type="ctrTitle"/>
          </p:nvPr>
        </p:nvSpPr>
        <p:spPr/>
        <p:txBody>
          <a:bodyPr/>
          <a:lstStyle/>
          <a:p>
            <a:r>
              <a:rPr lang="en-AU" dirty="0"/>
              <a:t>Summarise</a:t>
            </a:r>
          </a:p>
        </p:txBody>
      </p:sp>
      <p:sp>
        <p:nvSpPr>
          <p:cNvPr id="2" name="Text Placeholder 1">
            <a:extLst>
              <a:ext uri="{FF2B5EF4-FFF2-40B4-BE49-F238E27FC236}">
                <a16:creationId xmlns:a16="http://schemas.microsoft.com/office/drawing/2014/main" id="{A59E3DF9-4481-FC7F-420A-970A246092FD}"/>
              </a:ext>
            </a:extLst>
          </p:cNvPr>
          <p:cNvSpPr>
            <a:spLocks noGrp="1"/>
          </p:cNvSpPr>
          <p:nvPr>
            <p:ph type="body" sz="quarter" idx="11"/>
          </p:nvPr>
        </p:nvSpPr>
        <p:spPr>
          <a:xfrm>
            <a:off x="540000" y="3429000"/>
            <a:ext cx="2880000" cy="372146"/>
          </a:xfrm>
        </p:spPr>
        <p:txBody>
          <a:bodyPr/>
          <a:lstStyle/>
          <a:p>
            <a:r>
              <a:rPr lang="en-AU" sz="3600" dirty="0"/>
              <a:t>A4 Cylinders</a:t>
            </a:r>
          </a:p>
        </p:txBody>
      </p:sp>
    </p:spTree>
    <p:extLst>
      <p:ext uri="{BB962C8B-B14F-4D97-AF65-F5344CB8AC3E}">
        <p14:creationId xmlns:p14="http://schemas.microsoft.com/office/powerpoint/2010/main" val="34165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Worked example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1: Find the surface area of this closed cylinder</a:t>
            </a:r>
          </a:p>
        </p:txBody>
      </p:sp>
      <p:sp>
        <p:nvSpPr>
          <p:cNvPr id="7" name="Flowchart: Direct Access Storage 6" descr="A cylinder">
            <a:extLst>
              <a:ext uri="{FF2B5EF4-FFF2-40B4-BE49-F238E27FC236}">
                <a16:creationId xmlns:a16="http://schemas.microsoft.com/office/drawing/2014/main" id="{48706DAE-D088-FDF1-BAF8-24EA3F7D675F}"/>
              </a:ext>
            </a:extLst>
          </p:cNvPr>
          <p:cNvSpPr/>
          <p:nvPr/>
        </p:nvSpPr>
        <p:spPr>
          <a:xfrm rot="16200000">
            <a:off x="7224805" y="1775679"/>
            <a:ext cx="1782643" cy="1523998"/>
          </a:xfrm>
          <a:prstGeom prst="flowChartMagneticDru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3" name="TextBox 2">
            <a:extLst>
              <a:ext uri="{FF2B5EF4-FFF2-40B4-BE49-F238E27FC236}">
                <a16:creationId xmlns:a16="http://schemas.microsoft.com/office/drawing/2014/main" id="{6EA43B14-BB82-7AF6-718C-4B7BA072BB98}"/>
              </a:ext>
            </a:extLst>
          </p:cNvPr>
          <p:cNvSpPr txBox="1"/>
          <p:nvPr/>
        </p:nvSpPr>
        <p:spPr>
          <a:xfrm>
            <a:off x="9296968" y="1646356"/>
            <a:ext cx="1523998" cy="7880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dirty="0"/>
              <a:t>Radius = 4cm</a:t>
            </a:r>
          </a:p>
          <a:p>
            <a:pPr>
              <a:lnSpc>
                <a:spcPct val="150000"/>
              </a:lnSpc>
            </a:pPr>
            <a:r>
              <a:rPr lang="en-US" dirty="0"/>
              <a:t>Height = 10cm</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DE86D2-EF39-9195-E38F-455D701D45E5}"/>
                  </a:ext>
                </a:extLst>
              </p:cNvPr>
              <p:cNvSpPr txBox="1"/>
              <p:nvPr/>
            </p:nvSpPr>
            <p:spPr>
              <a:xfrm>
                <a:off x="360000" y="3726252"/>
                <a:ext cx="5043490" cy="18466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𝑆𝐴</m:t>
                      </m:r>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𝜋</m:t>
                      </m:r>
                      <m:sSup>
                        <m:sSupPr>
                          <m:ctrlPr>
                            <a:rPr lang="en-AU" sz="2000" i="1">
                              <a:latin typeface="Cambria Math" panose="02040503050406030204" pitchFamily="18" charset="0"/>
                              <a:ea typeface="Cambria Math" panose="02040503050406030204" pitchFamily="18" charset="0"/>
                            </a:rPr>
                          </m:ctrlPr>
                        </m:sSupPr>
                        <m:e>
                          <m:r>
                            <a:rPr lang="en-AU" sz="2000" b="0" i="1">
                              <a:latin typeface="Cambria Math" panose="02040503050406030204" pitchFamily="18" charset="0"/>
                              <a:ea typeface="Cambria Math" panose="02040503050406030204" pitchFamily="18" charset="0"/>
                            </a:rPr>
                            <m:t>𝑟</m:t>
                          </m:r>
                        </m:e>
                        <m:sup>
                          <m:r>
                            <a:rPr lang="en-AU" sz="2000" b="0" i="1">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+2</m:t>
                      </m:r>
                      <m:r>
                        <a:rPr lang="en-AU" sz="2000" b="0" i="1">
                          <a:latin typeface="Cambria Math" panose="02040503050406030204" pitchFamily="18" charset="0"/>
                          <a:ea typeface="Cambria Math" panose="02040503050406030204" pitchFamily="18" charset="0"/>
                        </a:rPr>
                        <m:t>𝜋</m:t>
                      </m:r>
                      <m:r>
                        <a:rPr lang="en-AU" sz="2000" b="0" i="1" smtClean="0">
                          <a:latin typeface="Cambria Math" panose="02040503050406030204" pitchFamily="18" charset="0"/>
                          <a:ea typeface="Cambria Math" panose="02040503050406030204" pitchFamily="18" charset="0"/>
                        </a:rPr>
                        <m:t>𝑟h</m:t>
                      </m:r>
                    </m:oMath>
                  </m:oMathPara>
                </a14:m>
                <a:endParaRPr lang="en-AU" sz="2000" dirty="0">
                  <a:ea typeface="Cambria Math" panose="02040503050406030204" pitchFamily="18" charset="0"/>
                </a:endParaRPr>
              </a:p>
              <a:p>
                <a:pPr lvl="1">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𝜋</m:t>
                      </m:r>
                      <m:sSup>
                        <m:sSupPr>
                          <m:ctrlPr>
                            <a:rPr lang="en-AU" sz="2000" i="1">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×4</m:t>
                          </m:r>
                        </m:e>
                        <m:sup>
                          <m:r>
                            <a:rPr lang="en-AU" sz="2000" b="0" i="1">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+2×</m:t>
                      </m:r>
                      <m:r>
                        <a:rPr lang="en-AU" sz="2000" b="0" i="1">
                          <a:latin typeface="Cambria Math" panose="02040503050406030204" pitchFamily="18" charset="0"/>
                          <a:ea typeface="Cambria Math" panose="02040503050406030204" pitchFamily="18" charset="0"/>
                        </a:rPr>
                        <m:t>𝜋</m:t>
                      </m:r>
                      <m:r>
                        <a:rPr lang="en-AU" sz="2000" b="0" i="1" smtClean="0">
                          <a:latin typeface="Cambria Math" panose="02040503050406030204" pitchFamily="18" charset="0"/>
                          <a:ea typeface="Cambria Math" panose="02040503050406030204" pitchFamily="18" charset="0"/>
                        </a:rPr>
                        <m:t>×4×10</m:t>
                      </m:r>
                    </m:oMath>
                  </m:oMathPara>
                </a14:m>
                <a:endParaRPr lang="en-AU" sz="2000" dirty="0"/>
              </a:p>
              <a:p>
                <a:pPr lvl="1">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=351.86 </m:t>
                      </m:r>
                      <m:r>
                        <a:rPr lang="en-AU" sz="2000" b="0" i="1" smtClean="0">
                          <a:latin typeface="Cambria Math" panose="02040503050406030204" pitchFamily="18" charset="0"/>
                        </a:rPr>
                        <m:t>𝑐</m:t>
                      </m:r>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2</m:t>
                          </m:r>
                        </m:sup>
                      </m:sSup>
                    </m:oMath>
                  </m:oMathPara>
                </a14:m>
                <a:endParaRPr lang="en-AU" sz="2000" dirty="0"/>
              </a:p>
            </p:txBody>
          </p:sp>
        </mc:Choice>
        <mc:Fallback xmlns="">
          <p:sp>
            <p:nvSpPr>
              <p:cNvPr id="11" name="TextBox 10">
                <a:extLst>
                  <a:ext uri="{FF2B5EF4-FFF2-40B4-BE49-F238E27FC236}">
                    <a16:creationId xmlns:a16="http://schemas.microsoft.com/office/drawing/2014/main" id="{5ADE86D2-EF39-9195-E38F-455D701D45E5}"/>
                  </a:ext>
                </a:extLst>
              </p:cNvPr>
              <p:cNvSpPr txBox="1">
                <a:spLocks noRot="1" noChangeAspect="1" noMove="1" noResize="1" noEditPoints="1" noAdjustHandles="1" noChangeArrowheads="1" noChangeShapeType="1" noTextEdit="1"/>
              </p:cNvSpPr>
              <p:nvPr/>
            </p:nvSpPr>
            <p:spPr>
              <a:xfrm>
                <a:off x="360000" y="3726252"/>
                <a:ext cx="5043490" cy="1846659"/>
              </a:xfrm>
              <a:prstGeom prst="rect">
                <a:avLst/>
              </a:prstGeom>
              <a:blipFill>
                <a:blip r:embed="rId3"/>
                <a:stretch>
                  <a:fillRect/>
                </a:stretch>
              </a:blipFill>
            </p:spPr>
            <p:txBody>
              <a:bodyPr/>
              <a:lstStyle/>
              <a:p>
                <a:r>
                  <a:rPr lang="en-AU">
                    <a:noFill/>
                  </a:rPr>
                  <a:t> </a:t>
                </a:r>
              </a:p>
            </p:txBody>
          </p:sp>
        </mc:Fallback>
      </mc:AlternateContent>
      <p:grpSp>
        <p:nvGrpSpPr>
          <p:cNvPr id="13" name="Group 12">
            <a:extLst>
              <a:ext uri="{FF2B5EF4-FFF2-40B4-BE49-F238E27FC236}">
                <a16:creationId xmlns:a16="http://schemas.microsoft.com/office/drawing/2014/main" id="{9EC665E5-F5FD-0F00-F07A-A1239A4CFD9F}"/>
              </a:ext>
              <a:ext uri="{C183D7F6-B498-43B3-948B-1728B52AA6E4}">
                <adec:decorative xmlns:adec="http://schemas.microsoft.com/office/drawing/2017/decorative" val="1"/>
              </a:ext>
            </a:extLst>
          </p:cNvPr>
          <p:cNvGrpSpPr/>
          <p:nvPr/>
        </p:nvGrpSpPr>
        <p:grpSpPr>
          <a:xfrm>
            <a:off x="4568145" y="4094468"/>
            <a:ext cx="4320000" cy="1303716"/>
            <a:chOff x="872032" y="4446734"/>
            <a:chExt cx="4257876" cy="1303716"/>
          </a:xfrm>
        </p:grpSpPr>
        <p:sp>
          <p:nvSpPr>
            <p:cNvPr id="14" name="Arrow: Right 13">
              <a:extLst>
                <a:ext uri="{FF2B5EF4-FFF2-40B4-BE49-F238E27FC236}">
                  <a16:creationId xmlns:a16="http://schemas.microsoft.com/office/drawing/2014/main" id="{2E038634-3504-B893-51FE-CC2C9BFA1627}"/>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Right 14">
              <a:extLst>
                <a:ext uri="{FF2B5EF4-FFF2-40B4-BE49-F238E27FC236}">
                  <a16:creationId xmlns:a16="http://schemas.microsoft.com/office/drawing/2014/main" id="{C7AC43C8-A636-1DA3-BEF3-D7B9D85A9AAF}"/>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1EDA61AA-3FA0-4D5F-945A-912677F67A9B}"/>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Rectangle: Rounded Corners 11">
            <a:extLst>
              <a:ext uri="{FF2B5EF4-FFF2-40B4-BE49-F238E27FC236}">
                <a16:creationId xmlns:a16="http://schemas.microsoft.com/office/drawing/2014/main" id="{932C5F0B-0113-666A-56F4-B0765E28759F}"/>
              </a:ext>
            </a:extLst>
          </p:cNvPr>
          <p:cNvSpPr/>
          <p:nvPr/>
        </p:nvSpPr>
        <p:spPr>
          <a:xfrm>
            <a:off x="9296967" y="3567489"/>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26</a:t>
            </a:fld>
            <a:endParaRPr lang="en-AU"/>
          </a:p>
        </p:txBody>
      </p:sp>
    </p:spTree>
    <p:extLst>
      <p:ext uri="{BB962C8B-B14F-4D97-AF65-F5344CB8AC3E}">
        <p14:creationId xmlns:p14="http://schemas.microsoft.com/office/powerpoint/2010/main" val="208517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Your turn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2: Find the surface area of this closed cylinder</a:t>
            </a:r>
          </a:p>
        </p:txBody>
      </p:sp>
      <p:pic>
        <p:nvPicPr>
          <p:cNvPr id="9" name="Picture 8" descr="A cylinder with a height of 15mm and a radius of 6mm. ">
            <a:extLst>
              <a:ext uri="{FF2B5EF4-FFF2-40B4-BE49-F238E27FC236}">
                <a16:creationId xmlns:a16="http://schemas.microsoft.com/office/drawing/2014/main" id="{E2BD9C3E-B2A8-9BE4-020F-C8F6AF618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293" y="1800000"/>
            <a:ext cx="3474537" cy="14905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DE86D2-EF39-9195-E38F-455D701D45E5}"/>
                  </a:ext>
                </a:extLst>
              </p:cNvPr>
              <p:cNvSpPr txBox="1"/>
              <p:nvPr/>
            </p:nvSpPr>
            <p:spPr>
              <a:xfrm>
                <a:off x="711113" y="4025227"/>
                <a:ext cx="5043490" cy="222432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ea typeface="Cambria Math" panose="02040503050406030204" pitchFamily="18" charset="0"/>
                        </a:rPr>
                        <m:t>𝑆𝐴</m:t>
                      </m:r>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𝜋</m:t>
                      </m:r>
                      <m:sSup>
                        <m:sSupPr>
                          <m:ctrlPr>
                            <a:rPr lang="en-AU" sz="2400" i="1">
                              <a:latin typeface="Cambria Math" panose="02040503050406030204" pitchFamily="18" charset="0"/>
                              <a:ea typeface="Cambria Math" panose="02040503050406030204" pitchFamily="18" charset="0"/>
                            </a:rPr>
                          </m:ctrlPr>
                        </m:sSupPr>
                        <m:e>
                          <m:r>
                            <a:rPr lang="en-AU" sz="2400" b="0" i="1">
                              <a:latin typeface="Cambria Math" panose="02040503050406030204" pitchFamily="18" charset="0"/>
                              <a:ea typeface="Cambria Math" panose="02040503050406030204" pitchFamily="18" charset="0"/>
                            </a:rPr>
                            <m:t>𝑟</m:t>
                          </m:r>
                        </m:e>
                        <m:sup>
                          <m:r>
                            <a:rPr lang="en-AU" sz="2400" b="0" i="1">
                              <a:latin typeface="Cambria Math" panose="02040503050406030204" pitchFamily="18" charset="0"/>
                              <a:ea typeface="Cambria Math" panose="02040503050406030204" pitchFamily="18" charset="0"/>
                            </a:rPr>
                            <m:t>2</m:t>
                          </m:r>
                        </m:sup>
                      </m:sSup>
                      <m:r>
                        <a:rPr lang="en-AU" sz="2400" b="0" i="1" smtClean="0">
                          <a:latin typeface="Cambria Math" panose="02040503050406030204" pitchFamily="18" charset="0"/>
                          <a:ea typeface="Cambria Math" panose="02040503050406030204" pitchFamily="18" charset="0"/>
                        </a:rPr>
                        <m:t>+2</m:t>
                      </m:r>
                      <m:r>
                        <a:rPr lang="en-AU" sz="2400" b="0" i="1">
                          <a:latin typeface="Cambria Math" panose="02040503050406030204" pitchFamily="18" charset="0"/>
                          <a:ea typeface="Cambria Math" panose="02040503050406030204" pitchFamily="18" charset="0"/>
                        </a:rPr>
                        <m:t>𝜋</m:t>
                      </m:r>
                      <m:r>
                        <a:rPr lang="en-AU" sz="2400" b="0" i="1" smtClean="0">
                          <a:latin typeface="Cambria Math" panose="02040503050406030204" pitchFamily="18" charset="0"/>
                          <a:ea typeface="Cambria Math" panose="02040503050406030204" pitchFamily="18" charset="0"/>
                        </a:rPr>
                        <m:t>𝑟h</m:t>
                      </m:r>
                    </m:oMath>
                  </m:oMathPara>
                </a14:m>
                <a:endParaRPr lang="en-AU" sz="24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2400" b="1" i="1" smtClean="0">
                          <a:latin typeface="Cambria Math" panose="02040503050406030204" pitchFamily="18" charset="0"/>
                          <a:ea typeface="Cambria Math" panose="02040503050406030204" pitchFamily="18" charset="0"/>
                        </a:rPr>
                        <m:t>       </m:t>
                      </m:r>
                    </m:oMath>
                  </m:oMathPara>
                </a14:m>
                <a:endParaRPr lang="en-AU" sz="2400" b="1" i="1" dirty="0">
                  <a:latin typeface="Cambria Math" panose="02040503050406030204" pitchFamily="18" charset="0"/>
                  <a:ea typeface="Cambria Math" panose="02040503050406030204" pitchFamily="18" charset="0"/>
                </a:endParaRPr>
              </a:p>
              <a:p>
                <a:endParaRPr lang="en-AU" sz="2400" b="1" dirty="0"/>
              </a:p>
              <a:p>
                <a:endParaRPr lang="en-AU" b="0" dirty="0"/>
              </a:p>
              <a:p>
                <a:endParaRPr lang="en-AU" b="0" dirty="0">
                  <a:ea typeface="Cambria Math" panose="02040503050406030204" pitchFamily="18" charset="0"/>
                </a:endParaRPr>
              </a:p>
              <a:p>
                <a:endParaRPr lang="en-AU" b="0" dirty="0">
                  <a:ea typeface="Cambria Math" panose="02040503050406030204" pitchFamily="18" charset="0"/>
                </a:endParaRPr>
              </a:p>
              <a:p>
                <a:r>
                  <a:rPr lang="en-AU" b="0" dirty="0">
                    <a:ea typeface="Cambria Math" panose="02040503050406030204" pitchFamily="18" charset="0"/>
                  </a:rPr>
                  <a:t>   </a:t>
                </a:r>
                <a:endParaRPr lang="en-US" dirty="0"/>
              </a:p>
            </p:txBody>
          </p:sp>
        </mc:Choice>
        <mc:Fallback xmlns="">
          <p:sp>
            <p:nvSpPr>
              <p:cNvPr id="11" name="TextBox 10">
                <a:extLst>
                  <a:ext uri="{FF2B5EF4-FFF2-40B4-BE49-F238E27FC236}">
                    <a16:creationId xmlns:a16="http://schemas.microsoft.com/office/drawing/2014/main" id="{5ADE86D2-EF39-9195-E38F-455D701D45E5}"/>
                  </a:ext>
                </a:extLst>
              </p:cNvPr>
              <p:cNvSpPr txBox="1">
                <a:spLocks noRot="1" noChangeAspect="1" noMove="1" noResize="1" noEditPoints="1" noAdjustHandles="1" noChangeArrowheads="1" noChangeShapeType="1" noTextEdit="1"/>
              </p:cNvSpPr>
              <p:nvPr/>
            </p:nvSpPr>
            <p:spPr>
              <a:xfrm>
                <a:off x="711113" y="4025227"/>
                <a:ext cx="5043490" cy="2224327"/>
              </a:xfrm>
              <a:prstGeom prst="rect">
                <a:avLst/>
              </a:prstGeom>
              <a:blipFill>
                <a:blip r:embed="rId4"/>
                <a:stretch>
                  <a:fillRect l="-2177"/>
                </a:stretch>
              </a:blipFill>
            </p:spPr>
            <p:txBody>
              <a:bodyPr/>
              <a:lstStyle/>
              <a:p>
                <a:r>
                  <a:rPr lang="en-AU">
                    <a:noFill/>
                  </a:rPr>
                  <a:t> </a:t>
                </a:r>
              </a:p>
            </p:txBody>
          </p:sp>
        </mc:Fallback>
      </mc:AlternateContent>
      <p:grpSp>
        <p:nvGrpSpPr>
          <p:cNvPr id="18" name="Group 17">
            <a:extLst>
              <a:ext uri="{FF2B5EF4-FFF2-40B4-BE49-F238E27FC236}">
                <a16:creationId xmlns:a16="http://schemas.microsoft.com/office/drawing/2014/main" id="{E40C8C8B-C4D3-DBA6-2094-CA7A615D75A7}"/>
              </a:ext>
              <a:ext uri="{C183D7F6-B498-43B3-948B-1728B52AA6E4}">
                <adec:decorative xmlns:adec="http://schemas.microsoft.com/office/drawing/2017/decorative" val="1"/>
              </a:ext>
            </a:extLst>
          </p:cNvPr>
          <p:cNvGrpSpPr/>
          <p:nvPr/>
        </p:nvGrpSpPr>
        <p:grpSpPr>
          <a:xfrm>
            <a:off x="4568145" y="4094468"/>
            <a:ext cx="4320000" cy="1303716"/>
            <a:chOff x="872032" y="4446734"/>
            <a:chExt cx="4257876" cy="1303716"/>
          </a:xfrm>
        </p:grpSpPr>
        <p:sp>
          <p:nvSpPr>
            <p:cNvPr id="19" name="Arrow: Right 18">
              <a:extLst>
                <a:ext uri="{FF2B5EF4-FFF2-40B4-BE49-F238E27FC236}">
                  <a16:creationId xmlns:a16="http://schemas.microsoft.com/office/drawing/2014/main" id="{01991E79-E922-E7CA-3F87-505FE653357F}"/>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Right 19">
              <a:extLst>
                <a:ext uri="{FF2B5EF4-FFF2-40B4-BE49-F238E27FC236}">
                  <a16:creationId xmlns:a16="http://schemas.microsoft.com/office/drawing/2014/main" id="{BC7A7BCE-D6EC-5A8F-2C6F-DD30B0812A41}"/>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A24B4D79-C361-F3FC-4597-B2E93EAD76A1}"/>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Rectangle: Rounded Corners 11">
            <a:extLst>
              <a:ext uri="{FF2B5EF4-FFF2-40B4-BE49-F238E27FC236}">
                <a16:creationId xmlns:a16="http://schemas.microsoft.com/office/drawing/2014/main" id="{0676E13B-FD38-EC4F-BD34-1F6435A736B2}"/>
              </a:ext>
            </a:extLst>
          </p:cNvPr>
          <p:cNvSpPr/>
          <p:nvPr/>
        </p:nvSpPr>
        <p:spPr>
          <a:xfrm>
            <a:off x="9296967" y="3567489"/>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27</a:t>
            </a:fld>
            <a:endParaRPr lang="en-AU"/>
          </a:p>
        </p:txBody>
      </p:sp>
    </p:spTree>
    <p:extLst>
      <p:ext uri="{BB962C8B-B14F-4D97-AF65-F5344CB8AC3E}">
        <p14:creationId xmlns:p14="http://schemas.microsoft.com/office/powerpoint/2010/main" val="40597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Your turn 1 – solution</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2: Find the surface area of this closed cylinder</a:t>
            </a:r>
          </a:p>
        </p:txBody>
      </p:sp>
      <p:pic>
        <p:nvPicPr>
          <p:cNvPr id="3" name="Picture 2" descr="A cylinder with a height of 15mm and a radius of 6mm. ">
            <a:extLst>
              <a:ext uri="{FF2B5EF4-FFF2-40B4-BE49-F238E27FC236}">
                <a16:creationId xmlns:a16="http://schemas.microsoft.com/office/drawing/2014/main" id="{04CF9BC5-FA27-61DE-1EBE-D7F30D651B7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293" y="1800000"/>
            <a:ext cx="3474537" cy="14905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DE86D2-EF39-9195-E38F-455D701D45E5}"/>
                  </a:ext>
                </a:extLst>
              </p:cNvPr>
              <p:cNvSpPr txBox="1"/>
              <p:nvPr/>
            </p:nvSpPr>
            <p:spPr>
              <a:xfrm>
                <a:off x="705990" y="3726252"/>
                <a:ext cx="5043490" cy="18466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𝑆𝐴</m:t>
                      </m:r>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𝜋</m:t>
                      </m:r>
                      <m:sSup>
                        <m:sSupPr>
                          <m:ctrlPr>
                            <a:rPr lang="en-AU" sz="2000" i="1">
                              <a:latin typeface="Cambria Math" panose="02040503050406030204" pitchFamily="18" charset="0"/>
                              <a:ea typeface="Cambria Math" panose="02040503050406030204" pitchFamily="18" charset="0"/>
                            </a:rPr>
                          </m:ctrlPr>
                        </m:sSupPr>
                        <m:e>
                          <m:r>
                            <a:rPr lang="en-AU" sz="2000" b="0" i="1">
                              <a:latin typeface="Cambria Math" panose="02040503050406030204" pitchFamily="18" charset="0"/>
                              <a:ea typeface="Cambria Math" panose="02040503050406030204" pitchFamily="18" charset="0"/>
                            </a:rPr>
                            <m:t>𝑟</m:t>
                          </m:r>
                        </m:e>
                        <m:sup>
                          <m:r>
                            <a:rPr lang="en-AU" sz="2000" b="0" i="1">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+2</m:t>
                      </m:r>
                      <m:r>
                        <a:rPr lang="en-AU" sz="2000" b="0" i="1">
                          <a:latin typeface="Cambria Math" panose="02040503050406030204" pitchFamily="18" charset="0"/>
                          <a:ea typeface="Cambria Math" panose="02040503050406030204" pitchFamily="18" charset="0"/>
                        </a:rPr>
                        <m:t>𝜋</m:t>
                      </m:r>
                      <m:r>
                        <a:rPr lang="en-AU" sz="2000" b="0" i="1" smtClean="0">
                          <a:latin typeface="Cambria Math" panose="02040503050406030204" pitchFamily="18" charset="0"/>
                          <a:ea typeface="Cambria Math" panose="02040503050406030204" pitchFamily="18" charset="0"/>
                        </a:rPr>
                        <m:t>𝑟h</m:t>
                      </m:r>
                    </m:oMath>
                  </m:oMathPara>
                </a14:m>
                <a:endParaRPr lang="en-AU" sz="2000" dirty="0">
                  <a:ea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𝑆𝐴</m:t>
                      </m:r>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𝜋</m:t>
                      </m:r>
                      <m:r>
                        <a:rPr lang="en-AU" sz="2000" b="0" i="1" smtClean="0">
                          <a:latin typeface="Cambria Math" panose="02040503050406030204" pitchFamily="18" charset="0"/>
                          <a:ea typeface="Cambria Math" panose="02040503050406030204" pitchFamily="18" charset="0"/>
                        </a:rPr>
                        <m:t>×</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6</m:t>
                          </m:r>
                        </m:e>
                        <m:sup>
                          <m:r>
                            <a:rPr lang="en-AU" sz="2000" b="0" i="1" smtClean="0">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𝜋</m:t>
                      </m:r>
                      <m:r>
                        <a:rPr lang="en-AU" sz="2000" b="0" i="1" smtClean="0">
                          <a:latin typeface="Cambria Math" panose="02040503050406030204" pitchFamily="18" charset="0"/>
                          <a:ea typeface="Cambria Math" panose="02040503050406030204" pitchFamily="18" charset="0"/>
                        </a:rPr>
                        <m:t>×6×15</m:t>
                      </m:r>
                    </m:oMath>
                  </m:oMathPara>
                </a14:m>
                <a:endParaRPr lang="en-AU" sz="2000" dirty="0">
                  <a:ea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𝑆𝐴</m:t>
                      </m:r>
                      <m:r>
                        <a:rPr lang="en-AU" sz="2000" b="0" i="1" smtClean="0">
                          <a:latin typeface="Cambria Math" panose="02040503050406030204" pitchFamily="18" charset="0"/>
                          <a:ea typeface="Cambria Math" panose="02040503050406030204" pitchFamily="18" charset="0"/>
                        </a:rPr>
                        <m:t>=</m:t>
                      </m:r>
                      <m:r>
                        <a:rPr lang="en-AU" sz="2000" b="0" i="0" smtClean="0">
                          <a:latin typeface="Cambria Math" panose="02040503050406030204" pitchFamily="18" charset="0"/>
                          <a:ea typeface="Cambria Math" panose="02040503050406030204" pitchFamily="18" charset="0"/>
                        </a:rPr>
                        <m:t>791.7</m:t>
                      </m:r>
                      <m:sSup>
                        <m:sSupPr>
                          <m:ctrlPr>
                            <a:rPr lang="en-AU" sz="2000" b="0" i="1" smtClean="0">
                              <a:latin typeface="Cambria Math" panose="02040503050406030204" pitchFamily="18" charset="0"/>
                              <a:ea typeface="Cambria Math" panose="02040503050406030204" pitchFamily="18" charset="0"/>
                            </a:rPr>
                          </m:ctrlPr>
                        </m:sSupPr>
                        <m:e>
                          <m:r>
                            <m:rPr>
                              <m:sty m:val="p"/>
                            </m:rPr>
                            <a:rPr lang="en-AU" sz="2000" b="0" i="0" smtClean="0">
                              <a:latin typeface="Cambria Math" panose="02040503050406030204" pitchFamily="18" charset="0"/>
                              <a:ea typeface="Cambria Math" panose="02040503050406030204" pitchFamily="18" charset="0"/>
                            </a:rPr>
                            <m:t>mm</m:t>
                          </m:r>
                        </m:e>
                        <m:sup>
                          <m:r>
                            <a:rPr lang="en-AU" sz="2000" b="0" i="0" smtClean="0">
                              <a:latin typeface="Cambria Math" panose="02040503050406030204" pitchFamily="18" charset="0"/>
                              <a:ea typeface="Cambria Math" panose="02040503050406030204" pitchFamily="18" charset="0"/>
                            </a:rPr>
                            <m:t>2</m:t>
                          </m:r>
                        </m:sup>
                      </m:sSup>
                    </m:oMath>
                  </m:oMathPara>
                </a14:m>
                <a:endParaRPr lang="en-AU" sz="2000" dirty="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5ADE86D2-EF39-9195-E38F-455D701D45E5}"/>
                  </a:ext>
                </a:extLst>
              </p:cNvPr>
              <p:cNvSpPr txBox="1">
                <a:spLocks noRot="1" noChangeAspect="1" noMove="1" noResize="1" noEditPoints="1" noAdjustHandles="1" noChangeArrowheads="1" noChangeShapeType="1" noTextEdit="1"/>
              </p:cNvSpPr>
              <p:nvPr/>
            </p:nvSpPr>
            <p:spPr>
              <a:xfrm>
                <a:off x="705990" y="3726252"/>
                <a:ext cx="5043490" cy="1846659"/>
              </a:xfrm>
              <a:prstGeom prst="rect">
                <a:avLst/>
              </a:prstGeom>
              <a:blipFill>
                <a:blip r:embed="rId4"/>
                <a:stretch>
                  <a:fillRect/>
                </a:stretch>
              </a:blipFill>
            </p:spPr>
            <p:txBody>
              <a:bodyPr/>
              <a:lstStyle/>
              <a:p>
                <a:r>
                  <a:rPr lang="en-AU">
                    <a:noFill/>
                  </a:rPr>
                  <a:t> </a:t>
                </a:r>
              </a:p>
            </p:txBody>
          </p:sp>
        </mc:Fallback>
      </mc:AlternateContent>
      <p:grpSp>
        <p:nvGrpSpPr>
          <p:cNvPr id="19" name="Group 18">
            <a:extLst>
              <a:ext uri="{FF2B5EF4-FFF2-40B4-BE49-F238E27FC236}">
                <a16:creationId xmlns:a16="http://schemas.microsoft.com/office/drawing/2014/main" id="{80CB9B6B-CE67-5EB0-18F3-D6068B84A50D}"/>
              </a:ext>
              <a:ext uri="{C183D7F6-B498-43B3-948B-1728B52AA6E4}">
                <adec:decorative xmlns:adec="http://schemas.microsoft.com/office/drawing/2017/decorative" val="1"/>
              </a:ext>
            </a:extLst>
          </p:cNvPr>
          <p:cNvGrpSpPr/>
          <p:nvPr/>
        </p:nvGrpSpPr>
        <p:grpSpPr>
          <a:xfrm>
            <a:off x="4568145" y="4094468"/>
            <a:ext cx="4320000" cy="1303716"/>
            <a:chOff x="872032" y="4446734"/>
            <a:chExt cx="4257876" cy="1303716"/>
          </a:xfrm>
        </p:grpSpPr>
        <p:sp>
          <p:nvSpPr>
            <p:cNvPr id="20" name="Arrow: Right 19">
              <a:extLst>
                <a:ext uri="{FF2B5EF4-FFF2-40B4-BE49-F238E27FC236}">
                  <a16:creationId xmlns:a16="http://schemas.microsoft.com/office/drawing/2014/main" id="{77D43D98-B35C-D975-11CB-0725FB629ADB}"/>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812C472D-425E-3CBD-C378-F595CE74E293}"/>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E14FE60E-C0AE-6655-2439-598E20BAC7EA}"/>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Rounded Corners 17">
            <a:extLst>
              <a:ext uri="{FF2B5EF4-FFF2-40B4-BE49-F238E27FC236}">
                <a16:creationId xmlns:a16="http://schemas.microsoft.com/office/drawing/2014/main" id="{F01D1F1E-8DA3-F3AE-A77C-B716E59611D7}"/>
              </a:ext>
            </a:extLst>
          </p:cNvPr>
          <p:cNvSpPr/>
          <p:nvPr/>
        </p:nvSpPr>
        <p:spPr>
          <a:xfrm>
            <a:off x="9296967" y="3567489"/>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28</a:t>
            </a:fld>
            <a:endParaRPr lang="en-AU"/>
          </a:p>
        </p:txBody>
      </p:sp>
    </p:spTree>
    <p:extLst>
      <p:ext uri="{BB962C8B-B14F-4D97-AF65-F5344CB8AC3E}">
        <p14:creationId xmlns:p14="http://schemas.microsoft.com/office/powerpoint/2010/main" val="29073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Worked example 2</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3: Find the surface area of this open cylinder</a:t>
            </a:r>
          </a:p>
        </p:txBody>
      </p:sp>
      <p:sp>
        <p:nvSpPr>
          <p:cNvPr id="3" name="Speech Bubble: Rectangle with Corners Rounded 2">
            <a:extLst>
              <a:ext uri="{FF2B5EF4-FFF2-40B4-BE49-F238E27FC236}">
                <a16:creationId xmlns:a16="http://schemas.microsoft.com/office/drawing/2014/main" id="{C7D92280-2D72-A93D-4A4C-CD0E730388D6}"/>
              </a:ext>
            </a:extLst>
          </p:cNvPr>
          <p:cNvSpPr/>
          <p:nvPr/>
        </p:nvSpPr>
        <p:spPr>
          <a:xfrm>
            <a:off x="3088683" y="2402940"/>
            <a:ext cx="3349680" cy="1088589"/>
          </a:xfrm>
          <a:prstGeom prst="wedgeRoundRectCallout">
            <a:avLst>
              <a:gd name="adj1" fmla="val -20064"/>
              <a:gd name="adj2" fmla="val -7355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85725"/>
            <a:r>
              <a:rPr lang="en-AU" dirty="0"/>
              <a:t>What difference does the word open make?</a:t>
            </a:r>
          </a:p>
        </p:txBody>
      </p:sp>
      <p:pic>
        <p:nvPicPr>
          <p:cNvPr id="12" name="Picture 11" descr="A cylinder with a height of 15mm and a radius of 6mm. ">
            <a:extLst>
              <a:ext uri="{FF2B5EF4-FFF2-40B4-BE49-F238E27FC236}">
                <a16:creationId xmlns:a16="http://schemas.microsoft.com/office/drawing/2014/main" id="{B8A9664F-75E3-EA87-4533-882D22B3B8F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293" y="1799999"/>
            <a:ext cx="3474537" cy="1490512"/>
          </a:xfrm>
          <a:prstGeom prst="rect">
            <a:avLst/>
          </a:prstGeom>
        </p:spPr>
      </p:pic>
      <p:grpSp>
        <p:nvGrpSpPr>
          <p:cNvPr id="19" name="Group 18">
            <a:extLst>
              <a:ext uri="{FF2B5EF4-FFF2-40B4-BE49-F238E27FC236}">
                <a16:creationId xmlns:a16="http://schemas.microsoft.com/office/drawing/2014/main" id="{82BFED4A-B080-E07E-36BD-46A05ACC420C}"/>
              </a:ext>
              <a:ext uri="{C183D7F6-B498-43B3-948B-1728B52AA6E4}">
                <adec:decorative xmlns:adec="http://schemas.microsoft.com/office/drawing/2017/decorative" val="1"/>
              </a:ext>
            </a:extLst>
          </p:cNvPr>
          <p:cNvGrpSpPr/>
          <p:nvPr/>
        </p:nvGrpSpPr>
        <p:grpSpPr>
          <a:xfrm>
            <a:off x="4568145" y="4094468"/>
            <a:ext cx="4320000" cy="1303716"/>
            <a:chOff x="872032" y="4446734"/>
            <a:chExt cx="4257876" cy="1303716"/>
          </a:xfrm>
        </p:grpSpPr>
        <p:sp>
          <p:nvSpPr>
            <p:cNvPr id="20" name="Arrow: Right 19">
              <a:extLst>
                <a:ext uri="{FF2B5EF4-FFF2-40B4-BE49-F238E27FC236}">
                  <a16:creationId xmlns:a16="http://schemas.microsoft.com/office/drawing/2014/main" id="{2D312D2A-C180-BFB1-3EBA-44571A90F2DE}"/>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165FCF78-DFEE-FE0A-B29B-C30699D9F4FD}"/>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3504F433-4666-273E-05DB-71A6FFBA65C8}"/>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Rounded Corners 17">
            <a:extLst>
              <a:ext uri="{FF2B5EF4-FFF2-40B4-BE49-F238E27FC236}">
                <a16:creationId xmlns:a16="http://schemas.microsoft.com/office/drawing/2014/main" id="{910B872D-5006-AB0A-7807-421B11D4B92F}"/>
              </a:ext>
            </a:extLst>
          </p:cNvPr>
          <p:cNvSpPr/>
          <p:nvPr/>
        </p:nvSpPr>
        <p:spPr>
          <a:xfrm>
            <a:off x="9296967" y="3567489"/>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29</a:t>
            </a:fld>
            <a:endParaRPr lang="en-AU"/>
          </a:p>
        </p:txBody>
      </p:sp>
    </p:spTree>
    <p:extLst>
      <p:ext uri="{BB962C8B-B14F-4D97-AF65-F5344CB8AC3E}">
        <p14:creationId xmlns:p14="http://schemas.microsoft.com/office/powerpoint/2010/main" val="355124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Exploring A4 cylinders</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Comparing volumes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1620000"/>
            <a:ext cx="11484000" cy="506422"/>
          </a:xfrm>
        </p:spPr>
        <p:txBody>
          <a:bodyPr>
            <a:normAutofit/>
          </a:bodyPr>
          <a:lstStyle/>
          <a:p>
            <a:pPr marL="0" indent="0">
              <a:buNone/>
            </a:pPr>
            <a:r>
              <a:rPr lang="en-AU" sz="1800" dirty="0">
                <a:effectLst/>
              </a:rPr>
              <a:t>Which of the two cylinders has the greatest volume?</a:t>
            </a:r>
            <a:endParaRPr lang="en-AU" sz="1800" dirty="0"/>
          </a:p>
        </p:txBody>
      </p:sp>
      <p:pic>
        <p:nvPicPr>
          <p:cNvPr id="3" name="Picture 2" descr="A4 sheet of paper flat with a&#10;diagram showing the paper curled up long ways and a diagram showing the paper curled up the short side.">
            <a:extLst>
              <a:ext uri="{FF2B5EF4-FFF2-40B4-BE49-F238E27FC236}">
                <a16:creationId xmlns:a16="http://schemas.microsoft.com/office/drawing/2014/main" id="{F839F71B-F5C8-1D2A-C75E-3F98EC8083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2251430"/>
            <a:ext cx="4812032" cy="396281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7ECAEE7-EC42-9EED-F6C0-F9AEE726CB8D}"/>
              </a:ext>
              <a:ext uri="{C183D7F6-B498-43B3-948B-1728B52AA6E4}">
                <adec:decorative xmlns:adec="http://schemas.microsoft.com/office/drawing/2017/decorative" val="0"/>
              </a:ext>
            </a:extLst>
          </p:cNvPr>
          <p:cNvSpPr txBox="1"/>
          <p:nvPr/>
        </p:nvSpPr>
        <p:spPr>
          <a:xfrm>
            <a:off x="359999" y="6401399"/>
            <a:ext cx="6324135"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4"/>
              </a:rPr>
              <a:t>nzmaths.co.nz/resource/a4-cylinders</a:t>
            </a:r>
            <a:endParaRPr lang="en-AU" sz="1200" dirty="0"/>
          </a:p>
        </p:txBody>
      </p:sp>
      <p:grpSp>
        <p:nvGrpSpPr>
          <p:cNvPr id="13" name="Group 12" descr="How do you know?&#10;What do you notice?&#10;What do you wonder?">
            <a:extLst>
              <a:ext uri="{FF2B5EF4-FFF2-40B4-BE49-F238E27FC236}">
                <a16:creationId xmlns:a16="http://schemas.microsoft.com/office/drawing/2014/main" id="{3A921557-C3C4-FE16-4E30-42E1340D5D23}"/>
              </a:ext>
            </a:extLst>
          </p:cNvPr>
          <p:cNvGrpSpPr/>
          <p:nvPr/>
        </p:nvGrpSpPr>
        <p:grpSpPr>
          <a:xfrm>
            <a:off x="7097987" y="2453887"/>
            <a:ext cx="4746013" cy="2759493"/>
            <a:chOff x="6096000" y="2453887"/>
            <a:chExt cx="4746013" cy="2759493"/>
          </a:xfrm>
        </p:grpSpPr>
        <p:sp>
          <p:nvSpPr>
            <p:cNvPr id="7" name="Rectangle: Rounded Corners 6">
              <a:extLst>
                <a:ext uri="{FF2B5EF4-FFF2-40B4-BE49-F238E27FC236}">
                  <a16:creationId xmlns:a16="http://schemas.microsoft.com/office/drawing/2014/main" id="{F59FD68C-FF70-2136-5AE3-E37E8CBA0A4E}"/>
                </a:ext>
                <a:ext uri="{C183D7F6-B498-43B3-948B-1728B52AA6E4}">
                  <adec:decorative xmlns:adec="http://schemas.microsoft.com/office/drawing/2017/decorative" val="0"/>
                </a:ext>
              </a:extLst>
            </p:cNvPr>
            <p:cNvSpPr/>
            <p:nvPr/>
          </p:nvSpPr>
          <p:spPr>
            <a:xfrm>
              <a:off x="7580263" y="2453887"/>
              <a:ext cx="2035064" cy="117757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9875"/>
              <a:r>
                <a:rPr lang="en-AU" dirty="0"/>
                <a:t>How do you know?</a:t>
              </a:r>
            </a:p>
          </p:txBody>
        </p:sp>
        <p:grpSp>
          <p:nvGrpSpPr>
            <p:cNvPr id="8" name="Group 7">
              <a:extLst>
                <a:ext uri="{FF2B5EF4-FFF2-40B4-BE49-F238E27FC236}">
                  <a16:creationId xmlns:a16="http://schemas.microsoft.com/office/drawing/2014/main" id="{9D519094-ABB0-2447-D191-D4EDF433EF7D}"/>
                </a:ext>
              </a:extLst>
            </p:cNvPr>
            <p:cNvGrpSpPr/>
            <p:nvPr/>
          </p:nvGrpSpPr>
          <p:grpSpPr>
            <a:xfrm>
              <a:off x="6096000" y="4035810"/>
              <a:ext cx="4746013" cy="1177570"/>
              <a:chOff x="6216002" y="5662153"/>
              <a:chExt cx="4746013" cy="1177570"/>
            </a:xfrm>
          </p:grpSpPr>
          <p:sp>
            <p:nvSpPr>
              <p:cNvPr id="10" name="Rectangle: Rounded Corners 9">
                <a:extLst>
                  <a:ext uri="{FF2B5EF4-FFF2-40B4-BE49-F238E27FC236}">
                    <a16:creationId xmlns:a16="http://schemas.microsoft.com/office/drawing/2014/main" id="{7E7ADF48-80C8-7176-67BC-432905AC56F0}"/>
                  </a:ext>
                  <a:ext uri="{C183D7F6-B498-43B3-948B-1728B52AA6E4}">
                    <adec:decorative xmlns:adec="http://schemas.microsoft.com/office/drawing/2017/decorative" val="0"/>
                  </a:ext>
                </a:extLst>
              </p:cNvPr>
              <p:cNvSpPr/>
              <p:nvPr/>
            </p:nvSpPr>
            <p:spPr>
              <a:xfrm>
                <a:off x="6216002" y="5662153"/>
                <a:ext cx="2035064" cy="1177570"/>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dirty="0"/>
                  <a:t>What do you notice?</a:t>
                </a:r>
              </a:p>
            </p:txBody>
          </p:sp>
          <p:sp>
            <p:nvSpPr>
              <p:cNvPr id="11" name="Rectangle: Rounded Corners 10">
                <a:extLst>
                  <a:ext uri="{FF2B5EF4-FFF2-40B4-BE49-F238E27FC236}">
                    <a16:creationId xmlns:a16="http://schemas.microsoft.com/office/drawing/2014/main" id="{86DB614C-60B1-2C8A-FF0B-048E72B2A247}"/>
                  </a:ext>
                  <a:ext uri="{C183D7F6-B498-43B3-948B-1728B52AA6E4}">
                    <adec:decorative xmlns:adec="http://schemas.microsoft.com/office/drawing/2017/decorative" val="0"/>
                  </a:ext>
                </a:extLst>
              </p:cNvPr>
              <p:cNvSpPr/>
              <p:nvPr/>
            </p:nvSpPr>
            <p:spPr>
              <a:xfrm>
                <a:off x="8926951" y="5662153"/>
                <a:ext cx="2035064" cy="1177570"/>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dirty="0"/>
                  <a:t>What do you wonder?</a:t>
                </a:r>
              </a:p>
            </p:txBody>
          </p:sp>
        </p:grpSp>
      </p:gr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115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Worked example 2 – solution</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3: Find the surface area of this open cylinder</a:t>
            </a:r>
          </a:p>
        </p:txBody>
      </p:sp>
      <p:pic>
        <p:nvPicPr>
          <p:cNvPr id="9" name="Picture 8" descr="A cylinder with a height of 15mm and a radius of 6mm. ">
            <a:extLst>
              <a:ext uri="{FF2B5EF4-FFF2-40B4-BE49-F238E27FC236}">
                <a16:creationId xmlns:a16="http://schemas.microsoft.com/office/drawing/2014/main" id="{4BAE144C-D4BF-BC2E-55E1-B8A8818CB6D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293" y="1800000"/>
            <a:ext cx="3474537" cy="14905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DE86D2-EF39-9195-E38F-455D701D45E5}"/>
                  </a:ext>
                </a:extLst>
              </p:cNvPr>
              <p:cNvSpPr txBox="1"/>
              <p:nvPr/>
            </p:nvSpPr>
            <p:spPr>
              <a:xfrm>
                <a:off x="360000" y="3812365"/>
                <a:ext cx="5043490" cy="167443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𝑆𝐴</m:t>
                      </m:r>
                      <m:r>
                        <a:rPr lang="en-AU" b="0" i="1" smtClean="0">
                          <a:latin typeface="Cambria Math" panose="02040503050406030204" pitchFamily="18" charset="0"/>
                          <a:ea typeface="Cambria Math" panose="02040503050406030204" pitchFamily="18" charset="0"/>
                        </a:rPr>
                        <m:t>=2</m:t>
                      </m:r>
                      <m:r>
                        <a:rPr lang="en-AU" b="0" i="1">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𝑟h</m:t>
                      </m:r>
                    </m:oMath>
                  </m:oMathPara>
                </a14:m>
                <a:endParaRPr lang="en-AU" b="0" i="1" dirty="0">
                  <a:ea typeface="Cambria Math" panose="02040503050406030204" pitchFamily="18" charset="0"/>
                </a:endParaRPr>
              </a:p>
              <a:p>
                <a:pPr marL="324000">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=2×</m:t>
                      </m:r>
                      <m:r>
                        <a:rPr lang="en-AU" b="0" i="1">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×6×15</m:t>
                      </m:r>
                    </m:oMath>
                  </m:oMathPara>
                </a14:m>
                <a:endParaRPr lang="en-AU" dirty="0"/>
              </a:p>
              <a:p>
                <a:pPr marL="324000">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=565.49</m:t>
                      </m:r>
                      <m:r>
                        <a:rPr lang="en-AU" b="0" i="1" smtClean="0">
                          <a:latin typeface="Cambria Math" panose="02040503050406030204" pitchFamily="18" charset="0"/>
                        </a:rPr>
                        <m:t>𝑚</m:t>
                      </m:r>
                      <m:sSup>
                        <m:sSupPr>
                          <m:ctrlPr>
                            <a:rPr lang="en-AU"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oMath>
                  </m:oMathPara>
                </a14:m>
                <a:endParaRPr lang="en-AU" dirty="0"/>
              </a:p>
            </p:txBody>
          </p:sp>
        </mc:Choice>
        <mc:Fallback xmlns="">
          <p:sp>
            <p:nvSpPr>
              <p:cNvPr id="11" name="TextBox 10">
                <a:extLst>
                  <a:ext uri="{FF2B5EF4-FFF2-40B4-BE49-F238E27FC236}">
                    <a16:creationId xmlns:a16="http://schemas.microsoft.com/office/drawing/2014/main" id="{5ADE86D2-EF39-9195-E38F-455D701D45E5}"/>
                  </a:ext>
                </a:extLst>
              </p:cNvPr>
              <p:cNvSpPr txBox="1">
                <a:spLocks noRot="1" noChangeAspect="1" noMove="1" noResize="1" noEditPoints="1" noAdjustHandles="1" noChangeArrowheads="1" noChangeShapeType="1" noTextEdit="1"/>
              </p:cNvSpPr>
              <p:nvPr/>
            </p:nvSpPr>
            <p:spPr>
              <a:xfrm>
                <a:off x="360000" y="3812365"/>
                <a:ext cx="5043490" cy="1674433"/>
              </a:xfrm>
              <a:prstGeom prst="rect">
                <a:avLst/>
              </a:prstGeom>
              <a:blipFill>
                <a:blip r:embed="rId4"/>
                <a:stretch>
                  <a:fillRect/>
                </a:stretch>
              </a:blipFill>
            </p:spPr>
            <p:txBody>
              <a:bodyPr/>
              <a:lstStyle/>
              <a:p>
                <a:r>
                  <a:rPr lang="en-AU">
                    <a:noFill/>
                  </a:rPr>
                  <a:t> </a:t>
                </a:r>
              </a:p>
            </p:txBody>
          </p:sp>
        </mc:Fallback>
      </mc:AlternateContent>
      <p:grpSp>
        <p:nvGrpSpPr>
          <p:cNvPr id="19" name="Group 18">
            <a:extLst>
              <a:ext uri="{FF2B5EF4-FFF2-40B4-BE49-F238E27FC236}">
                <a16:creationId xmlns:a16="http://schemas.microsoft.com/office/drawing/2014/main" id="{DE9C36A2-0A0C-D414-FB35-382764E21E76}"/>
              </a:ext>
              <a:ext uri="{C183D7F6-B498-43B3-948B-1728B52AA6E4}">
                <adec:decorative xmlns:adec="http://schemas.microsoft.com/office/drawing/2017/decorative" val="1"/>
              </a:ext>
            </a:extLst>
          </p:cNvPr>
          <p:cNvGrpSpPr/>
          <p:nvPr/>
        </p:nvGrpSpPr>
        <p:grpSpPr>
          <a:xfrm>
            <a:off x="4568145" y="4094468"/>
            <a:ext cx="4320000" cy="1303716"/>
            <a:chOff x="872032" y="4446734"/>
            <a:chExt cx="4257876" cy="1303716"/>
          </a:xfrm>
        </p:grpSpPr>
        <p:sp>
          <p:nvSpPr>
            <p:cNvPr id="20" name="Arrow: Right 19">
              <a:extLst>
                <a:ext uri="{FF2B5EF4-FFF2-40B4-BE49-F238E27FC236}">
                  <a16:creationId xmlns:a16="http://schemas.microsoft.com/office/drawing/2014/main" id="{3E0AE70A-BE17-88B7-5FF7-94920D623B39}"/>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DDC4984E-0946-C104-714E-41A0C7D2FF34}"/>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DA1C9D93-6160-0EF5-172F-AE4B106B7871}"/>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Rounded Corners 17">
            <a:extLst>
              <a:ext uri="{FF2B5EF4-FFF2-40B4-BE49-F238E27FC236}">
                <a16:creationId xmlns:a16="http://schemas.microsoft.com/office/drawing/2014/main" id="{B0515B50-6518-5B74-F0E5-9F24E828EF18}"/>
              </a:ext>
            </a:extLst>
          </p:cNvPr>
          <p:cNvSpPr/>
          <p:nvPr/>
        </p:nvSpPr>
        <p:spPr>
          <a:xfrm>
            <a:off x="9296967" y="3567489"/>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30</a:t>
            </a:fld>
            <a:endParaRPr lang="en-AU"/>
          </a:p>
        </p:txBody>
      </p:sp>
    </p:spTree>
    <p:extLst>
      <p:ext uri="{BB962C8B-B14F-4D97-AF65-F5344CB8AC3E}">
        <p14:creationId xmlns:p14="http://schemas.microsoft.com/office/powerpoint/2010/main" val="42247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Your turn 2</a:t>
            </a:r>
          </a:p>
        </p:txBody>
      </p:sp>
      <p:sp>
        <p:nvSpPr>
          <p:cNvPr id="20" name="Text Placeholder 19">
            <a:extLst>
              <a:ext uri="{FF2B5EF4-FFF2-40B4-BE49-F238E27FC236}">
                <a16:creationId xmlns:a16="http://schemas.microsoft.com/office/drawing/2014/main" id="{8A9B1234-6E76-EA37-A105-A65FFCF6A81A}"/>
              </a:ext>
            </a:extLst>
          </p:cNvPr>
          <p:cNvSpPr>
            <a:spLocks noGrp="1"/>
          </p:cNvSpPr>
          <p:nvPr>
            <p:ph type="body" sz="quarter" idx="18"/>
          </p:nvPr>
        </p:nvSpPr>
        <p:spPr/>
        <p:txBody>
          <a:bodyPr/>
          <a:lstStyle/>
          <a:p>
            <a:r>
              <a:rPr lang="en-AU" dirty="0">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4: Find the surface area of a cylindrical drinking glass with a diameter of 9cm and a height of 10cm. </a:t>
            </a:r>
          </a:p>
        </p:txBody>
      </p:sp>
      <p:sp>
        <p:nvSpPr>
          <p:cNvPr id="3" name="Speech Bubble: Rectangle with Corners Rounded 2">
            <a:extLst>
              <a:ext uri="{FF2B5EF4-FFF2-40B4-BE49-F238E27FC236}">
                <a16:creationId xmlns:a16="http://schemas.microsoft.com/office/drawing/2014/main" id="{5F936FD4-78FD-D550-DB85-BD6C9834FA29}"/>
              </a:ext>
            </a:extLst>
          </p:cNvPr>
          <p:cNvSpPr/>
          <p:nvPr/>
        </p:nvSpPr>
        <p:spPr>
          <a:xfrm>
            <a:off x="1997004" y="2317086"/>
            <a:ext cx="4726131" cy="1839576"/>
          </a:xfrm>
          <a:prstGeom prst="wedgeRoundRectCallout">
            <a:avLst>
              <a:gd name="adj1" fmla="val -20015"/>
              <a:gd name="adj2" fmla="val -6476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271463">
              <a:lnSpc>
                <a:spcPct val="150000"/>
              </a:lnSpc>
              <a:spcAft>
                <a:spcPts val="600"/>
              </a:spcAft>
            </a:pPr>
            <a:r>
              <a:rPr lang="en-AU" dirty="0"/>
              <a:t>Draw the glass to help you recognise which surfaces you need. </a:t>
            </a:r>
          </a:p>
          <a:p>
            <a:pPr marL="271463">
              <a:lnSpc>
                <a:spcPct val="150000"/>
              </a:lnSpc>
              <a:spcAft>
                <a:spcPts val="600"/>
              </a:spcAft>
            </a:pPr>
            <a:r>
              <a:rPr lang="en-AU" dirty="0"/>
              <a:t>How does this change the formula?</a:t>
            </a:r>
          </a:p>
        </p:txBody>
      </p:sp>
      <p:grpSp>
        <p:nvGrpSpPr>
          <p:cNvPr id="13" name="Group 12">
            <a:extLst>
              <a:ext uri="{FF2B5EF4-FFF2-40B4-BE49-F238E27FC236}">
                <a16:creationId xmlns:a16="http://schemas.microsoft.com/office/drawing/2014/main" id="{F46C23F3-F3E2-349F-0888-E612E33CCB03}"/>
              </a:ext>
              <a:ext uri="{C183D7F6-B498-43B3-948B-1728B52AA6E4}">
                <adec:decorative xmlns:adec="http://schemas.microsoft.com/office/drawing/2017/decorative" val="1"/>
              </a:ext>
            </a:extLst>
          </p:cNvPr>
          <p:cNvGrpSpPr/>
          <p:nvPr/>
        </p:nvGrpSpPr>
        <p:grpSpPr>
          <a:xfrm>
            <a:off x="4568145" y="4540914"/>
            <a:ext cx="4320000" cy="1303716"/>
            <a:chOff x="872032" y="4446734"/>
            <a:chExt cx="4257876" cy="1303716"/>
          </a:xfrm>
        </p:grpSpPr>
        <p:sp>
          <p:nvSpPr>
            <p:cNvPr id="14" name="Arrow: Right 13">
              <a:extLst>
                <a:ext uri="{FF2B5EF4-FFF2-40B4-BE49-F238E27FC236}">
                  <a16:creationId xmlns:a16="http://schemas.microsoft.com/office/drawing/2014/main" id="{BB286FA3-7A1A-D604-EB84-BC95045ABBEA}"/>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Right 14">
              <a:extLst>
                <a:ext uri="{FF2B5EF4-FFF2-40B4-BE49-F238E27FC236}">
                  <a16:creationId xmlns:a16="http://schemas.microsoft.com/office/drawing/2014/main" id="{8FDECC35-CBD1-9C35-67AD-FE75CCE79B33}"/>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Right 15">
              <a:extLst>
                <a:ext uri="{FF2B5EF4-FFF2-40B4-BE49-F238E27FC236}">
                  <a16:creationId xmlns:a16="http://schemas.microsoft.com/office/drawing/2014/main" id="{31B2CC62-6122-545E-45FC-9BB154C03840}"/>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Rectangle: Rounded Corners 11">
            <a:extLst>
              <a:ext uri="{FF2B5EF4-FFF2-40B4-BE49-F238E27FC236}">
                <a16:creationId xmlns:a16="http://schemas.microsoft.com/office/drawing/2014/main" id="{0E9A6C69-2033-1C0F-0EC4-24E4C74B2AF0}"/>
              </a:ext>
            </a:extLst>
          </p:cNvPr>
          <p:cNvSpPr/>
          <p:nvPr/>
        </p:nvSpPr>
        <p:spPr>
          <a:xfrm>
            <a:off x="9296967" y="4013935"/>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31</a:t>
            </a:fld>
            <a:endParaRPr lang="en-AU"/>
          </a:p>
        </p:txBody>
      </p:sp>
    </p:spTree>
    <p:extLst>
      <p:ext uri="{BB962C8B-B14F-4D97-AF65-F5344CB8AC3E}">
        <p14:creationId xmlns:p14="http://schemas.microsoft.com/office/powerpoint/2010/main" val="230379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Your turn 2 – solution</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Applying the formula</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p:txBody>
          <a:bodyPr vert="horz" lIns="0" tIns="0" rIns="0" bIns="0" rtlCol="0" anchor="t">
            <a:normAutofit/>
          </a:bodyPr>
          <a:lstStyle/>
          <a:p>
            <a:pPr>
              <a:spcBef>
                <a:spcPts val="1200"/>
              </a:spcBef>
            </a:pPr>
            <a:r>
              <a:rPr lang="en-AU" sz="1800" dirty="0">
                <a:cs typeface="Times New Roman"/>
              </a:rPr>
              <a:t>Example 4: Find the surface area of a cylindrical drinking glass with a diameter of 9cm and a height of 10cm.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DE86D2-EF39-9195-E38F-455D701D45E5}"/>
                  </a:ext>
                </a:extLst>
              </p:cNvPr>
              <p:cNvSpPr txBox="1"/>
              <p:nvPr/>
            </p:nvSpPr>
            <p:spPr>
              <a:xfrm>
                <a:off x="359999" y="3503018"/>
                <a:ext cx="4434423"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ea typeface="Cambria Math" panose="02040503050406030204" pitchFamily="18" charset="0"/>
                        </a:rPr>
                        <m:t>𝑆𝐴</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𝜋</m:t>
                      </m:r>
                      <m:sSup>
                        <m:sSupPr>
                          <m:ctrlPr>
                            <a:rPr lang="en-AU" sz="2400" i="1">
                              <a:latin typeface="Cambria Math" panose="02040503050406030204" pitchFamily="18" charset="0"/>
                              <a:ea typeface="Cambria Math" panose="02040503050406030204" pitchFamily="18" charset="0"/>
                            </a:rPr>
                          </m:ctrlPr>
                        </m:sSupPr>
                        <m:e>
                          <m:r>
                            <a:rPr lang="en-AU" sz="2400" b="0" i="1">
                              <a:latin typeface="Cambria Math" panose="02040503050406030204" pitchFamily="18" charset="0"/>
                              <a:ea typeface="Cambria Math" panose="02040503050406030204" pitchFamily="18" charset="0"/>
                            </a:rPr>
                            <m:t>𝑟</m:t>
                          </m:r>
                        </m:e>
                        <m:sup>
                          <m:r>
                            <a:rPr lang="en-AU" sz="2400" b="0" i="1">
                              <a:latin typeface="Cambria Math" panose="02040503050406030204" pitchFamily="18" charset="0"/>
                              <a:ea typeface="Cambria Math" panose="02040503050406030204" pitchFamily="18" charset="0"/>
                            </a:rPr>
                            <m:t>2</m:t>
                          </m:r>
                        </m:sup>
                      </m:sSup>
                      <m:r>
                        <a:rPr lang="en-AU" sz="2400" b="0" i="1" smtClean="0">
                          <a:latin typeface="Cambria Math" panose="02040503050406030204" pitchFamily="18" charset="0"/>
                          <a:ea typeface="Cambria Math" panose="02040503050406030204" pitchFamily="18" charset="0"/>
                        </a:rPr>
                        <m:t>+2</m:t>
                      </m:r>
                      <m:r>
                        <a:rPr lang="en-AU" sz="2400" b="0" i="1">
                          <a:latin typeface="Cambria Math" panose="02040503050406030204" pitchFamily="18" charset="0"/>
                          <a:ea typeface="Cambria Math" panose="02040503050406030204" pitchFamily="18" charset="0"/>
                        </a:rPr>
                        <m:t>𝜋</m:t>
                      </m:r>
                      <m:r>
                        <a:rPr lang="en-AU" sz="2400" b="0" i="1" smtClean="0">
                          <a:latin typeface="Cambria Math" panose="02040503050406030204" pitchFamily="18" charset="0"/>
                          <a:ea typeface="Cambria Math" panose="02040503050406030204" pitchFamily="18" charset="0"/>
                        </a:rPr>
                        <m:t>𝑟h</m:t>
                      </m:r>
                    </m:oMath>
                  </m:oMathPara>
                </a14:m>
                <a:endParaRPr lang="en-AU" sz="2400" dirty="0">
                  <a:ea typeface="Cambria Math" panose="02040503050406030204" pitchFamily="18" charset="0"/>
                </a:endParaRPr>
              </a:p>
              <a:p>
                <a:pPr lvl="1">
                  <a:lnSpc>
                    <a:spcPct val="200000"/>
                  </a:lnSpc>
                </a:pPr>
                <a14:m>
                  <m:oMathPara xmlns:m="http://schemas.openxmlformats.org/officeDocument/2006/math">
                    <m:oMathParaPr>
                      <m:jc m:val="left"/>
                    </m:oMathParaPr>
                    <m:oMath xmlns:m="http://schemas.openxmlformats.org/officeDocument/2006/math">
                      <m:r>
                        <a:rPr lang="en-AU" sz="2400" b="0" i="1">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𝜋</m:t>
                      </m:r>
                      <m:sSup>
                        <m:sSupPr>
                          <m:ctrlPr>
                            <a:rPr lang="en-AU" sz="2400" i="1">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×4.5</m:t>
                          </m:r>
                        </m:e>
                        <m:sup>
                          <m:r>
                            <a:rPr lang="en-AU" sz="2400" b="0" i="1">
                              <a:latin typeface="Cambria Math" panose="02040503050406030204" pitchFamily="18" charset="0"/>
                              <a:ea typeface="Cambria Math" panose="02040503050406030204" pitchFamily="18" charset="0"/>
                            </a:rPr>
                            <m:t>2</m:t>
                          </m:r>
                        </m:sup>
                      </m:sSup>
                      <m:r>
                        <a:rPr lang="en-AU" sz="2400" b="0" i="1" smtClean="0">
                          <a:latin typeface="Cambria Math" panose="02040503050406030204" pitchFamily="18" charset="0"/>
                          <a:ea typeface="Cambria Math" panose="02040503050406030204" pitchFamily="18" charset="0"/>
                        </a:rPr>
                        <m:t>+2×</m:t>
                      </m:r>
                      <m:r>
                        <a:rPr lang="en-AU" sz="2400" b="0" i="1">
                          <a:latin typeface="Cambria Math" panose="02040503050406030204" pitchFamily="18" charset="0"/>
                          <a:ea typeface="Cambria Math" panose="02040503050406030204" pitchFamily="18" charset="0"/>
                        </a:rPr>
                        <m:t>𝜋</m:t>
                      </m:r>
                      <m:r>
                        <a:rPr lang="en-AU" sz="2400" b="0" i="1" smtClean="0">
                          <a:latin typeface="Cambria Math" panose="02040503050406030204" pitchFamily="18" charset="0"/>
                          <a:ea typeface="Cambria Math" panose="02040503050406030204" pitchFamily="18" charset="0"/>
                        </a:rPr>
                        <m:t>×4.5×10</m:t>
                      </m:r>
                    </m:oMath>
                  </m:oMathPara>
                </a14:m>
                <a:endParaRPr lang="en-AU" sz="2400" dirty="0"/>
              </a:p>
              <a:p>
                <a:pPr lvl="1">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=346.36 </m:t>
                      </m:r>
                      <m:r>
                        <a:rPr lang="en-AU" sz="2400" b="0" i="1" smtClean="0">
                          <a:latin typeface="Cambria Math" panose="02040503050406030204" pitchFamily="18" charset="0"/>
                        </a:rPr>
                        <m:t>𝑐</m:t>
                      </m:r>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𝑚</m:t>
                          </m:r>
                        </m:e>
                        <m:sup>
                          <m:r>
                            <a:rPr lang="en-AU" sz="2400" b="0" i="1" smtClean="0">
                              <a:latin typeface="Cambria Math" panose="02040503050406030204" pitchFamily="18" charset="0"/>
                            </a:rPr>
                            <m:t>2</m:t>
                          </m:r>
                        </m:sup>
                      </m:sSup>
                    </m:oMath>
                  </m:oMathPara>
                </a14:m>
                <a:endParaRPr lang="en-AU" sz="2400" dirty="0"/>
              </a:p>
            </p:txBody>
          </p:sp>
        </mc:Choice>
        <mc:Fallback xmlns="">
          <p:sp>
            <p:nvSpPr>
              <p:cNvPr id="11" name="TextBox 10">
                <a:extLst>
                  <a:ext uri="{FF2B5EF4-FFF2-40B4-BE49-F238E27FC236}">
                    <a16:creationId xmlns:a16="http://schemas.microsoft.com/office/drawing/2014/main" id="{5ADE86D2-EF39-9195-E38F-455D701D45E5}"/>
                  </a:ext>
                </a:extLst>
              </p:cNvPr>
              <p:cNvSpPr txBox="1">
                <a:spLocks noRot="1" noChangeAspect="1" noMove="1" noResize="1" noEditPoints="1" noAdjustHandles="1" noChangeArrowheads="1" noChangeShapeType="1" noTextEdit="1"/>
              </p:cNvSpPr>
              <p:nvPr/>
            </p:nvSpPr>
            <p:spPr>
              <a:xfrm>
                <a:off x="359999" y="3503018"/>
                <a:ext cx="4434423" cy="2215991"/>
              </a:xfrm>
              <a:prstGeom prst="rect">
                <a:avLst/>
              </a:prstGeom>
              <a:blipFill>
                <a:blip r:embed="rId3"/>
                <a:stretch>
                  <a:fillRect/>
                </a:stretch>
              </a:blipFill>
            </p:spPr>
            <p:txBody>
              <a:bodyPr/>
              <a:lstStyle/>
              <a:p>
                <a:r>
                  <a:rPr lang="en-AU">
                    <a:noFill/>
                  </a:rPr>
                  <a:t> </a:t>
                </a:r>
              </a:p>
            </p:txBody>
          </p:sp>
        </mc:Fallback>
      </mc:AlternateContent>
      <p:grpSp>
        <p:nvGrpSpPr>
          <p:cNvPr id="19" name="Group 18">
            <a:extLst>
              <a:ext uri="{FF2B5EF4-FFF2-40B4-BE49-F238E27FC236}">
                <a16:creationId xmlns:a16="http://schemas.microsoft.com/office/drawing/2014/main" id="{0F3C3147-9E3F-BB11-2BC9-1F549104515D}"/>
              </a:ext>
              <a:ext uri="{C183D7F6-B498-43B3-948B-1728B52AA6E4}">
                <adec:decorative xmlns:adec="http://schemas.microsoft.com/office/drawing/2017/decorative" val="1"/>
              </a:ext>
            </a:extLst>
          </p:cNvPr>
          <p:cNvGrpSpPr/>
          <p:nvPr/>
        </p:nvGrpSpPr>
        <p:grpSpPr>
          <a:xfrm>
            <a:off x="4794421" y="4094468"/>
            <a:ext cx="4093723" cy="1303716"/>
            <a:chOff x="872032" y="4446734"/>
            <a:chExt cx="4257876" cy="1303716"/>
          </a:xfrm>
        </p:grpSpPr>
        <p:sp>
          <p:nvSpPr>
            <p:cNvPr id="20" name="Arrow: Right 19">
              <a:extLst>
                <a:ext uri="{FF2B5EF4-FFF2-40B4-BE49-F238E27FC236}">
                  <a16:creationId xmlns:a16="http://schemas.microsoft.com/office/drawing/2014/main" id="{09AFDEEE-C46D-D1BB-B5F8-5D9453801511}"/>
                </a:ext>
                <a:ext uri="{C183D7F6-B498-43B3-948B-1728B52AA6E4}">
                  <adec:decorative xmlns:adec="http://schemas.microsoft.com/office/drawing/2017/decorative" val="1"/>
                </a:ext>
              </a:extLst>
            </p:cNvPr>
            <p:cNvSpPr/>
            <p:nvPr/>
          </p:nvSpPr>
          <p:spPr>
            <a:xfrm>
              <a:off x="881908" y="4446734"/>
              <a:ext cx="4248000" cy="8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5B386C57-8B49-D6CD-195A-A6CF7F6CA4CF}"/>
                </a:ext>
                <a:ext uri="{C183D7F6-B498-43B3-948B-1728B52AA6E4}">
                  <adec:decorative xmlns:adec="http://schemas.microsoft.com/office/drawing/2017/decorative" val="1"/>
                </a:ext>
              </a:extLst>
            </p:cNvPr>
            <p:cNvSpPr/>
            <p:nvPr/>
          </p:nvSpPr>
          <p:spPr>
            <a:xfrm>
              <a:off x="872032" y="5030920"/>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179C2EF2-E15C-508E-F4C0-9D93D00C30C3}"/>
                </a:ext>
                <a:ext uri="{C183D7F6-B498-43B3-948B-1728B52AA6E4}">
                  <adec:decorative xmlns:adec="http://schemas.microsoft.com/office/drawing/2017/decorative" val="1"/>
                </a:ext>
              </a:extLst>
            </p:cNvPr>
            <p:cNvSpPr/>
            <p:nvPr/>
          </p:nvSpPr>
          <p:spPr>
            <a:xfrm>
              <a:off x="872033" y="5665549"/>
              <a:ext cx="4248000" cy="8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Rounded Corners 17">
            <a:extLst>
              <a:ext uri="{FF2B5EF4-FFF2-40B4-BE49-F238E27FC236}">
                <a16:creationId xmlns:a16="http://schemas.microsoft.com/office/drawing/2014/main" id="{987335AA-2926-4611-6245-F69721EAD3AA}"/>
              </a:ext>
            </a:extLst>
          </p:cNvPr>
          <p:cNvSpPr/>
          <p:nvPr/>
        </p:nvSpPr>
        <p:spPr>
          <a:xfrm>
            <a:off x="9296967" y="3567489"/>
            <a:ext cx="2328863" cy="2164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AU" sz="2000" dirty="0"/>
              <a:t>Formula</a:t>
            </a:r>
          </a:p>
          <a:p>
            <a:pPr marL="285750" indent="-285750">
              <a:lnSpc>
                <a:spcPct val="200000"/>
              </a:lnSpc>
              <a:buFont typeface="Arial" panose="020B0604020202020204" pitchFamily="34" charset="0"/>
              <a:buChar char="•"/>
            </a:pPr>
            <a:r>
              <a:rPr lang="en-AU" sz="2000" dirty="0"/>
              <a:t>Substitution</a:t>
            </a:r>
          </a:p>
          <a:p>
            <a:pPr marL="285750" indent="-285750">
              <a:lnSpc>
                <a:spcPct val="200000"/>
              </a:lnSpc>
              <a:buFont typeface="Arial" panose="020B0604020202020204" pitchFamily="34" charset="0"/>
              <a:buChar char="•"/>
            </a:pPr>
            <a:r>
              <a:rPr lang="en-AU" sz="2000" dirty="0"/>
              <a:t>Answer</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32</a:t>
            </a:fld>
            <a:endParaRPr lang="en-AU"/>
          </a:p>
        </p:txBody>
      </p:sp>
    </p:spTree>
    <p:extLst>
      <p:ext uri="{BB962C8B-B14F-4D97-AF65-F5344CB8AC3E}">
        <p14:creationId xmlns:p14="http://schemas.microsoft.com/office/powerpoint/2010/main" val="326115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E940A-35DC-CC68-640F-77D30D854C29}"/>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C57AD5DE-37C9-F012-E33A-8B1ADA67991D}"/>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5446BBE1-F031-97FD-8441-BEA1EA7FC422}"/>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532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2BDA2-F15C-8F5B-324B-47E1E0FDB0A2}"/>
              </a:ext>
            </a:extLst>
          </p:cNvPr>
          <p:cNvSpPr>
            <a:spLocks noGrp="1"/>
          </p:cNvSpPr>
          <p:nvPr>
            <p:ph type="ctrTitle"/>
          </p:nvPr>
        </p:nvSpPr>
        <p:spPr/>
        <p:txBody>
          <a:bodyPr/>
          <a:lstStyle/>
          <a:p>
            <a:r>
              <a:rPr lang="en-AU" dirty="0"/>
              <a:t>Explore</a:t>
            </a:r>
          </a:p>
        </p:txBody>
      </p:sp>
      <p:sp>
        <p:nvSpPr>
          <p:cNvPr id="2" name="Text Placeholder 1">
            <a:extLst>
              <a:ext uri="{FF2B5EF4-FFF2-40B4-BE49-F238E27FC236}">
                <a16:creationId xmlns:a16="http://schemas.microsoft.com/office/drawing/2014/main" id="{F9198682-D1EB-F062-7C8A-C9027C96C25B}"/>
              </a:ext>
            </a:extLst>
          </p:cNvPr>
          <p:cNvSpPr>
            <a:spLocks noGrp="1"/>
          </p:cNvSpPr>
          <p:nvPr>
            <p:ph type="body" sz="quarter" idx="11"/>
          </p:nvPr>
        </p:nvSpPr>
        <p:spPr>
          <a:xfrm>
            <a:off x="540000" y="3429000"/>
            <a:ext cx="2880000" cy="372146"/>
          </a:xfrm>
        </p:spPr>
        <p:txBody>
          <a:bodyPr/>
          <a:lstStyle/>
          <a:p>
            <a:r>
              <a:rPr lang="en-AU" sz="3600" dirty="0"/>
              <a:t>A4 cylinders</a:t>
            </a:r>
          </a:p>
        </p:txBody>
      </p:sp>
    </p:spTree>
    <p:extLst>
      <p:ext uri="{BB962C8B-B14F-4D97-AF65-F5344CB8AC3E}">
        <p14:creationId xmlns:p14="http://schemas.microsoft.com/office/powerpoint/2010/main" val="389116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1620000"/>
            <a:ext cx="6000226" cy="4536000"/>
          </a:xfrm>
        </p:spPr>
        <p:txBody>
          <a:bodyPr>
            <a:normAutofit/>
          </a:bodyPr>
          <a:lstStyle/>
          <a:p>
            <a:pPr marL="285750" indent="-285750">
              <a:buFont typeface="Arial" panose="020B0604020202020204" pitchFamily="34" charset="0"/>
              <a:buChar char="•"/>
            </a:pPr>
            <a:r>
              <a:rPr lang="en-AU" sz="1800" dirty="0">
                <a:effectLst/>
              </a:rPr>
              <a:t>Which of the two cylinders has the greatest volume?</a:t>
            </a:r>
            <a:endParaRPr lang="en-AU" sz="1800" dirty="0"/>
          </a:p>
          <a:p>
            <a:pPr marL="285750" indent="-285750">
              <a:buFont typeface="Arial" panose="020B0604020202020204" pitchFamily="34" charset="0"/>
              <a:buChar char="•"/>
            </a:pPr>
            <a:r>
              <a:rPr lang="en-AU" sz="1800" dirty="0">
                <a:effectLst/>
              </a:rPr>
              <a:t>What further investigating could you do to support your answer if you knew the measurements?</a:t>
            </a:r>
            <a:endParaRPr lang="en-AU" sz="1800" dirty="0"/>
          </a:p>
        </p:txBody>
      </p:sp>
      <p:pic>
        <p:nvPicPr>
          <p:cNvPr id="16" name="Picture 15" descr="A4 sheet of paper flat with a&#10;diagram showing the paper curled up long ways and a diagram showing the paper curled up the short side.">
            <a:extLst>
              <a:ext uri="{FF2B5EF4-FFF2-40B4-BE49-F238E27FC236}">
                <a16:creationId xmlns:a16="http://schemas.microsoft.com/office/drawing/2014/main" id="{87C9C710-DBC1-7DB9-A01C-8EEB9C4A47C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3320379"/>
            <a:ext cx="3281578" cy="2698952"/>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7ECAEE7-EC42-9EED-F6C0-F9AEE726CB8D}"/>
              </a:ext>
              <a:ext uri="{C183D7F6-B498-43B3-948B-1728B52AA6E4}">
                <adec:decorative xmlns:adec="http://schemas.microsoft.com/office/drawing/2017/decorative" val="0"/>
              </a:ext>
            </a:extLst>
          </p:cNvPr>
          <p:cNvSpPr txBox="1"/>
          <p:nvPr/>
        </p:nvSpPr>
        <p:spPr>
          <a:xfrm>
            <a:off x="359999" y="6389042"/>
            <a:ext cx="5165037"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4"/>
              </a:rPr>
              <a:t>nzmaths.co.nz/resource/a4-cylinders</a:t>
            </a:r>
            <a:endParaRPr lang="en-AU" sz="1200" dirty="0"/>
          </a:p>
        </p:txBody>
      </p:sp>
      <p:pic>
        <p:nvPicPr>
          <p:cNvPr id="7" name="Picture 6" descr="A4 paper image with length 297mm and width 210mm">
            <a:extLst>
              <a:ext uri="{FF2B5EF4-FFF2-40B4-BE49-F238E27FC236}">
                <a16:creationId xmlns:a16="http://schemas.microsoft.com/office/drawing/2014/main" id="{6F72E0C1-2C27-E6BF-C488-ACE916E00E23}"/>
              </a:ext>
              <a:ext uri="{C183D7F6-B498-43B3-948B-1728B52AA6E4}">
                <adec:decorative xmlns:adec="http://schemas.microsoft.com/office/drawing/2017/decorative" val="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323946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 – solutions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pic>
        <p:nvPicPr>
          <p:cNvPr id="3" name="Picture 2" descr="A diagram showing the paper curled up the short side.">
            <a:extLst>
              <a:ext uri="{FF2B5EF4-FFF2-40B4-BE49-F238E27FC236}">
                <a16:creationId xmlns:a16="http://schemas.microsoft.com/office/drawing/2014/main" id="{29083DF3-2105-F5C9-A14B-85298AA27F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12226" y="1728194"/>
            <a:ext cx="3285826" cy="164518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3373382"/>
                <a:ext cx="1829408" cy="2782618"/>
              </a:xfrm>
            </p:spPr>
            <p:txBody>
              <a:bodyPr>
                <a:normAutofit/>
              </a:bodyPr>
              <a:lstStyle/>
              <a:p>
                <a:r>
                  <a:rPr lang="en-AU" dirty="0"/>
                  <a:t>Volume = </a:t>
                </a:r>
                <a14:m>
                  <m:oMath xmlns:m="http://schemas.openxmlformats.org/officeDocument/2006/math">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h</m:t>
                    </m:r>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=297 </m:t>
                      </m:r>
                      <m:r>
                        <a:rPr lang="en-AU" b="0" i="1" smtClean="0">
                          <a:latin typeface="Cambria Math" panose="02040503050406030204" pitchFamily="18" charset="0"/>
                        </a:rPr>
                        <m:t>𝑚𝑚</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𝑟</m:t>
                      </m:r>
                      <m:r>
                        <a:rPr lang="en-AU" b="0" i="1" smtClean="0">
                          <a:latin typeface="Cambria Math" panose="02040503050406030204" pitchFamily="18" charset="0"/>
                        </a:rPr>
                        <m:t>= ?</m:t>
                      </m:r>
                    </m:oMath>
                  </m:oMathPara>
                </a14:m>
                <a:endParaRPr lang="en-AU" dirty="0"/>
              </a:p>
              <a:p>
                <a:endParaRPr lang="en-AU"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360000" y="3373382"/>
                <a:ext cx="1829408" cy="2782618"/>
              </a:xfrm>
              <a:blipFill>
                <a:blip r:embed="rId4"/>
                <a:stretch>
                  <a:fillRect l="-7667"/>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034225" y="4395510"/>
            <a:ext cx="2690384" cy="1479970"/>
          </a:xfrm>
          <a:prstGeom prst="wedgeRoundRectCallout">
            <a:avLst>
              <a:gd name="adj1" fmla="val -87372"/>
              <a:gd name="adj2" fmla="val -2626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600" dirty="0"/>
              <a:t>How could the radius be found?</a:t>
            </a:r>
          </a:p>
          <a:p>
            <a:endParaRPr lang="en-AU" sz="1600" dirty="0"/>
          </a:p>
          <a:p>
            <a:r>
              <a:rPr lang="en-AU" sz="1600" dirty="0"/>
              <a:t>What else do we know?</a:t>
            </a:r>
          </a:p>
        </p:txBody>
      </p:sp>
      <p:pic>
        <p:nvPicPr>
          <p:cNvPr id="10" name="Picture 9" descr="A4 paper image with length 297mm and width 210mm">
            <a:extLst>
              <a:ext uri="{FF2B5EF4-FFF2-40B4-BE49-F238E27FC236}">
                <a16:creationId xmlns:a16="http://schemas.microsoft.com/office/drawing/2014/main" id="{FA0A7FCF-454E-7766-2E60-B76795DF0FA4}"/>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9" name="TextBox 8">
            <a:extLst>
              <a:ext uri="{FF2B5EF4-FFF2-40B4-BE49-F238E27FC236}">
                <a16:creationId xmlns:a16="http://schemas.microsoft.com/office/drawing/2014/main" id="{77ECAEE7-EC42-9EED-F6C0-F9AEE726CB8D}"/>
              </a:ext>
              <a:ext uri="{C183D7F6-B498-43B3-948B-1728B52AA6E4}">
                <adec:decorative xmlns:adec="http://schemas.microsoft.com/office/drawing/2017/decorative" val="0"/>
              </a:ext>
            </a:extLst>
          </p:cNvPr>
          <p:cNvSpPr txBox="1"/>
          <p:nvPr/>
        </p:nvSpPr>
        <p:spPr>
          <a:xfrm>
            <a:off x="267039" y="6389042"/>
            <a:ext cx="5476938"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35152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 – solutions 2</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pic>
        <p:nvPicPr>
          <p:cNvPr id="13" name="Picture 12" descr="A diagram showing the paper curled up the short side.">
            <a:extLst>
              <a:ext uri="{FF2B5EF4-FFF2-40B4-BE49-F238E27FC236}">
                <a16:creationId xmlns:a16="http://schemas.microsoft.com/office/drawing/2014/main" id="{12ED41ED-C843-B64E-54EA-1D4E2908EFE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12226" y="1728194"/>
            <a:ext cx="3285826" cy="164518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4229899" y="1728194"/>
                <a:ext cx="1798479" cy="1262028"/>
              </a:xfrm>
              <a:ln>
                <a:solidFill>
                  <a:schemeClr val="accent1"/>
                </a:solidFill>
              </a:ln>
            </p:spPr>
            <p:txBody>
              <a:bodyPr>
                <a:normAutofit lnSpcReduction="10000"/>
              </a:bodyPr>
              <a:lstStyle/>
              <a:p>
                <a:pPr algn="ctr">
                  <a:lnSpc>
                    <a:spcPct val="100000"/>
                  </a:lnSpc>
                </a:pPr>
                <a:r>
                  <a:rPr lang="en-AU" dirty="0"/>
                  <a:t>Volume = </a:t>
                </a:r>
                <a14:m>
                  <m:oMath xmlns:m="http://schemas.openxmlformats.org/officeDocument/2006/math">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h</m:t>
                    </m:r>
                  </m:oMath>
                </a14:m>
                <a:endParaRPr lang="en-AU" dirty="0"/>
              </a:p>
              <a:p>
                <a:pPr algn="ctr">
                  <a:lnSpc>
                    <a:spcPct val="100000"/>
                  </a:lnSpc>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=297 </m:t>
                      </m:r>
                      <m:r>
                        <a:rPr lang="en-AU" b="0" i="1" smtClean="0">
                          <a:latin typeface="Cambria Math" panose="02040503050406030204" pitchFamily="18" charset="0"/>
                        </a:rPr>
                        <m:t>𝑚𝑚</m:t>
                      </m:r>
                    </m:oMath>
                  </m:oMathPara>
                </a14:m>
                <a:endParaRPr lang="en-AU" b="0" dirty="0"/>
              </a:p>
              <a:p>
                <a:pPr algn="ctr">
                  <a:lnSpc>
                    <a:spcPct val="100000"/>
                  </a:lnSpc>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𝑟</m:t>
                      </m:r>
                      <m:r>
                        <a:rPr lang="en-AU" b="0" i="1" smtClean="0">
                          <a:latin typeface="Cambria Math" panose="02040503050406030204" pitchFamily="18" charset="0"/>
                        </a:rPr>
                        <m:t>= ?</m:t>
                      </m:r>
                    </m:oMath>
                  </m:oMathPara>
                </a14:m>
                <a:endParaRPr lang="en-AU" dirty="0"/>
              </a:p>
              <a:p>
                <a:pPr algn="ctr">
                  <a:lnSpc>
                    <a:spcPct val="100000"/>
                  </a:lnSpc>
                </a:pPr>
                <a:endParaRPr lang="en-AU"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4229899" y="1728194"/>
                <a:ext cx="1798479" cy="1262028"/>
              </a:xfrm>
              <a:blipFill>
                <a:blip r:embed="rId4"/>
                <a:stretch>
                  <a:fillRect l="-673" t="-7143"/>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5">
                <a:extLst>
                  <a:ext uri="{FF2B5EF4-FFF2-40B4-BE49-F238E27FC236}">
                    <a16:creationId xmlns:a16="http://schemas.microsoft.com/office/drawing/2014/main" id="{6C8AA6DD-A5C5-A65E-46CA-4DE52F1603A0}"/>
                  </a:ext>
                </a:extLst>
              </p:cNvPr>
              <p:cNvSpPr txBox="1">
                <a:spLocks/>
              </p:cNvSpPr>
              <p:nvPr/>
            </p:nvSpPr>
            <p:spPr>
              <a:xfrm>
                <a:off x="639515" y="3595094"/>
                <a:ext cx="5720711" cy="1902736"/>
              </a:xfrm>
              <a:prstGeom prst="rect">
                <a:avLst/>
              </a:prstGeom>
            </p:spPr>
            <p:txBody>
              <a:bodyPr vert="horz" lIns="0" tIns="0" rIns="0" bIns="0" rtlCol="0">
                <a:normAutofit fontScale="925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Circumference = </a:t>
                </a: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a14:m>
                <a:endParaRPr lang="en-AU" sz="1800" dirty="0"/>
              </a:p>
              <a:p>
                <a:r>
                  <a:rPr lang="en-AU" sz="1800" dirty="0"/>
                  <a:t>We know the circumference is formed by 210 mm edge</a:t>
                </a:r>
              </a:p>
              <a:p>
                <a14:m>
                  <m:oMath xmlns:m="http://schemas.openxmlformats.org/officeDocument/2006/math">
                    <m:r>
                      <a:rPr lang="en-AU" sz="1800" b="0" i="1" smtClean="0">
                        <a:latin typeface="Cambria Math" panose="02040503050406030204" pitchFamily="18" charset="0"/>
                      </a:rPr>
                      <m:t>210=2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a14:m>
                <a:r>
                  <a:rPr lang="en-AU" sz="1800" dirty="0"/>
                  <a:t> </a:t>
                </a:r>
              </a:p>
              <a:p>
                <a:endParaRPr lang="en-AU" sz="1800" dirty="0"/>
              </a:p>
            </p:txBody>
          </p:sp>
        </mc:Choice>
        <mc:Fallback xmlns="">
          <p:sp>
            <p:nvSpPr>
              <p:cNvPr id="8" name="Text Placeholder 5">
                <a:extLst>
                  <a:ext uri="{FF2B5EF4-FFF2-40B4-BE49-F238E27FC236}">
                    <a16:creationId xmlns:a16="http://schemas.microsoft.com/office/drawing/2014/main" id="{6C8AA6DD-A5C5-A65E-46CA-4DE52F1603A0}"/>
                  </a:ext>
                </a:extLst>
              </p:cNvPr>
              <p:cNvSpPr txBox="1">
                <a:spLocks noRot="1" noChangeAspect="1" noMove="1" noResize="1" noEditPoints="1" noAdjustHandles="1" noChangeArrowheads="1" noChangeShapeType="1" noTextEdit="1"/>
              </p:cNvSpPr>
              <p:nvPr/>
            </p:nvSpPr>
            <p:spPr>
              <a:xfrm>
                <a:off x="639515" y="3595094"/>
                <a:ext cx="5720711" cy="1902736"/>
              </a:xfrm>
              <a:prstGeom prst="rect">
                <a:avLst/>
              </a:prstGeom>
              <a:blipFill>
                <a:blip r:embed="rId5"/>
                <a:stretch>
                  <a:fillRect l="-2345"/>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278545" y="4723517"/>
            <a:ext cx="2146312" cy="1300931"/>
          </a:xfrm>
          <a:prstGeom prst="wedgeRoundRectCallout">
            <a:avLst>
              <a:gd name="adj1" fmla="val -77237"/>
              <a:gd name="adj2" fmla="val -3550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t>How can the value of r be found?</a:t>
            </a:r>
          </a:p>
        </p:txBody>
      </p:sp>
      <p:pic>
        <p:nvPicPr>
          <p:cNvPr id="14" name="Picture 13" descr="A4 paper image with length 297mm and width 210mm">
            <a:extLst>
              <a:ext uri="{FF2B5EF4-FFF2-40B4-BE49-F238E27FC236}">
                <a16:creationId xmlns:a16="http://schemas.microsoft.com/office/drawing/2014/main" id="{25794A44-FE04-C379-52FB-FFBDDB2158B6}"/>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9" name="TextBox 8">
            <a:extLst>
              <a:ext uri="{FF2B5EF4-FFF2-40B4-BE49-F238E27FC236}">
                <a16:creationId xmlns:a16="http://schemas.microsoft.com/office/drawing/2014/main" id="{77ECAEE7-EC42-9EED-F6C0-F9AEE726CB8D}"/>
              </a:ext>
              <a:ext uri="{C183D7F6-B498-43B3-948B-1728B52AA6E4}">
                <adec:decorative xmlns:adec="http://schemas.microsoft.com/office/drawing/2017/decorative" val="0"/>
              </a:ext>
            </a:extLst>
          </p:cNvPr>
          <p:cNvSpPr txBox="1"/>
          <p:nvPr/>
        </p:nvSpPr>
        <p:spPr>
          <a:xfrm>
            <a:off x="360000" y="6352084"/>
            <a:ext cx="5216552"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7"/>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3212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Comparing volumes – solutions 3</a:t>
            </a:r>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8</a:t>
            </a:fld>
            <a:endParaRPr lang="en-AU"/>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A4 cylinders</a:t>
            </a:r>
          </a:p>
        </p:txBody>
      </p:sp>
      <p:pic>
        <p:nvPicPr>
          <p:cNvPr id="9" name="Picture 8" descr="A diagram showing the paper curled up the short side.">
            <a:extLst>
              <a:ext uri="{FF2B5EF4-FFF2-40B4-BE49-F238E27FC236}">
                <a16:creationId xmlns:a16="http://schemas.microsoft.com/office/drawing/2014/main" id="{04464BC7-3808-E9B3-5AAA-2ADF000038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12226" y="1728194"/>
            <a:ext cx="3285826" cy="164518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4" name="Text Placeholder 5">
                <a:extLst>
                  <a:ext uri="{FF2B5EF4-FFF2-40B4-BE49-F238E27FC236}">
                    <a16:creationId xmlns:a16="http://schemas.microsoft.com/office/drawing/2014/main" id="{B6CDF3FB-8181-04B7-F5CC-61E0D347ACB2}"/>
                  </a:ext>
                </a:extLst>
              </p:cNvPr>
              <p:cNvSpPr txBox="1">
                <a:spLocks/>
              </p:cNvSpPr>
              <p:nvPr/>
            </p:nvSpPr>
            <p:spPr>
              <a:xfrm>
                <a:off x="4389485" y="1728194"/>
                <a:ext cx="1839611" cy="1411598"/>
              </a:xfrm>
              <a:prstGeom prst="rect">
                <a:avLst/>
              </a:prstGeom>
              <a:ln>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dirty="0"/>
                  <a:t>Volume = </a:t>
                </a:r>
                <a14:m>
                  <m:oMath xmlns:m="http://schemas.openxmlformats.org/officeDocument/2006/math">
                    <m:r>
                      <a:rPr lang="en-AU" i="1" smtClean="0">
                        <a:latin typeface="Cambria Math" panose="02040503050406030204" pitchFamily="18" charset="0"/>
                      </a:rPr>
                      <m:t>𝜋</m:t>
                    </m:r>
                    <m:sSup>
                      <m:sSupPr>
                        <m:ctrlPr>
                          <a:rPr lang="en-AU" i="1" smtClean="0">
                            <a:latin typeface="Cambria Math" panose="02040503050406030204" pitchFamily="18" charset="0"/>
                          </a:rPr>
                        </m:ctrlPr>
                      </m:sSupPr>
                      <m:e>
                        <m:r>
                          <a:rPr lang="en-AU" i="1" smtClean="0">
                            <a:latin typeface="Cambria Math" panose="02040503050406030204" pitchFamily="18" charset="0"/>
                          </a:rPr>
                          <m:t>𝑟</m:t>
                        </m:r>
                      </m:e>
                      <m:sup>
                        <m:r>
                          <a:rPr lang="en-AU" i="1" smtClean="0">
                            <a:latin typeface="Cambria Math" panose="02040503050406030204" pitchFamily="18" charset="0"/>
                          </a:rPr>
                          <m:t>2</m:t>
                        </m:r>
                      </m:sup>
                    </m:sSup>
                    <m:r>
                      <a:rPr lang="en-AU" i="1" smtClean="0">
                        <a:latin typeface="Cambria Math" panose="02040503050406030204" pitchFamily="18" charset="0"/>
                      </a:rPr>
                      <m:t>h</m:t>
                    </m:r>
                  </m:oMath>
                </a14:m>
                <a:endParaRPr lang="en-AU" dirty="0"/>
              </a:p>
              <a:p>
                <a:pPr algn="ctr">
                  <a:lnSpc>
                    <a:spcPct val="100000"/>
                  </a:lnSpc>
                </a:pPr>
                <a14:m>
                  <m:oMathPara xmlns:m="http://schemas.openxmlformats.org/officeDocument/2006/math">
                    <m:oMathParaPr>
                      <m:jc m:val="center"/>
                    </m:oMathParaPr>
                    <m:oMath xmlns:m="http://schemas.openxmlformats.org/officeDocument/2006/math">
                      <m:r>
                        <a:rPr lang="en-AU" i="1" smtClean="0">
                          <a:latin typeface="Cambria Math" panose="02040503050406030204" pitchFamily="18" charset="0"/>
                        </a:rPr>
                        <m:t>h</m:t>
                      </m:r>
                      <m:r>
                        <a:rPr lang="en-AU" i="1" smtClean="0">
                          <a:latin typeface="Cambria Math" panose="02040503050406030204" pitchFamily="18" charset="0"/>
                        </a:rPr>
                        <m:t>=297 </m:t>
                      </m:r>
                      <m:r>
                        <a:rPr lang="en-AU" i="1" smtClean="0">
                          <a:latin typeface="Cambria Math" panose="02040503050406030204" pitchFamily="18" charset="0"/>
                        </a:rPr>
                        <m:t>𝑚𝑚</m:t>
                      </m:r>
                    </m:oMath>
                  </m:oMathPara>
                </a14:m>
                <a:endParaRPr lang="en-AU" dirty="0"/>
              </a:p>
              <a:p>
                <a:pPr algn="ctr">
                  <a:lnSpc>
                    <a:spcPct val="100000"/>
                  </a:lnSpc>
                </a:pPr>
                <a14:m>
                  <m:oMathPara xmlns:m="http://schemas.openxmlformats.org/officeDocument/2006/math">
                    <m:oMathParaPr>
                      <m:jc m:val="center"/>
                    </m:oMathParaPr>
                    <m:oMath xmlns:m="http://schemas.openxmlformats.org/officeDocument/2006/math">
                      <m:r>
                        <a:rPr lang="en-AU" i="1" smtClean="0">
                          <a:latin typeface="Cambria Math" panose="02040503050406030204" pitchFamily="18" charset="0"/>
                        </a:rPr>
                        <m:t>𝑟</m:t>
                      </m:r>
                      <m:r>
                        <a:rPr lang="en-AU" i="1" smtClean="0">
                          <a:latin typeface="Cambria Math" panose="02040503050406030204" pitchFamily="18" charset="0"/>
                        </a:rPr>
                        <m:t>= ?</m:t>
                      </m:r>
                    </m:oMath>
                  </m:oMathPara>
                </a14:m>
                <a:endParaRPr lang="en-AU" dirty="0"/>
              </a:p>
              <a:p>
                <a:pPr algn="ctr">
                  <a:lnSpc>
                    <a:spcPct val="100000"/>
                  </a:lnSpc>
                </a:pPr>
                <a:endParaRPr lang="en-AU" dirty="0"/>
              </a:p>
            </p:txBody>
          </p:sp>
        </mc:Choice>
        <mc:Fallback xmlns="">
          <p:sp>
            <p:nvSpPr>
              <p:cNvPr id="14" name="Text Placeholder 5">
                <a:extLst>
                  <a:ext uri="{FF2B5EF4-FFF2-40B4-BE49-F238E27FC236}">
                    <a16:creationId xmlns:a16="http://schemas.microsoft.com/office/drawing/2014/main" id="{B6CDF3FB-8181-04B7-F5CC-61E0D347ACB2}"/>
                  </a:ext>
                </a:extLst>
              </p:cNvPr>
              <p:cNvSpPr txBox="1">
                <a:spLocks noRot="1" noChangeAspect="1" noMove="1" noResize="1" noEditPoints="1" noAdjustHandles="1" noChangeArrowheads="1" noChangeShapeType="1" noTextEdit="1"/>
              </p:cNvSpPr>
              <p:nvPr/>
            </p:nvSpPr>
            <p:spPr>
              <a:xfrm>
                <a:off x="4389485" y="1728194"/>
                <a:ext cx="1839611" cy="1411598"/>
              </a:xfrm>
              <a:prstGeom prst="rect">
                <a:avLst/>
              </a:prstGeom>
              <a:blipFill>
                <a:blip r:embed="rId4"/>
                <a:stretch>
                  <a:fillRect l="-987" t="-4274"/>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5">
                <a:extLst>
                  <a:ext uri="{FF2B5EF4-FFF2-40B4-BE49-F238E27FC236}">
                    <a16:creationId xmlns:a16="http://schemas.microsoft.com/office/drawing/2014/main" id="{6C8AA6DD-A5C5-A65E-46CA-4DE52F1603A0}"/>
                  </a:ext>
                </a:extLst>
              </p:cNvPr>
              <p:cNvSpPr txBox="1">
                <a:spLocks/>
              </p:cNvSpPr>
              <p:nvPr/>
            </p:nvSpPr>
            <p:spPr>
              <a:xfrm>
                <a:off x="662313" y="3880218"/>
                <a:ext cx="1920867" cy="19027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210=2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m:oMathPara>
                </a14:m>
                <a:endParaRPr lang="en-AU" sz="1800" b="0" dirty="0"/>
              </a:p>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210</m:t>
                          </m:r>
                        </m:num>
                        <m:den>
                          <m:r>
                            <a:rPr lang="en-AU" sz="1800" b="0" i="1" smtClean="0">
                              <a:latin typeface="Cambria Math" panose="02040503050406030204" pitchFamily="18" charset="0"/>
                            </a:rPr>
                            <m:t>2</m:t>
                          </m:r>
                          <m:r>
                            <a:rPr lang="en-AU" sz="1800" b="0" i="1" smtClean="0">
                              <a:latin typeface="Cambria Math" panose="02040503050406030204" pitchFamily="18" charset="0"/>
                            </a:rPr>
                            <m:t>𝜋</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𝜋</m:t>
                          </m:r>
                          <m:r>
                            <a:rPr lang="en-AU" sz="1800" b="0" i="1" smtClean="0">
                              <a:latin typeface="Cambria Math" panose="02040503050406030204" pitchFamily="18" charset="0"/>
                            </a:rPr>
                            <m:t>𝑟</m:t>
                          </m:r>
                        </m:num>
                        <m:den>
                          <m:r>
                            <a:rPr lang="en-AU" sz="1800" b="0" i="1" smtClean="0">
                              <a:latin typeface="Cambria Math" panose="02040503050406030204" pitchFamily="18" charset="0"/>
                            </a:rPr>
                            <m:t>2</m:t>
                          </m:r>
                          <m:r>
                            <a:rPr lang="en-AU" sz="1800" b="0" i="1" smtClean="0">
                              <a:latin typeface="Cambria Math" panose="02040503050406030204" pitchFamily="18" charset="0"/>
                            </a:rPr>
                            <m:t>𝜋</m:t>
                          </m:r>
                        </m:den>
                      </m:f>
                    </m:oMath>
                  </m:oMathPara>
                </a14:m>
                <a:endParaRPr lang="en-AU" sz="1800" b="0" dirty="0"/>
              </a:p>
              <a:p>
                <a:r>
                  <a:rPr lang="en-AU" sz="1800" dirty="0"/>
                  <a:t>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=33.4 </m:t>
                    </m:r>
                    <m:r>
                      <a:rPr lang="en-AU" sz="1800" b="0" i="1" smtClean="0">
                        <a:latin typeface="Cambria Math" panose="02040503050406030204" pitchFamily="18" charset="0"/>
                      </a:rPr>
                      <m:t>𝑚𝑚</m:t>
                    </m:r>
                  </m:oMath>
                </a14:m>
                <a:endParaRPr lang="en-AU" sz="1800" dirty="0"/>
              </a:p>
            </p:txBody>
          </p:sp>
        </mc:Choice>
        <mc:Fallback xmlns="">
          <p:sp>
            <p:nvSpPr>
              <p:cNvPr id="8" name="Text Placeholder 5">
                <a:extLst>
                  <a:ext uri="{FF2B5EF4-FFF2-40B4-BE49-F238E27FC236}">
                    <a16:creationId xmlns:a16="http://schemas.microsoft.com/office/drawing/2014/main" id="{6C8AA6DD-A5C5-A65E-46CA-4DE52F1603A0}"/>
                  </a:ext>
                </a:extLst>
              </p:cNvPr>
              <p:cNvSpPr txBox="1">
                <a:spLocks noRot="1" noChangeAspect="1" noMove="1" noResize="1" noEditPoints="1" noAdjustHandles="1" noChangeArrowheads="1" noChangeShapeType="1" noTextEdit="1"/>
              </p:cNvSpPr>
              <p:nvPr/>
            </p:nvSpPr>
            <p:spPr>
              <a:xfrm>
                <a:off x="662313" y="3880218"/>
                <a:ext cx="1920867" cy="1902736"/>
              </a:xfrm>
              <a:prstGeom prst="rect">
                <a:avLst/>
              </a:prstGeom>
              <a:blipFill>
                <a:blip r:embed="rId5"/>
                <a:stretch>
                  <a:fillRect l="-317"/>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78DEE12-D13B-06FB-AF2D-2BA2BEA56A9E}"/>
              </a:ext>
              <a:ext uri="{C183D7F6-B498-43B3-948B-1728B52AA6E4}">
                <adec:decorative xmlns:adec="http://schemas.microsoft.com/office/drawing/2017/decorative" val="0"/>
              </a:ext>
            </a:extLst>
          </p:cNvPr>
          <p:cNvSpPr/>
          <p:nvPr/>
        </p:nvSpPr>
        <p:spPr>
          <a:xfrm>
            <a:off x="2583180" y="4610261"/>
            <a:ext cx="2146312" cy="1300931"/>
          </a:xfrm>
          <a:prstGeom prst="wedgeRoundRectCallout">
            <a:avLst>
              <a:gd name="adj1" fmla="val -74837"/>
              <a:gd name="adj2" fmla="val 25871"/>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dirty="0"/>
              <a:t>Why were we finding r?</a:t>
            </a:r>
          </a:p>
        </p:txBody>
      </p:sp>
      <p:pic>
        <p:nvPicPr>
          <p:cNvPr id="15" name="Picture 14" descr="A4 paper image with length 297mm and width 210mm">
            <a:extLst>
              <a:ext uri="{FF2B5EF4-FFF2-40B4-BE49-F238E27FC236}">
                <a16:creationId xmlns:a16="http://schemas.microsoft.com/office/drawing/2014/main" id="{99667C8A-14A1-F2BE-BBB3-9D8BC3025CD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10" name="TextBox 9">
            <a:extLst>
              <a:ext uri="{FF2B5EF4-FFF2-40B4-BE49-F238E27FC236}">
                <a16:creationId xmlns:a16="http://schemas.microsoft.com/office/drawing/2014/main" id="{F81E51FD-3098-2D45-AAFE-DF41B5E5D2A3}"/>
              </a:ext>
              <a:ext uri="{C183D7F6-B498-43B3-948B-1728B52AA6E4}">
                <adec:decorative xmlns:adec="http://schemas.microsoft.com/office/drawing/2017/decorative" val="1"/>
              </a:ext>
            </a:extLst>
          </p:cNvPr>
          <p:cNvSpPr txBox="1"/>
          <p:nvPr/>
        </p:nvSpPr>
        <p:spPr>
          <a:xfrm>
            <a:off x="360000" y="6352085"/>
            <a:ext cx="5280946"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7"/>
              </a:rPr>
              <a:t>nzmaths.co.nz/resource/a4-cylinders</a:t>
            </a:r>
            <a:endParaRPr lang="en-AU" sz="1200" dirty="0"/>
          </a:p>
        </p:txBody>
      </p:sp>
    </p:spTree>
    <p:extLst>
      <p:ext uri="{BB962C8B-B14F-4D97-AF65-F5344CB8AC3E}">
        <p14:creationId xmlns:p14="http://schemas.microsoft.com/office/powerpoint/2010/main" val="110152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a:xfrm>
            <a:off x="360000" y="360000"/>
            <a:ext cx="10080000" cy="545601"/>
          </a:xfrm>
        </p:spPr>
        <p:txBody>
          <a:bodyPr anchor="t">
            <a:normAutofit/>
          </a:bodyPr>
          <a:lstStyle/>
          <a:p>
            <a:r>
              <a:rPr lang="en-AU" dirty="0"/>
              <a:t>Comparing volumes – solutions 4</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cs typeface="Arial" panose="020B0604020202020204" pitchFamily="34" charset="0"/>
              </a:rPr>
              <a:t>A4 cylinders</a:t>
            </a:r>
          </a:p>
        </p:txBody>
      </p:sp>
      <p:pic>
        <p:nvPicPr>
          <p:cNvPr id="3" name="Picture 2" descr="A diagram showing the paper curled up the short side.">
            <a:extLst>
              <a:ext uri="{FF2B5EF4-FFF2-40B4-BE49-F238E27FC236}">
                <a16:creationId xmlns:a16="http://schemas.microsoft.com/office/drawing/2014/main" id="{29083DF3-2105-F5C9-A14B-85298AA27F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60000" y="1677399"/>
            <a:ext cx="3285826" cy="164518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6" name="Text Placeholder 5">
                <a:extLst>
                  <a:ext uri="{FF2B5EF4-FFF2-40B4-BE49-F238E27FC236}">
                    <a16:creationId xmlns:a16="http://schemas.microsoft.com/office/drawing/2014/main" id="{4DCD281C-8E52-4F43-869A-20E82D9D7A6A}"/>
                  </a:ext>
                </a:extLst>
              </p:cNvPr>
              <p:cNvSpPr>
                <a:spLocks noGrp="1"/>
              </p:cNvSpPr>
              <p:nvPr>
                <p:ph idx="1"/>
              </p:nvPr>
            </p:nvSpPr>
            <p:spPr>
              <a:xfrm>
                <a:off x="360000" y="3373382"/>
                <a:ext cx="5736000" cy="2782618"/>
              </a:xfrm>
            </p:spPr>
            <p:txBody>
              <a:bodyPr>
                <a:noAutofit/>
              </a:bodyPr>
              <a:lstStyle/>
              <a:p>
                <a:r>
                  <a:rPr lang="en-AU" sz="1800" dirty="0"/>
                  <a:t>Volume = </a:t>
                </a:r>
                <a14:m>
                  <m:oMath xmlns:m="http://schemas.openxmlformats.org/officeDocument/2006/math">
                    <m:r>
                      <a:rPr lang="en-AU" sz="1800" b="0" i="1" smtClean="0">
                        <a:latin typeface="Cambria Math" panose="02040503050406030204" pitchFamily="18" charset="0"/>
                      </a:rPr>
                      <m:t>𝜋</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𝑟</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h</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=297 </m:t>
                      </m:r>
                      <m:r>
                        <a:rPr lang="en-AU" sz="1800" b="0" i="1" smtClean="0">
                          <a:latin typeface="Cambria Math" panose="02040503050406030204" pitchFamily="18" charset="0"/>
                        </a:rPr>
                        <m:t>𝑚𝑚</m:t>
                      </m:r>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=33.4 </m:t>
                      </m:r>
                      <m:r>
                        <a:rPr lang="en-AU" sz="1800" b="0" i="1" smtClean="0">
                          <a:latin typeface="Cambria Math" panose="02040503050406030204" pitchFamily="18" charset="0"/>
                        </a:rPr>
                        <m:t>𝑚𝑚</m:t>
                      </m:r>
                    </m:oMath>
                  </m:oMathPara>
                </a14:m>
                <a:endParaRPr lang="en-AU" sz="1800" dirty="0"/>
              </a:p>
              <a:p>
                <a:r>
                  <a:rPr lang="en-AU" sz="1800" dirty="0"/>
                  <a:t>Volume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𝜋</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33.4</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×297</m:t>
                    </m:r>
                  </m:oMath>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=1 040 876.625 </m:t>
                      </m:r>
                      <m:r>
                        <a:rPr lang="en-AU" sz="1800" b="0" i="1" smtClean="0">
                          <a:latin typeface="Cambria Math" panose="02040503050406030204" pitchFamily="18" charset="0"/>
                        </a:rPr>
                        <m:t>𝑚</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endParaRPr lang="en-AU" sz="1800" dirty="0"/>
              </a:p>
              <a:p>
                <a:endParaRPr lang="en-AU" sz="1800" dirty="0"/>
              </a:p>
            </p:txBody>
          </p:sp>
        </mc:Choice>
        <mc:Fallback>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1"/>
              </p:nvPr>
            </p:nvSpPr>
            <p:spPr>
              <a:xfrm>
                <a:off x="360000" y="3373382"/>
                <a:ext cx="5736000" cy="2782618"/>
              </a:xfrm>
              <a:blipFill>
                <a:blip r:embed="rId4"/>
                <a:stretch>
                  <a:fillRect l="-2444"/>
                </a:stretch>
              </a:blipFill>
            </p:spPr>
            <p:txBody>
              <a:bodyPr/>
              <a:lstStyle/>
              <a:p>
                <a:r>
                  <a:rPr lang="en-AU">
                    <a:noFill/>
                  </a:rPr>
                  <a:t> </a:t>
                </a:r>
              </a:p>
            </p:txBody>
          </p:sp>
        </mc:Fallback>
      </mc:AlternateContent>
      <p:pic>
        <p:nvPicPr>
          <p:cNvPr id="8" name="Picture 7" descr="A4 paper image with length 297mm and width 210mm">
            <a:extLst>
              <a:ext uri="{FF2B5EF4-FFF2-40B4-BE49-F238E27FC236}">
                <a16:creationId xmlns:a16="http://schemas.microsoft.com/office/drawing/2014/main" id="{7DC84D6E-33BB-2945-5334-0DDAE0D2270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226" y="2074219"/>
            <a:ext cx="5483774" cy="4173396"/>
          </a:xfrm>
          <a:prstGeom prst="rect">
            <a:avLst/>
          </a:prstGeom>
        </p:spPr>
      </p:pic>
      <p:sp>
        <p:nvSpPr>
          <p:cNvPr id="7" name="TextBox 6">
            <a:extLst>
              <a:ext uri="{FF2B5EF4-FFF2-40B4-BE49-F238E27FC236}">
                <a16:creationId xmlns:a16="http://schemas.microsoft.com/office/drawing/2014/main" id="{91B01189-3494-8197-7C1E-3315AB491BF8}"/>
              </a:ext>
              <a:ext uri="{C183D7F6-B498-43B3-948B-1728B52AA6E4}">
                <adec:decorative xmlns:adec="http://schemas.microsoft.com/office/drawing/2017/decorative" val="0"/>
              </a:ext>
            </a:extLst>
          </p:cNvPr>
          <p:cNvSpPr txBox="1"/>
          <p:nvPr/>
        </p:nvSpPr>
        <p:spPr>
          <a:xfrm>
            <a:off x="360000" y="6352084"/>
            <a:ext cx="5422614" cy="276999"/>
          </a:xfrm>
          <a:prstGeom prst="rect">
            <a:avLst/>
          </a:prstGeom>
          <a:noFill/>
        </p:spPr>
        <p:txBody>
          <a:bodyPr wrap="square">
            <a:spAutoFit/>
          </a:bodyPr>
          <a:lstStyle/>
          <a:p>
            <a:r>
              <a:rPr lang="en-AU" sz="1200" dirty="0">
                <a:effectLst/>
                <a:ea typeface="Calibri" panose="020F0502020204030204" pitchFamily="34" charset="0"/>
              </a:rPr>
              <a:t>A4 paper rolled two ways from </a:t>
            </a:r>
            <a:r>
              <a:rPr lang="en-AU" sz="1200" u="sng" dirty="0">
                <a:solidFill>
                  <a:srgbClr val="2F5496"/>
                </a:solidFill>
                <a:effectLst/>
                <a:ea typeface="Calibri" panose="020F0502020204030204" pitchFamily="34" charset="0"/>
                <a:hlinkClick r:id="rId6"/>
              </a:rPr>
              <a:t>nzmaths.co.nz/resource/a4-cylinders</a:t>
            </a:r>
            <a:endParaRPr lang="en-AU" sz="1200"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391647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1610</Words>
  <Application>Microsoft Office PowerPoint</Application>
  <PresentationFormat>Widescreen</PresentationFormat>
  <Paragraphs>286</Paragraphs>
  <Slides>33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Cambria Math</vt:lpstr>
      <vt:lpstr>Public Sans</vt:lpstr>
      <vt:lpstr>Public Sans Light</vt:lpstr>
      <vt:lpstr>Calibri</vt:lpstr>
      <vt:lpstr>Times New Roman</vt:lpstr>
      <vt:lpstr>1_NSWG Corporate</vt:lpstr>
      <vt:lpstr>A4 cylinders</vt:lpstr>
      <vt:lpstr>Launch</vt:lpstr>
      <vt:lpstr>Exploring A4 cylinders</vt:lpstr>
      <vt:lpstr>Explore</vt:lpstr>
      <vt:lpstr>Comparing volumes</vt:lpstr>
      <vt:lpstr>Comparing volumes – solutions 1</vt:lpstr>
      <vt:lpstr>Comparing volumes – solutions 2</vt:lpstr>
      <vt:lpstr>Comparing volumes – solutions 3</vt:lpstr>
      <vt:lpstr>Comparing volumes – solutions 4</vt:lpstr>
      <vt:lpstr>Comparing volumes – solutions 5</vt:lpstr>
      <vt:lpstr>Comparing volumes – solutions 6</vt:lpstr>
      <vt:lpstr>Comparing volumes – solutions 7</vt:lpstr>
      <vt:lpstr>Comparing volumes – solutions 8 </vt:lpstr>
      <vt:lpstr>Comparing volumes – solutions 9</vt:lpstr>
      <vt:lpstr>Comparing surface areas</vt:lpstr>
      <vt:lpstr>Comparing surface area – closed one end</vt:lpstr>
      <vt:lpstr>Comparing surface area – closed both ends</vt:lpstr>
      <vt:lpstr>Investigating the surface area</vt:lpstr>
      <vt:lpstr>Developing the formula</vt:lpstr>
      <vt:lpstr>Examining the net</vt:lpstr>
      <vt:lpstr>Shapes of the net</vt:lpstr>
      <vt:lpstr>Establishing the formula</vt:lpstr>
      <vt:lpstr>Simplifying the formula</vt:lpstr>
      <vt:lpstr>The formula</vt:lpstr>
      <vt:lpstr>Summarise</vt:lpstr>
      <vt:lpstr>Worked example 1</vt:lpstr>
      <vt:lpstr>Your turn 1</vt:lpstr>
      <vt:lpstr>Your turn 1 – solution</vt:lpstr>
      <vt:lpstr>Worked example 2</vt:lpstr>
      <vt:lpstr>Worked example 2 – solution</vt:lpstr>
      <vt:lpstr>Your turn 2</vt:lpstr>
      <vt:lpstr>Your turn 2 – solution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 cylinders slide deck</dc:title>
  <dc:creator>NSW Department of Education</dc:creator>
  <dcterms:created xsi:type="dcterms:W3CDTF">2024-03-18T22:18:29Z</dcterms:created>
  <dcterms:modified xsi:type="dcterms:W3CDTF">2024-03-18T22:18:46Z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2024-03-18T22:18:44Z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edda54de-69fc-4149-a596-b337acdfd00e</vt:lpwstr>
  </property>
  <property fmtid="{D5CDD505-2E9C-101B-9397-08002B2CF9AE}" pid="8" name="MSIP_Label_b603dfd7-d93a-4381-a340-2995d8282205_ContentBits">
    <vt:lpwstr>0</vt:lpwstr>
  </property>
</Properties>
</file>