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14"/>
  </p:notesMasterIdLst>
  <p:handoutMasterIdLst>
    <p:handoutMasterId r:id="rId15"/>
  </p:handoutMasterIdLst>
  <p:sldIdLst>
    <p:sldId id="325" r:id="rId2"/>
    <p:sldId id="345" r:id="rId3"/>
    <p:sldId id="346" r:id="rId4"/>
    <p:sldId id="347" r:id="rId5"/>
    <p:sldId id="337" r:id="rId6"/>
    <p:sldId id="339" r:id="rId7"/>
    <p:sldId id="338" r:id="rId8"/>
    <p:sldId id="340" r:id="rId9"/>
    <p:sldId id="341" r:id="rId10"/>
    <p:sldId id="343" r:id="rId11"/>
    <p:sldId id="344" r:id="rId12"/>
    <p:sldId id="348" r:id="rId13"/>
  </p:sldIdLst>
  <p:sldSz cx="12192000" cy="6858000"/>
  <p:notesSz cx="9144000" cy="6858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
      <p:font typeface="Yu Gothic Light" panose="020B0300000000000000" pitchFamily="34" charset="-128"/>
      <p:regular r:id="rId23"/>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82780-6A68-4AED-BCBC-382E5D3030E0}" v="35" dt="2023-05-25T03:43:15.24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1" autoAdjust="0"/>
  </p:normalViewPr>
  <p:slideViewPr>
    <p:cSldViewPr snapToGrid="0">
      <p:cViewPr varScale="1">
        <p:scale>
          <a:sx n="80" d="100"/>
          <a:sy n="80" d="100"/>
        </p:scale>
        <p:origin x="1032" y="90"/>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3/19/2024</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19/03/2024</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panose="020F0502020204030204"/>
            </a:endParaRPr>
          </a:p>
          <a:p>
            <a:r>
              <a:rPr lang="en-AU" dirty="0"/>
              <a:t>Students hold up a thumbs up to the teacher when they have finished reading and have some sort of understanding</a:t>
            </a:r>
            <a:endParaRPr lang="en-AU" dirty="0">
              <a:cs typeface="Calibri" panose="020F0502020204030204"/>
            </a:endParaRPr>
          </a:p>
          <a:p>
            <a:r>
              <a:rPr lang="en-AU" dirty="0"/>
              <a:t>Think, pair, share. Students explain the solution to their partner. </a:t>
            </a:r>
          </a:p>
          <a:p>
            <a:r>
              <a:rPr lang="en-AU" dirty="0"/>
              <a:t>In pairs students then answer the self-explanation questions. </a:t>
            </a:r>
            <a:endParaRPr lang="en-AU" dirty="0">
              <a:cs typeface="Calibri" panose="020F0502020204030204"/>
            </a:endParaRPr>
          </a:p>
          <a:p>
            <a:r>
              <a:rPr lang="en-AU" dirty="0"/>
              <a:t>Finally, randomly select students to share their answers with the whole class. </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370663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panose="020F0502020204030204"/>
            </a:endParaRPr>
          </a:p>
          <a:p>
            <a:r>
              <a:rPr lang="en-AU" dirty="0"/>
              <a:t>Students hold up a thumbs up to the teacher when they have finished reading and have some sort of understanding</a:t>
            </a:r>
            <a:endParaRPr lang="en-AU" dirty="0">
              <a:cs typeface="Calibri" panose="020F0502020204030204"/>
            </a:endParaRPr>
          </a:p>
          <a:p>
            <a:r>
              <a:rPr lang="en-AU" dirty="0"/>
              <a:t>Think, pair, share. Students explain the solution to their partner. </a:t>
            </a:r>
          </a:p>
          <a:p>
            <a:r>
              <a:rPr lang="en-AU" dirty="0"/>
              <a:t>In pairs students then answer the self-explanation questions. </a:t>
            </a:r>
            <a:endParaRPr lang="en-AU" dirty="0">
              <a:cs typeface="Calibri" panose="020F0502020204030204"/>
            </a:endParaRPr>
          </a:p>
          <a:p>
            <a:r>
              <a:rPr lang="en-AU" dirty="0"/>
              <a:t>Finally, randomly select students to share their answers with the whole class. </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45942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259253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103697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panose="020F0502020204030204"/>
            </a:endParaRPr>
          </a:p>
          <a:p>
            <a:r>
              <a:rPr lang="en-AU" dirty="0"/>
              <a:t>Students hold up a thumbs up to the teacher when they have finished reading and have some sort of understanding</a:t>
            </a:r>
            <a:endParaRPr lang="en-AU" dirty="0">
              <a:cs typeface="Calibri" panose="020F0502020204030204"/>
            </a:endParaRPr>
          </a:p>
          <a:p>
            <a:r>
              <a:rPr lang="en-AU" dirty="0"/>
              <a:t>Think, pair, share. Students explain the solution to their partner. </a:t>
            </a:r>
          </a:p>
          <a:p>
            <a:r>
              <a:rPr lang="en-AU" dirty="0"/>
              <a:t>In pairs students then answer the self-explanation questions. </a:t>
            </a:r>
            <a:endParaRPr lang="en-AU" dirty="0">
              <a:cs typeface="Calibri" panose="020F0502020204030204"/>
            </a:endParaRPr>
          </a:p>
          <a:p>
            <a:r>
              <a:rPr lang="en-AU" dirty="0"/>
              <a:t>Finally, randomly select students to share their answers with the whole class. </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315486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33610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2539310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69513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752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0983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4380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8899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9602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1175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55346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3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6163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97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7566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1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84330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57595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25947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99223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518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5233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0221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705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9289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45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769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02070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2434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8558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1963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0959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69706481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US" dirty="0">
                <a:cs typeface="Arial"/>
              </a:rPr>
              <a:t>Deep dive</a:t>
            </a:r>
          </a:p>
        </p:txBody>
      </p:sp>
      <p:sp>
        <p:nvSpPr>
          <p:cNvPr id="4" name="Footer Placeholder 6">
            <a:extLst>
              <a:ext uri="{FF2B5EF4-FFF2-40B4-BE49-F238E27FC236}">
                <a16:creationId xmlns:a16="http://schemas.microsoft.com/office/drawing/2014/main" id="{802328F0-073D-643B-8FD5-A47F418F1BE2}"/>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6" name="Text Placeholder 5">
            <a:extLst>
              <a:ext uri="{FF2B5EF4-FFF2-40B4-BE49-F238E27FC236}">
                <a16:creationId xmlns:a16="http://schemas.microsoft.com/office/drawing/2014/main" id="{622A9657-5D42-5BD6-734E-43B39E9B00A8}"/>
              </a:ext>
            </a:extLst>
          </p:cNvPr>
          <p:cNvSpPr>
            <a:spLocks noGrp="1"/>
          </p:cNvSpPr>
          <p:nvPr>
            <p:ph type="body" sz="quarter" idx="14"/>
          </p:nvPr>
        </p:nvSpPr>
        <p:spPr/>
        <p:txBody>
          <a:bodyPr/>
          <a:lstStyle/>
          <a:p>
            <a:r>
              <a:rPr lang="en-US" dirty="0"/>
              <a:t>Prisms and cylinders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10</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Your turn 2</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Volume of solids – sectors, semicircles and quadrants </a:t>
            </a:r>
          </a:p>
        </p:txBody>
      </p:sp>
      <mc:AlternateContent xmlns:mc="http://schemas.openxmlformats.org/markup-compatibility/2006" xmlns:a14="http://schemas.microsoft.com/office/drawing/2010/main">
        <mc:Choice Requires="a14">
          <p:sp>
            <p:nvSpPr>
              <p:cNvPr id="42" name="Text Placeholder 5">
                <a:extLst>
                  <a:ext uri="{FF2B5EF4-FFF2-40B4-BE49-F238E27FC236}">
                    <a16:creationId xmlns:a16="http://schemas.microsoft.com/office/drawing/2014/main" id="{C0480D80-3419-988E-6D1A-AF591238C9A6}"/>
                  </a:ext>
                </a:extLst>
              </p:cNvPr>
              <p:cNvSpPr txBox="1">
                <a:spLocks/>
              </p:cNvSpPr>
              <p:nvPr/>
            </p:nvSpPr>
            <p:spPr>
              <a:xfrm>
                <a:off x="406808" y="1559313"/>
                <a:ext cx="6327367" cy="46414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volume of the composite solid.</a:t>
                </a:r>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𝑉𝑜𝑙𝑢𝑚𝑒</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dirty="0"/>
              </a:p>
            </p:txBody>
          </p:sp>
        </mc:Choice>
        <mc:Fallback xmlns="">
          <p:sp>
            <p:nvSpPr>
              <p:cNvPr id="42" name="Text Placeholder 5">
                <a:extLst>
                  <a:ext uri="{FF2B5EF4-FFF2-40B4-BE49-F238E27FC236}">
                    <a16:creationId xmlns:a16="http://schemas.microsoft.com/office/drawing/2014/main" id="{C0480D80-3419-988E-6D1A-AF591238C9A6}"/>
                  </a:ext>
                </a:extLst>
              </p:cNvPr>
              <p:cNvSpPr txBox="1">
                <a:spLocks noRot="1" noChangeAspect="1" noMove="1" noResize="1" noEditPoints="1" noAdjustHandles="1" noChangeArrowheads="1" noChangeShapeType="1" noTextEdit="1"/>
              </p:cNvSpPr>
              <p:nvPr/>
            </p:nvSpPr>
            <p:spPr>
              <a:xfrm>
                <a:off x="406808" y="1559313"/>
                <a:ext cx="6327367" cy="4641409"/>
              </a:xfrm>
              <a:prstGeom prst="rect">
                <a:avLst/>
              </a:prstGeom>
              <a:blipFill>
                <a:blip r:embed="rId3"/>
                <a:stretch>
                  <a:fillRect l="-2312"/>
                </a:stretch>
              </a:blipFill>
            </p:spPr>
            <p:txBody>
              <a:bodyPr/>
              <a:lstStyle/>
              <a:p>
                <a:r>
                  <a:rPr lang="en-AU">
                    <a:noFill/>
                  </a:rPr>
                  <a:t> </a:t>
                </a:r>
              </a:p>
            </p:txBody>
          </p:sp>
        </mc:Fallback>
      </mc:AlternateContent>
      <p:pic>
        <p:nvPicPr>
          <p:cNvPr id="12" name="Picture 11" descr="A part of a cylinder made from a sector. The sector is 50 degrees with a radius of 7cm. The cylinder has a height of 9cm. ">
            <a:extLst>
              <a:ext uri="{FF2B5EF4-FFF2-40B4-BE49-F238E27FC236}">
                <a16:creationId xmlns:a16="http://schemas.microsoft.com/office/drawing/2014/main" id="{86D25EC3-5112-6930-EACE-449EB7F9C791}"/>
              </a:ext>
            </a:extLst>
          </p:cNvPr>
          <p:cNvPicPr>
            <a:picLocks noChangeAspect="1"/>
          </p:cNvPicPr>
          <p:nvPr/>
        </p:nvPicPr>
        <p:blipFill>
          <a:blip r:embed="rId4"/>
          <a:stretch>
            <a:fillRect/>
          </a:stretch>
        </p:blipFill>
        <p:spPr>
          <a:xfrm>
            <a:off x="6096000" y="1559313"/>
            <a:ext cx="5252197" cy="4714571"/>
          </a:xfrm>
          <a:prstGeom prst="rect">
            <a:avLst/>
          </a:prstGeom>
        </p:spPr>
      </p:pic>
    </p:spTree>
    <p:extLst>
      <p:ext uri="{BB962C8B-B14F-4D97-AF65-F5344CB8AC3E}">
        <p14:creationId xmlns:p14="http://schemas.microsoft.com/office/powerpoint/2010/main" val="6501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11</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Your turn 2 – solutions </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Volume of solids – sectors, semicircles and quadrants </a:t>
            </a:r>
          </a:p>
        </p:txBody>
      </p:sp>
      <mc:AlternateContent xmlns:mc="http://schemas.openxmlformats.org/markup-compatibility/2006" xmlns:a14="http://schemas.microsoft.com/office/drawing/2010/main">
        <mc:Choice Requires="a14">
          <p:sp>
            <p:nvSpPr>
              <p:cNvPr id="42" name="Text Placeholder 5">
                <a:extLst>
                  <a:ext uri="{FF2B5EF4-FFF2-40B4-BE49-F238E27FC236}">
                    <a16:creationId xmlns:a16="http://schemas.microsoft.com/office/drawing/2014/main" id="{C0480D80-3419-988E-6D1A-AF591238C9A6}"/>
                  </a:ext>
                </a:extLst>
              </p:cNvPr>
              <p:cNvSpPr txBox="1">
                <a:spLocks/>
              </p:cNvSpPr>
              <p:nvPr/>
            </p:nvSpPr>
            <p:spPr>
              <a:xfrm>
                <a:off x="406808" y="1559313"/>
                <a:ext cx="6327367" cy="46414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volume of the composite solid.</a:t>
                </a:r>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𝑉𝑜𝑙𝑢𝑚𝑒</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dirty="0"/>
              </a:p>
              <a:p>
                <a:r>
                  <a:rPr lang="en-AU" sz="1800" dirty="0"/>
                  <a:t>Area of cross section </a:t>
                </a:r>
                <a14:m>
                  <m:oMath xmlns:m="http://schemas.openxmlformats.org/officeDocument/2006/math">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50</m:t>
                        </m:r>
                      </m:num>
                      <m:den>
                        <m:r>
                          <a:rPr lang="en-AU" sz="1800" b="0" i="0" smtClean="0">
                            <a:latin typeface="Cambria Math" panose="02040503050406030204" pitchFamily="18" charset="0"/>
                          </a:rPr>
                          <m:t>360</m:t>
                        </m:r>
                      </m:den>
                    </m:f>
                    <m:r>
                      <a:rPr lang="en-AU" sz="1800" b="0" i="1" smtClean="0">
                        <a:latin typeface="Cambria Math" panose="02040503050406030204" pitchFamily="18" charset="0"/>
                      </a:rPr>
                      <m:t>×</m:t>
                    </m:r>
                    <m:r>
                      <a:rPr lang="en-AU" sz="1800" b="0" i="1" smtClean="0">
                        <a:latin typeface="Cambria Math" panose="02040503050406030204" pitchFamily="18" charset="0"/>
                      </a:rPr>
                      <m:t>𝜋</m:t>
                    </m:r>
                    <m:r>
                      <a:rPr lang="en-AU" sz="1800" b="0" i="1" smtClean="0">
                        <a:latin typeface="Cambria Math" panose="02040503050406030204" pitchFamily="18" charset="0"/>
                      </a:rPr>
                      <m:t>×7</m:t>
                    </m:r>
                  </m:oMath>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=9</m:t>
                      </m:r>
                      <m:r>
                        <a:rPr lang="en-AU" sz="1800" b="0" i="1" smtClean="0">
                          <a:latin typeface="Cambria Math" panose="02040503050406030204" pitchFamily="18" charset="0"/>
                        </a:rPr>
                        <m:t>𝑐𝑚</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i="1">
                                  <a:latin typeface="Cambria Math" panose="02040503050406030204" pitchFamily="18" charset="0"/>
                                </a:rPr>
                              </m:ctrlPr>
                            </m:fPr>
                            <m:num>
                              <m:r>
                                <a:rPr lang="en-AU" sz="1800" b="0" i="0" smtClean="0">
                                  <a:latin typeface="Cambria Math" panose="02040503050406030204" pitchFamily="18" charset="0"/>
                                </a:rPr>
                                <m:t>5</m:t>
                              </m:r>
                              <m:r>
                                <a:rPr lang="en-AU" sz="1800">
                                  <a:latin typeface="Cambria Math" panose="02040503050406030204" pitchFamily="18" charset="0"/>
                                </a:rPr>
                                <m:t>0</m:t>
                              </m:r>
                            </m:num>
                            <m:den>
                              <m:r>
                                <a:rPr lang="en-AU" sz="1800">
                                  <a:latin typeface="Cambria Math" panose="02040503050406030204" pitchFamily="18" charset="0"/>
                                </a:rPr>
                                <m:t>360</m:t>
                              </m:r>
                            </m:den>
                          </m:f>
                          <m:r>
                            <a:rPr lang="en-AU" sz="1800" i="1">
                              <a:latin typeface="Cambria Math" panose="02040503050406030204" pitchFamily="18" charset="0"/>
                            </a:rPr>
                            <m:t>×</m:t>
                          </m:r>
                          <m:r>
                            <a:rPr lang="en-AU" sz="1800" i="1">
                              <a:latin typeface="Cambria Math" panose="02040503050406030204" pitchFamily="18" charset="0"/>
                            </a:rPr>
                            <m:t>𝜋</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b="0" i="1" smtClean="0">
                                  <a:latin typeface="Cambria Math" panose="02040503050406030204" pitchFamily="18" charset="0"/>
                                </a:rPr>
                                <m:t>7</m:t>
                              </m:r>
                            </m:e>
                            <m:sup>
                              <m:r>
                                <a:rPr lang="en-AU" sz="1800" i="1">
                                  <a:latin typeface="Cambria Math" panose="02040503050406030204" pitchFamily="18" charset="0"/>
                                </a:rPr>
                                <m:t>2</m:t>
                              </m:r>
                            </m:sup>
                          </m:sSup>
                        </m:e>
                      </m:d>
                      <m:r>
                        <a:rPr lang="en-AU" sz="1800" b="0" i="1" smtClean="0">
                          <a:latin typeface="Cambria Math" panose="02040503050406030204" pitchFamily="18" charset="0"/>
                        </a:rPr>
                        <m:t>×9</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=192.42255</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=192.4 </m:t>
                      </m:r>
                      <m:r>
                        <a:rPr lang="en-AU" sz="1800" b="0" i="1" smtClean="0">
                          <a:latin typeface="Cambria Math" panose="02040503050406030204" pitchFamily="18" charset="0"/>
                        </a:rPr>
                        <m:t>𝑐</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m:oMathPara>
                </a14:m>
                <a:endParaRPr lang="en-AU" sz="1800" dirty="0"/>
              </a:p>
            </p:txBody>
          </p:sp>
        </mc:Choice>
        <mc:Fallback xmlns="">
          <p:sp>
            <p:nvSpPr>
              <p:cNvPr id="42" name="Text Placeholder 5">
                <a:extLst>
                  <a:ext uri="{FF2B5EF4-FFF2-40B4-BE49-F238E27FC236}">
                    <a16:creationId xmlns:a16="http://schemas.microsoft.com/office/drawing/2014/main" id="{C0480D80-3419-988E-6D1A-AF591238C9A6}"/>
                  </a:ext>
                </a:extLst>
              </p:cNvPr>
              <p:cNvSpPr txBox="1">
                <a:spLocks noRot="1" noChangeAspect="1" noMove="1" noResize="1" noEditPoints="1" noAdjustHandles="1" noChangeArrowheads="1" noChangeShapeType="1" noTextEdit="1"/>
              </p:cNvSpPr>
              <p:nvPr/>
            </p:nvSpPr>
            <p:spPr>
              <a:xfrm>
                <a:off x="406808" y="1559313"/>
                <a:ext cx="6327367" cy="4641409"/>
              </a:xfrm>
              <a:prstGeom prst="rect">
                <a:avLst/>
              </a:prstGeom>
              <a:blipFill>
                <a:blip r:embed="rId3"/>
                <a:stretch>
                  <a:fillRect l="-2312"/>
                </a:stretch>
              </a:blipFill>
            </p:spPr>
            <p:txBody>
              <a:bodyPr/>
              <a:lstStyle/>
              <a:p>
                <a:r>
                  <a:rPr lang="en-AU">
                    <a:noFill/>
                  </a:rPr>
                  <a:t> </a:t>
                </a:r>
              </a:p>
            </p:txBody>
          </p:sp>
        </mc:Fallback>
      </mc:AlternateContent>
      <p:pic>
        <p:nvPicPr>
          <p:cNvPr id="3" name="Picture 2" descr="A part of a cylinder made from a sector. The sector is 50 degrees with a radius of 7cm. The cylinder has a height of 9cm. ">
            <a:extLst>
              <a:ext uri="{FF2B5EF4-FFF2-40B4-BE49-F238E27FC236}">
                <a16:creationId xmlns:a16="http://schemas.microsoft.com/office/drawing/2014/main" id="{9DA6EA5F-67B5-7800-F3D6-1967007DF389}"/>
              </a:ext>
            </a:extLst>
          </p:cNvPr>
          <p:cNvPicPr>
            <a:picLocks noChangeAspect="1"/>
          </p:cNvPicPr>
          <p:nvPr/>
        </p:nvPicPr>
        <p:blipFill>
          <a:blip r:embed="rId4"/>
          <a:stretch>
            <a:fillRect/>
          </a:stretch>
        </p:blipFill>
        <p:spPr>
          <a:xfrm>
            <a:off x="6096000" y="1559313"/>
            <a:ext cx="5252197" cy="4714571"/>
          </a:xfrm>
          <a:prstGeom prst="rect">
            <a:avLst/>
          </a:prstGeom>
        </p:spPr>
      </p:pic>
    </p:spTree>
    <p:extLst>
      <p:ext uri="{BB962C8B-B14F-4D97-AF65-F5344CB8AC3E}">
        <p14:creationId xmlns:p14="http://schemas.microsoft.com/office/powerpoint/2010/main" val="16612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0D5650-3DBE-D633-C9A2-2BCF602E3927}"/>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6134DC53-B7F0-ACFC-3956-2A1996EFF61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7" name="TextBox 6">
            <a:extLst>
              <a:ext uri="{FF2B5EF4-FFF2-40B4-BE49-F238E27FC236}">
                <a16:creationId xmlns:a16="http://schemas.microsoft.com/office/drawing/2014/main" id="{200C33D7-E599-C69B-2F59-BB4E009697DD}"/>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410181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EE8050-8AA9-9D52-01AE-61EE3B762DB0}"/>
              </a:ext>
            </a:extLst>
          </p:cNvPr>
          <p:cNvSpPr>
            <a:spLocks noGrp="1"/>
          </p:cNvSpPr>
          <p:nvPr>
            <p:ph type="ctrTitle"/>
          </p:nvPr>
        </p:nvSpPr>
        <p:spPr/>
        <p:txBody>
          <a:bodyPr/>
          <a:lstStyle/>
          <a:p>
            <a:r>
              <a:rPr lang="en-AU" dirty="0"/>
              <a:t>Launch</a:t>
            </a:r>
          </a:p>
        </p:txBody>
      </p:sp>
      <p:sp>
        <p:nvSpPr>
          <p:cNvPr id="4" name="Text Placeholder 3">
            <a:extLst>
              <a:ext uri="{FF2B5EF4-FFF2-40B4-BE49-F238E27FC236}">
                <a16:creationId xmlns:a16="http://schemas.microsoft.com/office/drawing/2014/main" id="{9466A7DF-ED5F-3DB7-5355-D7B604568BCD}"/>
              </a:ext>
            </a:extLst>
          </p:cNvPr>
          <p:cNvSpPr>
            <a:spLocks noGrp="1"/>
          </p:cNvSpPr>
          <p:nvPr>
            <p:ph type="body" sz="quarter" idx="11"/>
          </p:nvPr>
        </p:nvSpPr>
        <p:spPr>
          <a:xfrm>
            <a:off x="540000" y="3429000"/>
            <a:ext cx="2880000" cy="372146"/>
          </a:xfrm>
        </p:spPr>
        <p:txBody>
          <a:bodyPr/>
          <a:lstStyle/>
          <a:p>
            <a:r>
              <a:rPr lang="en-AU" sz="3600" dirty="0"/>
              <a:t>Deep dive</a:t>
            </a:r>
          </a:p>
        </p:txBody>
      </p:sp>
    </p:spTree>
    <p:extLst>
      <p:ext uri="{BB962C8B-B14F-4D97-AF65-F5344CB8AC3E}">
        <p14:creationId xmlns:p14="http://schemas.microsoft.com/office/powerpoint/2010/main" val="305329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C208A4-9C5E-693E-C603-9176889B77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
        <p:nvSpPr>
          <p:cNvPr id="2" name="Title 1">
            <a:extLst>
              <a:ext uri="{FF2B5EF4-FFF2-40B4-BE49-F238E27FC236}">
                <a16:creationId xmlns:a16="http://schemas.microsoft.com/office/drawing/2014/main" id="{523157B1-806B-268E-E227-51208967EEEA}"/>
              </a:ext>
            </a:extLst>
          </p:cNvPr>
          <p:cNvSpPr>
            <a:spLocks noGrp="1"/>
          </p:cNvSpPr>
          <p:nvPr>
            <p:ph type="title"/>
          </p:nvPr>
        </p:nvSpPr>
        <p:spPr/>
        <p:txBody>
          <a:bodyPr/>
          <a:lstStyle/>
          <a:p>
            <a:r>
              <a:rPr lang="en-AU" b="0" dirty="0">
                <a:solidFill>
                  <a:srgbClr val="002664"/>
                </a:solidFill>
                <a:effectLst/>
                <a:ea typeface="Yu Gothic Light" panose="020B0300000000000000" pitchFamily="34" charset="-128"/>
                <a:cs typeface="Arial" panose="020B0604020202020204" pitchFamily="34" charset="0"/>
              </a:rPr>
              <a:t>Which pool holds the most amount of water?</a:t>
            </a:r>
            <a:endParaRPr lang="en-AU" dirty="0"/>
          </a:p>
        </p:txBody>
      </p:sp>
      <p:sp>
        <p:nvSpPr>
          <p:cNvPr id="7" name="Text Placeholder 6">
            <a:extLst>
              <a:ext uri="{FF2B5EF4-FFF2-40B4-BE49-F238E27FC236}">
                <a16:creationId xmlns:a16="http://schemas.microsoft.com/office/drawing/2014/main" id="{B8CBA7E2-4B91-E088-F967-139E7AF60E34}"/>
              </a:ext>
            </a:extLst>
          </p:cNvPr>
          <p:cNvSpPr>
            <a:spLocks noGrp="1"/>
          </p:cNvSpPr>
          <p:nvPr>
            <p:ph type="body" sz="quarter" idx="18"/>
          </p:nvPr>
        </p:nvSpPr>
        <p:spPr/>
        <p:txBody>
          <a:bodyPr/>
          <a:lstStyle/>
          <a:p>
            <a:r>
              <a:rPr lang="en-AU" dirty="0"/>
              <a:t>Deep dive</a:t>
            </a:r>
          </a:p>
        </p:txBody>
      </p:sp>
      <p:pic>
        <p:nvPicPr>
          <p:cNvPr id="8" name="Picture 7" descr="Costa Rica J W Marriott Resort Pool area">
            <a:extLst>
              <a:ext uri="{FF2B5EF4-FFF2-40B4-BE49-F238E27FC236}">
                <a16:creationId xmlns:a16="http://schemas.microsoft.com/office/drawing/2014/main" id="{EF0D384F-B171-898D-F0E8-2879D71EEB2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68830" y="1428300"/>
            <a:ext cx="3754399" cy="2114952"/>
          </a:xfrm>
          <a:prstGeom prst="rect">
            <a:avLst/>
          </a:prstGeom>
          <a:noFill/>
          <a:ln>
            <a:noFill/>
          </a:ln>
        </p:spPr>
      </p:pic>
      <p:pic>
        <p:nvPicPr>
          <p:cNvPr id="9" name="Picture 8" descr="Backyard - pool before rebuild">
            <a:extLst>
              <a:ext uri="{FF2B5EF4-FFF2-40B4-BE49-F238E27FC236}">
                <a16:creationId xmlns:a16="http://schemas.microsoft.com/office/drawing/2014/main" id="{7D5EE807-5524-4D4E-ACAA-01381A1121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340000" y="1428300"/>
            <a:ext cx="3791774" cy="2114952"/>
          </a:xfrm>
          <a:prstGeom prst="rect">
            <a:avLst/>
          </a:prstGeom>
          <a:noFill/>
          <a:ln>
            <a:noFill/>
          </a:ln>
          <a:extLst>
            <a:ext uri="{53640926-AAD7-44D8-BBD7-CCE9431645EC}">
              <a14:shadowObscured xmlns:a14="http://schemas.microsoft.com/office/drawing/2010/main"/>
            </a:ext>
          </a:extLst>
        </p:spPr>
      </p:pic>
      <p:pic>
        <p:nvPicPr>
          <p:cNvPr id="10" name="Picture 9" descr="An image of a pool on the edge of the ocean.">
            <a:extLst>
              <a:ext uri="{FF2B5EF4-FFF2-40B4-BE49-F238E27FC236}">
                <a16:creationId xmlns:a16="http://schemas.microsoft.com/office/drawing/2014/main" id="{8C018CED-B785-EF64-83BA-05BE47ADC2F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89718" y="4048060"/>
            <a:ext cx="3702301" cy="2467940"/>
          </a:xfrm>
          <a:prstGeom prst="rect">
            <a:avLst/>
          </a:prstGeom>
          <a:noFill/>
          <a:ln>
            <a:noFill/>
          </a:ln>
        </p:spPr>
      </p:pic>
      <p:pic>
        <p:nvPicPr>
          <p:cNvPr id="11" name="Picture 10" descr="Pool Safely at the U.S. Olympic Swim Team Trials">
            <a:extLst>
              <a:ext uri="{FF2B5EF4-FFF2-40B4-BE49-F238E27FC236}">
                <a16:creationId xmlns:a16="http://schemas.microsoft.com/office/drawing/2014/main" id="{6FB1580D-FD1C-1288-953C-23E002DA0A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6336913" y="4052403"/>
            <a:ext cx="3791774" cy="2513482"/>
          </a:xfrm>
          <a:prstGeom prst="rect">
            <a:avLst/>
          </a:prstGeom>
          <a:noFill/>
          <a:ln>
            <a:noFill/>
          </a:ln>
        </p:spPr>
      </p:pic>
    </p:spTree>
    <p:extLst>
      <p:ext uri="{BB962C8B-B14F-4D97-AF65-F5344CB8AC3E}">
        <p14:creationId xmlns:p14="http://schemas.microsoft.com/office/powerpoint/2010/main" val="361265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EE8050-8AA9-9D52-01AE-61EE3B762DB0}"/>
              </a:ext>
            </a:extLst>
          </p:cNvPr>
          <p:cNvSpPr>
            <a:spLocks noGrp="1"/>
          </p:cNvSpPr>
          <p:nvPr>
            <p:ph type="ctrTitle"/>
          </p:nvPr>
        </p:nvSpPr>
        <p:spPr/>
        <p:txBody>
          <a:bodyPr/>
          <a:lstStyle/>
          <a:p>
            <a:r>
              <a:rPr lang="en-AU" dirty="0"/>
              <a:t>Summarise</a:t>
            </a:r>
          </a:p>
        </p:txBody>
      </p:sp>
      <p:sp>
        <p:nvSpPr>
          <p:cNvPr id="4" name="Text Placeholder 3">
            <a:extLst>
              <a:ext uri="{FF2B5EF4-FFF2-40B4-BE49-F238E27FC236}">
                <a16:creationId xmlns:a16="http://schemas.microsoft.com/office/drawing/2014/main" id="{9466A7DF-ED5F-3DB7-5355-D7B604568BCD}"/>
              </a:ext>
            </a:extLst>
          </p:cNvPr>
          <p:cNvSpPr>
            <a:spLocks noGrp="1"/>
          </p:cNvSpPr>
          <p:nvPr>
            <p:ph type="body" sz="quarter" idx="11"/>
          </p:nvPr>
        </p:nvSpPr>
        <p:spPr>
          <a:xfrm>
            <a:off x="540000" y="3429000"/>
            <a:ext cx="2880000" cy="372146"/>
          </a:xfrm>
        </p:spPr>
        <p:txBody>
          <a:bodyPr/>
          <a:lstStyle/>
          <a:p>
            <a:r>
              <a:rPr lang="en-AU" sz="3600" dirty="0"/>
              <a:t>Deep dive</a:t>
            </a:r>
          </a:p>
        </p:txBody>
      </p:sp>
    </p:spTree>
    <p:extLst>
      <p:ext uri="{BB962C8B-B14F-4D97-AF65-F5344CB8AC3E}">
        <p14:creationId xmlns:p14="http://schemas.microsoft.com/office/powerpoint/2010/main" val="301544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5</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Worked example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Volume of composite solids – triangles and quadrilaterals</a:t>
            </a:r>
          </a:p>
        </p:txBody>
      </p:sp>
      <mc:AlternateContent xmlns:mc="http://schemas.openxmlformats.org/markup-compatibility/2006" xmlns:a14="http://schemas.microsoft.com/office/drawing/2010/main">
        <mc:Choice Requires="a14">
          <p:sp>
            <p:nvSpPr>
              <p:cNvPr id="42" name="Text Placeholder 5">
                <a:extLst>
                  <a:ext uri="{FF2B5EF4-FFF2-40B4-BE49-F238E27FC236}">
                    <a16:creationId xmlns:a16="http://schemas.microsoft.com/office/drawing/2014/main" id="{C0480D80-3419-988E-6D1A-AF591238C9A6}"/>
                  </a:ext>
                </a:extLst>
              </p:cNvPr>
              <p:cNvSpPr txBox="1">
                <a:spLocks/>
              </p:cNvSpPr>
              <p:nvPr/>
            </p:nvSpPr>
            <p:spPr>
              <a:xfrm>
                <a:off x="406808" y="1559313"/>
                <a:ext cx="6327367" cy="46414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volume of the composite solid.</a:t>
                </a:r>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𝑉𝑜𝑙𝑢𝑚𝑒</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dirty="0"/>
              </a:p>
              <a:p>
                <a:r>
                  <a:rPr lang="en-AU" sz="1800" dirty="0"/>
                  <a:t>Area of cross section</a:t>
                </a:r>
                <a14:m>
                  <m:oMath xmlns:m="http://schemas.openxmlformats.org/officeDocument/2006/math">
                    <m:r>
                      <a:rPr lang="en-AU" sz="1800" b="0" i="0" smtClean="0">
                        <a:latin typeface="Cambria Math" panose="02040503050406030204" pitchFamily="18" charset="0"/>
                      </a:rPr>
                      <m:t>=14</m:t>
                    </m:r>
                    <m:r>
                      <a:rPr lang="en-AU" sz="1800" b="0" i="1" smtClean="0">
                        <a:latin typeface="Cambria Math" panose="02040503050406030204" pitchFamily="18" charset="0"/>
                      </a:rPr>
                      <m:t>×17+9×7</m:t>
                    </m:r>
                  </m:oMath>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=12</m:t>
                      </m:r>
                      <m:r>
                        <a:rPr lang="en-AU" sz="1800" b="0" i="1" smtClean="0">
                          <a:latin typeface="Cambria Math" panose="02040503050406030204" pitchFamily="18" charset="0"/>
                        </a:rPr>
                        <m:t>𝑐𝑚</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14×17+9×7</m:t>
                          </m:r>
                        </m:e>
                      </m:d>
                      <m:r>
                        <a:rPr lang="en-AU" sz="1800" b="0" i="1" smtClean="0">
                          <a:latin typeface="Cambria Math" panose="02040503050406030204" pitchFamily="18" charset="0"/>
                        </a:rPr>
                        <m:t>×12</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238+63</m:t>
                          </m:r>
                        </m:e>
                      </m:d>
                      <m:r>
                        <a:rPr lang="en-AU" sz="1800" b="0" i="1" smtClean="0">
                          <a:latin typeface="Cambria Math" panose="02040503050406030204" pitchFamily="18" charset="0"/>
                        </a:rPr>
                        <m:t>×12</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=301×12</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=3612</m:t>
                      </m:r>
                      <m:r>
                        <a:rPr lang="en-AU" sz="1800" b="0" i="1" smtClean="0">
                          <a:latin typeface="Cambria Math" panose="02040503050406030204" pitchFamily="18" charset="0"/>
                        </a:rPr>
                        <m:t>𝑐</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m:oMathPara>
                </a14:m>
                <a:endParaRPr lang="en-AU" sz="1800" dirty="0"/>
              </a:p>
            </p:txBody>
          </p:sp>
        </mc:Choice>
        <mc:Fallback xmlns="">
          <p:sp>
            <p:nvSpPr>
              <p:cNvPr id="42" name="Text Placeholder 5">
                <a:extLst>
                  <a:ext uri="{FF2B5EF4-FFF2-40B4-BE49-F238E27FC236}">
                    <a16:creationId xmlns:a16="http://schemas.microsoft.com/office/drawing/2014/main" id="{C0480D80-3419-988E-6D1A-AF591238C9A6}"/>
                  </a:ext>
                </a:extLst>
              </p:cNvPr>
              <p:cNvSpPr txBox="1">
                <a:spLocks noRot="1" noChangeAspect="1" noMove="1" noResize="1" noEditPoints="1" noAdjustHandles="1" noChangeArrowheads="1" noChangeShapeType="1" noTextEdit="1"/>
              </p:cNvSpPr>
              <p:nvPr/>
            </p:nvSpPr>
            <p:spPr>
              <a:xfrm>
                <a:off x="406808" y="1559313"/>
                <a:ext cx="6327367" cy="4641409"/>
              </a:xfrm>
              <a:prstGeom prst="rect">
                <a:avLst/>
              </a:prstGeom>
              <a:blipFill>
                <a:blip r:embed="rId3"/>
                <a:stretch>
                  <a:fillRect l="-2312"/>
                </a:stretch>
              </a:blipFill>
            </p:spPr>
            <p:txBody>
              <a:bodyPr/>
              <a:lstStyle/>
              <a:p>
                <a:r>
                  <a:rPr lang="en-AU">
                    <a:noFill/>
                  </a:rPr>
                  <a:t> </a:t>
                </a:r>
              </a:p>
            </p:txBody>
          </p:sp>
        </mc:Fallback>
      </mc:AlternateContent>
      <p:sp>
        <p:nvSpPr>
          <p:cNvPr id="45" name="Speech Bubble: Rectangle with Corners Rounded 44">
            <a:extLst>
              <a:ext uri="{FF2B5EF4-FFF2-40B4-BE49-F238E27FC236}">
                <a16:creationId xmlns:a16="http://schemas.microsoft.com/office/drawing/2014/main" id="{C45E46B8-D4A9-A2C5-C199-177AB120FD9F}"/>
              </a:ext>
              <a:ext uri="{C183D7F6-B498-43B3-948B-1728B52AA6E4}">
                <adec:decorative xmlns:adec="http://schemas.microsoft.com/office/drawing/2017/decorative" val="0"/>
              </a:ext>
            </a:extLst>
          </p:cNvPr>
          <p:cNvSpPr/>
          <p:nvPr/>
        </p:nvSpPr>
        <p:spPr>
          <a:xfrm>
            <a:off x="4752955" y="1937220"/>
            <a:ext cx="1981220" cy="1161463"/>
          </a:xfrm>
          <a:prstGeom prst="wedgeRoundRectCallout">
            <a:avLst>
              <a:gd name="adj1" fmla="val -64491"/>
              <a:gd name="adj2" fmla="val 32710"/>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600" dirty="0"/>
              <a:t>How else could we have worked out the front face?</a:t>
            </a:r>
          </a:p>
        </p:txBody>
      </p:sp>
      <p:sp>
        <p:nvSpPr>
          <p:cNvPr id="3" name="Speech Bubble: Rectangle with Corners Rounded 2">
            <a:extLst>
              <a:ext uri="{FF2B5EF4-FFF2-40B4-BE49-F238E27FC236}">
                <a16:creationId xmlns:a16="http://schemas.microsoft.com/office/drawing/2014/main" id="{0AE9561C-2FA6-6407-60DF-58D6EA47BD33}"/>
              </a:ext>
              <a:ext uri="{C183D7F6-B498-43B3-948B-1728B52AA6E4}">
                <adec:decorative xmlns:adec="http://schemas.microsoft.com/office/drawing/2017/decorative" val="0"/>
              </a:ext>
            </a:extLst>
          </p:cNvPr>
          <p:cNvSpPr/>
          <p:nvPr/>
        </p:nvSpPr>
        <p:spPr>
          <a:xfrm>
            <a:off x="3418781" y="3232072"/>
            <a:ext cx="1981219" cy="858666"/>
          </a:xfrm>
          <a:prstGeom prst="wedgeRoundRectCallout">
            <a:avLst>
              <a:gd name="adj1" fmla="val -21440"/>
              <a:gd name="adj2" fmla="val -6037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2075"/>
            <a:r>
              <a:rPr lang="en-AU" sz="1600" dirty="0"/>
              <a:t>Where did the 9 come from?</a:t>
            </a:r>
          </a:p>
        </p:txBody>
      </p:sp>
      <p:sp>
        <p:nvSpPr>
          <p:cNvPr id="8" name="Speech Bubble: Rectangle with Corners Rounded 7">
            <a:extLst>
              <a:ext uri="{FF2B5EF4-FFF2-40B4-BE49-F238E27FC236}">
                <a16:creationId xmlns:a16="http://schemas.microsoft.com/office/drawing/2014/main" id="{CFAF9062-6178-8FCA-76A6-3A3DBB321AF7}"/>
              </a:ext>
              <a:ext uri="{C183D7F6-B498-43B3-948B-1728B52AA6E4}">
                <adec:decorative xmlns:adec="http://schemas.microsoft.com/office/drawing/2017/decorative" val="0"/>
              </a:ext>
            </a:extLst>
          </p:cNvPr>
          <p:cNvSpPr/>
          <p:nvPr/>
        </p:nvSpPr>
        <p:spPr>
          <a:xfrm>
            <a:off x="2262084" y="4974724"/>
            <a:ext cx="2841316" cy="1155413"/>
          </a:xfrm>
          <a:prstGeom prst="wedgeRoundRectCallout">
            <a:avLst>
              <a:gd name="adj1" fmla="val -64215"/>
              <a:gd name="adj2" fmla="val 19810"/>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2075"/>
            <a:r>
              <a:rPr lang="en-AU" sz="1600" dirty="0"/>
              <a:t>Why is this measurement in units cubed?</a:t>
            </a:r>
          </a:p>
        </p:txBody>
      </p:sp>
      <p:pic>
        <p:nvPicPr>
          <p:cNvPr id="7" name="Picture 6" descr="'L' shaped prism. The prism has total height of 17cm, a total base length of 23cm and a depth of 12cm. There is a side parallel to the 23cm side that is 14cm and another side parallel to the 17cm side that is 10cm in length. ">
            <a:extLst>
              <a:ext uri="{FF2B5EF4-FFF2-40B4-BE49-F238E27FC236}">
                <a16:creationId xmlns:a16="http://schemas.microsoft.com/office/drawing/2014/main" id="{79AF5DCC-07CB-C731-745F-8C3260A070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34792" y="1433536"/>
            <a:ext cx="5350400" cy="4892962"/>
          </a:xfrm>
          <a:prstGeom prst="rect">
            <a:avLst/>
          </a:prstGeom>
        </p:spPr>
      </p:pic>
    </p:spTree>
    <p:extLst>
      <p:ext uri="{BB962C8B-B14F-4D97-AF65-F5344CB8AC3E}">
        <p14:creationId xmlns:p14="http://schemas.microsoft.com/office/powerpoint/2010/main" val="28781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6</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Worked example 1 – alternate solution</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Volume of composite solids – triangles and quadrilaterals</a:t>
            </a:r>
          </a:p>
        </p:txBody>
      </p:sp>
      <mc:AlternateContent xmlns:mc="http://schemas.openxmlformats.org/markup-compatibility/2006" xmlns:a14="http://schemas.microsoft.com/office/drawing/2010/main">
        <mc:Choice Requires="a14">
          <p:sp>
            <p:nvSpPr>
              <p:cNvPr id="42" name="Text Placeholder 5">
                <a:extLst>
                  <a:ext uri="{FF2B5EF4-FFF2-40B4-BE49-F238E27FC236}">
                    <a16:creationId xmlns:a16="http://schemas.microsoft.com/office/drawing/2014/main" id="{C0480D80-3419-988E-6D1A-AF591238C9A6}"/>
                  </a:ext>
                </a:extLst>
              </p:cNvPr>
              <p:cNvSpPr txBox="1">
                <a:spLocks/>
              </p:cNvSpPr>
              <p:nvPr/>
            </p:nvSpPr>
            <p:spPr>
              <a:xfrm>
                <a:off x="406808" y="1559313"/>
                <a:ext cx="6327367" cy="46414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𝑉𝑜𝑙𝑢𝑚𝑒</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dirty="0"/>
              </a:p>
              <a:p>
                <a:r>
                  <a:rPr lang="en-AU" sz="1800" dirty="0"/>
                  <a:t>Area of cross section</a:t>
                </a:r>
                <a14:m>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23×7+10×14</m:t>
                    </m:r>
                  </m:oMath>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=12</m:t>
                      </m:r>
                      <m:r>
                        <a:rPr lang="en-AU" sz="1800" b="0" i="1" smtClean="0">
                          <a:latin typeface="Cambria Math" panose="02040503050406030204" pitchFamily="18" charset="0"/>
                        </a:rPr>
                        <m:t>𝑐𝑚</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23×7+10×14</m:t>
                          </m:r>
                        </m:e>
                      </m:d>
                      <m:r>
                        <a:rPr lang="en-AU" sz="1800" b="0" i="1" smtClean="0">
                          <a:latin typeface="Cambria Math" panose="02040503050406030204" pitchFamily="18" charset="0"/>
                        </a:rPr>
                        <m:t>×12</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161+140</m:t>
                          </m:r>
                        </m:e>
                      </m:d>
                      <m:r>
                        <a:rPr lang="en-AU" sz="1800" b="0" i="1" smtClean="0">
                          <a:latin typeface="Cambria Math" panose="02040503050406030204" pitchFamily="18" charset="0"/>
                        </a:rPr>
                        <m:t>×12</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=301×12</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=3612</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cm</m:t>
                          </m:r>
                        </m:e>
                        <m:sup>
                          <m:r>
                            <a:rPr lang="en-AU" sz="1800" b="0" i="0" smtClean="0">
                              <a:latin typeface="Cambria Math" panose="02040503050406030204" pitchFamily="18" charset="0"/>
                            </a:rPr>
                            <m:t>3</m:t>
                          </m:r>
                        </m:sup>
                      </m:sSup>
                    </m:oMath>
                  </m:oMathPara>
                </a14:m>
                <a:endParaRPr lang="en-AU" sz="1800" dirty="0"/>
              </a:p>
            </p:txBody>
          </p:sp>
        </mc:Choice>
        <mc:Fallback xmlns="">
          <p:sp>
            <p:nvSpPr>
              <p:cNvPr id="42" name="Text Placeholder 5">
                <a:extLst>
                  <a:ext uri="{FF2B5EF4-FFF2-40B4-BE49-F238E27FC236}">
                    <a16:creationId xmlns:a16="http://schemas.microsoft.com/office/drawing/2014/main" id="{C0480D80-3419-988E-6D1A-AF591238C9A6}"/>
                  </a:ext>
                </a:extLst>
              </p:cNvPr>
              <p:cNvSpPr txBox="1">
                <a:spLocks noRot="1" noChangeAspect="1" noMove="1" noResize="1" noEditPoints="1" noAdjustHandles="1" noChangeArrowheads="1" noChangeShapeType="1" noTextEdit="1"/>
              </p:cNvSpPr>
              <p:nvPr/>
            </p:nvSpPr>
            <p:spPr>
              <a:xfrm>
                <a:off x="406808" y="1559313"/>
                <a:ext cx="6327367" cy="4641409"/>
              </a:xfrm>
              <a:prstGeom prst="rect">
                <a:avLst/>
              </a:prstGeom>
              <a:blipFill>
                <a:blip r:embed="rId3"/>
                <a:stretch>
                  <a:fillRect l="-2312"/>
                </a:stretch>
              </a:blipFill>
            </p:spPr>
            <p:txBody>
              <a:bodyPr/>
              <a:lstStyle/>
              <a:p>
                <a:r>
                  <a:rPr lang="en-AU">
                    <a:noFill/>
                  </a:rPr>
                  <a:t> </a:t>
                </a:r>
              </a:p>
            </p:txBody>
          </p:sp>
        </mc:Fallback>
      </mc:AlternateContent>
      <p:sp>
        <p:nvSpPr>
          <p:cNvPr id="45" name="Speech Bubble: Rectangle with Corners Rounded 44">
            <a:extLst>
              <a:ext uri="{FF2B5EF4-FFF2-40B4-BE49-F238E27FC236}">
                <a16:creationId xmlns:a16="http://schemas.microsoft.com/office/drawing/2014/main" id="{C45E46B8-D4A9-A2C5-C199-177AB120FD9F}"/>
              </a:ext>
              <a:ext uri="{C183D7F6-B498-43B3-948B-1728B52AA6E4}">
                <adec:decorative xmlns:adec="http://schemas.microsoft.com/office/drawing/2017/decorative" val="0"/>
              </a:ext>
            </a:extLst>
          </p:cNvPr>
          <p:cNvSpPr/>
          <p:nvPr/>
        </p:nvSpPr>
        <p:spPr>
          <a:xfrm>
            <a:off x="2471345" y="4973140"/>
            <a:ext cx="2198291" cy="1012542"/>
          </a:xfrm>
          <a:prstGeom prst="wedgeRoundRectCallout">
            <a:avLst>
              <a:gd name="adj1" fmla="val -79943"/>
              <a:gd name="adj2" fmla="val -25519"/>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a:r>
              <a:rPr lang="en-AU" dirty="0"/>
              <a:t>Do we get the same answer?</a:t>
            </a:r>
          </a:p>
        </p:txBody>
      </p:sp>
      <p:sp>
        <p:nvSpPr>
          <p:cNvPr id="9" name="Speech Bubble: Rectangle with Corners Rounded 8">
            <a:extLst>
              <a:ext uri="{FF2B5EF4-FFF2-40B4-BE49-F238E27FC236}">
                <a16:creationId xmlns:a16="http://schemas.microsoft.com/office/drawing/2014/main" id="{33F294D8-8CD9-ACCE-DE7E-8A6942275F86}"/>
              </a:ext>
              <a:ext uri="{C183D7F6-B498-43B3-948B-1728B52AA6E4}">
                <adec:decorative xmlns:adec="http://schemas.microsoft.com/office/drawing/2017/decorative" val="0"/>
              </a:ext>
            </a:extLst>
          </p:cNvPr>
          <p:cNvSpPr/>
          <p:nvPr/>
        </p:nvSpPr>
        <p:spPr>
          <a:xfrm>
            <a:off x="3446425" y="2935705"/>
            <a:ext cx="2198291" cy="1109672"/>
          </a:xfrm>
          <a:prstGeom prst="wedgeRoundRectCallout">
            <a:avLst>
              <a:gd name="adj1" fmla="val -47651"/>
              <a:gd name="adj2" fmla="val -9016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600" dirty="0"/>
              <a:t>Where did the 7 come from? What does it represent?</a:t>
            </a:r>
          </a:p>
        </p:txBody>
      </p:sp>
      <p:pic>
        <p:nvPicPr>
          <p:cNvPr id="10" name="Picture 9" descr="'L' shaped prism. The prism has total height of 17cm, a total base length of 23cm and a depth of 12cm. There is a side parallel to the 23cm side that is 14cm and another side parallel to the 17cm side that is 10cm in length. ">
            <a:extLst>
              <a:ext uri="{FF2B5EF4-FFF2-40B4-BE49-F238E27FC236}">
                <a16:creationId xmlns:a16="http://schemas.microsoft.com/office/drawing/2014/main" id="{ECE8246F-BF04-AF49-9FA9-B62807BE116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34792" y="1433536"/>
            <a:ext cx="5350400" cy="4892962"/>
          </a:xfrm>
          <a:prstGeom prst="rect">
            <a:avLst/>
          </a:prstGeom>
        </p:spPr>
      </p:pic>
      <p:cxnSp>
        <p:nvCxnSpPr>
          <p:cNvPr id="6" name="Straight Connector 5" descr="A dotted horizontal line that is splitting the L shape into two rectangles.">
            <a:extLst>
              <a:ext uri="{FF2B5EF4-FFF2-40B4-BE49-F238E27FC236}">
                <a16:creationId xmlns:a16="http://schemas.microsoft.com/office/drawing/2014/main" id="{545CDB72-B917-49C8-DAC2-704C4E50C7B3}"/>
              </a:ext>
            </a:extLst>
          </p:cNvPr>
          <p:cNvCxnSpPr>
            <a:cxnSpLocks/>
          </p:cNvCxnSpPr>
          <p:nvPr/>
        </p:nvCxnSpPr>
        <p:spPr>
          <a:xfrm flipH="1">
            <a:off x="7041502" y="4756239"/>
            <a:ext cx="209135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37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7</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Your turn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Volume of composite solids – triangles and quadrilaterals</a:t>
            </a:r>
          </a:p>
        </p:txBody>
      </p:sp>
      <p:sp>
        <p:nvSpPr>
          <p:cNvPr id="6" name="Text Placeholder 5">
            <a:extLst>
              <a:ext uri="{FF2B5EF4-FFF2-40B4-BE49-F238E27FC236}">
                <a16:creationId xmlns:a16="http://schemas.microsoft.com/office/drawing/2014/main" id="{4DCD281C-8E52-4F43-869A-20E82D9D7A6A}"/>
              </a:ext>
            </a:extLst>
          </p:cNvPr>
          <p:cNvSpPr>
            <a:spLocks noGrp="1"/>
          </p:cNvSpPr>
          <p:nvPr>
            <p:ph idx="4294967295"/>
          </p:nvPr>
        </p:nvSpPr>
        <p:spPr>
          <a:xfrm>
            <a:off x="360000" y="1427872"/>
            <a:ext cx="6273800" cy="4905375"/>
          </a:xfrm>
        </p:spPr>
        <p:txBody>
          <a:bodyPr/>
          <a:lstStyle/>
          <a:p>
            <a:r>
              <a:rPr lang="en-AU" sz="1800" dirty="0"/>
              <a:t>Calculate the volume of the composite solid. </a:t>
            </a:r>
          </a:p>
        </p:txBody>
      </p:sp>
      <p:pic>
        <p:nvPicPr>
          <p:cNvPr id="9" name="Picture 8" descr="A rectangular prism with an isosceles triangular prism. The rectangular prism has a base dimensions of 16m by 14m and a height of 9m. The triangular prism has a height of 6m. ">
            <a:extLst>
              <a:ext uri="{FF2B5EF4-FFF2-40B4-BE49-F238E27FC236}">
                <a16:creationId xmlns:a16="http://schemas.microsoft.com/office/drawing/2014/main" id="{5587EC73-A913-433D-C68F-A857C3BD6FFA}"/>
              </a:ext>
            </a:extLst>
          </p:cNvPr>
          <p:cNvPicPr>
            <a:picLocks noChangeAspect="1"/>
          </p:cNvPicPr>
          <p:nvPr/>
        </p:nvPicPr>
        <p:blipFill>
          <a:blip r:embed="rId3"/>
          <a:stretch>
            <a:fillRect/>
          </a:stretch>
        </p:blipFill>
        <p:spPr>
          <a:xfrm>
            <a:off x="6288450" y="1427872"/>
            <a:ext cx="5543550" cy="4905375"/>
          </a:xfrm>
          <a:prstGeom prst="rect">
            <a:avLst/>
          </a:prstGeom>
        </p:spPr>
      </p:pic>
    </p:spTree>
    <p:extLst>
      <p:ext uri="{BB962C8B-B14F-4D97-AF65-F5344CB8AC3E}">
        <p14:creationId xmlns:p14="http://schemas.microsoft.com/office/powerpoint/2010/main" val="260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8</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Your turn 1 – solution</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Volume of composite solids – triangles and quadrilaterals</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DCD281C-8E52-4F43-869A-20E82D9D7A6A}"/>
                  </a:ext>
                </a:extLst>
              </p:cNvPr>
              <p:cNvSpPr>
                <a:spLocks noGrp="1"/>
              </p:cNvSpPr>
              <p:nvPr>
                <p:ph idx="4294967295"/>
              </p:nvPr>
            </p:nvSpPr>
            <p:spPr>
              <a:xfrm>
                <a:off x="360000" y="1427872"/>
                <a:ext cx="6273800" cy="4905375"/>
              </a:xfrm>
            </p:spPr>
            <p:txBody>
              <a:bodyPr/>
              <a:lstStyle/>
              <a:p>
                <a:r>
                  <a:rPr lang="en-AU" sz="1800" dirty="0"/>
                  <a:t>Calculate the volume of the composite solid. </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𝑉𝑜𝑙𝑢𝑚𝑒</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dirty="0"/>
              </a:p>
              <a:p>
                <a:r>
                  <a:rPr lang="en-AU" sz="1800" dirty="0"/>
                  <a:t>Area of cross section</a:t>
                </a:r>
                <a14:m>
                  <m:oMath xmlns:m="http://schemas.openxmlformats.org/officeDocument/2006/math">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r>
                          <a:rPr lang="en-AU" sz="1800" b="0" i="0" smtClean="0">
                            <a:latin typeface="Cambria Math" panose="02040503050406030204" pitchFamily="18" charset="0"/>
                          </a:rPr>
                          <m:t>2</m:t>
                        </m:r>
                      </m:den>
                    </m:f>
                    <m:r>
                      <a:rPr lang="en-AU" sz="1800" b="0" i="1" smtClean="0">
                        <a:latin typeface="Cambria Math" panose="02040503050406030204" pitchFamily="18" charset="0"/>
                      </a:rPr>
                      <m:t>×</m:t>
                    </m:r>
                    <m:r>
                      <a:rPr lang="en-AU" sz="1800" b="0" i="0" smtClean="0">
                        <a:latin typeface="Cambria Math" panose="02040503050406030204" pitchFamily="18" charset="0"/>
                      </a:rPr>
                      <m:t>1</m:t>
                    </m:r>
                    <m:r>
                      <a:rPr lang="en-AU" sz="1800" b="0" i="1" smtClean="0">
                        <a:latin typeface="Cambria Math" panose="02040503050406030204" pitchFamily="18" charset="0"/>
                      </a:rPr>
                      <m:t>6×6+9×16</m:t>
                    </m:r>
                  </m:oMath>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=14</m:t>
                      </m:r>
                      <m:r>
                        <a:rPr lang="en-AU" sz="1800" b="0" i="1" smtClean="0">
                          <a:latin typeface="Cambria Math" panose="02040503050406030204" pitchFamily="18" charset="0"/>
                        </a:rPr>
                        <m:t>𝑐𝑚</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2</m:t>
                              </m:r>
                            </m:den>
                          </m:f>
                          <m:r>
                            <a:rPr lang="en-AU" sz="1800" i="1">
                              <a:latin typeface="Cambria Math" panose="02040503050406030204" pitchFamily="18" charset="0"/>
                            </a:rPr>
                            <m:t>×</m:t>
                          </m:r>
                          <m:r>
                            <a:rPr lang="en-AU" sz="1800">
                              <a:latin typeface="Cambria Math" panose="02040503050406030204" pitchFamily="18" charset="0"/>
                            </a:rPr>
                            <m:t>1</m:t>
                          </m:r>
                          <m:r>
                            <a:rPr lang="en-AU" sz="1800" i="1">
                              <a:latin typeface="Cambria Math" panose="02040503050406030204" pitchFamily="18" charset="0"/>
                            </a:rPr>
                            <m:t>6×6+9×16</m:t>
                          </m:r>
                        </m:e>
                      </m:d>
                      <m:r>
                        <a:rPr lang="en-AU" sz="1800" b="0" i="1" smtClean="0">
                          <a:latin typeface="Cambria Math" panose="02040503050406030204" pitchFamily="18" charset="0"/>
                        </a:rPr>
                        <m:t>×14</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48+144</m:t>
                          </m:r>
                        </m:e>
                      </m:d>
                      <m:r>
                        <a:rPr lang="en-AU" sz="1800" b="0" i="1" smtClean="0">
                          <a:latin typeface="Cambria Math" panose="02040503050406030204" pitchFamily="18" charset="0"/>
                        </a:rPr>
                        <m:t>×14</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=2688</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m:oMathPara>
                </a14:m>
                <a:endParaRPr lang="en-AU" sz="1800" b="0" i="1" dirty="0"/>
              </a:p>
              <a:p>
                <a:endParaRPr lang="en-AU" sz="1800" dirty="0"/>
              </a:p>
            </p:txBody>
          </p:sp>
        </mc:Choice>
        <mc:Fallback xmlns="">
          <p:sp>
            <p:nvSpPr>
              <p:cNvPr id="6" name="Text Placeholder 5">
                <a:extLst>
                  <a:ext uri="{FF2B5EF4-FFF2-40B4-BE49-F238E27FC236}">
                    <a16:creationId xmlns:a16="http://schemas.microsoft.com/office/drawing/2014/main" id="{4DCD281C-8E52-4F43-869A-20E82D9D7A6A}"/>
                  </a:ext>
                </a:extLst>
              </p:cNvPr>
              <p:cNvSpPr>
                <a:spLocks noGrp="1" noRot="1" noChangeAspect="1" noMove="1" noResize="1" noEditPoints="1" noAdjustHandles="1" noChangeArrowheads="1" noChangeShapeType="1" noTextEdit="1"/>
              </p:cNvSpPr>
              <p:nvPr>
                <p:ph idx="4294967295"/>
              </p:nvPr>
            </p:nvSpPr>
            <p:spPr>
              <a:xfrm>
                <a:off x="360000" y="1427872"/>
                <a:ext cx="6273800" cy="4905375"/>
              </a:xfrm>
              <a:blipFill>
                <a:blip r:embed="rId3"/>
                <a:stretch>
                  <a:fillRect l="-2235"/>
                </a:stretch>
              </a:blipFill>
            </p:spPr>
            <p:txBody>
              <a:bodyPr/>
              <a:lstStyle/>
              <a:p>
                <a:r>
                  <a:rPr lang="en-AU">
                    <a:noFill/>
                  </a:rPr>
                  <a:t> </a:t>
                </a:r>
              </a:p>
            </p:txBody>
          </p:sp>
        </mc:Fallback>
      </mc:AlternateContent>
      <p:pic>
        <p:nvPicPr>
          <p:cNvPr id="9" name="Picture 8" descr="A rectangular prism with an isosceles triangular prism. The rectangular prism has a base dimensions of 16m by 14m and a height of 9m. The triangular prism has a height of 6m. ">
            <a:extLst>
              <a:ext uri="{FF2B5EF4-FFF2-40B4-BE49-F238E27FC236}">
                <a16:creationId xmlns:a16="http://schemas.microsoft.com/office/drawing/2014/main" id="{5587EC73-A913-433D-C68F-A857C3BD6FFA}"/>
              </a:ext>
            </a:extLst>
          </p:cNvPr>
          <p:cNvPicPr>
            <a:picLocks noChangeAspect="1"/>
          </p:cNvPicPr>
          <p:nvPr/>
        </p:nvPicPr>
        <p:blipFill>
          <a:blip r:embed="rId4"/>
          <a:stretch>
            <a:fillRect/>
          </a:stretch>
        </p:blipFill>
        <p:spPr>
          <a:xfrm>
            <a:off x="6288450" y="1427872"/>
            <a:ext cx="5543550" cy="4905375"/>
          </a:xfrm>
          <a:prstGeom prst="rect">
            <a:avLst/>
          </a:prstGeom>
        </p:spPr>
      </p:pic>
    </p:spTree>
    <p:extLst>
      <p:ext uri="{BB962C8B-B14F-4D97-AF65-F5344CB8AC3E}">
        <p14:creationId xmlns:p14="http://schemas.microsoft.com/office/powerpoint/2010/main" val="25501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9</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Worked example 2</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Volume of solids – sectors, semicircles and quadrants </a:t>
            </a:r>
          </a:p>
        </p:txBody>
      </p:sp>
      <mc:AlternateContent xmlns:mc="http://schemas.openxmlformats.org/markup-compatibility/2006" xmlns:a14="http://schemas.microsoft.com/office/drawing/2010/main">
        <mc:Choice Requires="a14">
          <p:sp>
            <p:nvSpPr>
              <p:cNvPr id="42" name="Text Placeholder 5">
                <a:extLst>
                  <a:ext uri="{FF2B5EF4-FFF2-40B4-BE49-F238E27FC236}">
                    <a16:creationId xmlns:a16="http://schemas.microsoft.com/office/drawing/2014/main" id="{C0480D80-3419-988E-6D1A-AF591238C9A6}"/>
                  </a:ext>
                </a:extLst>
              </p:cNvPr>
              <p:cNvSpPr txBox="1">
                <a:spLocks/>
              </p:cNvSpPr>
              <p:nvPr/>
            </p:nvSpPr>
            <p:spPr>
              <a:xfrm>
                <a:off x="406808" y="1559313"/>
                <a:ext cx="6327367" cy="46414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volume of the composite solid.</a:t>
                </a:r>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𝑉𝑜𝑙𝑢𝑚𝑒</m:t>
                      </m:r>
                      <m:r>
                        <a:rPr lang="en-AU" sz="1800" b="0" i="1" smtClean="0">
                          <a:latin typeface="Cambria Math" panose="02040503050406030204" pitchFamily="18" charset="0"/>
                        </a:rPr>
                        <m:t>=</m:t>
                      </m:r>
                      <m:r>
                        <a:rPr lang="en-AU" sz="1800" b="0" i="1" smtClean="0">
                          <a:latin typeface="Cambria Math" panose="02040503050406030204" pitchFamily="18" charset="0"/>
                        </a:rPr>
                        <m:t>𝐴h</m:t>
                      </m:r>
                    </m:oMath>
                  </m:oMathPara>
                </a14:m>
                <a:endParaRPr lang="en-AU" sz="1800" dirty="0"/>
              </a:p>
              <a:p>
                <a:r>
                  <a:rPr lang="en-AU" sz="1800" dirty="0"/>
                  <a:t>Area of cross section </a:t>
                </a:r>
                <a14:m>
                  <m:oMath xmlns:m="http://schemas.openxmlformats.org/officeDocument/2006/math">
                    <m: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90</m:t>
                        </m:r>
                      </m:num>
                      <m:den>
                        <m:r>
                          <a:rPr lang="en-AU" sz="1800" b="0" i="0" smtClean="0">
                            <a:latin typeface="Cambria Math" panose="02040503050406030204" pitchFamily="18" charset="0"/>
                          </a:rPr>
                          <m:t>360</m:t>
                        </m:r>
                      </m:den>
                    </m:f>
                    <m:r>
                      <a:rPr lang="en-AU" sz="1800" b="0" i="1" smtClean="0">
                        <a:latin typeface="Cambria Math" panose="02040503050406030204" pitchFamily="18" charset="0"/>
                      </a:rPr>
                      <m:t>×</m:t>
                    </m:r>
                    <m:r>
                      <a:rPr lang="en-AU" sz="1800" b="0" i="1" smtClean="0">
                        <a:latin typeface="Cambria Math" panose="02040503050406030204" pitchFamily="18" charset="0"/>
                      </a:rPr>
                      <m:t>𝜋</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5</m:t>
                        </m:r>
                      </m:e>
                      <m:sup>
                        <m:r>
                          <a:rPr lang="en-AU" sz="1800" b="0" i="1" smtClean="0">
                            <a:latin typeface="Cambria Math" panose="02040503050406030204" pitchFamily="18" charset="0"/>
                          </a:rPr>
                          <m:t>2</m:t>
                        </m:r>
                      </m:sup>
                    </m:sSup>
                  </m:oMath>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=12</m:t>
                      </m:r>
                      <m:r>
                        <a:rPr lang="en-AU" sz="1800" b="0" i="1" smtClean="0">
                          <a:latin typeface="Cambria Math" panose="02040503050406030204" pitchFamily="18" charset="0"/>
                        </a:rPr>
                        <m:t>𝑐𝑚</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90</m:t>
                              </m:r>
                            </m:num>
                            <m:den>
                              <m:r>
                                <a:rPr lang="en-AU" sz="1800">
                                  <a:latin typeface="Cambria Math" panose="02040503050406030204" pitchFamily="18" charset="0"/>
                                </a:rPr>
                                <m:t>360</m:t>
                              </m:r>
                            </m:den>
                          </m:f>
                          <m:r>
                            <a:rPr lang="en-AU" sz="1800" i="1">
                              <a:latin typeface="Cambria Math" panose="02040503050406030204" pitchFamily="18" charset="0"/>
                            </a:rPr>
                            <m:t>×</m:t>
                          </m:r>
                          <m:r>
                            <a:rPr lang="en-AU" sz="1800" i="1">
                              <a:latin typeface="Cambria Math" panose="02040503050406030204" pitchFamily="18" charset="0"/>
                            </a:rPr>
                            <m:t>𝜋</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5</m:t>
                              </m:r>
                            </m:e>
                            <m:sup>
                              <m:r>
                                <a:rPr lang="en-AU" sz="1800" i="1">
                                  <a:latin typeface="Cambria Math" panose="02040503050406030204" pitchFamily="18" charset="0"/>
                                </a:rPr>
                                <m:t>2</m:t>
                              </m:r>
                            </m:sup>
                          </m:sSup>
                        </m:e>
                      </m:d>
                      <m:r>
                        <a:rPr lang="en-AU" sz="1800" b="0" i="1" smtClean="0">
                          <a:latin typeface="Cambria Math" panose="02040503050406030204" pitchFamily="18" charset="0"/>
                        </a:rPr>
                        <m:t>×12</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𝑉</m:t>
                      </m:r>
                      <m:r>
                        <a:rPr lang="en-AU" sz="1800" i="1">
                          <a:latin typeface="Cambria Math" panose="02040503050406030204" pitchFamily="18" charset="0"/>
                        </a:rPr>
                        <m:t>=235.61944</m:t>
                      </m:r>
                    </m:oMath>
                  </m:oMathPara>
                </a14:m>
                <a:endParaRPr lang="en-AU" sz="1800" b="0" i="1"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=235.6</m:t>
                      </m:r>
                      <m:r>
                        <a:rPr lang="en-AU" sz="1800" b="0" i="1" smtClean="0">
                          <a:latin typeface="Cambria Math" panose="02040503050406030204" pitchFamily="18" charset="0"/>
                        </a:rPr>
                        <m:t>𝑐</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3</m:t>
                          </m:r>
                        </m:sup>
                      </m:sSup>
                    </m:oMath>
                  </m:oMathPara>
                </a14:m>
                <a:endParaRPr lang="en-AU" sz="1800" dirty="0"/>
              </a:p>
            </p:txBody>
          </p:sp>
        </mc:Choice>
        <mc:Fallback xmlns="">
          <p:sp>
            <p:nvSpPr>
              <p:cNvPr id="42" name="Text Placeholder 5">
                <a:extLst>
                  <a:ext uri="{FF2B5EF4-FFF2-40B4-BE49-F238E27FC236}">
                    <a16:creationId xmlns:a16="http://schemas.microsoft.com/office/drawing/2014/main" id="{C0480D80-3419-988E-6D1A-AF591238C9A6}"/>
                  </a:ext>
                </a:extLst>
              </p:cNvPr>
              <p:cNvSpPr txBox="1">
                <a:spLocks noRot="1" noChangeAspect="1" noMove="1" noResize="1" noEditPoints="1" noAdjustHandles="1" noChangeArrowheads="1" noChangeShapeType="1" noTextEdit="1"/>
              </p:cNvSpPr>
              <p:nvPr/>
            </p:nvSpPr>
            <p:spPr>
              <a:xfrm>
                <a:off x="406808" y="1559313"/>
                <a:ext cx="6327367" cy="4641409"/>
              </a:xfrm>
              <a:prstGeom prst="rect">
                <a:avLst/>
              </a:prstGeom>
              <a:blipFill>
                <a:blip r:embed="rId3"/>
                <a:stretch>
                  <a:fillRect l="-2312"/>
                </a:stretch>
              </a:blipFill>
            </p:spPr>
            <p:txBody>
              <a:bodyPr/>
              <a:lstStyle/>
              <a:p>
                <a:r>
                  <a:rPr lang="en-AU">
                    <a:noFill/>
                  </a:rPr>
                  <a:t> </a:t>
                </a:r>
              </a:p>
            </p:txBody>
          </p:sp>
        </mc:Fallback>
      </mc:AlternateContent>
      <p:sp>
        <p:nvSpPr>
          <p:cNvPr id="45" name="Speech Bubble: Rectangle with Corners Rounded 44">
            <a:extLst>
              <a:ext uri="{FF2B5EF4-FFF2-40B4-BE49-F238E27FC236}">
                <a16:creationId xmlns:a16="http://schemas.microsoft.com/office/drawing/2014/main" id="{C45E46B8-D4A9-A2C5-C199-177AB120FD9F}"/>
              </a:ext>
              <a:ext uri="{C183D7F6-B498-43B3-948B-1728B52AA6E4}">
                <adec:decorative xmlns:adec="http://schemas.microsoft.com/office/drawing/2017/decorative" val="0"/>
              </a:ext>
            </a:extLst>
          </p:cNvPr>
          <p:cNvSpPr/>
          <p:nvPr/>
        </p:nvSpPr>
        <p:spPr>
          <a:xfrm>
            <a:off x="4468777" y="2341879"/>
            <a:ext cx="1883897" cy="992376"/>
          </a:xfrm>
          <a:prstGeom prst="wedgeRoundRectCallout">
            <a:avLst>
              <a:gd name="adj1" fmla="val -65901"/>
              <a:gd name="adj2" fmla="val 19360"/>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2075"/>
            <a:r>
              <a:rPr lang="en-AU" dirty="0"/>
              <a:t>What formula is this?</a:t>
            </a:r>
          </a:p>
        </p:txBody>
      </p:sp>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0AE9561C-2FA6-6407-60DF-58D6EA47BD33}"/>
                  </a:ext>
                  <a:ext uri="{C183D7F6-B498-43B3-948B-1728B52AA6E4}">
                    <adec:decorative xmlns:adec="http://schemas.microsoft.com/office/drawing/2017/decorative" val="0"/>
                  </a:ext>
                </a:extLst>
              </p:cNvPr>
              <p:cNvSpPr/>
              <p:nvPr/>
            </p:nvSpPr>
            <p:spPr>
              <a:xfrm>
                <a:off x="3641116" y="3523746"/>
                <a:ext cx="2517916" cy="1495109"/>
              </a:xfrm>
              <a:prstGeom prst="wedgeRoundRectCallout">
                <a:avLst>
                  <a:gd name="adj1" fmla="val -71484"/>
                  <a:gd name="adj2" fmla="val -6464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a:r>
                  <a:rPr lang="en-AU" dirty="0"/>
                  <a:t>Could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90</m:t>
                        </m:r>
                      </m:num>
                      <m:den>
                        <m:r>
                          <a:rPr lang="en-AU" b="0" i="1" smtClean="0">
                            <a:latin typeface="Cambria Math" panose="02040503050406030204" pitchFamily="18" charset="0"/>
                          </a:rPr>
                          <m:t>360</m:t>
                        </m:r>
                      </m:den>
                    </m:f>
                  </m:oMath>
                </a14:m>
                <a:r>
                  <a:rPr lang="en-AU" dirty="0"/>
                  <a:t> be written in a different way?</a:t>
                </a:r>
              </a:p>
            </p:txBody>
          </p:sp>
        </mc:Choice>
        <mc:Fallback xmlns="">
          <p:sp>
            <p:nvSpPr>
              <p:cNvPr id="3" name="Speech Bubble: Rectangle with Corners Rounded 2">
                <a:extLst>
                  <a:ext uri="{FF2B5EF4-FFF2-40B4-BE49-F238E27FC236}">
                    <a16:creationId xmlns:a16="http://schemas.microsoft.com/office/drawing/2014/main" id="{0AE9561C-2FA6-6407-60DF-58D6EA47BD33}"/>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41116" y="3523746"/>
                <a:ext cx="2517916" cy="1495109"/>
              </a:xfrm>
              <a:prstGeom prst="wedgeRoundRectCallout">
                <a:avLst>
                  <a:gd name="adj1" fmla="val -71484"/>
                  <a:gd name="adj2" fmla="val -64647"/>
                  <a:gd name="adj3" fmla="val 16667"/>
                </a:avLst>
              </a:prstGeom>
              <a:blipFill>
                <a:blip r:embed="rId4"/>
                <a:stretch>
                  <a:fillRect/>
                </a:stretch>
              </a:blipFill>
              <a:ln>
                <a:noFill/>
              </a:ln>
            </p:spPr>
            <p:txBody>
              <a:bodyPr/>
              <a:lstStyle/>
              <a:p>
                <a:r>
                  <a:rPr lang="en-AU">
                    <a:noFill/>
                  </a:rPr>
                  <a:t> </a:t>
                </a:r>
              </a:p>
            </p:txBody>
          </p:sp>
        </mc:Fallback>
      </mc:AlternateContent>
      <p:pic>
        <p:nvPicPr>
          <p:cNvPr id="15" name="Picture 14" descr="A quarter or a cylinder solid. The quadrant has a radius of 5cm and the cylinder has a height of 12cm.">
            <a:extLst>
              <a:ext uri="{FF2B5EF4-FFF2-40B4-BE49-F238E27FC236}">
                <a16:creationId xmlns:a16="http://schemas.microsoft.com/office/drawing/2014/main" id="{22B77477-837A-ABA5-BC6D-0709596EE7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92004" y="1940575"/>
            <a:ext cx="5048831" cy="4260147"/>
          </a:xfrm>
          <a:prstGeom prst="rect">
            <a:avLst/>
          </a:prstGeom>
        </p:spPr>
      </p:pic>
    </p:spTree>
    <p:extLst>
      <p:ext uri="{BB962C8B-B14F-4D97-AF65-F5344CB8AC3E}">
        <p14:creationId xmlns:p14="http://schemas.microsoft.com/office/powerpoint/2010/main" val="12128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animBg="1"/>
    </p:bld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1125</Words>
  <Application>Microsoft Office PowerPoint</Application>
  <PresentationFormat>Widescreen</PresentationFormat>
  <Paragraphs>130</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Yu Gothic Light</vt:lpstr>
      <vt:lpstr>Public Sans</vt:lpstr>
      <vt:lpstr>Public Sans Light</vt:lpstr>
      <vt:lpstr>Arial</vt:lpstr>
      <vt:lpstr>Cambria Math</vt:lpstr>
      <vt:lpstr>Calibri</vt:lpstr>
      <vt:lpstr>Times New Roman</vt:lpstr>
      <vt:lpstr>1_NSWG Corporate</vt:lpstr>
      <vt:lpstr>Deep dive</vt:lpstr>
      <vt:lpstr>Launch</vt:lpstr>
      <vt:lpstr>Which pool holds the most amount of water?</vt:lpstr>
      <vt:lpstr>Summarise</vt:lpstr>
      <vt:lpstr>Worked example 1</vt:lpstr>
      <vt:lpstr>Worked example 1 – alternate solution</vt:lpstr>
      <vt:lpstr>Your turn 1</vt:lpstr>
      <vt:lpstr>Your turn 1 – solution</vt:lpstr>
      <vt:lpstr>Worked example 2</vt:lpstr>
      <vt:lpstr>Your turn 2</vt:lpstr>
      <vt:lpstr>Your turn 2 – solutions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slide deck</dc:title>
  <dc:creator>NSW Department of Education</dc:creator>
  <dcterms:created xsi:type="dcterms:W3CDTF">2024-03-18T22:22:46Z</dcterms:created>
  <dcterms:modified xsi:type="dcterms:W3CDTF">2024-03-18T22:23:02Z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2024-03-18T22:23:01Z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11f2f4b2-a835-47e5-8dd3-4265629766c9</vt:lpwstr>
  </property>
  <property fmtid="{D5CDD505-2E9C-101B-9397-08002B2CF9AE}" pid="8" name="MSIP_Label_b603dfd7-d93a-4381-a340-2995d8282205_ContentBits">
    <vt:lpwstr>0</vt:lpwstr>
  </property>
</Properties>
</file>