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7" r:id="rId1"/>
  </p:sldMasterIdLst>
  <p:notesMasterIdLst>
    <p:notesMasterId r:id="rId22"/>
  </p:notesMasterIdLst>
  <p:handoutMasterIdLst>
    <p:handoutMasterId r:id="rId23"/>
  </p:handoutMasterIdLst>
  <p:sldIdLst>
    <p:sldId id="325" r:id="rId2"/>
    <p:sldId id="337" r:id="rId3"/>
    <p:sldId id="353" r:id="rId4"/>
    <p:sldId id="363" r:id="rId5"/>
    <p:sldId id="351" r:id="rId6"/>
    <p:sldId id="354" r:id="rId7"/>
    <p:sldId id="350" r:id="rId8"/>
    <p:sldId id="364" r:id="rId9"/>
    <p:sldId id="352" r:id="rId10"/>
    <p:sldId id="355" r:id="rId11"/>
    <p:sldId id="356" r:id="rId12"/>
    <p:sldId id="357" r:id="rId13"/>
    <p:sldId id="365" r:id="rId14"/>
    <p:sldId id="358" r:id="rId15"/>
    <p:sldId id="359" r:id="rId16"/>
    <p:sldId id="360" r:id="rId17"/>
    <p:sldId id="366" r:id="rId18"/>
    <p:sldId id="361" r:id="rId19"/>
    <p:sldId id="362" r:id="rId20"/>
    <p:sldId id="367" r:id="rId21"/>
  </p:sldIdLst>
  <p:sldSz cx="12192000" cy="6858000"/>
  <p:notesSz cx="9144000" cy="6858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
      <p:font typeface="Public Sans Light" pitchFamily="2" charset="0"/>
      <p:regular r:id="rId29"/>
      <p:italic r:id="rId30"/>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7837D09D-BE7D-7D95-3ADF-3A92104FFA15}" name="Brendan Passmore" initials="BP" userId="S::Brendan.Passmore@det.nsw.edu.au::1dbd624c-e7e8-4bac-afa3-50d1795f3544" providerId="AD"/>
  <p188:author id="{D84E49CE-2BCD-8431-0782-D52A02898A5C}" name="Meagan Rodda" initials="MR" userId="S::meagan.rodda@det.nsw.edu.au::efecb8de-290d-42b5-96ee-00df0648c0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42" autoAdjust="0"/>
  </p:normalViewPr>
  <p:slideViewPr>
    <p:cSldViewPr snapToGrid="0">
      <p:cViewPr varScale="1">
        <p:scale>
          <a:sx n="74" d="100"/>
          <a:sy n="74" d="100"/>
        </p:scale>
        <p:origin x="1230" y="72"/>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3/19/2024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19/03/2024</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198762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145577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189096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164556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21094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79752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88597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413404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253354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348882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81675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101373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99962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888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23322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49250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821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2814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34091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82385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91499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67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74020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245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17986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21104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123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0403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8499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7919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1113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2831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43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30294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0998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2325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33763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55763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0059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86432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12760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29444001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p:txBody>
          <a:bodyPr/>
          <a:lstStyle/>
          <a:p>
            <a:r>
              <a:rPr lang="en-AU" dirty="0"/>
              <a:t>Sphere’s the thing</a:t>
            </a:r>
          </a:p>
        </p:txBody>
      </p:sp>
      <p:sp>
        <p:nvSpPr>
          <p:cNvPr id="4" name="Footer Placeholder 6">
            <a:extLst>
              <a:ext uri="{FF2B5EF4-FFF2-40B4-BE49-F238E27FC236}">
                <a16:creationId xmlns:a16="http://schemas.microsoft.com/office/drawing/2014/main" id="{06718141-1785-BC28-CD72-EF0BB532ED5E}"/>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
        <p:nvSpPr>
          <p:cNvPr id="6" name="Text Placeholder 5">
            <a:extLst>
              <a:ext uri="{FF2B5EF4-FFF2-40B4-BE49-F238E27FC236}">
                <a16:creationId xmlns:a16="http://schemas.microsoft.com/office/drawing/2014/main" id="{6DA326C3-4D20-1957-6C01-6C86E1751D26}"/>
              </a:ext>
            </a:extLst>
          </p:cNvPr>
          <p:cNvSpPr>
            <a:spLocks noGrp="1"/>
          </p:cNvSpPr>
          <p:nvPr>
            <p:ph type="body" sz="quarter" idx="14"/>
          </p:nvPr>
        </p:nvSpPr>
        <p:spPr/>
        <p:txBody>
          <a:bodyPr/>
          <a:lstStyle/>
          <a:p>
            <a:r>
              <a:rPr lang="en-US" dirty="0"/>
              <a:t>Prisms and cylinders</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68AF5-0CAA-5D50-3426-C210CB877FE7}"/>
              </a:ext>
            </a:extLst>
          </p:cNvPr>
          <p:cNvSpPr>
            <a:spLocks noGrp="1"/>
          </p:cNvSpPr>
          <p:nvPr>
            <p:ph type="title"/>
          </p:nvPr>
        </p:nvSpPr>
        <p:spPr/>
        <p:txBody>
          <a:bodyPr/>
          <a:lstStyle/>
          <a:p>
            <a:r>
              <a:rPr lang="en-AU" dirty="0"/>
              <a:t>Volume of a hemisphere – solution</a:t>
            </a: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A03A4892-9165-DB27-5C3B-4A936476A485}"/>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4</m:t>
                          </m:r>
                        </m:num>
                        <m:den>
                          <m:r>
                            <a:rPr lang="en-AU" sz="2000" b="0" i="1" smtClean="0">
                              <a:latin typeface="Cambria Math" panose="02040503050406030204" pitchFamily="18" charset="0"/>
                            </a:rPr>
                            <m:t>3</m:t>
                          </m:r>
                        </m:den>
                      </m:f>
                      <m:r>
                        <a:rPr lang="en-AU" sz="2000" b="0" i="1" smtClean="0">
                          <a:latin typeface="Cambria Math" panose="02040503050406030204" pitchFamily="18" charset="0"/>
                        </a:rPr>
                        <m:t>×</m:t>
                      </m:r>
                      <m:r>
                        <a:rPr lang="en-AU"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105</m:t>
                          </m:r>
                        </m:e>
                        <m:sup>
                          <m:r>
                            <a:rPr lang="en-AU" sz="2000" b="0" i="1" smtClean="0">
                              <a:latin typeface="Cambria Math" panose="02040503050406030204" pitchFamily="18" charset="0"/>
                            </a:rPr>
                            <m:t>3</m:t>
                          </m:r>
                        </m:sup>
                      </m:sSup>
                    </m:oMath>
                  </m:oMathPara>
                </a14:m>
                <a:endParaRPr lang="en-AU" sz="2000" b="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=2 424 524.130408…</m:t>
                      </m:r>
                    </m:oMath>
                  </m:oMathPara>
                </a14:m>
                <a:endParaRPr lang="en-AU" sz="2000" b="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=2 424 524.13</m:t>
                      </m:r>
                      <m:r>
                        <a:rPr lang="en-AU" sz="2000" b="0" i="1" smtClean="0">
                          <a:latin typeface="Cambria Math" panose="02040503050406030204" pitchFamily="18" charset="0"/>
                        </a:rPr>
                        <m:t>𝑚</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3</m:t>
                          </m:r>
                        </m:sup>
                      </m:sSup>
                    </m:oMath>
                  </m:oMathPara>
                </a14:m>
                <a:endParaRPr lang="en-US" sz="2000" dirty="0"/>
              </a:p>
              <a:p>
                <a:endParaRPr lang="en-US" sz="2000" b="0" i="1" dirty="0"/>
              </a:p>
              <a:p>
                <a:endParaRPr lang="en-AU" sz="2000" dirty="0"/>
              </a:p>
            </p:txBody>
          </p:sp>
        </mc:Choice>
        <mc:Fallback xmlns="">
          <p:sp>
            <p:nvSpPr>
              <p:cNvPr id="9" name="Text Placeholder 5">
                <a:extLst>
                  <a:ext uri="{FF2B5EF4-FFF2-40B4-BE49-F238E27FC236}">
                    <a16:creationId xmlns:a16="http://schemas.microsoft.com/office/drawing/2014/main" id="{A03A4892-9165-DB27-5C3B-4A936476A48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9D6E9743-6B43-FCC5-7EB3-67F34A397D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
        <p:nvSpPr>
          <p:cNvPr id="8" name="Speech Bubble: Rectangle with Corners Rounded 7">
            <a:extLst>
              <a:ext uri="{FF2B5EF4-FFF2-40B4-BE49-F238E27FC236}">
                <a16:creationId xmlns:a16="http://schemas.microsoft.com/office/drawing/2014/main" id="{3F032F54-0701-5F46-359F-3BA38C30478C}"/>
              </a:ext>
              <a:ext uri="{C183D7F6-B498-43B3-948B-1728B52AA6E4}">
                <adec:decorative xmlns:adec="http://schemas.microsoft.com/office/drawing/2017/decorative" val="0"/>
              </a:ext>
            </a:extLst>
          </p:cNvPr>
          <p:cNvSpPr/>
          <p:nvPr/>
        </p:nvSpPr>
        <p:spPr>
          <a:xfrm>
            <a:off x="3711623" y="2429187"/>
            <a:ext cx="2744330" cy="1376373"/>
          </a:xfrm>
          <a:prstGeom prst="wedgeRoundRectCallout">
            <a:avLst>
              <a:gd name="adj1" fmla="val 70209"/>
              <a:gd name="adj2" fmla="val 20393"/>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0488"/>
            <a:r>
              <a:rPr lang="en-US" dirty="0"/>
              <a:t>How is this diagram different from the example?</a:t>
            </a:r>
            <a:endParaRPr lang="en-AU" dirty="0"/>
          </a:p>
        </p:txBody>
      </p:sp>
      <p:pic>
        <p:nvPicPr>
          <p:cNvPr id="10" name="Picture 9" descr="A hemisphere with diameter 210mm.">
            <a:extLst>
              <a:ext uri="{FF2B5EF4-FFF2-40B4-BE49-F238E27FC236}">
                <a16:creationId xmlns:a16="http://schemas.microsoft.com/office/drawing/2014/main" id="{277B028C-FDD0-5CFA-D1F4-B07EDE69B0D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30940" y="1636591"/>
            <a:ext cx="4853060" cy="4646856"/>
          </a:xfrm>
          <a:prstGeom prst="rect">
            <a:avLst/>
          </a:prstGeom>
        </p:spPr>
      </p:pic>
    </p:spTree>
    <p:extLst>
      <p:ext uri="{BB962C8B-B14F-4D97-AF65-F5344CB8AC3E}">
        <p14:creationId xmlns:p14="http://schemas.microsoft.com/office/powerpoint/2010/main" val="418497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Surface area of a sphere – part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latin typeface="+mn-lt"/>
                <a:cs typeface="Arial" panose="020B0604020202020204" pitchFamily="34" charset="0"/>
              </a:rPr>
              <a:t>The formula</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2086378" y="3257488"/>
                <a:ext cx="3703944" cy="1463000"/>
              </a:xfrm>
            </p:spPr>
            <p:style>
              <a:lnRef idx="3">
                <a:schemeClr val="lt1"/>
              </a:lnRef>
              <a:fillRef idx="1">
                <a:schemeClr val="accent2"/>
              </a:fillRef>
              <a:effectRef idx="1">
                <a:schemeClr val="accent2"/>
              </a:effectRef>
              <a:fontRef idx="minor">
                <a:schemeClr val="lt1"/>
              </a:fontRef>
            </p:style>
            <p:txBody>
              <a:bodyPr>
                <a:normAutofit/>
              </a:bodyPr>
              <a:lstStyle/>
              <a:p>
                <a:pPr marL="185738" algn="ctr">
                  <a:lnSpc>
                    <a:spcPct val="250000"/>
                  </a:lnSpc>
                </a:pPr>
                <a14:m>
                  <m:oMathPara xmlns:m="http://schemas.openxmlformats.org/officeDocument/2006/math">
                    <m:oMathParaPr>
                      <m:jc m:val="left"/>
                    </m:oMathParaPr>
                    <m:oMath xmlns:m="http://schemas.openxmlformats.org/officeDocument/2006/math">
                      <m:r>
                        <m:rPr>
                          <m:sty m:val="p"/>
                        </m:rPr>
                        <a:rPr lang="en-US" sz="2800" smtClean="0">
                          <a:latin typeface="Cambria Math" panose="02040503050406030204" pitchFamily="18" charset="0"/>
                        </a:rPr>
                        <m:t>S</m:t>
                      </m:r>
                      <m:r>
                        <m:rPr>
                          <m:sty m:val="p"/>
                        </m:rPr>
                        <a:rPr lang="en-AU" sz="2800" b="0" i="0" smtClean="0">
                          <a:latin typeface="Cambria Math" panose="02040503050406030204" pitchFamily="18" charset="0"/>
                        </a:rPr>
                        <m:t>urface</m:t>
                      </m:r>
                      <m:r>
                        <a:rPr lang="en-AU" sz="2800" b="0" i="0" smtClean="0">
                          <a:latin typeface="Cambria Math" panose="02040503050406030204" pitchFamily="18" charset="0"/>
                        </a:rPr>
                        <m:t> </m:t>
                      </m:r>
                      <m:r>
                        <m:rPr>
                          <m:sty m:val="p"/>
                        </m:rPr>
                        <a:rPr lang="en-AU" sz="2800" b="0" i="0" smtClean="0">
                          <a:latin typeface="Cambria Math" panose="02040503050406030204" pitchFamily="18" charset="0"/>
                        </a:rPr>
                        <m:t>area</m:t>
                      </m:r>
                      <m:r>
                        <a:rPr lang="en-US" sz="2800" b="0" i="1" smtClean="0">
                          <a:latin typeface="Cambria Math" panose="02040503050406030204" pitchFamily="18" charset="0"/>
                        </a:rPr>
                        <m:t>=</m:t>
                      </m:r>
                      <m:r>
                        <a:rPr lang="en-AU" sz="2800" b="0" i="1" smtClean="0">
                          <a:latin typeface="Cambria Math" panose="02040503050406030204" pitchFamily="18" charset="0"/>
                        </a:rPr>
                        <m:t>4</m:t>
                      </m:r>
                      <m:r>
                        <a:rPr lang="en-US" sz="2800" b="0" i="1" smtClean="0">
                          <a:latin typeface="Cambria Math" panose="02040503050406030204" pitchFamily="18" charset="0"/>
                        </a:rPr>
                        <m:t>𝜋</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AU" sz="2800" b="0" i="1" smtClean="0">
                              <a:latin typeface="Cambria Math" panose="02040503050406030204" pitchFamily="18" charset="0"/>
                            </a:rPr>
                            <m:t>2</m:t>
                          </m:r>
                        </m:sup>
                      </m:sSup>
                    </m:oMath>
                  </m:oMathPara>
                </a14:m>
                <a:endParaRPr lang="en-US" sz="2800" dirty="0"/>
              </a:p>
              <a:p>
                <a:pPr algn="ctr"/>
                <a:endParaRPr lang="en-AU"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2086378" y="3257488"/>
                <a:ext cx="3703944" cy="1463000"/>
              </a:xfrm>
              <a:blipFill>
                <a:blip r:embed="rId3"/>
                <a:stretch>
                  <a:fillRect/>
                </a:stretch>
              </a:blipFill>
            </p:spPr>
            <p:txBody>
              <a:bodyPr/>
              <a:lstStyle/>
              <a:p>
                <a:r>
                  <a:rPr lang="en-AU">
                    <a:noFill/>
                  </a:rPr>
                  <a:t> </a:t>
                </a:r>
              </a:p>
            </p:txBody>
          </p:sp>
        </mc:Fallback>
      </mc:AlternateContent>
      <p:pic>
        <p:nvPicPr>
          <p:cNvPr id="19" name="Picture 18" descr="A sphere with the radius shown as r.">
            <a:extLst>
              <a:ext uri="{FF2B5EF4-FFF2-40B4-BE49-F238E27FC236}">
                <a16:creationId xmlns:a16="http://schemas.microsoft.com/office/drawing/2014/main" id="{11695504-6DA7-61EA-9E1B-6C70A3BF15FF}"/>
              </a:ext>
            </a:extLst>
          </p:cNvPr>
          <p:cNvPicPr>
            <a:picLocks noChangeAspect="1"/>
          </p:cNvPicPr>
          <p:nvPr/>
        </p:nvPicPr>
        <p:blipFill>
          <a:blip r:embed="rId4"/>
          <a:stretch>
            <a:fillRect/>
          </a:stretch>
        </p:blipFill>
        <p:spPr>
          <a:xfrm>
            <a:off x="6219868" y="1887751"/>
            <a:ext cx="4220132" cy="4202475"/>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121167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Surface area of a sphere – part 2</a:t>
            </a:r>
          </a:p>
        </p:txBody>
      </p:sp>
      <p:sp>
        <p:nvSpPr>
          <p:cNvPr id="10" name="Text Placeholder 9">
            <a:extLst>
              <a:ext uri="{FF2B5EF4-FFF2-40B4-BE49-F238E27FC236}">
                <a16:creationId xmlns:a16="http://schemas.microsoft.com/office/drawing/2014/main" id="{0FE90B26-2482-90DB-079F-FF0CC29DF6EA}"/>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4</m:t>
                      </m:r>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AU" sz="2000" b="0" i="1" smtClean="0">
                          <a:latin typeface="Cambria Math" panose="02040503050406030204" pitchFamily="18" charset="0"/>
                        </a:rPr>
                        <m:t>=4×</m:t>
                      </m:r>
                      <m:r>
                        <a:rPr lang="en-US"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10</m:t>
                              </m:r>
                            </m:e>
                          </m:d>
                        </m:e>
                        <m:sup>
                          <m:r>
                            <a:rPr lang="en-AU" sz="2000" b="0" i="1" smtClean="0">
                              <a:latin typeface="Cambria Math" panose="02040503050406030204" pitchFamily="18" charset="0"/>
                            </a:rPr>
                            <m:t>2</m:t>
                          </m:r>
                        </m:sup>
                      </m:sSup>
                    </m:oMath>
                  </m:oMathPara>
                </a14:m>
                <a:endParaRPr lang="en-US" sz="2000" b="0" i="1" dirty="0"/>
              </a:p>
              <a:p>
                <a:r>
                  <a:rPr lang="en-US" sz="2000" i="1" dirty="0"/>
                  <a:t>SA=1256.63706…</a:t>
                </a:r>
                <a:endParaRPr lang="en-US" sz="2000" b="0" i="1"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1256.6</m:t>
                      </m:r>
                      <m:r>
                        <a:rPr lang="en-AU" sz="2000" b="0" i="1" smtClean="0">
                          <a:latin typeface="Cambria Math" panose="02040503050406030204" pitchFamily="18" charset="0"/>
                        </a:rPr>
                        <m:t>𝑐</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2</m:t>
                          </m:r>
                        </m:sup>
                      </m:sSup>
                    </m:oMath>
                  </m:oMathPara>
                </a14:m>
                <a:endParaRPr lang="en-US" sz="2000" b="0" i="1" dirty="0"/>
              </a:p>
              <a:p>
                <a:endParaRPr lang="en-AU" sz="2000"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blipFill>
                <a:blip r:embed="rId3"/>
                <a:stretch>
                  <a:fillRect l="-1327"/>
                </a:stretch>
              </a:blipFill>
            </p:spPr>
            <p:txBody>
              <a:bodyPr/>
              <a:lstStyle/>
              <a:p>
                <a:r>
                  <a:rPr lang="en-AU">
                    <a:noFill/>
                  </a:rPr>
                  <a:t> </a:t>
                </a:r>
              </a:p>
            </p:txBody>
          </p:sp>
        </mc:Fallback>
      </mc:AlternateContent>
      <p:pic>
        <p:nvPicPr>
          <p:cNvPr id="3" name="Picture 2" descr="A sphere with diameter 20cm.">
            <a:extLst>
              <a:ext uri="{FF2B5EF4-FFF2-40B4-BE49-F238E27FC236}">
                <a16:creationId xmlns:a16="http://schemas.microsoft.com/office/drawing/2014/main" id="{3FFA2337-5C3D-0976-EF04-AF2135438FF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37254" y="1705641"/>
            <a:ext cx="5146746" cy="4900359"/>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296729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Surface area of a sphere – part 3</a:t>
            </a:r>
          </a:p>
        </p:txBody>
      </p:sp>
      <p:sp>
        <p:nvSpPr>
          <p:cNvPr id="9" name="Text Placeholder 8">
            <a:extLst>
              <a:ext uri="{FF2B5EF4-FFF2-40B4-BE49-F238E27FC236}">
                <a16:creationId xmlns:a16="http://schemas.microsoft.com/office/drawing/2014/main" id="{AE03D25F-7683-3494-C051-DD9D47663D4B}"/>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4</m:t>
                      </m:r>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AU" sz="2000" b="0" i="1" smtClean="0">
                          <a:latin typeface="Cambria Math" panose="02040503050406030204" pitchFamily="18" charset="0"/>
                        </a:rPr>
                        <m:t>=4×</m:t>
                      </m:r>
                      <m:r>
                        <a:rPr lang="en-US"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10</m:t>
                              </m:r>
                            </m:e>
                          </m:d>
                        </m:e>
                        <m:sup>
                          <m:r>
                            <a:rPr lang="en-AU" sz="2000" b="0" i="1" smtClean="0">
                              <a:latin typeface="Cambria Math" panose="02040503050406030204" pitchFamily="18" charset="0"/>
                            </a:rPr>
                            <m:t>2</m:t>
                          </m:r>
                        </m:sup>
                      </m:sSup>
                    </m:oMath>
                  </m:oMathPara>
                </a14:m>
                <a:endParaRPr lang="en-US" sz="2000" b="0" i="1" dirty="0"/>
              </a:p>
              <a:p>
                <a:r>
                  <a:rPr lang="en-US" sz="2000" i="1" dirty="0"/>
                  <a:t>SA=1256.63706…</a:t>
                </a:r>
                <a:endParaRPr lang="en-US" sz="2000" b="0" i="1"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1256.6</m:t>
                      </m:r>
                      <m:r>
                        <a:rPr lang="en-AU" sz="2000" b="0" i="1" smtClean="0">
                          <a:latin typeface="Cambria Math" panose="02040503050406030204" pitchFamily="18" charset="0"/>
                        </a:rPr>
                        <m:t>𝑐</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2</m:t>
                          </m:r>
                        </m:sup>
                      </m:sSup>
                    </m:oMath>
                  </m:oMathPara>
                </a14:m>
                <a:endParaRPr lang="en-US" sz="2000" b="0" i="1" dirty="0"/>
              </a:p>
              <a:p>
                <a:endParaRPr lang="en-AU" sz="2000"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Speech Bubble: Rectangle with Corners Rounded 12">
                <a:extLst>
                  <a:ext uri="{FF2B5EF4-FFF2-40B4-BE49-F238E27FC236}">
                    <a16:creationId xmlns:a16="http://schemas.microsoft.com/office/drawing/2014/main" id="{E9E62890-08D9-0257-20C4-A72A969000E9}"/>
                  </a:ext>
                  <a:ext uri="{C183D7F6-B498-43B3-948B-1728B52AA6E4}">
                    <adec:decorative xmlns:adec="http://schemas.microsoft.com/office/drawing/2017/decorative" val="0"/>
                  </a:ext>
                </a:extLst>
              </p:cNvPr>
              <p:cNvSpPr/>
              <p:nvPr/>
            </p:nvSpPr>
            <p:spPr>
              <a:xfrm>
                <a:off x="3035811" y="2093145"/>
                <a:ext cx="2364189" cy="1135819"/>
              </a:xfrm>
              <a:prstGeom prst="wedgeRoundRectCallout">
                <a:avLst>
                  <a:gd name="adj1" fmla="val -68226"/>
                  <a:gd name="adj2" fmla="val -22541"/>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US" dirty="0"/>
                  <a:t>Why is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=10</m:t>
                    </m:r>
                  </m:oMath>
                </a14:m>
                <a:r>
                  <a:rPr lang="en-AU" dirty="0"/>
                  <a:t> and not </a:t>
                </a:r>
                <a14:m>
                  <m:oMath xmlns:m="http://schemas.openxmlformats.org/officeDocument/2006/math">
                    <m:r>
                      <a:rPr lang="en-US" b="0" i="1" smtClean="0">
                        <a:latin typeface="Cambria Math" panose="02040503050406030204" pitchFamily="18" charset="0"/>
                      </a:rPr>
                      <m:t>20</m:t>
                    </m:r>
                  </m:oMath>
                </a14:m>
                <a:r>
                  <a:rPr lang="en-AU" dirty="0"/>
                  <a:t>?</a:t>
                </a:r>
              </a:p>
            </p:txBody>
          </p:sp>
        </mc:Choice>
        <mc:Fallback xmlns="">
          <p:sp>
            <p:nvSpPr>
              <p:cNvPr id="13" name="Speech Bubble: Rectangle with Corners Rounded 12">
                <a:extLst>
                  <a:ext uri="{FF2B5EF4-FFF2-40B4-BE49-F238E27FC236}">
                    <a16:creationId xmlns:a16="http://schemas.microsoft.com/office/drawing/2014/main" id="{E9E62890-08D9-0257-20C4-A72A969000E9}"/>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035811" y="2093145"/>
                <a:ext cx="2364189" cy="1135819"/>
              </a:xfrm>
              <a:prstGeom prst="wedgeRoundRectCallout">
                <a:avLst>
                  <a:gd name="adj1" fmla="val -68226"/>
                  <a:gd name="adj2" fmla="val -22541"/>
                  <a:gd name="adj3" fmla="val 16667"/>
                </a:avLst>
              </a:prstGeom>
              <a:blipFill>
                <a:blip r:embed="rId4"/>
                <a:stretch>
                  <a:fillRect/>
                </a:stretch>
              </a:blipFill>
              <a:ln>
                <a:noFill/>
              </a:ln>
            </p:spPr>
            <p:txBody>
              <a:bodyPr/>
              <a:lstStyle/>
              <a:p>
                <a:r>
                  <a:rPr lang="en-AU">
                    <a:noFill/>
                  </a:rPr>
                  <a:t> </a:t>
                </a:r>
              </a:p>
            </p:txBody>
          </p:sp>
        </mc:Fallback>
      </mc:AlternateContent>
      <p:pic>
        <p:nvPicPr>
          <p:cNvPr id="3" name="Picture 2" descr="A sphere with diameter 20cm.">
            <a:extLst>
              <a:ext uri="{FF2B5EF4-FFF2-40B4-BE49-F238E27FC236}">
                <a16:creationId xmlns:a16="http://schemas.microsoft.com/office/drawing/2014/main" id="{C2FA2E74-174A-5307-51F9-E19DD742F3F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337254" y="1705641"/>
            <a:ext cx="5146746" cy="4900359"/>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13</a:t>
            </a:fld>
            <a:endParaRPr lang="en-AU"/>
          </a:p>
        </p:txBody>
      </p:sp>
    </p:spTree>
    <p:extLst>
      <p:ext uri="{BB962C8B-B14F-4D97-AF65-F5344CB8AC3E}">
        <p14:creationId xmlns:p14="http://schemas.microsoft.com/office/powerpoint/2010/main" val="349297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Surface area of a sphere – your turn</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4</m:t>
                      </m:r>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dirty="0"/>
              </a:p>
              <a:p>
                <a:endParaRPr lang="en-US" sz="2000" b="0" i="1" dirty="0"/>
              </a:p>
              <a:p>
                <a:endParaRPr lang="en-AU" sz="2000"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14</a:t>
            </a:fld>
            <a:endParaRPr lang="en-AU"/>
          </a:p>
        </p:txBody>
      </p:sp>
      <p:pic>
        <p:nvPicPr>
          <p:cNvPr id="8" name="Picture 7" descr="A sphere with diameter 12cm.">
            <a:extLst>
              <a:ext uri="{FF2B5EF4-FFF2-40B4-BE49-F238E27FC236}">
                <a16:creationId xmlns:a16="http://schemas.microsoft.com/office/drawing/2014/main" id="{1A9F8F87-A71A-3C25-055B-C151B4BEF8E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71425" y="1609567"/>
            <a:ext cx="5212575" cy="4615087"/>
          </a:xfrm>
          <a:prstGeom prst="rect">
            <a:avLst/>
          </a:prstGeom>
          <a:noFill/>
        </p:spPr>
      </p:pic>
    </p:spTree>
    <p:extLst>
      <p:ext uri="{BB962C8B-B14F-4D97-AF65-F5344CB8AC3E}">
        <p14:creationId xmlns:p14="http://schemas.microsoft.com/office/powerpoint/2010/main" val="299760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Surface area of a sphere – solution</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𝑆𝐴</m:t>
                      </m:r>
                      <m:r>
                        <a:rPr lang="en-US" sz="2400" b="0" i="1" smtClean="0">
                          <a:latin typeface="Cambria Math" panose="02040503050406030204" pitchFamily="18" charset="0"/>
                        </a:rPr>
                        <m:t>=</m:t>
                      </m:r>
                      <m:r>
                        <a:rPr lang="en-AU" sz="2400" b="0" i="1" smtClean="0">
                          <a:latin typeface="Cambria Math" panose="02040503050406030204" pitchFamily="18" charset="0"/>
                        </a:rPr>
                        <m:t>4</m:t>
                      </m:r>
                      <m:r>
                        <a:rPr lang="en-US" sz="2400" b="0" i="1" smtClean="0">
                          <a:latin typeface="Cambria Math" panose="02040503050406030204" pitchFamily="18" charset="0"/>
                        </a:rPr>
                        <m:t>𝜋</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AU" sz="2400" b="0" i="1" smtClean="0">
                              <a:latin typeface="Cambria Math" panose="02040503050406030204" pitchFamily="18" charset="0"/>
                            </a:rPr>
                            <m:t>2</m:t>
                          </m:r>
                        </m:sup>
                      </m:sSup>
                    </m:oMath>
                  </m:oMathPara>
                </a14:m>
                <a:endParaRPr lang="en-US" sz="2400" dirty="0"/>
              </a:p>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𝑆𝐴</m:t>
                      </m:r>
                      <m:r>
                        <a:rPr lang="en-AU" sz="2400" b="0" i="1" smtClean="0">
                          <a:latin typeface="Cambria Math" panose="02040503050406030204" pitchFamily="18" charset="0"/>
                        </a:rPr>
                        <m:t>=4×</m:t>
                      </m:r>
                      <m:r>
                        <a:rPr lang="en-AU" sz="2400" b="0" i="1" smtClean="0">
                          <a:latin typeface="Cambria Math" panose="02040503050406030204" pitchFamily="18" charset="0"/>
                        </a:rPr>
                        <m:t>𝜋</m:t>
                      </m:r>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6</m:t>
                          </m:r>
                        </m:e>
                        <m:sup>
                          <m:r>
                            <a:rPr lang="en-AU" sz="2400" b="0" i="1" smtClean="0">
                              <a:latin typeface="Cambria Math" panose="02040503050406030204" pitchFamily="18" charset="0"/>
                            </a:rPr>
                            <m:t>2</m:t>
                          </m:r>
                        </m:sup>
                      </m:sSup>
                    </m:oMath>
                  </m:oMathPara>
                </a14:m>
                <a:endParaRPr lang="en-AU" sz="2400" b="0" dirty="0"/>
              </a:p>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𝑆𝐴</m:t>
                      </m:r>
                      <m:r>
                        <a:rPr lang="en-AU" sz="2400" b="0" i="1" smtClean="0">
                          <a:latin typeface="Cambria Math" panose="02040503050406030204" pitchFamily="18" charset="0"/>
                        </a:rPr>
                        <m:t>=452.38934…</m:t>
                      </m:r>
                    </m:oMath>
                  </m:oMathPara>
                </a14:m>
                <a:endParaRPr lang="en-AU" sz="2400" b="0" dirty="0"/>
              </a:p>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𝑆𝐴</m:t>
                      </m:r>
                      <m:r>
                        <a:rPr lang="en-AU" sz="2400" b="0" i="1" smtClean="0">
                          <a:latin typeface="Cambria Math" panose="02040503050406030204" pitchFamily="18" charset="0"/>
                        </a:rPr>
                        <m:t>=452.4</m:t>
                      </m:r>
                      <m:r>
                        <a:rPr lang="en-AU" sz="2400" b="0" i="1" smtClean="0">
                          <a:latin typeface="Cambria Math" panose="02040503050406030204" pitchFamily="18" charset="0"/>
                        </a:rPr>
                        <m:t>𝑐</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𝑚</m:t>
                          </m:r>
                        </m:e>
                        <m:sup>
                          <m:r>
                            <a:rPr lang="en-AU" sz="2400" b="0" i="1" smtClean="0">
                              <a:latin typeface="Cambria Math" panose="02040503050406030204" pitchFamily="18" charset="0"/>
                            </a:rPr>
                            <m:t>2</m:t>
                          </m:r>
                        </m:sup>
                      </m:sSup>
                    </m:oMath>
                  </m:oMathPara>
                </a14:m>
                <a:endParaRPr lang="en-US" sz="2400" dirty="0"/>
              </a:p>
              <a:p>
                <a:endParaRPr lang="en-US" sz="2400" b="0" i="1" dirty="0"/>
              </a:p>
              <a:p>
                <a:endParaRPr lang="en-AU" sz="2400"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15</a:t>
            </a:fld>
            <a:endParaRPr lang="en-AU"/>
          </a:p>
        </p:txBody>
      </p:sp>
      <p:pic>
        <p:nvPicPr>
          <p:cNvPr id="3" name="Picture 2" descr="A sphere with diameter 12cm.">
            <a:extLst>
              <a:ext uri="{FF2B5EF4-FFF2-40B4-BE49-F238E27FC236}">
                <a16:creationId xmlns:a16="http://schemas.microsoft.com/office/drawing/2014/main" id="{A42E677A-3471-702D-25B5-8631C63EC0A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71425" y="1609567"/>
            <a:ext cx="5212575" cy="4615087"/>
          </a:xfrm>
          <a:prstGeom prst="rect">
            <a:avLst/>
          </a:prstGeom>
          <a:noFill/>
        </p:spPr>
      </p:pic>
    </p:spTree>
    <p:extLst>
      <p:ext uri="{BB962C8B-B14F-4D97-AF65-F5344CB8AC3E}">
        <p14:creationId xmlns:p14="http://schemas.microsoft.com/office/powerpoint/2010/main" val="9799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68AF5-0CAA-5D50-3426-C210CB877FE7}"/>
              </a:ext>
            </a:extLst>
          </p:cNvPr>
          <p:cNvSpPr>
            <a:spLocks noGrp="1"/>
          </p:cNvSpPr>
          <p:nvPr>
            <p:ph type="title"/>
          </p:nvPr>
        </p:nvSpPr>
        <p:spPr/>
        <p:txBody>
          <a:bodyPr/>
          <a:lstStyle/>
          <a:p>
            <a:r>
              <a:rPr lang="en-AU" dirty="0"/>
              <a:t>Surface area of a hemisphere – part 1</a:t>
            </a:r>
          </a:p>
        </p:txBody>
      </p:sp>
      <p:sp>
        <p:nvSpPr>
          <p:cNvPr id="6" name="Text Placeholder 5">
            <a:extLst>
              <a:ext uri="{FF2B5EF4-FFF2-40B4-BE49-F238E27FC236}">
                <a16:creationId xmlns:a16="http://schemas.microsoft.com/office/drawing/2014/main" id="{3EECA6F0-3B97-5505-2F6F-01FD08DB3FDF}"/>
              </a:ext>
            </a:extLst>
          </p:cNvPr>
          <p:cNvSpPr>
            <a:spLocks noGrp="1"/>
          </p:cNvSpPr>
          <p:nvPr>
            <p:ph type="body" sz="quarter" idx="18"/>
          </p:nvPr>
        </p:nvSpPr>
        <p:spPr/>
        <p:txBody>
          <a:bodyPr/>
          <a:lstStyle/>
          <a:p>
            <a:pPr>
              <a:lnSpc>
                <a:spcPct val="140000"/>
              </a:lnSpc>
            </a:pPr>
            <a:r>
              <a:rPr lang="en-AU" dirty="0"/>
              <a:t>Worked example</a:t>
            </a:r>
            <a:endParaRPr lang="en-AU" sz="2000" dirty="0">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A03A4892-9165-DB27-5C3B-4A936476A485}"/>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4</m:t>
                      </m:r>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×4</m:t>
                      </m:r>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r>
                        <a:rPr lang="en-AU" sz="2000" b="0" i="1" smtClean="0">
                          <a:latin typeface="Cambria Math" panose="02040503050406030204" pitchFamily="18" charset="0"/>
                        </a:rPr>
                        <m:t>𝜋</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×4</m:t>
                      </m:r>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9</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r>
                        <a:rPr lang="en-AU"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9</m:t>
                          </m:r>
                        </m:e>
                        <m:sup>
                          <m:r>
                            <a:rPr lang="en-AU" sz="2000" b="0" i="1" smtClean="0">
                              <a:latin typeface="Cambria Math" panose="02040503050406030204" pitchFamily="18" charset="0"/>
                            </a:rPr>
                            <m:t>2</m:t>
                          </m:r>
                        </m:sup>
                      </m:sSup>
                    </m:oMath>
                  </m:oMathPara>
                </a14:m>
                <a:endParaRPr lang="en-AU" sz="2000" b="0" i="1" dirty="0"/>
              </a:p>
              <a:p>
                <a14:m>
                  <m:oMath xmlns:m="http://schemas.openxmlformats.org/officeDocument/2006/math">
                    <m:r>
                      <a:rPr lang="en-AU" sz="2000" b="0" i="1" smtClean="0">
                        <a:latin typeface="Cambria Math" panose="02040503050406030204" pitchFamily="18" charset="0"/>
                      </a:rPr>
                      <m:t>𝑆𝐴</m:t>
                    </m:r>
                    <m:r>
                      <a:rPr lang="en-AU" sz="2000" b="0" i="1" smtClean="0">
                        <a:latin typeface="Cambria Math" panose="02040503050406030204" pitchFamily="18" charset="0"/>
                      </a:rPr>
                      <m:t>=</m:t>
                    </m:r>
                  </m:oMath>
                </a14:m>
                <a:r>
                  <a:rPr lang="en-AU" sz="2000" b="0" i="1" dirty="0"/>
                  <a:t> 763.40701…</a:t>
                </a:r>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763.4</m:t>
                      </m:r>
                      <m:r>
                        <a:rPr lang="en-AU" sz="2000" b="0" i="1" smtClean="0">
                          <a:latin typeface="Cambria Math" panose="02040503050406030204" pitchFamily="18" charset="0"/>
                        </a:rPr>
                        <m:t>𝑐</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2</m:t>
                          </m:r>
                        </m:sup>
                      </m:sSup>
                    </m:oMath>
                  </m:oMathPara>
                </a14:m>
                <a:endParaRPr lang="en-US" sz="2000" b="0" i="1" dirty="0"/>
              </a:p>
              <a:p>
                <a:endParaRPr lang="en-AU" sz="2000" dirty="0"/>
              </a:p>
            </p:txBody>
          </p:sp>
        </mc:Choice>
        <mc:Fallback xmlns="">
          <p:sp>
            <p:nvSpPr>
              <p:cNvPr id="9" name="Text Placeholder 5">
                <a:extLst>
                  <a:ext uri="{FF2B5EF4-FFF2-40B4-BE49-F238E27FC236}">
                    <a16:creationId xmlns:a16="http://schemas.microsoft.com/office/drawing/2014/main" id="{A03A4892-9165-DB27-5C3B-4A936476A485}"/>
                  </a:ext>
                </a:extLst>
              </p:cNvPr>
              <p:cNvSpPr>
                <a:spLocks noGrp="1" noRot="1" noChangeAspect="1" noMove="1" noResize="1" noEditPoints="1" noAdjustHandles="1" noChangeArrowheads="1" noChangeShapeType="1" noTextEdit="1"/>
              </p:cNvSpPr>
              <p:nvPr>
                <p:ph idx="1"/>
              </p:nvPr>
            </p:nvSpPr>
            <p:spPr>
              <a:blipFill>
                <a:blip r:embed="rId2"/>
                <a:stretch>
                  <a:fillRect l="-743"/>
                </a:stretch>
              </a:blipFill>
            </p:spPr>
            <p:txBody>
              <a:bodyPr/>
              <a:lstStyle/>
              <a:p>
                <a:r>
                  <a:rPr lang="en-AU">
                    <a:noFill/>
                  </a:rPr>
                  <a:t> </a:t>
                </a:r>
              </a:p>
            </p:txBody>
          </p:sp>
        </mc:Fallback>
      </mc:AlternateContent>
      <p:pic>
        <p:nvPicPr>
          <p:cNvPr id="8" name="Picture 7" descr="A hemisphere with radius 9cm. ">
            <a:extLst>
              <a:ext uri="{FF2B5EF4-FFF2-40B4-BE49-F238E27FC236}">
                <a16:creationId xmlns:a16="http://schemas.microsoft.com/office/drawing/2014/main" id="{833CA161-8C65-FDD4-F8AD-382EE5A8ACE8}"/>
              </a:ext>
            </a:extLst>
          </p:cNvPr>
          <p:cNvPicPr>
            <a:picLocks noChangeAspect="1"/>
          </p:cNvPicPr>
          <p:nvPr/>
        </p:nvPicPr>
        <p:blipFill>
          <a:blip r:embed="rId3"/>
          <a:stretch>
            <a:fillRect/>
          </a:stretch>
        </p:blipFill>
        <p:spPr>
          <a:xfrm>
            <a:off x="6568820" y="2256842"/>
            <a:ext cx="5262817" cy="3406354"/>
          </a:xfrm>
          <a:prstGeom prst="rect">
            <a:avLst/>
          </a:prstGeom>
        </p:spPr>
      </p:pic>
      <p:sp>
        <p:nvSpPr>
          <p:cNvPr id="4" name="Slide Number Placeholder 3">
            <a:extLst>
              <a:ext uri="{FF2B5EF4-FFF2-40B4-BE49-F238E27FC236}">
                <a16:creationId xmlns:a16="http://schemas.microsoft.com/office/drawing/2014/main" id="{9D6E9743-6B43-FCC5-7EB3-67F34A397D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27099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68AF5-0CAA-5D50-3426-C210CB877FE7}"/>
              </a:ext>
            </a:extLst>
          </p:cNvPr>
          <p:cNvSpPr>
            <a:spLocks noGrp="1"/>
          </p:cNvSpPr>
          <p:nvPr>
            <p:ph type="title"/>
          </p:nvPr>
        </p:nvSpPr>
        <p:spPr/>
        <p:txBody>
          <a:bodyPr/>
          <a:lstStyle/>
          <a:p>
            <a:r>
              <a:rPr lang="en-AU" dirty="0"/>
              <a:t>Surface area of a hemisphere – part 2</a:t>
            </a:r>
          </a:p>
        </p:txBody>
      </p:sp>
      <p:sp>
        <p:nvSpPr>
          <p:cNvPr id="6" name="Text Placeholder 5">
            <a:extLst>
              <a:ext uri="{FF2B5EF4-FFF2-40B4-BE49-F238E27FC236}">
                <a16:creationId xmlns:a16="http://schemas.microsoft.com/office/drawing/2014/main" id="{3EECA6F0-3B97-5505-2F6F-01FD08DB3FDF}"/>
              </a:ext>
            </a:extLst>
          </p:cNvPr>
          <p:cNvSpPr>
            <a:spLocks noGrp="1"/>
          </p:cNvSpPr>
          <p:nvPr>
            <p:ph type="body" sz="quarter" idx="18"/>
          </p:nvPr>
        </p:nvSpPr>
        <p:spPr/>
        <p:txBody>
          <a:bodyPr/>
          <a:lstStyle/>
          <a:p>
            <a:pPr>
              <a:lnSpc>
                <a:spcPct val="140000"/>
              </a:lnSpc>
            </a:pPr>
            <a:r>
              <a:rPr lang="en-AU" sz="2000" dirty="0">
                <a:latin typeface="+mn-lt"/>
                <a:cs typeface="Arial" panose="020B0604020202020204" pitchFamily="34" charset="0"/>
              </a:rPr>
              <a:t>Worked example</a:t>
            </a: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A03A4892-9165-DB27-5C3B-4A936476A485}"/>
                  </a:ext>
                </a:extLst>
              </p:cNvPr>
              <p:cNvSpPr>
                <a:spLocks noGrp="1"/>
              </p:cNvSpPr>
              <p:nvPr>
                <p:ph idx="1"/>
              </p:nvPr>
            </p:nvSpPr>
            <p:spPr>
              <a:xfrm>
                <a:off x="360000" y="1864699"/>
                <a:ext cx="11484000" cy="4536000"/>
              </a:xfrm>
            </p:spPr>
            <p:txBody>
              <a:bodyPr>
                <a:no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4</m:t>
                      </m:r>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×4</m:t>
                      </m:r>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r>
                        <a:rPr lang="en-AU" sz="2000" b="0" i="1" smtClean="0">
                          <a:latin typeface="Cambria Math" panose="02040503050406030204" pitchFamily="18" charset="0"/>
                        </a:rPr>
                        <m:t>𝜋</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b="0" i="1" dirty="0"/>
              </a:p>
              <a:p>
                <a:pPr defTabSz="914377">
                  <a:lnSpc>
                    <a:spcPct val="150000"/>
                  </a:lnSpc>
                  <a:spcAft>
                    <a:spcPts val="1200"/>
                  </a:spcAft>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𝑆𝐴</m:t>
                      </m:r>
                      <m:r>
                        <a:rPr lang="en-AU" sz="2000" i="1" smtClean="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2</m:t>
                          </m:r>
                        </m:den>
                      </m:f>
                      <m:r>
                        <a:rPr lang="en-AU" sz="2000" i="1">
                          <a:latin typeface="Cambria Math" panose="02040503050406030204" pitchFamily="18" charset="0"/>
                        </a:rPr>
                        <m:t>×4×</m:t>
                      </m:r>
                      <m:r>
                        <a:rPr lang="en-AU" sz="2000" i="1">
                          <a:latin typeface="Cambria Math" panose="02040503050406030204" pitchFamily="18" charset="0"/>
                        </a:rPr>
                        <m:t>𝜋</m:t>
                      </m:r>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9</m:t>
                          </m:r>
                        </m:e>
                        <m:sup>
                          <m:r>
                            <a:rPr lang="en-AU" sz="2000" i="1">
                              <a:latin typeface="Cambria Math" panose="02040503050406030204" pitchFamily="18" charset="0"/>
                            </a:rPr>
                            <m:t>2</m:t>
                          </m:r>
                        </m:sup>
                      </m:sSup>
                      <m:r>
                        <a:rPr lang="en-AU" sz="2000" i="1">
                          <a:latin typeface="Cambria Math" panose="02040503050406030204" pitchFamily="18" charset="0"/>
                        </a:rPr>
                        <m:t>+</m:t>
                      </m:r>
                      <m:r>
                        <a:rPr lang="en-AU" sz="2000" i="1">
                          <a:latin typeface="Cambria Math" panose="02040503050406030204" pitchFamily="18" charset="0"/>
                        </a:rPr>
                        <m:t>𝜋</m:t>
                      </m:r>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9</m:t>
                          </m:r>
                        </m:e>
                        <m:sup>
                          <m:r>
                            <a:rPr lang="en-AU" sz="2000" i="1">
                              <a:latin typeface="Cambria Math" panose="02040503050406030204" pitchFamily="18" charset="0"/>
                            </a:rPr>
                            <m:t>2</m:t>
                          </m:r>
                        </m:sup>
                      </m:sSup>
                    </m:oMath>
                  </m:oMathPara>
                </a14:m>
                <a:endParaRPr lang="en-AU" sz="2000" i="1" dirty="0"/>
              </a:p>
              <a:p>
                <a:pPr defTabSz="914377">
                  <a:lnSpc>
                    <a:spcPct val="150000"/>
                  </a:lnSpc>
                  <a:spcAft>
                    <a:spcPts val="1200"/>
                  </a:spcAft>
                </a:pPr>
                <a14:m>
                  <m:oMath xmlns:m="http://schemas.openxmlformats.org/officeDocument/2006/math">
                    <m:r>
                      <a:rPr lang="en-AU" sz="2000" i="1">
                        <a:latin typeface="Cambria Math" panose="02040503050406030204" pitchFamily="18" charset="0"/>
                      </a:rPr>
                      <m:t>𝑆𝐴</m:t>
                    </m:r>
                    <m:r>
                      <a:rPr lang="en-AU" sz="2000" i="1">
                        <a:latin typeface="Cambria Math" panose="02040503050406030204" pitchFamily="18" charset="0"/>
                      </a:rPr>
                      <m:t>=</m:t>
                    </m:r>
                  </m:oMath>
                </a14:m>
                <a:r>
                  <a:rPr lang="en-AU" sz="2000" i="1" dirty="0"/>
                  <a:t> 763.40701…</a:t>
                </a:r>
              </a:p>
              <a:p>
                <a:pPr defTabSz="914377">
                  <a:lnSpc>
                    <a:spcPct val="150000"/>
                  </a:lnSpc>
                  <a:spcAft>
                    <a:spcPts val="1200"/>
                  </a:spcAft>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𝑆𝐴</m:t>
                      </m:r>
                      <m:r>
                        <a:rPr lang="en-US" sz="2000" i="1">
                          <a:latin typeface="Cambria Math" panose="02040503050406030204" pitchFamily="18" charset="0"/>
                        </a:rPr>
                        <m:t>=</m:t>
                      </m:r>
                      <m:r>
                        <a:rPr lang="en-AU" sz="2000" i="1">
                          <a:latin typeface="Cambria Math" panose="02040503050406030204" pitchFamily="18" charset="0"/>
                        </a:rPr>
                        <m:t>763.4</m:t>
                      </m:r>
                      <m:r>
                        <a:rPr lang="en-AU" sz="2000" i="1">
                          <a:latin typeface="Cambria Math" panose="02040503050406030204" pitchFamily="18" charset="0"/>
                        </a:rPr>
                        <m:t>𝑐</m:t>
                      </m:r>
                      <m:sSup>
                        <m:sSupPr>
                          <m:ctrlPr>
                            <a:rPr lang="en-AU" sz="2000" i="1">
                              <a:latin typeface="Cambria Math" panose="02040503050406030204" pitchFamily="18" charset="0"/>
                            </a:rPr>
                          </m:ctrlPr>
                        </m:sSupPr>
                        <m:e>
                          <m:r>
                            <a:rPr lang="en-AU" sz="2000" i="1">
                              <a:latin typeface="Cambria Math" panose="02040503050406030204" pitchFamily="18" charset="0"/>
                            </a:rPr>
                            <m:t>𝑚</m:t>
                          </m:r>
                        </m:e>
                        <m:sup>
                          <m:r>
                            <a:rPr lang="en-AU" sz="2000" i="1">
                              <a:latin typeface="Cambria Math" panose="02040503050406030204" pitchFamily="18" charset="0"/>
                            </a:rPr>
                            <m:t>2</m:t>
                          </m:r>
                        </m:sup>
                      </m:sSup>
                    </m:oMath>
                  </m:oMathPara>
                </a14:m>
                <a:endParaRPr lang="en-AU" sz="2000" i="1" dirty="0"/>
              </a:p>
            </p:txBody>
          </p:sp>
        </mc:Choice>
        <mc:Fallback xmlns="">
          <p:sp>
            <p:nvSpPr>
              <p:cNvPr id="9" name="Text Placeholder 5">
                <a:extLst>
                  <a:ext uri="{FF2B5EF4-FFF2-40B4-BE49-F238E27FC236}">
                    <a16:creationId xmlns:a16="http://schemas.microsoft.com/office/drawing/2014/main" id="{A03A4892-9165-DB27-5C3B-4A936476A485}"/>
                  </a:ext>
                </a:extLst>
              </p:cNvPr>
              <p:cNvSpPr>
                <a:spLocks noGrp="1" noRot="1" noChangeAspect="1" noMove="1" noResize="1" noEditPoints="1" noAdjustHandles="1" noChangeArrowheads="1" noChangeShapeType="1" noTextEdit="1"/>
              </p:cNvSpPr>
              <p:nvPr>
                <p:ph idx="1"/>
              </p:nvPr>
            </p:nvSpPr>
            <p:spPr>
              <a:xfrm>
                <a:off x="360000" y="1864699"/>
                <a:ext cx="11484000" cy="4536000"/>
              </a:xfrm>
              <a:blipFill>
                <a:blip r:embed="rId3"/>
                <a:stretch>
                  <a:fillRect l="-7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1855488F-C06E-B9C7-C9BC-030A9972A10F}"/>
                  </a:ext>
                  <a:ext uri="{C183D7F6-B498-43B3-948B-1728B52AA6E4}">
                    <adec:decorative xmlns:adec="http://schemas.microsoft.com/office/drawing/2017/decorative" val="0"/>
                  </a:ext>
                </a:extLst>
              </p:cNvPr>
              <p:cNvSpPr/>
              <p:nvPr/>
            </p:nvSpPr>
            <p:spPr>
              <a:xfrm>
                <a:off x="3818559" y="1429681"/>
                <a:ext cx="3026535" cy="1246351"/>
              </a:xfrm>
              <a:prstGeom prst="wedgeRoundRectCallout">
                <a:avLst>
                  <a:gd name="adj1" fmla="val -83256"/>
                  <a:gd name="adj2" fmla="val 66054"/>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5738"/>
                <a:r>
                  <a:rPr lang="en-AU" dirty="0"/>
                  <a:t>Why has the first part of the expression been multiplied by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a14:m>
                <a:r>
                  <a:rPr lang="en-AU" dirty="0"/>
                  <a:t> ?</a:t>
                </a:r>
              </a:p>
            </p:txBody>
          </p:sp>
        </mc:Choice>
        <mc:Fallback xmlns="">
          <p:sp>
            <p:nvSpPr>
              <p:cNvPr id="10" name="Speech Bubble: Rectangle with Corners Rounded 9">
                <a:extLst>
                  <a:ext uri="{FF2B5EF4-FFF2-40B4-BE49-F238E27FC236}">
                    <a16:creationId xmlns:a16="http://schemas.microsoft.com/office/drawing/2014/main" id="{1855488F-C06E-B9C7-C9BC-030A9972A10F}"/>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818559" y="1429681"/>
                <a:ext cx="3026535" cy="1246351"/>
              </a:xfrm>
              <a:prstGeom prst="wedgeRoundRectCallout">
                <a:avLst>
                  <a:gd name="adj1" fmla="val -83256"/>
                  <a:gd name="adj2" fmla="val 66054"/>
                  <a:gd name="adj3" fmla="val 16667"/>
                </a:avLst>
              </a:prstGeom>
              <a:blipFill>
                <a:blip r:embed="rId4"/>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A3019147-3CDE-7D29-2464-B0948720494D}"/>
                  </a:ext>
                  <a:ext uri="{C183D7F6-B498-43B3-948B-1728B52AA6E4}">
                    <adec:decorative xmlns:adec="http://schemas.microsoft.com/office/drawing/2017/decorative" val="0"/>
                  </a:ext>
                </a:extLst>
              </p:cNvPr>
              <p:cNvSpPr/>
              <p:nvPr/>
            </p:nvSpPr>
            <p:spPr>
              <a:xfrm>
                <a:off x="3818559" y="2760131"/>
                <a:ext cx="3026535" cy="764632"/>
              </a:xfrm>
              <a:prstGeom prst="wedgeRoundRectCallout">
                <a:avLst>
                  <a:gd name="adj1" fmla="val -83820"/>
                  <a:gd name="adj2" fmla="val -23401"/>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lgn="ctr"/>
                <a:r>
                  <a:rPr lang="en-AU" dirty="0"/>
                  <a:t>Why was </a:t>
                </a:r>
                <a14:m>
                  <m:oMath xmlns:m="http://schemas.openxmlformats.org/officeDocument/2006/math">
                    <m:r>
                      <a:rPr lang="en-AU" b="0" i="1" dirty="0" smtClean="0">
                        <a:latin typeface="Cambria Math" panose="02040503050406030204" pitchFamily="18" charset="0"/>
                      </a:rPr>
                      <m:t>𝜋</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𝑟</m:t>
                        </m:r>
                      </m:e>
                      <m:sup>
                        <m:r>
                          <a:rPr lang="en-AU" b="0" i="1" dirty="0" smtClean="0">
                            <a:latin typeface="Cambria Math" panose="02040503050406030204" pitchFamily="18" charset="0"/>
                          </a:rPr>
                          <m:t>2</m:t>
                        </m:r>
                      </m:sup>
                    </m:sSup>
                  </m:oMath>
                </a14:m>
                <a:r>
                  <a:rPr lang="en-AU" dirty="0"/>
                  <a:t> added?</a:t>
                </a:r>
              </a:p>
            </p:txBody>
          </p:sp>
        </mc:Choice>
        <mc:Fallback xmlns="">
          <p:sp>
            <p:nvSpPr>
              <p:cNvPr id="2" name="Speech Bubble: Rectangle with Corners Rounded 1">
                <a:extLst>
                  <a:ext uri="{FF2B5EF4-FFF2-40B4-BE49-F238E27FC236}">
                    <a16:creationId xmlns:a16="http://schemas.microsoft.com/office/drawing/2014/main" id="{A3019147-3CDE-7D29-2464-B0948720494D}"/>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818559" y="2760131"/>
                <a:ext cx="3026535" cy="764632"/>
              </a:xfrm>
              <a:prstGeom prst="wedgeRoundRectCallout">
                <a:avLst>
                  <a:gd name="adj1" fmla="val -83820"/>
                  <a:gd name="adj2" fmla="val -23401"/>
                  <a:gd name="adj3" fmla="val 16667"/>
                </a:avLst>
              </a:prstGeom>
              <a:blipFill>
                <a:blip r:embed="rId5"/>
                <a:stretch>
                  <a:fillRect/>
                </a:stretch>
              </a:blipFill>
              <a:ln>
                <a:noFill/>
              </a:ln>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654B1FC0-0FC7-0B8F-CCF9-5A440AE9CE0C}"/>
              </a:ext>
              <a:ext uri="{C183D7F6-B498-43B3-948B-1728B52AA6E4}">
                <adec:decorative xmlns:adec="http://schemas.microsoft.com/office/drawing/2017/decorative" val="0"/>
              </a:ext>
            </a:extLst>
          </p:cNvPr>
          <p:cNvSpPr/>
          <p:nvPr/>
        </p:nvSpPr>
        <p:spPr>
          <a:xfrm>
            <a:off x="3818559" y="3608862"/>
            <a:ext cx="3026535" cy="957628"/>
          </a:xfrm>
          <a:prstGeom prst="wedgeRoundRectCallout">
            <a:avLst>
              <a:gd name="adj1" fmla="val -80101"/>
              <a:gd name="adj2" fmla="val -78711"/>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t>How else could this be written?</a:t>
            </a:r>
          </a:p>
        </p:txBody>
      </p:sp>
      <p:pic>
        <p:nvPicPr>
          <p:cNvPr id="15" name="Picture 14" descr="A hemisphere with radius 9cm. ">
            <a:extLst>
              <a:ext uri="{FF2B5EF4-FFF2-40B4-BE49-F238E27FC236}">
                <a16:creationId xmlns:a16="http://schemas.microsoft.com/office/drawing/2014/main" id="{E492D3E4-46B2-4381-B118-BD4ED326EFF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33732" y="2608340"/>
            <a:ext cx="4710268" cy="3048718"/>
          </a:xfrm>
          <a:prstGeom prst="rect">
            <a:avLst/>
          </a:prstGeom>
        </p:spPr>
      </p:pic>
      <p:sp>
        <p:nvSpPr>
          <p:cNvPr id="4" name="Slide Number Placeholder 3">
            <a:extLst>
              <a:ext uri="{FF2B5EF4-FFF2-40B4-BE49-F238E27FC236}">
                <a16:creationId xmlns:a16="http://schemas.microsoft.com/office/drawing/2014/main" id="{9D6E9743-6B43-FCC5-7EB3-67F34A397D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44309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68AF5-0CAA-5D50-3426-C210CB877FE7}"/>
              </a:ext>
            </a:extLst>
          </p:cNvPr>
          <p:cNvSpPr>
            <a:spLocks noGrp="1"/>
          </p:cNvSpPr>
          <p:nvPr>
            <p:ph type="title"/>
          </p:nvPr>
        </p:nvSpPr>
        <p:spPr/>
        <p:txBody>
          <a:bodyPr/>
          <a:lstStyle/>
          <a:p>
            <a:r>
              <a:rPr lang="en-AU" dirty="0"/>
              <a:t>Surface area of a hemisphere – your turn</a:t>
            </a: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A03A4892-9165-DB27-5C3B-4A936476A485}"/>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US" sz="2000" b="0" i="1" smtClean="0">
                          <a:latin typeface="Cambria Math" panose="02040503050406030204" pitchFamily="18" charset="0"/>
                        </a:rPr>
                        <m:t>=</m:t>
                      </m:r>
                      <m:r>
                        <a:rPr lang="en-AU" sz="2000" b="0" i="1" smtClean="0">
                          <a:latin typeface="Cambria Math" panose="02040503050406030204" pitchFamily="18" charset="0"/>
                        </a:rPr>
                        <m:t>4</m:t>
                      </m:r>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dirty="0"/>
              </a:p>
              <a:p>
                <a:endParaRPr lang="en-US" sz="2000" b="0" i="1" dirty="0"/>
              </a:p>
              <a:p>
                <a:endParaRPr lang="en-AU" sz="2000" dirty="0"/>
              </a:p>
            </p:txBody>
          </p:sp>
        </mc:Choice>
        <mc:Fallback xmlns="">
          <p:sp>
            <p:nvSpPr>
              <p:cNvPr id="9" name="Text Placeholder 5">
                <a:extLst>
                  <a:ext uri="{FF2B5EF4-FFF2-40B4-BE49-F238E27FC236}">
                    <a16:creationId xmlns:a16="http://schemas.microsoft.com/office/drawing/2014/main" id="{A03A4892-9165-DB27-5C3B-4A936476A48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9D6E9743-6B43-FCC5-7EB3-67F34A397D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pic>
        <p:nvPicPr>
          <p:cNvPr id="7" name="Picture 6" descr="A hemisphere with diameter 210mm.">
            <a:extLst>
              <a:ext uri="{FF2B5EF4-FFF2-40B4-BE49-F238E27FC236}">
                <a16:creationId xmlns:a16="http://schemas.microsoft.com/office/drawing/2014/main" id="{D2811AAB-AFD3-36B1-F551-88FBE44CD716}"/>
              </a:ext>
            </a:extLst>
          </p:cNvPr>
          <p:cNvPicPr>
            <a:picLocks noChangeAspect="1"/>
          </p:cNvPicPr>
          <p:nvPr/>
        </p:nvPicPr>
        <p:blipFill>
          <a:blip r:embed="rId3"/>
          <a:stretch>
            <a:fillRect/>
          </a:stretch>
        </p:blipFill>
        <p:spPr>
          <a:xfrm>
            <a:off x="6935411" y="1699142"/>
            <a:ext cx="4548589" cy="4521753"/>
          </a:xfrm>
          <a:prstGeom prst="rect">
            <a:avLst/>
          </a:prstGeom>
        </p:spPr>
      </p:pic>
    </p:spTree>
    <p:extLst>
      <p:ext uri="{BB962C8B-B14F-4D97-AF65-F5344CB8AC3E}">
        <p14:creationId xmlns:p14="http://schemas.microsoft.com/office/powerpoint/2010/main" val="291889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68AF5-0CAA-5D50-3426-C210CB877FE7}"/>
              </a:ext>
            </a:extLst>
          </p:cNvPr>
          <p:cNvSpPr>
            <a:spLocks noGrp="1"/>
          </p:cNvSpPr>
          <p:nvPr>
            <p:ph type="title"/>
          </p:nvPr>
        </p:nvSpPr>
        <p:spPr/>
        <p:txBody>
          <a:bodyPr/>
          <a:lstStyle/>
          <a:p>
            <a:r>
              <a:rPr lang="en-AU" dirty="0"/>
              <a:t>Surface area of a hemisphere – solution</a:t>
            </a: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A03A4892-9165-DB27-5C3B-4A936476A485}"/>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AU" sz="2000" b="0" i="1" smtClean="0">
                          <a:latin typeface="Cambria Math" panose="02040503050406030204" pitchFamily="18" charset="0"/>
                        </a:rPr>
                        <m:t>=4</m:t>
                      </m:r>
                      <m:r>
                        <a:rPr lang="en-AU" sz="2000" b="0" i="1" smtClean="0">
                          <a:latin typeface="Cambria Math" panose="02040503050406030204" pitchFamily="18" charset="0"/>
                        </a:rPr>
                        <m:t>𝜋</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𝑟</m:t>
                          </m:r>
                        </m:e>
                        <m:sup>
                          <m:r>
                            <a:rPr lang="en-AU" sz="2000" b="0" i="1" smtClean="0">
                              <a:latin typeface="Cambria Math" panose="02040503050406030204" pitchFamily="18" charset="0"/>
                            </a:rPr>
                            <m:t>2</m:t>
                          </m:r>
                        </m:sup>
                      </m:sSup>
                    </m:oMath>
                  </m:oMathPara>
                </a14:m>
                <a:endParaRPr lang="en-US" sz="200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×4×</m:t>
                      </m:r>
                      <m:r>
                        <a:rPr lang="en-AU"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105</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r>
                        <a:rPr lang="en-AU"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105</m:t>
                          </m:r>
                        </m:e>
                        <m:sup>
                          <m:r>
                            <a:rPr lang="en-AU" sz="2000" b="0" i="1" smtClean="0">
                              <a:latin typeface="Cambria Math" panose="02040503050406030204" pitchFamily="18" charset="0"/>
                            </a:rPr>
                            <m:t>2</m:t>
                          </m:r>
                        </m:sup>
                      </m:sSup>
                    </m:oMath>
                  </m:oMathPara>
                </a14:m>
                <a:endParaRPr lang="en-US" sz="2000" dirty="0"/>
              </a:p>
              <a:p>
                <a14:m>
                  <m:oMath xmlns:m="http://schemas.openxmlformats.org/officeDocument/2006/math">
                    <m:r>
                      <a:rPr lang="en-AU" sz="2000" b="0" i="1" dirty="0" smtClean="0">
                        <a:latin typeface="Cambria Math" panose="02040503050406030204" pitchFamily="18" charset="0"/>
                      </a:rPr>
                      <m:t>𝑆𝐴</m:t>
                    </m:r>
                    <m:r>
                      <a:rPr lang="en-AU" sz="2000" b="0" i="1" dirty="0" smtClean="0">
                        <a:latin typeface="Cambria Math" panose="02040503050406030204" pitchFamily="18" charset="0"/>
                      </a:rPr>
                      <m:t>=103 908.177017</m:t>
                    </m:r>
                  </m:oMath>
                </a14:m>
                <a:r>
                  <a:rPr lang="en-US" sz="2000" dirty="0"/>
                  <a:t>…</a:t>
                </a:r>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𝑆𝐴</m:t>
                      </m:r>
                      <m:r>
                        <a:rPr lang="en-AU" sz="2000" b="0" i="1" smtClean="0">
                          <a:latin typeface="Cambria Math" panose="02040503050406030204" pitchFamily="18" charset="0"/>
                        </a:rPr>
                        <m:t>=103 908.2 </m:t>
                      </m:r>
                      <m:r>
                        <a:rPr lang="en-AU" sz="2000" b="0" i="1" smtClean="0">
                          <a:latin typeface="Cambria Math" panose="02040503050406030204" pitchFamily="18" charset="0"/>
                        </a:rPr>
                        <m:t>𝑚</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2</m:t>
                          </m:r>
                        </m:sup>
                      </m:sSup>
                    </m:oMath>
                  </m:oMathPara>
                </a14:m>
                <a:endParaRPr lang="en-US" sz="2000" dirty="0"/>
              </a:p>
              <a:p>
                <a:endParaRPr lang="en-US" sz="2000" b="0" i="1" dirty="0"/>
              </a:p>
              <a:p>
                <a:endParaRPr lang="en-AU" sz="2000" dirty="0"/>
              </a:p>
            </p:txBody>
          </p:sp>
        </mc:Choice>
        <mc:Fallback xmlns="">
          <p:sp>
            <p:nvSpPr>
              <p:cNvPr id="9" name="Text Placeholder 5">
                <a:extLst>
                  <a:ext uri="{FF2B5EF4-FFF2-40B4-BE49-F238E27FC236}">
                    <a16:creationId xmlns:a16="http://schemas.microsoft.com/office/drawing/2014/main" id="{A03A4892-9165-DB27-5C3B-4A936476A485}"/>
                  </a:ext>
                </a:extLst>
              </p:cNvPr>
              <p:cNvSpPr>
                <a:spLocks noGrp="1" noRot="1" noChangeAspect="1" noMove="1" noResize="1" noEditPoints="1" noAdjustHandles="1" noChangeArrowheads="1" noChangeShapeType="1" noTextEdit="1"/>
              </p:cNvSpPr>
              <p:nvPr>
                <p:ph idx="1"/>
              </p:nvPr>
            </p:nvSpPr>
            <p:spPr>
              <a:blipFill>
                <a:blip r:embed="rId2"/>
                <a:stretch>
                  <a:fillRect l="-743"/>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9D6E9743-6B43-FCC5-7EB3-67F34A397D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pic>
        <p:nvPicPr>
          <p:cNvPr id="2" name="Picture 1" descr="A hemisphere with diameter 210mm.">
            <a:extLst>
              <a:ext uri="{FF2B5EF4-FFF2-40B4-BE49-F238E27FC236}">
                <a16:creationId xmlns:a16="http://schemas.microsoft.com/office/drawing/2014/main" id="{4B62A7D4-1E4E-CB97-BC8C-B9FBCC66F8C8}"/>
              </a:ext>
            </a:extLst>
          </p:cNvPr>
          <p:cNvPicPr>
            <a:picLocks noChangeAspect="1"/>
          </p:cNvPicPr>
          <p:nvPr/>
        </p:nvPicPr>
        <p:blipFill>
          <a:blip r:embed="rId3"/>
          <a:stretch>
            <a:fillRect/>
          </a:stretch>
        </p:blipFill>
        <p:spPr>
          <a:xfrm>
            <a:off x="6935411" y="1699142"/>
            <a:ext cx="4548589" cy="4521753"/>
          </a:xfrm>
          <a:prstGeom prst="rect">
            <a:avLst/>
          </a:prstGeom>
        </p:spPr>
      </p:pic>
    </p:spTree>
    <p:extLst>
      <p:ext uri="{BB962C8B-B14F-4D97-AF65-F5344CB8AC3E}">
        <p14:creationId xmlns:p14="http://schemas.microsoft.com/office/powerpoint/2010/main" val="28334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Volume of a sphere</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latin typeface="+mn-lt"/>
                <a:cs typeface="Arial" panose="020B0604020202020204" pitchFamily="34" charset="0"/>
              </a:rPr>
              <a:t>The formula</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1929337" y="2868193"/>
                <a:ext cx="3840398" cy="1516898"/>
              </a:xfrm>
            </p:spPr>
            <p:style>
              <a:lnRef idx="3">
                <a:schemeClr val="lt1"/>
              </a:lnRef>
              <a:fillRef idx="1">
                <a:schemeClr val="accent2"/>
              </a:fillRef>
              <a:effectRef idx="1">
                <a:schemeClr val="accent2"/>
              </a:effectRef>
              <a:fontRef idx="minor">
                <a:schemeClr val="lt1"/>
              </a:fontRef>
            </p:style>
            <p:txBody>
              <a:bodyPr>
                <a:normAutofit/>
              </a:bodyPr>
              <a:lstStyle/>
              <a:p>
                <a:pPr algn="ctr"/>
                <a14:m>
                  <m:oMathPara xmlns:m="http://schemas.openxmlformats.org/officeDocument/2006/math">
                    <m:oMathParaPr>
                      <m:jc m:val="center"/>
                    </m:oMathParaPr>
                    <m:oMath xmlns:m="http://schemas.openxmlformats.org/officeDocument/2006/math">
                      <m:r>
                        <m:rPr>
                          <m:sty m:val="p"/>
                        </m:rPr>
                        <a:rPr lang="en-US" sz="2800" b="0" i="0" smtClean="0">
                          <a:latin typeface="Cambria Math" panose="02040503050406030204" pitchFamily="18" charset="0"/>
                        </a:rPr>
                        <m:t>V</m:t>
                      </m:r>
                      <m:r>
                        <m:rPr>
                          <m:sty m:val="p"/>
                        </m:rPr>
                        <a:rPr lang="en-AU" sz="2800" b="0" i="0" smtClean="0">
                          <a:latin typeface="Cambria Math" panose="02040503050406030204" pitchFamily="18" charset="0"/>
                        </a:rPr>
                        <m:t>olume</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r>
                        <a:rPr lang="en-US" sz="2800" b="0" i="1" smtClean="0">
                          <a:latin typeface="Cambria Math" panose="02040503050406030204" pitchFamily="18" charset="0"/>
                        </a:rPr>
                        <m:t>𝜋</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3</m:t>
                          </m:r>
                        </m:sup>
                      </m:sSup>
                    </m:oMath>
                  </m:oMathPara>
                </a14:m>
                <a:endParaRPr lang="en-US" sz="2800" dirty="0"/>
              </a:p>
              <a:p>
                <a:pPr algn="ctr"/>
                <a:endParaRPr lang="en-AU"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1929337" y="2868193"/>
                <a:ext cx="3840398" cy="1516898"/>
              </a:xfrm>
              <a:blipFill>
                <a:blip r:embed="rId3"/>
                <a:stretch>
                  <a:fillRect/>
                </a:stretch>
              </a:blipFill>
            </p:spPr>
            <p:txBody>
              <a:bodyPr/>
              <a:lstStyle/>
              <a:p>
                <a:r>
                  <a:rPr lang="en-AU">
                    <a:noFill/>
                  </a:rPr>
                  <a:t> </a:t>
                </a:r>
              </a:p>
            </p:txBody>
          </p:sp>
        </mc:Fallback>
      </mc:AlternateContent>
      <p:pic>
        <p:nvPicPr>
          <p:cNvPr id="3" name="Picture 2" descr="A sphere with the radius shown as r.">
            <a:extLst>
              <a:ext uri="{FF2B5EF4-FFF2-40B4-BE49-F238E27FC236}">
                <a16:creationId xmlns:a16="http://schemas.microsoft.com/office/drawing/2014/main" id="{3F462215-51C7-C73B-72B8-52E803605E0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924101" y="1754642"/>
            <a:ext cx="3759732" cy="3744000"/>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a:t>
            </a:fld>
            <a:endParaRPr lang="en-AU"/>
          </a:p>
        </p:txBody>
      </p:sp>
    </p:spTree>
    <p:extLst>
      <p:ext uri="{BB962C8B-B14F-4D97-AF65-F5344CB8AC3E}">
        <p14:creationId xmlns:p14="http://schemas.microsoft.com/office/powerpoint/2010/main" val="35152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279757-6A3D-AAD1-EE8C-D1B4E0314421}"/>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B69031B3-D986-D38B-D0B9-1D91452A6CD0}"/>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B921E127-CFA0-025C-1100-4780A3A22BED}"/>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404725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Volume of a sphere – part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t>Worked example 1</a:t>
            </a:r>
            <a:endParaRPr lang="en-AU" dirty="0">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360000" y="2065500"/>
                <a:ext cx="5736000" cy="3809980"/>
              </a:xfrm>
            </p:spPr>
            <p:txBody>
              <a:bodyPr>
                <a:no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r>
                  <a:rPr lang="en-US" sz="2000" b="0" i="1" dirty="0"/>
                  <a:t>V=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AU" sz="2000" b="0" i="1" smtClean="0">
                        <a:latin typeface="Cambria Math" panose="02040503050406030204" pitchFamily="18" charset="0"/>
                      </a:rPr>
                      <m:t>×</m:t>
                    </m:r>
                    <m:r>
                      <a:rPr lang="en-US"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10</m:t>
                            </m:r>
                          </m:e>
                        </m:d>
                      </m:e>
                      <m:sup>
                        <m:r>
                          <a:rPr lang="en-US" sz="2000" b="0" i="1" smtClean="0">
                            <a:latin typeface="Cambria Math" panose="02040503050406030204" pitchFamily="18" charset="0"/>
                          </a:rPr>
                          <m:t>3</m:t>
                        </m:r>
                      </m:sup>
                    </m:sSup>
                  </m:oMath>
                </a14:m>
                <a:endParaRPr lang="en-US" sz="2000" b="0" i="1"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=4188.79020</m:t>
                      </m:r>
                    </m:oMath>
                  </m:oMathPara>
                </a14:m>
                <a:endParaRPr lang="en-US" sz="2000" b="0" i="1"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=4188.8 </m:t>
                      </m:r>
                      <m:r>
                        <a:rPr lang="en-US" sz="2000" b="0" i="1" smtClean="0">
                          <a:latin typeface="Cambria Math" panose="02040503050406030204" pitchFamily="18" charset="0"/>
                        </a:rPr>
                        <m:t>𝑐</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3</m:t>
                          </m:r>
                        </m:sup>
                      </m:sSup>
                    </m:oMath>
                  </m:oMathPara>
                </a14:m>
                <a:endParaRPr lang="en-US" sz="2000" b="0" i="1"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360000" y="2065500"/>
                <a:ext cx="5736000" cy="3809980"/>
              </a:xfrm>
              <a:blipFill>
                <a:blip r:embed="rId3"/>
                <a:stretch>
                  <a:fillRect l="-2657"/>
                </a:stretch>
              </a:blipFill>
            </p:spPr>
            <p:txBody>
              <a:bodyPr/>
              <a:lstStyle/>
              <a:p>
                <a:r>
                  <a:rPr lang="en-AU">
                    <a:noFill/>
                  </a:rPr>
                  <a:t> </a:t>
                </a:r>
              </a:p>
            </p:txBody>
          </p:sp>
        </mc:Fallback>
      </mc:AlternateContent>
      <p:pic>
        <p:nvPicPr>
          <p:cNvPr id="12" name="Picture 11" descr="A sphere with diameter 20cm.">
            <a:extLst>
              <a:ext uri="{FF2B5EF4-FFF2-40B4-BE49-F238E27FC236}">
                <a16:creationId xmlns:a16="http://schemas.microsoft.com/office/drawing/2014/main" id="{39808209-81CE-2C9B-0DDE-C5074DA011C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7610" y="1574642"/>
            <a:ext cx="4936682" cy="4700351"/>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227024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Volume of a sphere – part 2</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t>Worked example 1</a:t>
            </a:r>
            <a:endParaRPr lang="en-AU" dirty="0">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 Placeholder 5">
                <a:extLst>
                  <a:ext uri="{FF2B5EF4-FFF2-40B4-BE49-F238E27FC236}">
                    <a16:creationId xmlns:a16="http://schemas.microsoft.com/office/drawing/2014/main" id="{0081C1D6-935D-70E3-5E34-6D75A5279480}"/>
                  </a:ext>
                </a:extLst>
              </p:cNvPr>
              <p:cNvSpPr>
                <a:spLocks noGrp="1"/>
              </p:cNvSpPr>
              <p:nvPr>
                <p:ph idx="1"/>
              </p:nvPr>
            </p:nvSpPr>
            <p:spPr>
              <a:xfrm>
                <a:off x="360000" y="2065500"/>
                <a:ext cx="5736000" cy="3809980"/>
              </a:xfrm>
            </p:spPr>
            <p:txBody>
              <a:bodyPr>
                <a:no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r>
                  <a:rPr lang="en-US" sz="2000" b="0" i="1" dirty="0"/>
                  <a:t>V=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AU" sz="2000" b="0" i="1" smtClean="0">
                        <a:latin typeface="Cambria Math" panose="02040503050406030204" pitchFamily="18" charset="0"/>
                      </a:rPr>
                      <m:t>×</m:t>
                    </m:r>
                    <m:r>
                      <a:rPr lang="en-US"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10</m:t>
                            </m:r>
                          </m:e>
                        </m:d>
                      </m:e>
                      <m:sup>
                        <m:r>
                          <a:rPr lang="en-US" sz="2000" b="0" i="1" smtClean="0">
                            <a:latin typeface="Cambria Math" panose="02040503050406030204" pitchFamily="18" charset="0"/>
                          </a:rPr>
                          <m:t>3</m:t>
                        </m:r>
                      </m:sup>
                    </m:sSup>
                  </m:oMath>
                </a14:m>
                <a:endParaRPr lang="en-US" sz="2000" b="0" i="1"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=4188.79020</m:t>
                      </m:r>
                    </m:oMath>
                  </m:oMathPara>
                </a14:m>
                <a:endParaRPr lang="en-US" sz="2000" b="0" i="1"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=4188.8 </m:t>
                      </m:r>
                      <m:r>
                        <a:rPr lang="en-US" sz="2000" b="0" i="1" smtClean="0">
                          <a:latin typeface="Cambria Math" panose="02040503050406030204" pitchFamily="18" charset="0"/>
                        </a:rPr>
                        <m:t>𝑐</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3</m:t>
                          </m:r>
                        </m:sup>
                      </m:sSup>
                    </m:oMath>
                  </m:oMathPara>
                </a14:m>
                <a:endParaRPr lang="en-US" sz="2000" b="0" i="1" dirty="0"/>
              </a:p>
            </p:txBody>
          </p:sp>
        </mc:Choice>
        <mc:Fallback xmlns="">
          <p:sp>
            <p:nvSpPr>
              <p:cNvPr id="10" name="Text Placeholder 5">
                <a:extLst>
                  <a:ext uri="{FF2B5EF4-FFF2-40B4-BE49-F238E27FC236}">
                    <a16:creationId xmlns:a16="http://schemas.microsoft.com/office/drawing/2014/main" id="{0081C1D6-935D-70E3-5E34-6D75A5279480}"/>
                  </a:ext>
                </a:extLst>
              </p:cNvPr>
              <p:cNvSpPr>
                <a:spLocks noGrp="1" noRot="1" noChangeAspect="1" noMove="1" noResize="1" noEditPoints="1" noAdjustHandles="1" noChangeArrowheads="1" noChangeShapeType="1" noTextEdit="1"/>
              </p:cNvSpPr>
              <p:nvPr>
                <p:ph idx="1"/>
              </p:nvPr>
            </p:nvSpPr>
            <p:spPr>
              <a:xfrm>
                <a:off x="360000" y="2065500"/>
                <a:ext cx="5736000" cy="3809980"/>
              </a:xfrm>
              <a:blipFill>
                <a:blip r:embed="rId3"/>
                <a:stretch>
                  <a:fillRect l="-265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Speech Bubble: Rectangle with Corners Rounded 12">
                <a:extLst>
                  <a:ext uri="{FF2B5EF4-FFF2-40B4-BE49-F238E27FC236}">
                    <a16:creationId xmlns:a16="http://schemas.microsoft.com/office/drawing/2014/main" id="{E9E62890-08D9-0257-20C4-A72A969000E9}"/>
                  </a:ext>
                  <a:ext uri="{C183D7F6-B498-43B3-948B-1728B52AA6E4}">
                    <adec:decorative xmlns:adec="http://schemas.microsoft.com/office/drawing/2017/decorative" val="0"/>
                  </a:ext>
                </a:extLst>
              </p:cNvPr>
              <p:cNvSpPr/>
              <p:nvPr/>
            </p:nvSpPr>
            <p:spPr>
              <a:xfrm>
                <a:off x="2504606" y="2555101"/>
                <a:ext cx="2364189" cy="1135819"/>
              </a:xfrm>
              <a:prstGeom prst="wedgeRoundRectCallout">
                <a:avLst>
                  <a:gd name="adj1" fmla="val -62234"/>
                  <a:gd name="adj2" fmla="val 21680"/>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US" dirty="0"/>
                  <a:t>Why is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=10</m:t>
                    </m:r>
                  </m:oMath>
                </a14:m>
                <a:r>
                  <a:rPr lang="en-AU" dirty="0"/>
                  <a:t> and not </a:t>
                </a:r>
                <a14:m>
                  <m:oMath xmlns:m="http://schemas.openxmlformats.org/officeDocument/2006/math">
                    <m:r>
                      <a:rPr lang="en-US" b="0" i="1" smtClean="0">
                        <a:latin typeface="Cambria Math" panose="02040503050406030204" pitchFamily="18" charset="0"/>
                      </a:rPr>
                      <m:t>20</m:t>
                    </m:r>
                  </m:oMath>
                </a14:m>
                <a:r>
                  <a:rPr lang="en-AU" dirty="0"/>
                  <a:t>?</a:t>
                </a:r>
              </a:p>
            </p:txBody>
          </p:sp>
        </mc:Choice>
        <mc:Fallback xmlns="">
          <p:sp>
            <p:nvSpPr>
              <p:cNvPr id="13" name="Speech Bubble: Rectangle with Corners Rounded 12">
                <a:extLst>
                  <a:ext uri="{FF2B5EF4-FFF2-40B4-BE49-F238E27FC236}">
                    <a16:creationId xmlns:a16="http://schemas.microsoft.com/office/drawing/2014/main" id="{E9E62890-08D9-0257-20C4-A72A969000E9}"/>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2504606" y="2555101"/>
                <a:ext cx="2364189" cy="1135819"/>
              </a:xfrm>
              <a:prstGeom prst="wedgeRoundRectCallout">
                <a:avLst>
                  <a:gd name="adj1" fmla="val -62234"/>
                  <a:gd name="adj2" fmla="val 21680"/>
                  <a:gd name="adj3" fmla="val 16667"/>
                </a:avLst>
              </a:prstGeom>
              <a:blipFill>
                <a:blip r:embed="rId4"/>
                <a:stretch>
                  <a:fillRect/>
                </a:stretch>
              </a:blipFill>
              <a:ln>
                <a:noFill/>
              </a:ln>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78DEE12-D13B-06FB-AF2D-2BA2BEA56A9E}"/>
              </a:ext>
              <a:ext uri="{C183D7F6-B498-43B3-948B-1728B52AA6E4}">
                <adec:decorative xmlns:adec="http://schemas.microsoft.com/office/drawing/2017/decorative" val="0"/>
              </a:ext>
            </a:extLst>
          </p:cNvPr>
          <p:cNvSpPr/>
          <p:nvPr/>
        </p:nvSpPr>
        <p:spPr>
          <a:xfrm>
            <a:off x="2438377" y="4353438"/>
            <a:ext cx="2623019" cy="1135819"/>
          </a:xfrm>
          <a:prstGeom prst="wedgeRoundRectCallout">
            <a:avLst>
              <a:gd name="adj1" fmla="val -57974"/>
              <a:gd name="adj2" fmla="val -20274"/>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US" dirty="0"/>
              <a:t>Is cubic centimetres the correct unit?</a:t>
            </a:r>
            <a:endParaRPr lang="en-AU" dirty="0"/>
          </a:p>
        </p:txBody>
      </p:sp>
      <p:pic>
        <p:nvPicPr>
          <p:cNvPr id="3" name="Picture 2" descr="A sphere with diameter 20cm.">
            <a:extLst>
              <a:ext uri="{FF2B5EF4-FFF2-40B4-BE49-F238E27FC236}">
                <a16:creationId xmlns:a16="http://schemas.microsoft.com/office/drawing/2014/main" id="{72808B93-CF24-D914-5C87-2054062DDE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97610" y="1754642"/>
            <a:ext cx="4936682" cy="4700351"/>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154136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Volume of a sphere – your turn</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endParaRPr lang="en-US" sz="2000" b="0" i="1" dirty="0"/>
              </a:p>
              <a:p>
                <a:endParaRPr lang="en-AU" sz="2000"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5</a:t>
            </a:fld>
            <a:endParaRPr lang="en-AU"/>
          </a:p>
        </p:txBody>
      </p:sp>
      <p:pic>
        <p:nvPicPr>
          <p:cNvPr id="3" name="Picture 2" descr="A sphere with diameter 12cm.">
            <a:extLst>
              <a:ext uri="{FF2B5EF4-FFF2-40B4-BE49-F238E27FC236}">
                <a16:creationId xmlns:a16="http://schemas.microsoft.com/office/drawing/2014/main" id="{8C7842CB-4A4C-5DA5-8BD2-F4AA0AC762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01074" y="1693635"/>
            <a:ext cx="4391356" cy="3888000"/>
          </a:xfrm>
          <a:prstGeom prst="rect">
            <a:avLst/>
          </a:prstGeom>
          <a:noFill/>
        </p:spPr>
      </p:pic>
    </p:spTree>
    <p:extLst>
      <p:ext uri="{BB962C8B-B14F-4D97-AF65-F5344CB8AC3E}">
        <p14:creationId xmlns:p14="http://schemas.microsoft.com/office/powerpoint/2010/main" val="306075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Volume of a sphere – solution</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4</m:t>
                          </m:r>
                        </m:num>
                        <m:den>
                          <m:r>
                            <a:rPr lang="en-AU" sz="2000" b="0" i="1" smtClean="0">
                              <a:latin typeface="Cambria Math" panose="02040503050406030204" pitchFamily="18" charset="0"/>
                            </a:rPr>
                            <m:t>3</m:t>
                          </m:r>
                        </m:den>
                      </m:f>
                      <m:r>
                        <a:rPr lang="en-AU" sz="2000" b="0" i="1" smtClean="0">
                          <a:latin typeface="Cambria Math" panose="02040503050406030204" pitchFamily="18" charset="0"/>
                        </a:rPr>
                        <m:t>×</m:t>
                      </m:r>
                      <m:r>
                        <a:rPr lang="en-AU"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6</m:t>
                          </m:r>
                        </m:e>
                        <m:sup>
                          <m:r>
                            <a:rPr lang="en-AU" sz="2000" b="0" i="1" smtClean="0">
                              <a:latin typeface="Cambria Math" panose="02040503050406030204" pitchFamily="18" charset="0"/>
                            </a:rPr>
                            <m:t>3</m:t>
                          </m:r>
                        </m:sup>
                      </m:sSup>
                    </m:oMath>
                  </m:oMathPara>
                </a14:m>
                <a:endParaRPr lang="en-AU" sz="2000" b="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=904.77868…</m:t>
                      </m:r>
                    </m:oMath>
                  </m:oMathPara>
                </a14:m>
                <a:endParaRPr lang="en-AU" sz="2000" b="0" dirty="0"/>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=904.8</m:t>
                      </m:r>
                      <m:r>
                        <a:rPr lang="en-AU" sz="2000" b="0" i="1" smtClean="0">
                          <a:latin typeface="Cambria Math" panose="02040503050406030204" pitchFamily="18" charset="0"/>
                        </a:rPr>
                        <m:t>𝑐</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3</m:t>
                          </m:r>
                        </m:sup>
                      </m:sSup>
                    </m:oMath>
                  </m:oMathPara>
                </a14:m>
                <a:endParaRPr lang="en-US" sz="2000" dirty="0"/>
              </a:p>
              <a:p>
                <a:endParaRPr lang="en-US" sz="2000" b="0" i="1" dirty="0"/>
              </a:p>
              <a:p>
                <a:endParaRPr lang="en-AU" sz="2000"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6</a:t>
            </a:fld>
            <a:endParaRPr lang="en-AU"/>
          </a:p>
        </p:txBody>
      </p:sp>
      <p:pic>
        <p:nvPicPr>
          <p:cNvPr id="3" name="Picture 2" descr="A sphere with diameter 12cm.">
            <a:extLst>
              <a:ext uri="{FF2B5EF4-FFF2-40B4-BE49-F238E27FC236}">
                <a16:creationId xmlns:a16="http://schemas.microsoft.com/office/drawing/2014/main" id="{80B684AC-ABC3-FE27-E59C-760DEA1EDB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01074" y="1693635"/>
            <a:ext cx="4391356" cy="3888000"/>
          </a:xfrm>
          <a:prstGeom prst="rect">
            <a:avLst/>
          </a:prstGeom>
          <a:noFill/>
        </p:spPr>
      </p:pic>
    </p:spTree>
    <p:extLst>
      <p:ext uri="{BB962C8B-B14F-4D97-AF65-F5344CB8AC3E}">
        <p14:creationId xmlns:p14="http://schemas.microsoft.com/office/powerpoint/2010/main" val="148368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68AF5-0CAA-5D50-3426-C210CB877FE7}"/>
              </a:ext>
            </a:extLst>
          </p:cNvPr>
          <p:cNvSpPr>
            <a:spLocks noGrp="1"/>
          </p:cNvSpPr>
          <p:nvPr>
            <p:ph type="title"/>
          </p:nvPr>
        </p:nvSpPr>
        <p:spPr/>
        <p:txBody>
          <a:bodyPr/>
          <a:lstStyle/>
          <a:p>
            <a:r>
              <a:rPr lang="en-AU" dirty="0"/>
              <a:t>Volume of a hemisphere – part 1</a:t>
            </a:r>
          </a:p>
        </p:txBody>
      </p:sp>
      <p:sp>
        <p:nvSpPr>
          <p:cNvPr id="7" name="Text Placeholder 6">
            <a:extLst>
              <a:ext uri="{FF2B5EF4-FFF2-40B4-BE49-F238E27FC236}">
                <a16:creationId xmlns:a16="http://schemas.microsoft.com/office/drawing/2014/main" id="{87B0A02A-B1ED-E696-B883-6B680F020583}"/>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A03A4892-9165-DB27-5C3B-4A936476A485}"/>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AU"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r>
                  <a:rPr lang="en-US" sz="2000" b="0" i="1" dirty="0"/>
                  <a:t>V=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3</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9</m:t>
                            </m:r>
                          </m:e>
                        </m:d>
                      </m:e>
                      <m:sup>
                        <m:r>
                          <a:rPr lang="en-US" sz="2000" b="0" i="1" smtClean="0">
                            <a:latin typeface="Cambria Math" panose="02040503050406030204" pitchFamily="18" charset="0"/>
                          </a:rPr>
                          <m:t>3</m:t>
                        </m:r>
                      </m:sup>
                    </m:sSup>
                  </m:oMath>
                </a14:m>
                <a:endParaRPr lang="en-US" sz="2000" b="0" i="1"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=1526.81403…</m:t>
                      </m:r>
                    </m:oMath>
                  </m:oMathPara>
                </a14:m>
                <a:endParaRPr lang="en-US" sz="2000" b="0" i="1"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=1526.8 </m:t>
                      </m:r>
                      <m:r>
                        <a:rPr lang="en-US" sz="2000" b="0" i="1" smtClean="0">
                          <a:latin typeface="Cambria Math" panose="02040503050406030204" pitchFamily="18" charset="0"/>
                        </a:rPr>
                        <m:t>𝑐</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3</m:t>
                          </m:r>
                        </m:sup>
                      </m:sSup>
                    </m:oMath>
                  </m:oMathPara>
                </a14:m>
                <a:endParaRPr lang="en-US" sz="2000" b="0" i="1" dirty="0"/>
              </a:p>
              <a:p>
                <a:endParaRPr lang="en-AU" sz="2000" dirty="0"/>
              </a:p>
            </p:txBody>
          </p:sp>
        </mc:Choice>
        <mc:Fallback xmlns="">
          <p:sp>
            <p:nvSpPr>
              <p:cNvPr id="9" name="Text Placeholder 5">
                <a:extLst>
                  <a:ext uri="{FF2B5EF4-FFF2-40B4-BE49-F238E27FC236}">
                    <a16:creationId xmlns:a16="http://schemas.microsoft.com/office/drawing/2014/main" id="{A03A4892-9165-DB27-5C3B-4A936476A485}"/>
                  </a:ext>
                </a:extLst>
              </p:cNvPr>
              <p:cNvSpPr>
                <a:spLocks noGrp="1" noRot="1" noChangeAspect="1" noMove="1" noResize="1" noEditPoints="1" noAdjustHandles="1" noChangeArrowheads="1" noChangeShapeType="1" noTextEdit="1"/>
              </p:cNvSpPr>
              <p:nvPr>
                <p:ph idx="1"/>
              </p:nvPr>
            </p:nvSpPr>
            <p:spPr>
              <a:blipFill>
                <a:blip r:embed="rId2"/>
                <a:stretch>
                  <a:fillRect l="-1327"/>
                </a:stretch>
              </a:blipFill>
            </p:spPr>
            <p:txBody>
              <a:bodyPr/>
              <a:lstStyle/>
              <a:p>
                <a:r>
                  <a:rPr lang="en-AU">
                    <a:noFill/>
                  </a:rPr>
                  <a:t> </a:t>
                </a:r>
              </a:p>
            </p:txBody>
          </p:sp>
        </mc:Fallback>
      </mc:AlternateContent>
      <p:pic>
        <p:nvPicPr>
          <p:cNvPr id="8" name="Picture 7" descr="A hemisphere with radius 9cm. ">
            <a:extLst>
              <a:ext uri="{FF2B5EF4-FFF2-40B4-BE49-F238E27FC236}">
                <a16:creationId xmlns:a16="http://schemas.microsoft.com/office/drawing/2014/main" id="{833CA161-8C65-FDD4-F8AD-382EE5A8ACE8}"/>
              </a:ext>
            </a:extLst>
          </p:cNvPr>
          <p:cNvPicPr>
            <a:picLocks noChangeAspect="1"/>
          </p:cNvPicPr>
          <p:nvPr/>
        </p:nvPicPr>
        <p:blipFill>
          <a:blip r:embed="rId3"/>
          <a:stretch>
            <a:fillRect/>
          </a:stretch>
        </p:blipFill>
        <p:spPr>
          <a:xfrm>
            <a:off x="6527514" y="2203614"/>
            <a:ext cx="4956486" cy="3208082"/>
          </a:xfrm>
          <a:prstGeom prst="rect">
            <a:avLst/>
          </a:prstGeom>
        </p:spPr>
      </p:pic>
      <p:sp>
        <p:nvSpPr>
          <p:cNvPr id="4" name="Slide Number Placeholder 3">
            <a:extLst>
              <a:ext uri="{FF2B5EF4-FFF2-40B4-BE49-F238E27FC236}">
                <a16:creationId xmlns:a16="http://schemas.microsoft.com/office/drawing/2014/main" id="{9D6E9743-6B43-FCC5-7EB3-67F34A397D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7276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68AF5-0CAA-5D50-3426-C210CB877FE7}"/>
              </a:ext>
            </a:extLst>
          </p:cNvPr>
          <p:cNvSpPr>
            <a:spLocks noGrp="1"/>
          </p:cNvSpPr>
          <p:nvPr>
            <p:ph type="title"/>
          </p:nvPr>
        </p:nvSpPr>
        <p:spPr/>
        <p:txBody>
          <a:bodyPr/>
          <a:lstStyle/>
          <a:p>
            <a:r>
              <a:rPr lang="en-AU" dirty="0"/>
              <a:t>Volume of a hemisphere – part 2</a:t>
            </a:r>
          </a:p>
        </p:txBody>
      </p:sp>
      <p:sp>
        <p:nvSpPr>
          <p:cNvPr id="13" name="Text Placeholder 12">
            <a:extLst>
              <a:ext uri="{FF2B5EF4-FFF2-40B4-BE49-F238E27FC236}">
                <a16:creationId xmlns:a16="http://schemas.microsoft.com/office/drawing/2014/main" id="{3368E2AD-14B0-4272-A133-A8A6566BB093}"/>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A03A4892-9165-DB27-5C3B-4A936476A485}"/>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AU"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r>
                  <a:rPr lang="en-US" sz="2000" b="0" i="1" dirty="0"/>
                  <a:t>V=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3</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9</m:t>
                            </m:r>
                          </m:e>
                        </m:d>
                      </m:e>
                      <m:sup>
                        <m:r>
                          <a:rPr lang="en-US" sz="2000" b="0" i="1" smtClean="0">
                            <a:latin typeface="Cambria Math" panose="02040503050406030204" pitchFamily="18" charset="0"/>
                          </a:rPr>
                          <m:t>3</m:t>
                        </m:r>
                      </m:sup>
                    </m:sSup>
                  </m:oMath>
                </a14:m>
                <a:endParaRPr lang="en-US" sz="2000" b="0" i="1"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=1526.81403…</m:t>
                      </m:r>
                    </m:oMath>
                  </m:oMathPara>
                </a14:m>
                <a:endParaRPr lang="en-US" sz="2000" b="0" i="1" dirty="0"/>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=1526.8 </m:t>
                      </m:r>
                      <m:r>
                        <a:rPr lang="en-US" sz="2000" b="0" i="1" smtClean="0">
                          <a:latin typeface="Cambria Math" panose="02040503050406030204" pitchFamily="18" charset="0"/>
                        </a:rPr>
                        <m:t>𝑐</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3</m:t>
                          </m:r>
                        </m:sup>
                      </m:sSup>
                    </m:oMath>
                  </m:oMathPara>
                </a14:m>
                <a:endParaRPr lang="en-US" sz="2000" b="0" i="1" dirty="0"/>
              </a:p>
              <a:p>
                <a:endParaRPr lang="en-AU" sz="2000" dirty="0"/>
              </a:p>
            </p:txBody>
          </p:sp>
        </mc:Choice>
        <mc:Fallback xmlns="">
          <p:sp>
            <p:nvSpPr>
              <p:cNvPr id="9" name="Text Placeholder 5">
                <a:extLst>
                  <a:ext uri="{FF2B5EF4-FFF2-40B4-BE49-F238E27FC236}">
                    <a16:creationId xmlns:a16="http://schemas.microsoft.com/office/drawing/2014/main" id="{A03A4892-9165-DB27-5C3B-4A936476A485}"/>
                  </a:ext>
                </a:extLst>
              </p:cNvPr>
              <p:cNvSpPr>
                <a:spLocks noGrp="1" noRot="1" noChangeAspect="1" noMove="1" noResize="1" noEditPoints="1" noAdjustHandles="1" noChangeArrowheads="1" noChangeShapeType="1" noTextEdit="1"/>
              </p:cNvSpPr>
              <p:nvPr>
                <p:ph idx="1"/>
              </p:nvPr>
            </p:nvSpPr>
            <p:spPr>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1855488F-C06E-B9C7-C9BC-030A9972A10F}"/>
                  </a:ext>
                  <a:ext uri="{C183D7F6-B498-43B3-948B-1728B52AA6E4}">
                    <adec:decorative xmlns:adec="http://schemas.microsoft.com/office/drawing/2017/decorative" val="0"/>
                  </a:ext>
                </a:extLst>
              </p:cNvPr>
              <p:cNvSpPr/>
              <p:nvPr/>
            </p:nvSpPr>
            <p:spPr>
              <a:xfrm>
                <a:off x="2934934" y="2485623"/>
                <a:ext cx="3066622" cy="1006105"/>
              </a:xfrm>
              <a:prstGeom prst="wedgeRoundRectCallout">
                <a:avLst>
                  <a:gd name="adj1" fmla="val -82366"/>
                  <a:gd name="adj2" fmla="val 13693"/>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5738"/>
                <a:r>
                  <a:rPr lang="en-US" dirty="0"/>
                  <a:t>Why has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a14:m>
                <a:r>
                  <a:rPr lang="en-US" dirty="0"/>
                  <a:t> been added to the formula?</a:t>
                </a:r>
                <a:endParaRPr lang="en-AU" dirty="0"/>
              </a:p>
            </p:txBody>
          </p:sp>
        </mc:Choice>
        <mc:Fallback xmlns="">
          <p:sp>
            <p:nvSpPr>
              <p:cNvPr id="10" name="Speech Bubble: Rectangle with Corners Rounded 9">
                <a:extLst>
                  <a:ext uri="{FF2B5EF4-FFF2-40B4-BE49-F238E27FC236}">
                    <a16:creationId xmlns:a16="http://schemas.microsoft.com/office/drawing/2014/main" id="{1855488F-C06E-B9C7-C9BC-030A9972A10F}"/>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2934934" y="2485623"/>
                <a:ext cx="3066622" cy="1006105"/>
              </a:xfrm>
              <a:prstGeom prst="wedgeRoundRectCallout">
                <a:avLst>
                  <a:gd name="adj1" fmla="val -82366"/>
                  <a:gd name="adj2" fmla="val 13693"/>
                  <a:gd name="adj3" fmla="val 16667"/>
                </a:avLst>
              </a:prstGeom>
              <a:blipFill>
                <a:blip r:embed="rId3"/>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A3019147-3CDE-7D29-2464-B0948720494D}"/>
                  </a:ext>
                  <a:ext uri="{C183D7F6-B498-43B3-948B-1728B52AA6E4}">
                    <adec:decorative xmlns:adec="http://schemas.microsoft.com/office/drawing/2017/decorative" val="0"/>
                  </a:ext>
                </a:extLst>
              </p:cNvPr>
              <p:cNvSpPr/>
              <p:nvPr/>
            </p:nvSpPr>
            <p:spPr>
              <a:xfrm>
                <a:off x="2934934" y="3658611"/>
                <a:ext cx="2314591" cy="1006105"/>
              </a:xfrm>
              <a:prstGeom prst="wedgeRoundRectCallout">
                <a:avLst>
                  <a:gd name="adj1" fmla="val -87198"/>
                  <a:gd name="adj2" fmla="val -1984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t>Where did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oMath>
                </a14:m>
                <a:r>
                  <a:rPr lang="en-AU" dirty="0"/>
                  <a:t> come from?</a:t>
                </a:r>
              </a:p>
            </p:txBody>
          </p:sp>
        </mc:Choice>
        <mc:Fallback xmlns="">
          <p:sp>
            <p:nvSpPr>
              <p:cNvPr id="2" name="Speech Bubble: Rectangle with Corners Rounded 1">
                <a:extLst>
                  <a:ext uri="{FF2B5EF4-FFF2-40B4-BE49-F238E27FC236}">
                    <a16:creationId xmlns:a16="http://schemas.microsoft.com/office/drawing/2014/main" id="{A3019147-3CDE-7D29-2464-B0948720494D}"/>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2934934" y="3658611"/>
                <a:ext cx="2314591" cy="1006105"/>
              </a:xfrm>
              <a:prstGeom prst="wedgeRoundRectCallout">
                <a:avLst>
                  <a:gd name="adj1" fmla="val -87198"/>
                  <a:gd name="adj2" fmla="val -19842"/>
                  <a:gd name="adj3" fmla="val 16667"/>
                </a:avLst>
              </a:prstGeom>
              <a:blipFill>
                <a:blip r:embed="rId4"/>
                <a:stretch>
                  <a:fillRect/>
                </a:stretch>
              </a:blipFill>
              <a:ln>
                <a:noFill/>
              </a:ln>
            </p:spPr>
            <p:txBody>
              <a:bodyPr/>
              <a:lstStyle/>
              <a:p>
                <a:r>
                  <a:rPr lang="en-AU">
                    <a:noFill/>
                  </a:rPr>
                  <a:t> </a:t>
                </a:r>
              </a:p>
            </p:txBody>
          </p:sp>
        </mc:Fallback>
      </mc:AlternateContent>
      <p:pic>
        <p:nvPicPr>
          <p:cNvPr id="3" name="Picture 2" descr="A hemisphere with radius 9cm. ">
            <a:extLst>
              <a:ext uri="{FF2B5EF4-FFF2-40B4-BE49-F238E27FC236}">
                <a16:creationId xmlns:a16="http://schemas.microsoft.com/office/drawing/2014/main" id="{5F586E32-1BB8-EBB9-BD21-D135A66A6A34}"/>
              </a:ext>
            </a:extLst>
          </p:cNvPr>
          <p:cNvPicPr>
            <a:picLocks noChangeAspect="1"/>
          </p:cNvPicPr>
          <p:nvPr/>
        </p:nvPicPr>
        <p:blipFill>
          <a:blip r:embed="rId5"/>
          <a:stretch>
            <a:fillRect/>
          </a:stretch>
        </p:blipFill>
        <p:spPr>
          <a:xfrm>
            <a:off x="6527514" y="2203614"/>
            <a:ext cx="4956486" cy="3208082"/>
          </a:xfrm>
          <a:prstGeom prst="rect">
            <a:avLst/>
          </a:prstGeom>
        </p:spPr>
      </p:pic>
      <p:sp>
        <p:nvSpPr>
          <p:cNvPr id="4" name="Slide Number Placeholder 3">
            <a:extLst>
              <a:ext uri="{FF2B5EF4-FFF2-40B4-BE49-F238E27FC236}">
                <a16:creationId xmlns:a16="http://schemas.microsoft.com/office/drawing/2014/main" id="{9D6E9743-6B43-FCC5-7EB3-67F34A397D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99940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68AF5-0CAA-5D50-3426-C210CB877FE7}"/>
              </a:ext>
            </a:extLst>
          </p:cNvPr>
          <p:cNvSpPr>
            <a:spLocks noGrp="1"/>
          </p:cNvSpPr>
          <p:nvPr>
            <p:ph type="title"/>
          </p:nvPr>
        </p:nvSpPr>
        <p:spPr/>
        <p:txBody>
          <a:bodyPr/>
          <a:lstStyle/>
          <a:p>
            <a:r>
              <a:rPr lang="en-AU" dirty="0"/>
              <a:t>Volume of a hemisphere </a:t>
            </a:r>
          </a:p>
        </p:txBody>
      </p:sp>
      <p:sp>
        <p:nvSpPr>
          <p:cNvPr id="6" name="Text Placeholder 5">
            <a:extLst>
              <a:ext uri="{FF2B5EF4-FFF2-40B4-BE49-F238E27FC236}">
                <a16:creationId xmlns:a16="http://schemas.microsoft.com/office/drawing/2014/main" id="{3EECA6F0-3B97-5505-2F6F-01FD08DB3FDF}"/>
              </a:ext>
            </a:extLst>
          </p:cNvPr>
          <p:cNvSpPr>
            <a:spLocks noGrp="1"/>
          </p:cNvSpPr>
          <p:nvPr>
            <p:ph type="body" sz="quarter" idx="18"/>
          </p:nvPr>
        </p:nvSpPr>
        <p:spPr/>
        <p:txBody>
          <a:bodyPr/>
          <a:lstStyle/>
          <a:p>
            <a:pPr>
              <a:lnSpc>
                <a:spcPct val="140000"/>
              </a:lnSpc>
            </a:pPr>
            <a:r>
              <a:rPr lang="en-AU" dirty="0"/>
              <a:t>Your turn</a:t>
            </a:r>
            <a:endParaRPr lang="en-AU" sz="2000" dirty="0">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A03A4892-9165-DB27-5C3B-4A936476A485}"/>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𝜋</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3</m:t>
                          </m:r>
                        </m:sup>
                      </m:sSup>
                    </m:oMath>
                  </m:oMathPara>
                </a14:m>
                <a:endParaRPr lang="en-US" sz="2000" dirty="0"/>
              </a:p>
              <a:p>
                <a:endParaRPr lang="en-US" sz="2000" b="0" i="1" dirty="0"/>
              </a:p>
              <a:p>
                <a:endParaRPr lang="en-AU" sz="2000" dirty="0"/>
              </a:p>
            </p:txBody>
          </p:sp>
        </mc:Choice>
        <mc:Fallback xmlns="">
          <p:sp>
            <p:nvSpPr>
              <p:cNvPr id="9" name="Text Placeholder 5">
                <a:extLst>
                  <a:ext uri="{FF2B5EF4-FFF2-40B4-BE49-F238E27FC236}">
                    <a16:creationId xmlns:a16="http://schemas.microsoft.com/office/drawing/2014/main" id="{A03A4892-9165-DB27-5C3B-4A936476A48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FB543AC0-DA73-A38F-2036-E628F291BDB2}"/>
              </a:ext>
              <a:ext uri="{C183D7F6-B498-43B3-948B-1728B52AA6E4}">
                <adec:decorative xmlns:adec="http://schemas.microsoft.com/office/drawing/2017/decorative" val="0"/>
              </a:ext>
            </a:extLst>
          </p:cNvPr>
          <p:cNvSpPr/>
          <p:nvPr/>
        </p:nvSpPr>
        <p:spPr>
          <a:xfrm>
            <a:off x="3711623" y="2429187"/>
            <a:ext cx="2744330" cy="1376373"/>
          </a:xfrm>
          <a:prstGeom prst="wedgeRoundRectCallout">
            <a:avLst>
              <a:gd name="adj1" fmla="val 71148"/>
              <a:gd name="adj2" fmla="val 20393"/>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0488"/>
            <a:r>
              <a:rPr lang="en-US" dirty="0"/>
              <a:t>How is this diagram different from the example?</a:t>
            </a:r>
            <a:endParaRPr lang="en-AU" dirty="0"/>
          </a:p>
        </p:txBody>
      </p:sp>
      <p:pic>
        <p:nvPicPr>
          <p:cNvPr id="2" name="Picture 1" descr="A hemisphere with diameter 210mm.">
            <a:extLst>
              <a:ext uri="{FF2B5EF4-FFF2-40B4-BE49-F238E27FC236}">
                <a16:creationId xmlns:a16="http://schemas.microsoft.com/office/drawing/2014/main" id="{6FEEEC1F-9F2D-21EF-1BB9-57872C65DD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30940" y="1636591"/>
            <a:ext cx="4853060" cy="4646856"/>
          </a:xfrm>
          <a:prstGeom prst="rect">
            <a:avLst/>
          </a:prstGeom>
        </p:spPr>
      </p:pic>
      <p:sp>
        <p:nvSpPr>
          <p:cNvPr id="4" name="Slide Number Placeholder 3">
            <a:extLst>
              <a:ext uri="{FF2B5EF4-FFF2-40B4-BE49-F238E27FC236}">
                <a16:creationId xmlns:a16="http://schemas.microsoft.com/office/drawing/2014/main" id="{9D6E9743-6B43-FCC5-7EB3-67F34A397D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0813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942</Words>
  <Application>Microsoft Office PowerPoint</Application>
  <PresentationFormat>Widescreen</PresentationFormat>
  <Paragraphs>142</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Public Sans Light</vt:lpstr>
      <vt:lpstr>Cambria Math</vt:lpstr>
      <vt:lpstr>Arial</vt:lpstr>
      <vt:lpstr>Public Sans</vt:lpstr>
      <vt:lpstr>Calibri</vt:lpstr>
      <vt:lpstr>Times New Roman</vt:lpstr>
      <vt:lpstr>1_NSWG Corporate</vt:lpstr>
      <vt:lpstr>Sphere’s the thing</vt:lpstr>
      <vt:lpstr>Volume of a sphere</vt:lpstr>
      <vt:lpstr>Volume of a sphere – part 1</vt:lpstr>
      <vt:lpstr>Volume of a sphere – part 2</vt:lpstr>
      <vt:lpstr>Volume of a sphere – your turn</vt:lpstr>
      <vt:lpstr>Volume of a sphere – solution</vt:lpstr>
      <vt:lpstr>Volume of a hemisphere – part 1</vt:lpstr>
      <vt:lpstr>Volume of a hemisphere – part 2</vt:lpstr>
      <vt:lpstr>Volume of a hemisphere </vt:lpstr>
      <vt:lpstr>Volume of a hemisphere – solution</vt:lpstr>
      <vt:lpstr>Surface area of a sphere – part 1</vt:lpstr>
      <vt:lpstr>Surface area of a sphere – part 2</vt:lpstr>
      <vt:lpstr>Surface area of a sphere – part 3</vt:lpstr>
      <vt:lpstr>Surface area of a sphere – your turn</vt:lpstr>
      <vt:lpstr>Surface area of a sphere – solution</vt:lpstr>
      <vt:lpstr>Surface area of a hemisphere – part 1</vt:lpstr>
      <vt:lpstr>Surface area of a hemisphere – part 2</vt:lpstr>
      <vt:lpstr>Surface area of a hemisphere – your turn</vt:lpstr>
      <vt:lpstr>Surface area of a hemisphere – solution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Sphere’s the thing slide deck</dc:title>
  <dc:creator>NSW Department of Education</dc:creator>
  <dcterms:created xsi:type="dcterms:W3CDTF">2024-03-18T22:26:19Z</dcterms:created>
  <dcterms:modified xsi:type="dcterms:W3CDTF">2024-03-18T22:26:37Z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2024-03-18T22:26:35Z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954fc2a1-cfdc-4b63-885c-543c5cd8986e</vt:lpwstr>
  </property>
  <property fmtid="{D5CDD505-2E9C-101B-9397-08002B2CF9AE}" pid="8" name="MSIP_Label_b603dfd7-d93a-4381-a340-2995d8282205_ContentBits">
    <vt:lpwstr>0</vt:lpwstr>
  </property>
</Properties>
</file>