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5" r:id="rId3"/>
    <p:sldId id="295" r:id="rId4"/>
    <p:sldId id="286" r:id="rId5"/>
    <p:sldId id="287" r:id="rId6"/>
    <p:sldId id="260" r:id="rId7"/>
    <p:sldId id="265" r:id="rId8"/>
    <p:sldId id="288" r:id="rId9"/>
    <p:sldId id="267" r:id="rId10"/>
    <p:sldId id="290" r:id="rId11"/>
    <p:sldId id="266" r:id="rId12"/>
    <p:sldId id="289" r:id="rId13"/>
    <p:sldId id="268" r:id="rId14"/>
    <p:sldId id="292" r:id="rId15"/>
    <p:sldId id="269" r:id="rId16"/>
    <p:sldId id="293" r:id="rId17"/>
    <p:sldId id="270" r:id="rId18"/>
    <p:sldId id="294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Public Sans" panose="020B0604020202020204" charset="0"/>
      <p:regular r:id="rId27"/>
      <p:bold r:id="rId28"/>
      <p:italic r:id="rId29"/>
      <p:boldItalic r:id="rId30"/>
    </p:embeddedFont>
    <p:embeddedFont>
      <p:font typeface="Public Sans Light" panose="020B0604020202020204" charset="0"/>
      <p:regular r:id="rId31"/>
      <p:italic r:id="rId32"/>
    </p:embeddedFont>
    <p:embeddedFont>
      <p:font typeface="Quattrocento" panose="02020502030000000404" pitchFamily="18" charset="0"/>
      <p:regular r:id="rId33"/>
      <p:bold r:id="rId34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>
            <p14:sldId id="257"/>
            <p14:sldId id="285"/>
            <p14:sldId id="295"/>
            <p14:sldId id="286"/>
            <p14:sldId id="287"/>
            <p14:sldId id="260"/>
            <p14:sldId id="265"/>
            <p14:sldId id="288"/>
            <p14:sldId id="267"/>
            <p14:sldId id="290"/>
            <p14:sldId id="266"/>
            <p14:sldId id="289"/>
            <p14:sldId id="268"/>
            <p14:sldId id="292"/>
            <p14:sldId id="269"/>
            <p14:sldId id="293"/>
            <p14:sldId id="27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29880FB-22F1-2FCE-171F-45F93F7D7947}" name="Christopher Farlow" initials="CF" userId="S::Christopher.Farlow2@det.nsw.edu.au::1d6e7c80-f391-4c69-991c-b443ceeb16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06" autoAdjust="0"/>
  </p:normalViewPr>
  <p:slideViewPr>
    <p:cSldViewPr snapToGrid="0">
      <p:cViewPr varScale="1">
        <p:scale>
          <a:sx n="75" d="100"/>
          <a:sy n="75" d="100"/>
        </p:scale>
        <p:origin x="132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8/10/relationships/authors" Target="author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19/06/2023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19/06/2023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The following table shows an integer, a multiple of 10, which the integer is to be multiplied by, and the answer.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Ask students what they notice and what they wonder.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Explain that when multiplying by 10, the number 4 which represented 4 ones, now becomes 40 ones which is equivalent to 4 tens, and so the 4 moves over to the tens place value column.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11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Explain that when multiplying by 10, the number 4 which represented 4 ones, now becomes 40 ones which is equivalent to 4 tens, and so the 4 moves over to the tens place value column.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The following table shows a decimal, a multiple of 10, which the decimal is multiplied by, and the answer.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/>
              <a:t>4 tenths multiplied by 10 becomes 40 tenths which is equivalent to 4 ones.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sz="1600" dirty="0"/>
              <a:t>Multiplying decimals by multiples of 10 follows the same thinking as multiplying integers</a:t>
            </a:r>
          </a:p>
          <a:p>
            <a:r>
              <a:rPr lang="en-AU" sz="1600" dirty="0"/>
              <a:t>You must put a zero in the empty places, to keep all the values in their correct place.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82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Reveal the question to students and its solution.</a:t>
            </a: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Students read in silence.</a:t>
            </a: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Students individually think and explain to themselves what is happening in each step.</a:t>
            </a: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Students hold up a thumbs up to the teacher when they have finished reading and have some sort of understanding.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70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Think-Pair-Share. Students explain the solution to their partner. </a:t>
            </a: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In pairs students then answer the self-explanation questions. </a:t>
            </a:r>
          </a:p>
          <a:p>
            <a:pPr marL="285750" indent="-285750">
              <a:buFontTx/>
              <a:buChar char="-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Finally, randomly select students to share their answers with the whole class.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37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92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835000"/>
            <a:ext cx="11484001" cy="594000"/>
          </a:xfrm>
        </p:spPr>
        <p:txBody>
          <a:bodyPr/>
          <a:lstStyle/>
          <a:p>
            <a:r>
              <a:rPr lang="en-AU" dirty="0"/>
              <a:t>Scientific notation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E0204AEE-8F73-8174-CBC6-F2457A887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1 </a:t>
            </a:r>
            <a:r>
              <a:rPr lang="en-AU" dirty="0">
                <a:latin typeface="Quattrocento" panose="02020502030000000404" pitchFamily="18" charset="0"/>
              </a:rPr>
              <a:t>–</a:t>
            </a:r>
            <a:r>
              <a:rPr lang="en-AU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1945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7440</m:t>
                    </m:r>
                  </m:oMath>
                </a14:m>
                <a:r>
                  <a:rPr lang="en-AU" dirty="0"/>
                  <a:t> in scientific notation.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194567"/>
                <a:ext cx="6361434" cy="608964"/>
              </a:xfrm>
              <a:blipFill>
                <a:blip r:embed="rId2"/>
                <a:stretch>
                  <a:fillRect l="-2395" t="-1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93CBDE-462F-17DF-AD8B-003FA65E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6200" y="2603500"/>
            <a:ext cx="0" cy="1879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7E1F6-1FA5-FC17-056A-2E65B49BEE4A}"/>
                  </a:ext>
                </a:extLst>
              </p:cNvPr>
              <p:cNvSpPr txBox="1"/>
              <p:nvPr/>
            </p:nvSpPr>
            <p:spPr>
              <a:xfrm>
                <a:off x="360000" y="1803531"/>
                <a:ext cx="3145200" cy="3693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7440</m:t>
                      </m:r>
                    </m:oMath>
                  </m:oMathPara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=7440.</m:t>
                      </m:r>
                    </m:oMath>
                  </m:oMathPara>
                </a14:m>
                <a:endParaRPr lang="en-US" dirty="0"/>
              </a:p>
              <a:p>
                <a:pPr marL="177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=744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 marL="355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=74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334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440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7E1F6-1FA5-FC17-056A-2E65B49B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3531"/>
                <a:ext cx="3145200" cy="369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E42B8-8F45-EB34-A3BC-F7FCBE8DF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11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to 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/>
              <p:nvPr/>
            </p:nvSpPr>
            <p:spPr>
              <a:xfrm>
                <a:off x="360000" y="1959291"/>
                <a:ext cx="962319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AU" sz="2000" dirty="0"/>
                  <a:t>Write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3 450 000 </m:t>
                    </m:r>
                  </m:oMath>
                </a14:m>
                <a:r>
                  <a:rPr lang="en-AU" sz="2000" dirty="0"/>
                  <a:t>in scientific notation.</a:t>
                </a:r>
              </a:p>
              <a:p>
                <a:pPr algn="l"/>
                <a:endParaRPr lang="en-AU" sz="2000" dirty="0"/>
              </a:p>
              <a:p>
                <a:pPr algn="l"/>
                <a:endParaRPr lang="en-AU" sz="2000" dirty="0"/>
              </a:p>
              <a:p>
                <a:r>
                  <a:rPr lang="en-AU" sz="2000" dirty="0"/>
                  <a:t>3  4  5  0  0  0  0.</a:t>
                </a:r>
                <a:r>
                  <a:rPr lang="en-AU" sz="2000" baseline="30000" dirty="0"/>
                  <a:t> </a:t>
                </a:r>
                <a:endParaRPr lang="en-AU" sz="2000" dirty="0"/>
              </a:p>
              <a:p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3.45 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959291"/>
                <a:ext cx="9623190" cy="2196935"/>
              </a:xfrm>
              <a:prstGeom prst="rect">
                <a:avLst/>
              </a:prstGeom>
              <a:blipFill>
                <a:blip r:embed="rId3"/>
                <a:stretch>
                  <a:fillRect l="-1583" t="-3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D25210C-3FC1-5207-C7D1-5150EF70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3973" y="2589671"/>
            <a:ext cx="1524837" cy="217029"/>
            <a:chOff x="683973" y="2589671"/>
            <a:chExt cx="1524837" cy="217029"/>
          </a:xfrm>
        </p:grpSpPr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72A009FB-A625-3367-981D-3066152C70FA}"/>
                </a:ext>
              </a:extLst>
            </p:cNvPr>
            <p:cNvSpPr/>
            <p:nvPr/>
          </p:nvSpPr>
          <p:spPr>
            <a:xfrm>
              <a:off x="683973" y="2589673"/>
              <a:ext cx="306627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208C8A07-DEB7-C13B-D115-1F7B13442918}"/>
                </a:ext>
              </a:extLst>
            </p:cNvPr>
            <p:cNvSpPr/>
            <p:nvPr/>
          </p:nvSpPr>
          <p:spPr>
            <a:xfrm>
              <a:off x="1007946" y="2589672"/>
              <a:ext cx="306627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6219B392-E6FD-D4DA-EF24-1CEDC2121BBA}"/>
                </a:ext>
              </a:extLst>
            </p:cNvPr>
            <p:cNvSpPr/>
            <p:nvPr/>
          </p:nvSpPr>
          <p:spPr>
            <a:xfrm>
              <a:off x="1359147" y="2589672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8B708538-D5B7-30E9-CA0A-2FFA149CFDB5}"/>
                </a:ext>
              </a:extLst>
            </p:cNvPr>
            <p:cNvSpPr/>
            <p:nvPr/>
          </p:nvSpPr>
          <p:spPr>
            <a:xfrm>
              <a:off x="1638546" y="2589672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2A065372-BDD3-B0BD-18AF-AB0535D07FC9}"/>
                </a:ext>
              </a:extLst>
            </p:cNvPr>
            <p:cNvSpPr/>
            <p:nvPr/>
          </p:nvSpPr>
          <p:spPr>
            <a:xfrm>
              <a:off x="1929410" y="2589671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0F5F7-EF09-08EB-EEDD-655DB833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56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you think?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Prompts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/>
              <p:nvPr/>
            </p:nvSpPr>
            <p:spPr>
              <a:xfrm>
                <a:off x="360000" y="1648867"/>
                <a:ext cx="962319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AU" sz="2000" dirty="0"/>
                  <a:t>Write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3 450 000 </m:t>
                    </m:r>
                  </m:oMath>
                </a14:m>
                <a:r>
                  <a:rPr lang="en-AU" sz="2000" dirty="0"/>
                  <a:t>in scientific notation.</a:t>
                </a:r>
              </a:p>
              <a:p>
                <a:pPr algn="l"/>
                <a:endParaRPr lang="en-AU" sz="2000" dirty="0"/>
              </a:p>
              <a:p>
                <a:pPr algn="l"/>
                <a:endParaRPr lang="en-AU" sz="2000" dirty="0"/>
              </a:p>
              <a:p>
                <a:r>
                  <a:rPr lang="en-AU" sz="2000" dirty="0"/>
                  <a:t>3  4  5  0  0  0  0.</a:t>
                </a:r>
                <a:r>
                  <a:rPr lang="en-AU" sz="2000" baseline="30000" dirty="0"/>
                  <a:t> </a:t>
                </a:r>
                <a:endParaRPr lang="en-AU" sz="2000" dirty="0"/>
              </a:p>
              <a:p>
                <a:r>
                  <a:rPr lang="en-AU" sz="2000" dirty="0"/>
                  <a:t>   = 3.45 x 10</a:t>
                </a:r>
                <a:r>
                  <a:rPr lang="en-AU" sz="2000" baseline="30000" dirty="0"/>
                  <a:t>6</a:t>
                </a:r>
                <a:endParaRPr lang="en-A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48867"/>
                <a:ext cx="9623190" cy="2196935"/>
              </a:xfrm>
              <a:prstGeom prst="rect">
                <a:avLst/>
              </a:prstGeom>
              <a:blipFill>
                <a:blip r:embed="rId2"/>
                <a:stretch>
                  <a:fillRect l="-1583" t="-3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7599C76-B249-C624-8D81-4EBB13735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3973" y="2323607"/>
            <a:ext cx="1524837" cy="217029"/>
            <a:chOff x="683973" y="2589671"/>
            <a:chExt cx="1524837" cy="217029"/>
          </a:xfrm>
        </p:grpSpPr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3E3F08A5-8B73-E006-DF2E-E3ADCA29CC8A}"/>
                </a:ext>
              </a:extLst>
            </p:cNvPr>
            <p:cNvSpPr/>
            <p:nvPr/>
          </p:nvSpPr>
          <p:spPr>
            <a:xfrm>
              <a:off x="683973" y="2589673"/>
              <a:ext cx="306627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8C103CE7-08AC-3F57-C378-EBC7D6B1DD4A}"/>
                </a:ext>
              </a:extLst>
            </p:cNvPr>
            <p:cNvSpPr/>
            <p:nvPr/>
          </p:nvSpPr>
          <p:spPr>
            <a:xfrm>
              <a:off x="1007946" y="2589672"/>
              <a:ext cx="306627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CBA5F502-936D-FE06-49A6-583E1262F6D0}"/>
                </a:ext>
              </a:extLst>
            </p:cNvPr>
            <p:cNvSpPr/>
            <p:nvPr/>
          </p:nvSpPr>
          <p:spPr>
            <a:xfrm>
              <a:off x="1359147" y="2589672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6202DD42-7D00-C753-1BB8-6949601B0ED7}"/>
                </a:ext>
              </a:extLst>
            </p:cNvPr>
            <p:cNvSpPr/>
            <p:nvPr/>
          </p:nvSpPr>
          <p:spPr>
            <a:xfrm>
              <a:off x="1638546" y="2589672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2530F958-83CB-32C3-0B7C-592A308D963A}"/>
                </a:ext>
              </a:extLst>
            </p:cNvPr>
            <p:cNvSpPr/>
            <p:nvPr/>
          </p:nvSpPr>
          <p:spPr>
            <a:xfrm>
              <a:off x="1929410" y="2589671"/>
              <a:ext cx="279400" cy="21702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9D73A84-31B4-B2EE-5DB0-10D19AFD081A}"/>
              </a:ext>
            </a:extLst>
          </p:cNvPr>
          <p:cNvSpPr/>
          <p:nvPr/>
        </p:nvSpPr>
        <p:spPr>
          <a:xfrm>
            <a:off x="266908" y="3933241"/>
            <a:ext cx="2584951" cy="1692859"/>
          </a:xfrm>
          <a:prstGeom prst="wedgeEllipseCallout">
            <a:avLst>
              <a:gd name="adj1" fmla="val -1425"/>
              <a:gd name="adj2" fmla="val -693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AU" sz="2000" dirty="0"/>
              <a:t>How do you know what power to put on the 10?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4F631B7-0817-4C9D-6BA7-180A3B54559F}"/>
              </a:ext>
            </a:extLst>
          </p:cNvPr>
          <p:cNvSpPr/>
          <p:nvPr/>
        </p:nvSpPr>
        <p:spPr>
          <a:xfrm>
            <a:off x="3153297" y="4156225"/>
            <a:ext cx="2584951" cy="1976899"/>
          </a:xfrm>
          <a:prstGeom prst="wedgeEllipseCallout">
            <a:avLst>
              <a:gd name="adj1" fmla="val -85136"/>
              <a:gd name="adj2" fmla="val -866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66700"/>
            <a:r>
              <a:rPr lang="en-AU" sz="2000" dirty="0"/>
              <a:t>Why do we multiply by powers of ten?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BC6C94B-381D-F3B0-902A-5F1FC22CD998}"/>
              </a:ext>
            </a:extLst>
          </p:cNvPr>
          <p:cNvSpPr/>
          <p:nvPr/>
        </p:nvSpPr>
        <p:spPr>
          <a:xfrm>
            <a:off x="5574528" y="3167775"/>
            <a:ext cx="3074172" cy="1976899"/>
          </a:xfrm>
          <a:prstGeom prst="wedgeEllipseCallout">
            <a:avLst>
              <a:gd name="adj1" fmla="val -140501"/>
              <a:gd name="adj2" fmla="val -666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7800"/>
            <a:r>
              <a:rPr lang="en-AU" dirty="0"/>
              <a:t>What happened to the zeroes?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32DFA-8D0F-C978-913F-63C986D90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49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20180</m:t>
                    </m:r>
                  </m:oMath>
                </a14:m>
                <a:r>
                  <a:rPr lang="en-AU" dirty="0"/>
                  <a:t> in scientific notation.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  <a:blipFill>
                <a:blip r:embed="rId2"/>
                <a:stretch>
                  <a:fillRect l="-2395" t="-1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F19DE-2B0D-7893-CB16-1D246F989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88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2 </a:t>
            </a:r>
            <a:r>
              <a:rPr lang="en-AU" dirty="0">
                <a:latin typeface="Quattrocento" panose="02020502030000000404" pitchFamily="18" charset="0"/>
              </a:rPr>
              <a:t>–</a:t>
            </a:r>
            <a:r>
              <a:rPr lang="en-AU" dirty="0"/>
              <a:t> solutions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20180</m:t>
                    </m:r>
                  </m:oMath>
                </a14:m>
                <a:r>
                  <a:rPr lang="en-AU" dirty="0"/>
                  <a:t> in scientific notation.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  <a:blipFill>
                <a:blip r:embed="rId2"/>
                <a:stretch>
                  <a:fillRect l="-2395" t="-1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E65DC9-A865-D2EC-8F49-DADF100AA69F}"/>
                  </a:ext>
                </a:extLst>
              </p:cNvPr>
              <p:cNvSpPr txBox="1"/>
              <p:nvPr/>
            </p:nvSpPr>
            <p:spPr>
              <a:xfrm>
                <a:off x="624114" y="2716672"/>
                <a:ext cx="932213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AU" sz="2000" dirty="0"/>
                  <a:t>2  0  1  8  0.</a:t>
                </a:r>
                <a:r>
                  <a:rPr lang="en-AU" sz="2000" baseline="30000" dirty="0"/>
                  <a:t> </a:t>
                </a:r>
                <a:endParaRPr lang="en-A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=2.018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E65DC9-A865-D2EC-8F49-DADF100A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4" y="2716672"/>
                <a:ext cx="9322130" cy="2196935"/>
              </a:xfrm>
              <a:prstGeom prst="rect">
                <a:avLst/>
              </a:prstGeom>
              <a:blipFill>
                <a:blip r:embed="rId3"/>
                <a:stretch>
                  <a:fillRect l="-1634" t="-3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120E7FE-C334-6739-3415-6C764672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114" y="2413130"/>
            <a:ext cx="1364344" cy="303541"/>
            <a:chOff x="624114" y="2413130"/>
            <a:chExt cx="1364344" cy="303541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7D982247-C9C3-E3F0-9B90-E139C7165D34}"/>
                </a:ext>
              </a:extLst>
            </p:cNvPr>
            <p:cNvSpPr/>
            <p:nvPr/>
          </p:nvSpPr>
          <p:spPr>
            <a:xfrm>
              <a:off x="624114" y="2413130"/>
              <a:ext cx="341086" cy="3035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B7500747-1D98-DAD9-0B08-02E999485CA9}"/>
                </a:ext>
              </a:extLst>
            </p:cNvPr>
            <p:cNvSpPr/>
            <p:nvPr/>
          </p:nvSpPr>
          <p:spPr>
            <a:xfrm>
              <a:off x="965200" y="2413130"/>
              <a:ext cx="341086" cy="3035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661B7436-1C0A-58F1-3418-DC14C2C4912E}"/>
                </a:ext>
              </a:extLst>
            </p:cNvPr>
            <p:cNvSpPr/>
            <p:nvPr/>
          </p:nvSpPr>
          <p:spPr>
            <a:xfrm>
              <a:off x="1306286" y="2413130"/>
              <a:ext cx="341086" cy="3035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8" name="Arrow: Curved Down 27">
              <a:extLst>
                <a:ext uri="{FF2B5EF4-FFF2-40B4-BE49-F238E27FC236}">
                  <a16:creationId xmlns:a16="http://schemas.microsoft.com/office/drawing/2014/main" id="{C9EDE1EA-D7F6-C98C-B01B-4FCBF43847F4}"/>
                </a:ext>
              </a:extLst>
            </p:cNvPr>
            <p:cNvSpPr/>
            <p:nvPr/>
          </p:nvSpPr>
          <p:spPr>
            <a:xfrm>
              <a:off x="1647372" y="2413130"/>
              <a:ext cx="341086" cy="3035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AC54D-8BF0-6402-44AF-AEC7DD9DD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75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from 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/>
              <p:nvPr/>
            </p:nvSpPr>
            <p:spPr>
              <a:xfrm>
                <a:off x="428688" y="1842030"/>
                <a:ext cx="932213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en-AU" sz="2000" dirty="0"/>
                  <a:t>Write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4.61 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in decimal form.</a:t>
                </a:r>
              </a:p>
              <a:p>
                <a:pPr algn="l"/>
                <a:endParaRPr lang="en-AU" sz="2000" dirty="0"/>
              </a:p>
              <a:p>
                <a:pPr algn="l"/>
                <a:endParaRPr lang="en-AU" sz="2000" dirty="0"/>
              </a:p>
              <a:p>
                <a:r>
                  <a:rPr lang="en-AU" sz="2000" dirty="0"/>
                  <a:t>_ _ _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4.61 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=4610</m:t>
                      </m:r>
                    </m:oMath>
                  </m:oMathPara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endParaRPr lang="en-AU" sz="2000" dirty="0"/>
              </a:p>
              <a:p>
                <a:endParaRPr lang="en-AU" sz="2000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3CE8E-305D-A3C5-F37B-AB920757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8" y="1842030"/>
                <a:ext cx="9322130" cy="2196935"/>
              </a:xfrm>
              <a:prstGeom prst="rect">
                <a:avLst/>
              </a:prstGeom>
              <a:blipFill>
                <a:blip r:embed="rId2"/>
                <a:stretch>
                  <a:fillRect l="-1634" t="-3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D4545E8-AD31-53A7-146A-8370E404C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6725" y="2525809"/>
            <a:ext cx="625311" cy="242791"/>
            <a:chOff x="446725" y="2513109"/>
            <a:chExt cx="625311" cy="242791"/>
          </a:xfrm>
        </p:grpSpPr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C94376E7-7BCD-2BA4-5744-B5819BEECEA1}"/>
                </a:ext>
              </a:extLst>
            </p:cNvPr>
            <p:cNvSpPr/>
            <p:nvPr/>
          </p:nvSpPr>
          <p:spPr>
            <a:xfrm flipH="1">
              <a:off x="863599" y="2513111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43C61C17-1DD2-B7E6-7354-37AB1F45D982}"/>
                </a:ext>
              </a:extLst>
            </p:cNvPr>
            <p:cNvSpPr/>
            <p:nvPr/>
          </p:nvSpPr>
          <p:spPr>
            <a:xfrm flipH="1">
              <a:off x="655162" y="2513110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B2BA0BAE-B48F-7FAE-2803-EB734A46C064}"/>
                </a:ext>
              </a:extLst>
            </p:cNvPr>
            <p:cNvSpPr/>
            <p:nvPr/>
          </p:nvSpPr>
          <p:spPr>
            <a:xfrm flipH="1">
              <a:off x="446725" y="2513109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8A3AB-8918-D23B-DB8A-DB1CF52A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32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different?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Prompts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84D14-5E05-6D11-CA51-40F8570900EC}"/>
                  </a:ext>
                </a:extLst>
              </p:cNvPr>
              <p:cNvSpPr txBox="1"/>
              <p:nvPr/>
            </p:nvSpPr>
            <p:spPr>
              <a:xfrm>
                <a:off x="428688" y="1842030"/>
                <a:ext cx="932213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en-AU" sz="2000" dirty="0"/>
                  <a:t>Write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4.61 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in decimal form.</a:t>
                </a:r>
              </a:p>
              <a:p>
                <a:pPr algn="l"/>
                <a:endParaRPr lang="en-AU" sz="2000" dirty="0"/>
              </a:p>
              <a:p>
                <a:pPr algn="l"/>
                <a:endParaRPr lang="en-AU" sz="2000" dirty="0"/>
              </a:p>
              <a:p>
                <a:r>
                  <a:rPr lang="en-AU" sz="2000" dirty="0"/>
                  <a:t>_ _ _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4.61 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=4610</m:t>
                      </m:r>
                    </m:oMath>
                  </m:oMathPara>
                </a14:m>
                <a:endParaRPr lang="en-AU" sz="2000" b="0" dirty="0">
                  <a:ea typeface="Cambria Math" panose="02040503050406030204" pitchFamily="18" charset="0"/>
                </a:endParaRPr>
              </a:p>
              <a:p>
                <a:endParaRPr lang="en-AU" sz="2000" dirty="0"/>
              </a:p>
              <a:p>
                <a:endParaRPr lang="en-AU" sz="20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84D14-5E05-6D11-CA51-40F85709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8" y="1842030"/>
                <a:ext cx="9322130" cy="2196935"/>
              </a:xfrm>
              <a:prstGeom prst="rect">
                <a:avLst/>
              </a:prstGeom>
              <a:blipFill>
                <a:blip r:embed="rId2"/>
                <a:stretch>
                  <a:fillRect l="-1634" t="-3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B780EAB-3C68-6AF4-6744-DE264D7E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6725" y="2513109"/>
            <a:ext cx="625311" cy="242791"/>
            <a:chOff x="446725" y="2513109"/>
            <a:chExt cx="625311" cy="242791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C62E2FEA-FEE3-282D-E676-BD412F9A98AE}"/>
                </a:ext>
              </a:extLst>
            </p:cNvPr>
            <p:cNvSpPr/>
            <p:nvPr/>
          </p:nvSpPr>
          <p:spPr>
            <a:xfrm flipH="1">
              <a:off x="863599" y="2513111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0401B27C-4659-E2B5-5FF1-2A7D62971A98}"/>
                </a:ext>
              </a:extLst>
            </p:cNvPr>
            <p:cNvSpPr/>
            <p:nvPr/>
          </p:nvSpPr>
          <p:spPr>
            <a:xfrm flipH="1">
              <a:off x="655162" y="2513110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E1141CE3-8BCF-9B4B-38D7-57C1BBEBEF19}"/>
                </a:ext>
              </a:extLst>
            </p:cNvPr>
            <p:cNvSpPr/>
            <p:nvPr/>
          </p:nvSpPr>
          <p:spPr>
            <a:xfrm flipH="1">
              <a:off x="446725" y="2513109"/>
              <a:ext cx="208437" cy="2427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9D73A84-31B4-B2EE-5DB0-10D19AFD081A}"/>
              </a:ext>
            </a:extLst>
          </p:cNvPr>
          <p:cNvSpPr/>
          <p:nvPr/>
        </p:nvSpPr>
        <p:spPr>
          <a:xfrm>
            <a:off x="1714463" y="4588460"/>
            <a:ext cx="2565437" cy="1583104"/>
          </a:xfrm>
          <a:prstGeom prst="wedgeEllipseCallout">
            <a:avLst>
              <a:gd name="adj1" fmla="val -41112"/>
              <a:gd name="adj2" fmla="val -117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2000" dirty="0"/>
              <a:t>Why are the digits moving to the left?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21D6E-F621-AAFB-4471-14B31DA38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04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8.15 </m:t>
                    </m:r>
                    <m:r>
                      <a:rPr lang="en-A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AU" sz="1900" i="1" baseline="30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19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in decimal form.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  <a:blipFill>
                <a:blip r:embed="rId2"/>
                <a:stretch>
                  <a:fillRect l="-2395" t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C00FDF-35ED-7752-8379-DC75CE416E7A}"/>
                  </a:ext>
                </a:extLst>
              </p:cNvPr>
              <p:cNvSpPr txBox="1"/>
              <p:nvPr/>
            </p:nvSpPr>
            <p:spPr>
              <a:xfrm>
                <a:off x="456899" y="2921665"/>
                <a:ext cx="932213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en-AU" dirty="0"/>
                  <a:t>_ _ _ _ _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8.15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AU" i="1" baseline="30000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AU" baseline="30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C00FDF-35ED-7752-8379-DC75CE416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9" y="2921665"/>
                <a:ext cx="9322130" cy="2196935"/>
              </a:xfrm>
              <a:prstGeom prst="rect">
                <a:avLst/>
              </a:prstGeom>
              <a:blipFill>
                <a:blip r:embed="rId3"/>
                <a:stretch>
                  <a:fillRect l="-2027" t="-41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E70E454-F742-7142-11D9-BBFFC4202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895" y="2660404"/>
            <a:ext cx="1403390" cy="261261"/>
            <a:chOff x="342895" y="2660404"/>
            <a:chExt cx="1403390" cy="261261"/>
          </a:xfrm>
        </p:grpSpPr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308AAB4A-22D2-9275-6A77-41D1758FC137}"/>
                </a:ext>
              </a:extLst>
            </p:cNvPr>
            <p:cNvSpPr/>
            <p:nvPr/>
          </p:nvSpPr>
          <p:spPr>
            <a:xfrm flipH="1">
              <a:off x="1511299" y="2660408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FBD4A64A-E091-7887-DA7C-E473B9FF3DCD}"/>
                </a:ext>
              </a:extLst>
            </p:cNvPr>
            <p:cNvSpPr/>
            <p:nvPr/>
          </p:nvSpPr>
          <p:spPr>
            <a:xfrm flipH="1">
              <a:off x="1219198" y="2660407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F3B99A84-FE06-05DA-B64F-DA4AE6EEDBE4}"/>
                </a:ext>
              </a:extLst>
            </p:cNvPr>
            <p:cNvSpPr/>
            <p:nvPr/>
          </p:nvSpPr>
          <p:spPr>
            <a:xfrm flipH="1">
              <a:off x="927097" y="2660406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22EDF6D2-3F6C-B1D8-2ADE-AD59A7A7CCB4}"/>
                </a:ext>
              </a:extLst>
            </p:cNvPr>
            <p:cNvSpPr/>
            <p:nvPr/>
          </p:nvSpPr>
          <p:spPr>
            <a:xfrm flipH="1">
              <a:off x="634996" y="2660405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0B614C2F-7449-BFD0-161A-19C11C7373A7}"/>
                </a:ext>
              </a:extLst>
            </p:cNvPr>
            <p:cNvSpPr/>
            <p:nvPr/>
          </p:nvSpPr>
          <p:spPr>
            <a:xfrm flipH="1">
              <a:off x="342895" y="2660404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75A9B-43B1-705B-FD07-95879EA4B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70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3 </a:t>
            </a:r>
            <a:r>
              <a:rPr lang="en-AU" dirty="0">
                <a:latin typeface="Quattrocento" panose="02020502030000000404" pitchFamily="18" charset="0"/>
              </a:rPr>
              <a:t>–</a:t>
            </a:r>
            <a:r>
              <a:rPr lang="en-AU" dirty="0"/>
              <a:t> solutions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DC43D3-EFF0-CE6D-D399-F5A2153F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37DFAA0F-DA07-3B54-DD13-028B67917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8.15 </m:t>
                    </m:r>
                    <m:r>
                      <a:rPr lang="en-A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AU" sz="1900" i="1" baseline="30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19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in decimal form.</a:t>
                </a:r>
              </a:p>
            </p:txBody>
          </p:sp>
        </mc:Choice>
        <mc:Fallback xmlns="">
          <p:sp>
            <p:nvSpPr>
              <p:cNvPr id="7" name="Content Placeholder 11">
                <a:extLst>
                  <a:ext uri="{FF2B5EF4-FFF2-40B4-BE49-F238E27FC236}">
                    <a16:creationId xmlns:a16="http://schemas.microsoft.com/office/drawing/2014/main" id="{37DFAA0F-DA07-3B54-DD13-028B67917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  <a:blipFill>
                <a:blip r:embed="rId2"/>
                <a:stretch>
                  <a:fillRect l="-2395" t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F6BCFB-9C5B-A22B-F663-007AF5F996CF}"/>
                  </a:ext>
                </a:extLst>
              </p:cNvPr>
              <p:cNvSpPr txBox="1"/>
              <p:nvPr/>
            </p:nvSpPr>
            <p:spPr>
              <a:xfrm>
                <a:off x="456899" y="2921665"/>
                <a:ext cx="9322130" cy="219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en-AU" dirty="0"/>
                  <a:t>_ _ _ _ _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8.15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AU" i="1" baseline="30000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AU" baseline="30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latin typeface="Cambria Math" panose="02040503050406030204" pitchFamily="18" charset="0"/>
                        </a:rPr>
                        <m:t>= 815 000</m:t>
                      </m:r>
                    </m:oMath>
                  </m:oMathPara>
                </a14:m>
                <a:endParaRPr lang="en-AU" sz="20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F6BCFB-9C5B-A22B-F663-007AF5F9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9" y="2921665"/>
                <a:ext cx="9322130" cy="2196935"/>
              </a:xfrm>
              <a:prstGeom prst="rect">
                <a:avLst/>
              </a:prstGeom>
              <a:blipFill>
                <a:blip r:embed="rId3"/>
                <a:stretch>
                  <a:fillRect l="-2027" t="-41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C25E777-8CD4-8912-AC32-76FCC5E96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895" y="2660404"/>
            <a:ext cx="1403390" cy="261261"/>
            <a:chOff x="342895" y="2660404"/>
            <a:chExt cx="1403390" cy="261261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07E8C36A-A330-4D0B-5BC6-CB4C5A4D4020}"/>
                </a:ext>
              </a:extLst>
            </p:cNvPr>
            <p:cNvSpPr/>
            <p:nvPr/>
          </p:nvSpPr>
          <p:spPr>
            <a:xfrm flipH="1">
              <a:off x="1511299" y="2660408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1F1C2E45-BCD5-9EF1-A57E-45BE05CEC999}"/>
                </a:ext>
              </a:extLst>
            </p:cNvPr>
            <p:cNvSpPr/>
            <p:nvPr/>
          </p:nvSpPr>
          <p:spPr>
            <a:xfrm flipH="1">
              <a:off x="1219198" y="2660407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E038559-5D1C-D618-3F81-5955439FD8F5}"/>
                </a:ext>
              </a:extLst>
            </p:cNvPr>
            <p:cNvSpPr/>
            <p:nvPr/>
          </p:nvSpPr>
          <p:spPr>
            <a:xfrm flipH="1">
              <a:off x="927097" y="2660406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D7ABD564-5108-8D5D-6B17-0F658BF2CF8D}"/>
                </a:ext>
              </a:extLst>
            </p:cNvPr>
            <p:cNvSpPr/>
            <p:nvPr/>
          </p:nvSpPr>
          <p:spPr>
            <a:xfrm flipH="1">
              <a:off x="634996" y="2660405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093B8EBE-B14C-081B-89B1-AFDDA5DD339D}"/>
                </a:ext>
              </a:extLst>
            </p:cNvPr>
            <p:cNvSpPr/>
            <p:nvPr/>
          </p:nvSpPr>
          <p:spPr>
            <a:xfrm flipH="1">
              <a:off x="342895" y="2660404"/>
              <a:ext cx="234986" cy="26125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7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035361-544D-D1B9-997F-48844C00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Multiplying an integer by multiples of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3ABC9-91E5-88D4-6A2A-7BA30DAE7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 descr="Multiplying an integer by multiples of 10. The table has 3 columns and 5 rows. The column headers are - Integer, Multiple of 10, Answer. The 2nd row reads, 34 times 100 = 3400. The 3rd row reads, 872 times 1000 = 872000. The 4th row reads 5614 times 10 = 56140. The final row reads, 54 times 10000000 = 540,000,000.">
                <a:extLst>
                  <a:ext uri="{FF2B5EF4-FFF2-40B4-BE49-F238E27FC236}">
                    <a16:creationId xmlns:a16="http://schemas.microsoft.com/office/drawing/2014/main" id="{AF398AE3-6307-5E3E-C72D-2F32B92D49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936465"/>
                  </p:ext>
                </p:extLst>
              </p:nvPr>
            </p:nvGraphicFramePr>
            <p:xfrm>
              <a:off x="1555014" y="2150075"/>
              <a:ext cx="8884986" cy="33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1662">
                      <a:extLst>
                        <a:ext uri="{9D8B030D-6E8A-4147-A177-3AD203B41FA5}">
                          <a16:colId xmlns:a16="http://schemas.microsoft.com/office/drawing/2014/main" val="428559247"/>
                        </a:ext>
                      </a:extLst>
                    </a:gridCol>
                    <a:gridCol w="2961662">
                      <a:extLst>
                        <a:ext uri="{9D8B030D-6E8A-4147-A177-3AD203B41FA5}">
                          <a16:colId xmlns:a16="http://schemas.microsoft.com/office/drawing/2014/main" val="1070755089"/>
                        </a:ext>
                      </a:extLst>
                    </a:gridCol>
                    <a:gridCol w="2961662">
                      <a:extLst>
                        <a:ext uri="{9D8B030D-6E8A-4147-A177-3AD203B41FA5}">
                          <a16:colId xmlns:a16="http://schemas.microsoft.com/office/drawing/2014/main" val="2349487010"/>
                        </a:ext>
                      </a:extLst>
                    </a:gridCol>
                  </a:tblGrid>
                  <a:tr h="6625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Integer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Multiple of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Answer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767918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defTabSz="914377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AU" sz="24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3400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864569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872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77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AU" sz="24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872000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505056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5614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77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AU" sz="240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56140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91539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77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AU" sz="24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10000000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540000000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862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 descr="Multiplying an integer by multiples of 10. The table has 3 columns and 5 rows. The column headers are - Integer, Multiple of 10, Answer. The 2nd row reads, 34 times 100 = 3400. The 3rd row reads, 872 times 1000 = 872000. The 4th row reads 5614 times 10 = 56140. The final row reads, 54 times 10000000 = 540,000,000.">
                <a:extLst>
                  <a:ext uri="{FF2B5EF4-FFF2-40B4-BE49-F238E27FC236}">
                    <a16:creationId xmlns:a16="http://schemas.microsoft.com/office/drawing/2014/main" id="{AF398AE3-6307-5E3E-C72D-2F32B92D49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936465"/>
                  </p:ext>
                </p:extLst>
              </p:nvPr>
            </p:nvGraphicFramePr>
            <p:xfrm>
              <a:off x="1555014" y="2150075"/>
              <a:ext cx="8884986" cy="33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1662">
                      <a:extLst>
                        <a:ext uri="{9D8B030D-6E8A-4147-A177-3AD203B41FA5}">
                          <a16:colId xmlns:a16="http://schemas.microsoft.com/office/drawing/2014/main" val="428559247"/>
                        </a:ext>
                      </a:extLst>
                    </a:gridCol>
                    <a:gridCol w="2961662">
                      <a:extLst>
                        <a:ext uri="{9D8B030D-6E8A-4147-A177-3AD203B41FA5}">
                          <a16:colId xmlns:a16="http://schemas.microsoft.com/office/drawing/2014/main" val="1070755089"/>
                        </a:ext>
                      </a:extLst>
                    </a:gridCol>
                    <a:gridCol w="2961662">
                      <a:extLst>
                        <a:ext uri="{9D8B030D-6E8A-4147-A177-3AD203B41FA5}">
                          <a16:colId xmlns:a16="http://schemas.microsoft.com/office/drawing/2014/main" val="2349487010"/>
                        </a:ext>
                      </a:extLst>
                    </a:gridCol>
                  </a:tblGrid>
                  <a:tr h="6625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Integer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Multiple of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U" dirty="0">
                              <a:latin typeface="+mj-lt"/>
                            </a:rPr>
                            <a:t>Answer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767918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" t="-103636" r="-200823" b="-3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06" t="-103636" r="-100823" b="-3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06" t="-103636" r="-823" b="-3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1864569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" t="-203636" r="-200823" b="-2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06" t="-203636" r="-100823" b="-2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06" t="-203636" r="-823" b="-2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505056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" t="-300901" r="-200823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06" t="-300901" r="-100823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06" t="-300901" r="-823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91539"/>
                      </a:ext>
                    </a:extLst>
                  </a:tr>
                  <a:tr h="670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" t="-404545" r="-20082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06" t="-404545" r="-10082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06" t="-404545" r="-823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8625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72441-FA79-D406-1C2E-3CBA4E00D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8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035361-544D-D1B9-997F-48844C00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 anchor="t">
            <a:normAutofit/>
          </a:bodyPr>
          <a:lstStyle/>
          <a:p>
            <a:r>
              <a:rPr lang="en-AU" dirty="0"/>
              <a:t>Multiplying an integer by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3ABC9-91E5-88D4-6A2A-7BA30DAE7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82520"/>
            <a:ext cx="10080000" cy="310015"/>
          </a:xfrm>
        </p:spPr>
        <p:txBody>
          <a:bodyPr anchor="b">
            <a:normAutofit/>
          </a:bodyPr>
          <a:lstStyle/>
          <a:p>
            <a:r>
              <a:rPr lang="en-AU" dirty="0"/>
              <a:t>Scientific notation</a:t>
            </a:r>
          </a:p>
        </p:txBody>
      </p:sp>
      <p:grpSp>
        <p:nvGrpSpPr>
          <p:cNvPr id="12" name="Group 11" descr="4 ones">
            <a:extLst>
              <a:ext uri="{FF2B5EF4-FFF2-40B4-BE49-F238E27FC236}">
                <a16:creationId xmlns:a16="http://schemas.microsoft.com/office/drawing/2014/main" id="{75ECB7AA-1C98-2349-E754-752C36D6F07A}"/>
              </a:ext>
            </a:extLst>
          </p:cNvPr>
          <p:cNvGrpSpPr/>
          <p:nvPr/>
        </p:nvGrpSpPr>
        <p:grpSpPr>
          <a:xfrm>
            <a:off x="471127" y="2245407"/>
            <a:ext cx="1294939" cy="3453499"/>
            <a:chOff x="1095375" y="2286285"/>
            <a:chExt cx="1003300" cy="30756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015F8F-1187-B088-2C68-C9B884725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42" r="83213" b="45797"/>
            <a:stretch/>
          </p:blipFill>
          <p:spPr>
            <a:xfrm>
              <a:off x="1095375" y="2286285"/>
              <a:ext cx="1003300" cy="228543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F4D0A-7583-EDF4-ED43-3B42F9716D2C}"/>
                </a:ext>
              </a:extLst>
            </p:cNvPr>
            <p:cNvSpPr txBox="1"/>
            <p:nvPr/>
          </p:nvSpPr>
          <p:spPr>
            <a:xfrm>
              <a:off x="1237366" y="4592982"/>
              <a:ext cx="719316" cy="768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dirty="0"/>
                <a:t>4 ones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C0E1B-002F-4670-F639-64354BE703F2}"/>
                  </a:ext>
                </a:extLst>
              </p:cNvPr>
              <p:cNvSpPr txBox="1"/>
              <p:nvPr/>
            </p:nvSpPr>
            <p:spPr>
              <a:xfrm>
                <a:off x="1766066" y="3289300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C0E1B-002F-4670-F639-64354BE70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066" y="32893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40 ones">
            <a:extLst>
              <a:ext uri="{FF2B5EF4-FFF2-40B4-BE49-F238E27FC236}">
                <a16:creationId xmlns:a16="http://schemas.microsoft.com/office/drawing/2014/main" id="{F6B12A5D-06AD-A69D-99F9-C5FBF2937A01}"/>
              </a:ext>
            </a:extLst>
          </p:cNvPr>
          <p:cNvGrpSpPr/>
          <p:nvPr/>
        </p:nvGrpSpPr>
        <p:grpSpPr>
          <a:xfrm>
            <a:off x="2869275" y="2245407"/>
            <a:ext cx="4392958" cy="3453499"/>
            <a:chOff x="3194050" y="2286285"/>
            <a:chExt cx="3403600" cy="30756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C2E7FC-22D9-D91A-DA39-018C04BAC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22" r="38712" b="45797"/>
            <a:stretch/>
          </p:blipFill>
          <p:spPr>
            <a:xfrm>
              <a:off x="3194050" y="2286285"/>
              <a:ext cx="3403600" cy="2285430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3A587F-25CA-59E3-EBDA-E5C01895891D}"/>
                </a:ext>
              </a:extLst>
            </p:cNvPr>
            <p:cNvSpPr txBox="1"/>
            <p:nvPr/>
          </p:nvSpPr>
          <p:spPr>
            <a:xfrm>
              <a:off x="4502083" y="4592982"/>
              <a:ext cx="787534" cy="768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dirty="0"/>
                <a:t>40 ones</a:t>
              </a:r>
            </a:p>
          </p:txBody>
        </p:sp>
      </p:grpSp>
      <p:grpSp>
        <p:nvGrpSpPr>
          <p:cNvPr id="14" name="Group 13" descr="4 tens">
            <a:extLst>
              <a:ext uri="{FF2B5EF4-FFF2-40B4-BE49-F238E27FC236}">
                <a16:creationId xmlns:a16="http://schemas.microsoft.com/office/drawing/2014/main" id="{4CF12DBE-49D8-A5C2-154C-E996C84B1B60}"/>
              </a:ext>
            </a:extLst>
          </p:cNvPr>
          <p:cNvGrpSpPr/>
          <p:nvPr/>
        </p:nvGrpSpPr>
        <p:grpSpPr>
          <a:xfrm>
            <a:off x="7451042" y="2245407"/>
            <a:ext cx="4392958" cy="3453499"/>
            <a:chOff x="7693025" y="2286285"/>
            <a:chExt cx="3403600" cy="30756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267321-012D-1141-099F-92BA70978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66" t="4943" r="968" b="40854"/>
            <a:stretch/>
          </p:blipFill>
          <p:spPr>
            <a:xfrm>
              <a:off x="7693025" y="2286285"/>
              <a:ext cx="3403600" cy="228543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B16136-F54F-E4C0-D939-47F6330C4774}"/>
                </a:ext>
              </a:extLst>
            </p:cNvPr>
            <p:cNvSpPr txBox="1"/>
            <p:nvPr/>
          </p:nvSpPr>
          <p:spPr>
            <a:xfrm>
              <a:off x="9099631" y="4592982"/>
              <a:ext cx="590387" cy="768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2000" dirty="0"/>
                <a:t>4 tens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72441-FA79-D406-1C2E-3CBA4E00D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99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4A3067-FFFE-86EF-2D21-F09AAAD8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Multiplying decimals by multiples of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 descr="Multiplying decimals by multiples of 10. The table has 3 columns and 5 rows. The column headers are Decimal, Multiple of 10 and Answer. The 2nd row reads, 3.4 times 100 = 340. The 3rd row reads 8.72 times 1000 = 8720. The 4th row reads 5.614 times 10 = 56.14. The final row reads 5.4 times 10000 = 54000.">
                <a:extLst>
                  <a:ext uri="{FF2B5EF4-FFF2-40B4-BE49-F238E27FC236}">
                    <a16:creationId xmlns:a16="http://schemas.microsoft.com/office/drawing/2014/main" id="{9374DAC2-A162-DBD7-06EF-679B1070BF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734469"/>
                  </p:ext>
                </p:extLst>
              </p:nvPr>
            </p:nvGraphicFramePr>
            <p:xfrm>
              <a:off x="1030100" y="1316567"/>
              <a:ext cx="10080000" cy="3738035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360000">
                      <a:extLst>
                        <a:ext uri="{9D8B030D-6E8A-4147-A177-3AD203B41FA5}">
                          <a16:colId xmlns:a16="http://schemas.microsoft.com/office/drawing/2014/main" val="364233172"/>
                        </a:ext>
                      </a:extLst>
                    </a:gridCol>
                    <a:gridCol w="3360000">
                      <a:extLst>
                        <a:ext uri="{9D8B030D-6E8A-4147-A177-3AD203B41FA5}">
                          <a16:colId xmlns:a16="http://schemas.microsoft.com/office/drawing/2014/main" val="1878828454"/>
                        </a:ext>
                      </a:extLst>
                    </a:gridCol>
                    <a:gridCol w="3360000">
                      <a:extLst>
                        <a:ext uri="{9D8B030D-6E8A-4147-A177-3AD203B41FA5}">
                          <a16:colId xmlns:a16="http://schemas.microsoft.com/office/drawing/2014/main" val="3857102750"/>
                        </a:ext>
                      </a:extLst>
                    </a:gridCol>
                  </a:tblGrid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Decimal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Multiple of 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Answer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756246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400" kern="0" spc="2000" baseline="0" dirty="0">
                              <a:latin typeface="+mn-lt"/>
                            </a:rPr>
                            <a:t>__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kern="0" spc="0" baseline="0" dirty="0" smtClean="0">
                                  <a:latin typeface="Cambria Math" panose="02040503050406030204" pitchFamily="18" charset="0"/>
                                </a:rPr>
                                <m:t>3.4</m:t>
                              </m:r>
                            </m:oMath>
                          </a14:m>
                          <a:endParaRPr lang="en-AU" sz="2400" kern="0" spc="0" baseline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340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586145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400" kern="0" spc="20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___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dirty="0" smtClean="0">
                                  <a:latin typeface="Cambria Math" panose="02040503050406030204" pitchFamily="18" charset="0"/>
                                </a:rPr>
                                <m:t>8.72</m:t>
                              </m:r>
                            </m:oMath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8720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9622314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400" kern="0" spc="20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_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dirty="0" smtClean="0">
                                  <a:latin typeface="Cambria Math" panose="02040503050406030204" pitchFamily="18" charset="0"/>
                                </a:rPr>
                                <m:t>5.614</m:t>
                              </m:r>
                            </m:oMath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56.14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694265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400" kern="0" spc="20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____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dirty="0" smtClean="0">
                                  <a:latin typeface="Cambria Math" panose="02040503050406030204" pitchFamily="18" charset="0"/>
                                </a:rPr>
                                <m:t>5.4</m:t>
                              </m:r>
                            </m:oMath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2400" i="1" dirty="0" smtClean="0">
                                    <a:latin typeface="Cambria Math" panose="02040503050406030204" pitchFamily="18" charset="0"/>
                                  </a:rPr>
                                  <m:t>54000</m:t>
                                </m:r>
                              </m:oMath>
                            </m:oMathPara>
                          </a14:m>
                          <a:endParaRPr lang="en-AU" sz="24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53844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 descr="Multiplying decimals by multiples of 10. The table has 3 columns and 5 rows. The column headers are Decimal, Multiple of 10 and Answer. The 2nd row reads, 3.4 times 100 = 340. The 3rd row reads 8.72 times 1000 = 8720. The 4th row reads 5.614 times 10 = 56.14. The final row reads 5.4 times 10000 = 54000.">
                <a:extLst>
                  <a:ext uri="{FF2B5EF4-FFF2-40B4-BE49-F238E27FC236}">
                    <a16:creationId xmlns:a16="http://schemas.microsoft.com/office/drawing/2014/main" id="{9374DAC2-A162-DBD7-06EF-679B1070BF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734469"/>
                  </p:ext>
                </p:extLst>
              </p:nvPr>
            </p:nvGraphicFramePr>
            <p:xfrm>
              <a:off x="1030100" y="1316567"/>
              <a:ext cx="10080000" cy="3738035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360000">
                      <a:extLst>
                        <a:ext uri="{9D8B030D-6E8A-4147-A177-3AD203B41FA5}">
                          <a16:colId xmlns:a16="http://schemas.microsoft.com/office/drawing/2014/main" val="364233172"/>
                        </a:ext>
                      </a:extLst>
                    </a:gridCol>
                    <a:gridCol w="3360000">
                      <a:extLst>
                        <a:ext uri="{9D8B030D-6E8A-4147-A177-3AD203B41FA5}">
                          <a16:colId xmlns:a16="http://schemas.microsoft.com/office/drawing/2014/main" val="1878828454"/>
                        </a:ext>
                      </a:extLst>
                    </a:gridCol>
                    <a:gridCol w="3360000">
                      <a:extLst>
                        <a:ext uri="{9D8B030D-6E8A-4147-A177-3AD203B41FA5}">
                          <a16:colId xmlns:a16="http://schemas.microsoft.com/office/drawing/2014/main" val="3857102750"/>
                        </a:ext>
                      </a:extLst>
                    </a:gridCol>
                  </a:tblGrid>
                  <a:tr h="747607"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Decimal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Multiple of 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2000" dirty="0">
                              <a:latin typeface="+mj-lt"/>
                            </a:rPr>
                            <a:t>Answer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756246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" t="-100813" r="-200181" b="-3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63" t="-100813" r="-100544" b="-3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00813" r="-362" b="-3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7586145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" t="-200813" r="-200181" b="-2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63" t="-200813" r="-100544" b="-2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0813" r="-362" b="-2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622314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" t="-300813" r="-200181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63" t="-300813" r="-100544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00813" r="-362" b="-1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694265"/>
                      </a:ext>
                    </a:extLst>
                  </a:tr>
                  <a:tr h="747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" t="-400813" r="-200181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63" t="-400813" r="-10054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400813" r="-362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84449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74CCF9C-2923-2A09-8F05-77FEEAE5C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2115665"/>
            <a:ext cx="804502" cy="177801"/>
            <a:chOff x="1219200" y="2115665"/>
            <a:chExt cx="804502" cy="177801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5680AB5-BB9D-DE9D-53F8-CEC8C4C8C8BC}"/>
                </a:ext>
              </a:extLst>
            </p:cNvPr>
            <p:cNvSpPr/>
            <p:nvPr/>
          </p:nvSpPr>
          <p:spPr>
            <a:xfrm flipH="1">
              <a:off x="1680802" y="2115665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AD6A5F8B-E658-1353-664F-4F4243111A6D}"/>
                </a:ext>
              </a:extLst>
            </p:cNvPr>
            <p:cNvSpPr/>
            <p:nvPr/>
          </p:nvSpPr>
          <p:spPr>
            <a:xfrm flipH="1">
              <a:off x="1219200" y="2115665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5E69E4-309F-5507-EFEB-7D622B4E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9104" y="2825193"/>
            <a:ext cx="1324696" cy="179474"/>
            <a:chOff x="1139104" y="2825193"/>
            <a:chExt cx="1324696" cy="179474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6FC609EC-61D2-18A2-3F35-8E636022E876}"/>
                </a:ext>
              </a:extLst>
            </p:cNvPr>
            <p:cNvSpPr/>
            <p:nvPr/>
          </p:nvSpPr>
          <p:spPr>
            <a:xfrm flipH="1">
              <a:off x="2120900" y="2826866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832030F4-5057-4B09-7E51-3A20FBE5076D}"/>
                </a:ext>
              </a:extLst>
            </p:cNvPr>
            <p:cNvSpPr/>
            <p:nvPr/>
          </p:nvSpPr>
          <p:spPr>
            <a:xfrm flipH="1">
              <a:off x="1627801" y="2825194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1" name="Arrow: Curved Down 30">
              <a:extLst>
                <a:ext uri="{FF2B5EF4-FFF2-40B4-BE49-F238E27FC236}">
                  <a16:creationId xmlns:a16="http://schemas.microsoft.com/office/drawing/2014/main" id="{1F3D3B9D-25BF-BC81-24A8-729128727C86}"/>
                </a:ext>
              </a:extLst>
            </p:cNvPr>
            <p:cNvSpPr/>
            <p:nvPr/>
          </p:nvSpPr>
          <p:spPr>
            <a:xfrm flipH="1">
              <a:off x="1139104" y="2825193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7AFED3B2-6345-2028-8472-CE26554DE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81100" y="3605128"/>
            <a:ext cx="446701" cy="177801"/>
          </a:xfrm>
          <a:prstGeom prst="curved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F96B47-D9DD-D05D-AA42-5DC47933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502" y="4355265"/>
            <a:ext cx="1773598" cy="177801"/>
            <a:chOff x="1058502" y="4355265"/>
            <a:chExt cx="1773598" cy="177801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4A424469-0740-1219-128C-1CB6402239E1}"/>
                </a:ext>
              </a:extLst>
            </p:cNvPr>
            <p:cNvSpPr/>
            <p:nvPr/>
          </p:nvSpPr>
          <p:spPr>
            <a:xfrm flipH="1">
              <a:off x="2489200" y="4356099"/>
              <a:ext cx="342900" cy="176967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6A941ABE-D9AA-31E7-F30C-0FC07E6EA482}"/>
                </a:ext>
              </a:extLst>
            </p:cNvPr>
            <p:cNvSpPr/>
            <p:nvPr/>
          </p:nvSpPr>
          <p:spPr>
            <a:xfrm flipH="1">
              <a:off x="2057400" y="4355265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7F43ECB7-A425-DFC1-505E-A9E19A6F06FD}"/>
                </a:ext>
              </a:extLst>
            </p:cNvPr>
            <p:cNvSpPr/>
            <p:nvPr/>
          </p:nvSpPr>
          <p:spPr>
            <a:xfrm flipH="1">
              <a:off x="1557951" y="4355265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93F328-9853-AF45-A0EA-EB0A8E926A29}"/>
                </a:ext>
              </a:extLst>
            </p:cNvPr>
            <p:cNvSpPr/>
            <p:nvPr/>
          </p:nvSpPr>
          <p:spPr>
            <a:xfrm flipH="1">
              <a:off x="1058502" y="4355265"/>
              <a:ext cx="342900" cy="177801"/>
            </a:xfrm>
            <a:prstGeom prst="curvedDownArrow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A21AFD1-772A-A257-337D-0C63C6C36E9E}"/>
              </a:ext>
            </a:extLst>
          </p:cNvPr>
          <p:cNvSpPr/>
          <p:nvPr/>
        </p:nvSpPr>
        <p:spPr>
          <a:xfrm>
            <a:off x="360001" y="5230734"/>
            <a:ext cx="2738800" cy="814466"/>
          </a:xfrm>
          <a:prstGeom prst="wedgeRoundRectCallout">
            <a:avLst>
              <a:gd name="adj1" fmla="val -5210"/>
              <a:gd name="adj2" fmla="val -9294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AU" sz="1800" dirty="0"/>
              <a:t>Each arrow shows the movement of the digits.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C4AFB7F-E8F1-51F0-6816-774554D23E40}"/>
              </a:ext>
            </a:extLst>
          </p:cNvPr>
          <p:cNvSpPr/>
          <p:nvPr/>
        </p:nvSpPr>
        <p:spPr>
          <a:xfrm>
            <a:off x="8849062" y="5361968"/>
            <a:ext cx="2377738" cy="1232800"/>
          </a:xfrm>
          <a:prstGeom prst="wedgeEllipseCallout">
            <a:avLst>
              <a:gd name="adj1" fmla="val -52865"/>
              <a:gd name="adj2" fmla="val -901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8900"/>
            <a:r>
              <a:rPr lang="en-AU" sz="1800" dirty="0"/>
              <a:t>The zeroes fill the empty spaces.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795EA-2849-E8EA-2602-CF6651D62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85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4197D-C46C-A1CB-AAB7-57CF31BD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Multiples of 10 in index form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BAC21-6E42-06D8-CC74-92E260346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042D9-358B-45D1-9034-9B68CE71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545601"/>
          </a:xfrm>
          <a:ln>
            <a:noFill/>
          </a:ln>
        </p:spPr>
        <p:txBody>
          <a:bodyPr/>
          <a:lstStyle/>
          <a:p>
            <a:r>
              <a:rPr lang="en-AU" sz="1800" dirty="0"/>
              <a:t>Writing multiples of 10 in index form helps prevent miscounting the number of zeroes in a number.</a:t>
            </a:r>
          </a:p>
        </p:txBody>
      </p:sp>
      <p:sp>
        <p:nvSpPr>
          <p:cNvPr id="19" name="Flowchart: Connector 18" descr="1000000">
            <a:extLst>
              <a:ext uri="{FF2B5EF4-FFF2-40B4-BE49-F238E27FC236}">
                <a16:creationId xmlns:a16="http://schemas.microsoft.com/office/drawing/2014/main" id="{2CF92E36-6B4D-7BE0-28FD-8710EA8BF76F}"/>
              </a:ext>
            </a:extLst>
          </p:cNvPr>
          <p:cNvSpPr/>
          <p:nvPr/>
        </p:nvSpPr>
        <p:spPr>
          <a:xfrm>
            <a:off x="888000" y="2514568"/>
            <a:ext cx="2880000" cy="288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2000" dirty="0"/>
              <a:t>1000000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4">
                <a:extLst>
                  <a:ext uri="{FF2B5EF4-FFF2-40B4-BE49-F238E27FC236}">
                    <a16:creationId xmlns:a16="http://schemas.microsoft.com/office/drawing/2014/main" id="{E1A4DDAF-2C19-0337-9062-B2D2D1D9C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587" y="5486968"/>
                <a:ext cx="2919413" cy="761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None/>
                  <a:defRPr sz="18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00A2FF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kumimoji="0" lang="en-AU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 Placeholder 4">
                <a:extLst>
                  <a:ext uri="{FF2B5EF4-FFF2-40B4-BE49-F238E27FC236}">
                    <a16:creationId xmlns:a16="http://schemas.microsoft.com/office/drawing/2014/main" id="{E1A4DDAF-2C19-0337-9062-B2D2D1D9C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7" y="5486968"/>
                <a:ext cx="2919413" cy="761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Connector 19" descr="100000000">
            <a:extLst>
              <a:ext uri="{FF2B5EF4-FFF2-40B4-BE49-F238E27FC236}">
                <a16:creationId xmlns:a16="http://schemas.microsoft.com/office/drawing/2014/main" id="{E0FA6DC9-D1B5-22E4-1C59-1A58086E2945}"/>
              </a:ext>
            </a:extLst>
          </p:cNvPr>
          <p:cNvSpPr/>
          <p:nvPr/>
        </p:nvSpPr>
        <p:spPr>
          <a:xfrm>
            <a:off x="4656000" y="2514568"/>
            <a:ext cx="2880000" cy="288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2000" dirty="0"/>
              <a:t>100000000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8">
                <a:extLst>
                  <a:ext uri="{FF2B5EF4-FFF2-40B4-BE49-F238E27FC236}">
                    <a16:creationId xmlns:a16="http://schemas.microsoft.com/office/drawing/2014/main" id="{A72C1A4B-AAF4-8D4C-54B2-CA04E53A10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1393" y="5486968"/>
                <a:ext cx="2919413" cy="761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None/>
                  <a:defRPr sz="18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00A2FF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kumimoji="0" lang="en-AU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 Placeholder 8">
                <a:extLst>
                  <a:ext uri="{FF2B5EF4-FFF2-40B4-BE49-F238E27FC236}">
                    <a16:creationId xmlns:a16="http://schemas.microsoft.com/office/drawing/2014/main" id="{A72C1A4B-AAF4-8D4C-54B2-CA04E53A1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393" y="5486968"/>
                <a:ext cx="2919413" cy="761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Connector 20" descr="10000000000">
            <a:extLst>
              <a:ext uri="{FF2B5EF4-FFF2-40B4-BE49-F238E27FC236}">
                <a16:creationId xmlns:a16="http://schemas.microsoft.com/office/drawing/2014/main" id="{48AA2D70-6730-F9E0-AFCF-FC0141E44584}"/>
              </a:ext>
            </a:extLst>
          </p:cNvPr>
          <p:cNvSpPr/>
          <p:nvPr/>
        </p:nvSpPr>
        <p:spPr>
          <a:xfrm>
            <a:off x="8424000" y="2514568"/>
            <a:ext cx="2880000" cy="288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2000" dirty="0"/>
              <a:t>10000000000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9">
                <a:extLst>
                  <a:ext uri="{FF2B5EF4-FFF2-40B4-BE49-F238E27FC236}">
                    <a16:creationId xmlns:a16="http://schemas.microsoft.com/office/drawing/2014/main" id="{26F0F8B3-EC1B-D5FE-41F9-F3656475A3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4587" y="5486968"/>
                <a:ext cx="2919413" cy="761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None/>
                  <a:defRPr sz="18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1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None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00A2FF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AU" sz="2400" b="0" i="1" u="none" strike="noStrike" kern="1200" cap="all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kumimoji="0" lang="en-AU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 Placeholder 9">
                <a:extLst>
                  <a:ext uri="{FF2B5EF4-FFF2-40B4-BE49-F238E27FC236}">
                    <a16:creationId xmlns:a16="http://schemas.microsoft.com/office/drawing/2014/main" id="{26F0F8B3-EC1B-D5FE-41F9-F365647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587" y="5486968"/>
                <a:ext cx="2919413" cy="761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DDE7E-B660-CAAE-B40E-8F632EF4A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9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Writing numbers using scientific notation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A446F-5EA9-295E-E0D1-B3F69D27A382}"/>
              </a:ext>
            </a:extLst>
          </p:cNvPr>
          <p:cNvSpPr txBox="1"/>
          <p:nvPr/>
        </p:nvSpPr>
        <p:spPr>
          <a:xfrm>
            <a:off x="1047750" y="2143030"/>
            <a:ext cx="11144250" cy="15593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+mj-ea"/>
                <a:cs typeface="+mj-cs"/>
              </a:rPr>
              <a:t>Scientific notation is written with: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+mj-ea"/>
                <a:cs typeface="+mj-cs"/>
              </a:rPr>
              <a:t>A number between 1 and 10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+mj-ea"/>
                <a:cs typeface="+mj-cs"/>
              </a:rPr>
              <a:t>Multiplied by a power of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48E42ADD-41F7-58AF-22B2-3A7E0ADDFDFE}"/>
                  </a:ext>
                </a:extLst>
              </p:cNvPr>
              <p:cNvSpPr/>
              <p:nvPr/>
            </p:nvSpPr>
            <p:spPr>
              <a:xfrm>
                <a:off x="7567714" y="1987567"/>
                <a:ext cx="3556286" cy="1714802"/>
              </a:xfrm>
              <a:prstGeom prst="wedgeEllipseCallout">
                <a:avLst>
                  <a:gd name="adj1" fmla="val -43296"/>
                  <a:gd name="adj2" fmla="val 14291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177800"/>
                <a:r>
                  <a:rPr lang="en-AU" sz="2000" dirty="0"/>
                  <a:t>Is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45 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AU" sz="2000" i="1" baseline="30000" dirty="0">
                        <a:latin typeface="Cambria Math" panose="02040503050406030204" pitchFamily="18" charset="0"/>
                      </a:rPr>
                      <m:t>6 </m:t>
                    </m:r>
                  </m:oMath>
                </a14:m>
                <a:r>
                  <a:rPr lang="en-AU" sz="2000" dirty="0"/>
                  <a:t>in scientific notation? Why or Why not?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48E42ADD-41F7-58AF-22B2-3A7E0ADDF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14" y="1987567"/>
                <a:ext cx="3556286" cy="1714802"/>
              </a:xfrm>
              <a:prstGeom prst="wedgeEllipseCallout">
                <a:avLst>
                  <a:gd name="adj1" fmla="val -43296"/>
                  <a:gd name="adj2" fmla="val 14291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A3BB893-BCC6-A65C-488B-483364C1D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7750" y="4560490"/>
            <a:ext cx="4860338" cy="1123411"/>
            <a:chOff x="2508340" y="4358251"/>
            <a:chExt cx="4860338" cy="11234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D2BD34-02BF-B4A9-3F3E-D3774105F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106390" y="4880972"/>
              <a:ext cx="293610" cy="333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D8E855-C6E8-06E2-FD85-9A366A2903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508340" y="4358251"/>
              <a:ext cx="4860338" cy="1123411"/>
              <a:chOff x="2508340" y="4358251"/>
              <a:chExt cx="4860338" cy="112341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811190-93DA-C3A6-481F-03ABDD62F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508340" y="4674929"/>
                <a:ext cx="748146" cy="795647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21F81F1-52FF-56F2-671F-3894476EB7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03221" y="5267906"/>
                <a:ext cx="213756" cy="2137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97C249-00AF-9811-A6D5-75465640E6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94460" y="4669670"/>
                <a:ext cx="748146" cy="789821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AE63B1D-CCCD-88B7-10F6-185FA751A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6390" y="4880972"/>
                <a:ext cx="293610" cy="3339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22DFEB4-1F91-4D44-6606-FB0AE5528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5918516" y="4740790"/>
                <a:ext cx="0" cy="68787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6C3580-7F5F-6201-F85A-7C1F4481D7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096000" y="4705378"/>
                <a:ext cx="570016" cy="74176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CB684-AFCB-1CA0-ACC1-EFD924190A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798662" y="4358251"/>
                <a:ext cx="570016" cy="62283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C426C62-E554-DF02-9F16-DE1DE98A9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to scientific notation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64D3B4-53A8-27ED-5443-9CB08F9E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38400" y="2095500"/>
            <a:ext cx="0" cy="37973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BB158-C7BE-55F2-6313-E4EEB8733DCA}"/>
                  </a:ext>
                </a:extLst>
              </p:cNvPr>
              <p:cNvSpPr txBox="1"/>
              <p:nvPr/>
            </p:nvSpPr>
            <p:spPr>
              <a:xfrm>
                <a:off x="360000" y="1456858"/>
                <a:ext cx="4961300" cy="505914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250 000 000</m:t>
                      </m:r>
                    </m:oMath>
                  </m:oMathPara>
                </a14:m>
                <a:endParaRPr lang="en-AU" b="0" dirty="0"/>
              </a:p>
              <a:p>
                <a:pPr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250 000 000.</m:t>
                      </m:r>
                    </m:oMath>
                  </m:oMathPara>
                </a14:m>
                <a:endParaRPr lang="en-US" dirty="0"/>
              </a:p>
              <a:p>
                <a:pPr marL="177800" indent="-88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 marL="355600" indent="-88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33400" indent="-3556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250 000 .000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723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9906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2500.00000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0795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.000000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3462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351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25.0000000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5240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2.50000000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5240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BB158-C7BE-55F2-6313-E4EEB8733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56858"/>
                <a:ext cx="4961300" cy="5059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98224-C417-1DC5-D34A-F798DF47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02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happening?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Prompts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C7C069-3843-9FC7-84A6-8C78D1377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38400" y="2095500"/>
            <a:ext cx="0" cy="37973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9B5D3A-F448-678C-B18E-75C3E0E51526}"/>
                  </a:ext>
                </a:extLst>
              </p:cNvPr>
              <p:cNvSpPr txBox="1"/>
              <p:nvPr/>
            </p:nvSpPr>
            <p:spPr>
              <a:xfrm>
                <a:off x="360000" y="1456858"/>
                <a:ext cx="4961300" cy="505914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250 000 000</m:t>
                      </m:r>
                    </m:oMath>
                  </m:oMathPara>
                </a14:m>
                <a:endParaRPr lang="en-AU" b="0" dirty="0"/>
              </a:p>
              <a:p>
                <a:pPr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250 000 000.</m:t>
                      </m:r>
                    </m:oMath>
                  </m:oMathPara>
                </a14:m>
                <a:endParaRPr lang="en-US" dirty="0"/>
              </a:p>
              <a:p>
                <a:pPr marL="177800" indent="-88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 marL="355600" indent="-88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33400" indent="-3556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250 000 .000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7239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</m:t>
                      </m:r>
                      <m:r>
                        <a:rPr lang="en-A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000.0000 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9906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2500.00000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0795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250 .000000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3462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351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25.0000000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5240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2.50000000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524000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9B5D3A-F448-678C-B18E-75C3E0E5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56858"/>
                <a:ext cx="4961300" cy="5059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9D73A84-31B4-B2EE-5DB0-10D19AFD081A}"/>
              </a:ext>
            </a:extLst>
          </p:cNvPr>
          <p:cNvSpPr/>
          <p:nvPr/>
        </p:nvSpPr>
        <p:spPr>
          <a:xfrm>
            <a:off x="3959545" y="1369454"/>
            <a:ext cx="3649337" cy="1734268"/>
          </a:xfrm>
          <a:prstGeom prst="wedgeEllipseCallout">
            <a:avLst>
              <a:gd name="adj1" fmla="val -56265"/>
              <a:gd name="adj2" fmla="val 383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AU" sz="2000" dirty="0"/>
              <a:t>How do the powers of 10 relate to the movement of the digits?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CC8C35-C81A-63A7-7D13-A206226A6C95}"/>
              </a:ext>
            </a:extLst>
          </p:cNvPr>
          <p:cNvSpPr/>
          <p:nvPr/>
        </p:nvSpPr>
        <p:spPr>
          <a:xfrm>
            <a:off x="6128395" y="4664633"/>
            <a:ext cx="2960974" cy="1647825"/>
          </a:xfrm>
          <a:prstGeom prst="wedgeEllipseCallout">
            <a:avLst>
              <a:gd name="adj1" fmla="val -92921"/>
              <a:gd name="adj2" fmla="val -134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66700"/>
            <a:r>
              <a:rPr lang="en-AU" sz="2000" dirty="0"/>
              <a:t>Why are we moving the digits to the right now?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F636A-5996-5532-A2BD-58F4F095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91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Scientific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AU" dirty="0"/>
                  <a:t>Write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7440</m:t>
                    </m:r>
                  </m:oMath>
                </a14:m>
                <a:r>
                  <a:rPr lang="en-AU" dirty="0"/>
                  <a:t> in scientific notation.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4167"/>
                <a:ext cx="6361434" cy="608964"/>
              </a:xfrm>
              <a:blipFill>
                <a:blip r:embed="rId2"/>
                <a:stretch>
                  <a:fillRect l="-2395" t="-1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7A69B-F3E3-FA82-FF31-BDF77ED05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893059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Widescreen</PresentationFormat>
  <Paragraphs>186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Public Sans</vt:lpstr>
      <vt:lpstr>Arial</vt:lpstr>
      <vt:lpstr>Public Sans Light</vt:lpstr>
      <vt:lpstr>Cambria Math</vt:lpstr>
      <vt:lpstr>Calibri</vt:lpstr>
      <vt:lpstr>Times New Roman</vt:lpstr>
      <vt:lpstr>Quattrocento</vt:lpstr>
      <vt:lpstr>NSWG Corporate</vt:lpstr>
      <vt:lpstr>Scientific notation</vt:lpstr>
      <vt:lpstr>Multiplying an integer by multiples of 10</vt:lpstr>
      <vt:lpstr>Multiplying an integer by 10</vt:lpstr>
      <vt:lpstr>Multiplying decimals by multiples of 10</vt:lpstr>
      <vt:lpstr>Multiples of 10 in index form</vt:lpstr>
      <vt:lpstr>Writing numbers using scientific notation</vt:lpstr>
      <vt:lpstr>Worked example 1</vt:lpstr>
      <vt:lpstr>What is happening?</vt:lpstr>
      <vt:lpstr>Your turn 1</vt:lpstr>
      <vt:lpstr>Your turn 1 – solutions</vt:lpstr>
      <vt:lpstr>Worked example 2</vt:lpstr>
      <vt:lpstr>What do you think?</vt:lpstr>
      <vt:lpstr>Your turn 2</vt:lpstr>
      <vt:lpstr>Your turn 2 – solutions</vt:lpstr>
      <vt:lpstr>Worked example 3</vt:lpstr>
      <vt:lpstr>What is different?</vt:lpstr>
      <vt:lpstr>Your turn 3</vt:lpstr>
      <vt:lpstr>Your turn 3 –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shorthand</dc:title>
  <dc:creator>NSW Deparment of Education</dc:creator>
  <cp:revision>2</cp:revision>
  <dcterms:created xsi:type="dcterms:W3CDTF">2023-06-19T00:49:51Z</dcterms:created>
  <dcterms:modified xsi:type="dcterms:W3CDTF">2023-06-19T00:50:17Z</dcterms:modified>
</cp:coreProperties>
</file>