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6" r:id="rId3"/>
    <p:sldId id="275" r:id="rId4"/>
    <p:sldId id="274" r:id="rId5"/>
    <p:sldId id="272" r:id="rId6"/>
    <p:sldId id="271" r:id="rId7"/>
    <p:sldId id="270" r:id="rId8"/>
    <p:sldId id="276" r:id="rId9"/>
  </p:sldIdLst>
  <p:sldSz cx="12192000" cy="6858000"/>
  <p:notesSz cx="6858000" cy="9144000"/>
  <p:embeddedFontLst>
    <p:embeddedFont>
      <p:font typeface="Public Sans" panose="020B0604020202020204" charset="0"/>
      <p:regular r:id="rId12"/>
      <p:bold r:id="rId13"/>
      <p:italic r:id="rId14"/>
      <p:boldItalic r:id="rId15"/>
    </p:embeddedFont>
    <p:embeddedFont>
      <p:font typeface="Public Sans Light" panose="020B0604020202020204" charset="0"/>
      <p:regular r:id="rId16"/>
      <p:italic r:id="rId17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D97AB-9895-445C-AD4B-706C76343F07}" v="2" dt="2023-06-28T03:40:22.184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50" autoAdjust="0"/>
  </p:normalViewPr>
  <p:slideViewPr>
    <p:cSldViewPr snapToGrid="0">
      <p:cViewPr varScale="1">
        <p:scale>
          <a:sx n="96" d="100"/>
          <a:sy n="96" d="100"/>
        </p:scale>
        <p:origin x="1692" y="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microsoft.com/office/2018/10/relationships/authors" Target="authors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11/09/2023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11/09/2023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6554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5458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813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695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0446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689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nography.com/2012/01/australia_as_a_lesson_on_curr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secrets to keeping more money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DCFA50-4221-77BE-892B-12630A509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3522FA-5BD6-E1F8-4E8E-9760FDE66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Launch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82C86F-7425-E900-21B0-0FE8F0E10F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pic>
        <p:nvPicPr>
          <p:cNvPr id="8" name="Picture Placeholder 7" descr="Australian money notes.">
            <a:extLst>
              <a:ext uri="{FF2B5EF4-FFF2-40B4-BE49-F238E27FC236}">
                <a16:creationId xmlns:a16="http://schemas.microsoft.com/office/drawing/2014/main" id="{7E702E36-3E66-77A2-6F0E-4B5BAB4029F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238B91-46F7-20EA-13B7-93AF49D215E3}"/>
              </a:ext>
            </a:extLst>
          </p:cNvPr>
          <p:cNvSpPr txBox="1"/>
          <p:nvPr/>
        </p:nvSpPr>
        <p:spPr>
          <a:xfrm>
            <a:off x="7128000" y="6858000"/>
            <a:ext cx="37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 dirty="0">
                <a:hlinkClick r:id="rId3" tooltip="https://www.vinography.com/2012/01/australia_as_a_lesson_on_curre"/>
              </a:rPr>
              <a:t>This Photo</a:t>
            </a:r>
            <a:r>
              <a:rPr lang="en-AU" sz="900" dirty="0"/>
              <a:t> by Unknown Author is licensed under </a:t>
            </a:r>
            <a:r>
              <a:rPr lang="en-AU" sz="900" dirty="0">
                <a:hlinkClick r:id="rId4" tooltip="https://creativecommons.org/licenses/by-nc-sa/3.0/"/>
              </a:rPr>
              <a:t>CC BY-SA-NC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52176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118C5B-8AB6-9F17-6329-974E3F02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Riley and Luca (1)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143A0C-56FB-47F7-3A8B-606D2BF126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5517B18-0A76-05A2-D006-141DF1FC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986722"/>
          </a:xfrm>
        </p:spPr>
        <p:txBody>
          <a:bodyPr/>
          <a:lstStyle/>
          <a:p>
            <a:r>
              <a:rPr lang="en-AU" dirty="0"/>
              <a:t>Consider Riley and Luca’s income and work conditions. Who should get taxed the most?</a:t>
            </a:r>
          </a:p>
        </p:txBody>
      </p:sp>
      <p:graphicFrame>
        <p:nvGraphicFramePr>
          <p:cNvPr id="13" name="Table 13" descr="A table with 2 columns and 2 rows. The 1st row is for headings, with the 1st column heading, &quot;Riley&quot; and the 2nd column heading, &quot;Luca&quot;. The 1st row under the heading &quot;Riley&quot; reads, &quot;Income = $100,000 per annum&quot;. The 1st row under the heading &quot;Luca&quot; reads, &quot;Income = $100,000 per annum&quot;.">
            <a:extLst>
              <a:ext uri="{FF2B5EF4-FFF2-40B4-BE49-F238E27FC236}">
                <a16:creationId xmlns:a16="http://schemas.microsoft.com/office/drawing/2014/main" id="{E385599E-14F7-88CF-8CA8-6D6C5887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806263"/>
              </p:ext>
            </p:extLst>
          </p:nvPr>
        </p:nvGraphicFramePr>
        <p:xfrm>
          <a:off x="366232" y="2113361"/>
          <a:ext cx="11117768" cy="11237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8884">
                  <a:extLst>
                    <a:ext uri="{9D8B030D-6E8A-4147-A177-3AD203B41FA5}">
                      <a16:colId xmlns:a16="http://schemas.microsoft.com/office/drawing/2014/main" val="4287267538"/>
                    </a:ext>
                  </a:extLst>
                </a:gridCol>
                <a:gridCol w="5558884">
                  <a:extLst>
                    <a:ext uri="{9D8B030D-6E8A-4147-A177-3AD203B41FA5}">
                      <a16:colId xmlns:a16="http://schemas.microsoft.com/office/drawing/2014/main" val="3663744648"/>
                    </a:ext>
                  </a:extLst>
                </a:gridCol>
              </a:tblGrid>
              <a:tr h="425123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Riley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Luca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013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r>
                        <a:rPr lang="en-AU" sz="2000" dirty="0">
                          <a:latin typeface="+mn-lt"/>
                        </a:rPr>
                        <a:t>Income = $100 000 p.a.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latin typeface="+mn-lt"/>
                        </a:rPr>
                        <a:t>Income = $100 000 p.a.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6937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0DD1-4165-776B-DF18-2A2BFD5F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662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118C5B-8AB6-9F17-6329-974E3F02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Riley and Luca (2)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143A0C-56FB-47F7-3A8B-606D2BF126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5517B18-0A76-05A2-D006-141DF1FC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986722"/>
          </a:xfrm>
        </p:spPr>
        <p:txBody>
          <a:bodyPr/>
          <a:lstStyle/>
          <a:p>
            <a:r>
              <a:rPr lang="en-AU" dirty="0"/>
              <a:t>Consider Riley and Luca’s income and work conditions. Who should get taxed the most?</a:t>
            </a:r>
          </a:p>
        </p:txBody>
      </p:sp>
      <p:graphicFrame>
        <p:nvGraphicFramePr>
          <p:cNvPr id="13" name="Table 13" descr="A table with 2 columns and 3 rows. The 1st row is for headings, with the 1st column heading, &quot;Riley&quot; and the 2nd column heading, &quot;Luca&quot;. The 1st row under the heading &quot;Riley&quot; reads, &quot;Income = $100,000 per annum&quot;. The 1st row under the heading &quot;Luca&quot; reads, &quot;Income = $100,000 per annum&quot;. The 2nd row under the heading &quot;Riley&quot; reads, &quot;Has $12,000 in a savings account, gaining interest monthly.&quot; The 2nd row under the heading &quot;Luca&quot; reads, &quot;Has $25,000 in a savings account, gaining interest monthly.&quot; ">
            <a:extLst>
              <a:ext uri="{FF2B5EF4-FFF2-40B4-BE49-F238E27FC236}">
                <a16:creationId xmlns:a16="http://schemas.microsoft.com/office/drawing/2014/main" id="{E385599E-14F7-88CF-8CA8-6D6C5887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000317"/>
              </p:ext>
            </p:extLst>
          </p:nvPr>
        </p:nvGraphicFramePr>
        <p:xfrm>
          <a:off x="366232" y="2113361"/>
          <a:ext cx="11117768" cy="18816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8884">
                  <a:extLst>
                    <a:ext uri="{9D8B030D-6E8A-4147-A177-3AD203B41FA5}">
                      <a16:colId xmlns:a16="http://schemas.microsoft.com/office/drawing/2014/main" val="4287267538"/>
                    </a:ext>
                  </a:extLst>
                </a:gridCol>
                <a:gridCol w="5558884">
                  <a:extLst>
                    <a:ext uri="{9D8B030D-6E8A-4147-A177-3AD203B41FA5}">
                      <a16:colId xmlns:a16="http://schemas.microsoft.com/office/drawing/2014/main" val="3663744648"/>
                    </a:ext>
                  </a:extLst>
                </a:gridCol>
              </a:tblGrid>
              <a:tr h="425123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Riley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Luca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013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369379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en-AU" sz="2000" dirty="0"/>
                        <a:t>Has $12 000 in a savings account, gaining interest monthly.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Has $25 000 in a savings account, gaining interest monthly.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86099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0DD1-4165-776B-DF18-2A2BFD5F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642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118C5B-8AB6-9F17-6329-974E3F02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Riley and Luca (3)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143A0C-56FB-47F7-3A8B-606D2BF126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5517B18-0A76-05A2-D006-141DF1FC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986722"/>
          </a:xfrm>
        </p:spPr>
        <p:txBody>
          <a:bodyPr/>
          <a:lstStyle/>
          <a:p>
            <a:r>
              <a:rPr lang="en-AU" dirty="0"/>
              <a:t>Consider Riley and Luca’s income and work conditions. Who should get taxed the most?</a:t>
            </a:r>
          </a:p>
        </p:txBody>
      </p:sp>
      <p:graphicFrame>
        <p:nvGraphicFramePr>
          <p:cNvPr id="13" name="Table 13" descr="A table with 2 columns and 4 rows. The 1st row is for headings, with the 1st column heading, &quot;Riley&quot; and the 2nd column heading, &quot;Luca&quot;. The 1st row under the heading &quot;Riley&quot; reads, &quot;Income = $100,000 per annum&quot;. The 1st row under the heading &quot;Luca&quot; reads, &quot;Income = $100,000 per annum&quot;. The 2nd row under the heading &quot;Riley&quot; reads, &quot;Has $12,000 in a savings account, gaining interest monthly.&quot; The 2nd row under the heading &quot;Luca&quot; reads, &quot;Has $25,000 in a savings account, gaining interest monthly.&quot; The 3rd row under the heading &quot;Riley&quot; reads, &quot;Was given a phone by their employer to use for work purposes.&quot; The 3rd row under the heading &quot;Luca&quot; reads, &quot;Uses their own personal phone for work purposes 30% of the time.&quot;">
            <a:extLst>
              <a:ext uri="{FF2B5EF4-FFF2-40B4-BE49-F238E27FC236}">
                <a16:creationId xmlns:a16="http://schemas.microsoft.com/office/drawing/2014/main" id="{E385599E-14F7-88CF-8CA8-6D6C5887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23728"/>
              </p:ext>
            </p:extLst>
          </p:nvPr>
        </p:nvGraphicFramePr>
        <p:xfrm>
          <a:off x="374073" y="2113361"/>
          <a:ext cx="11109927" cy="26395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1043">
                  <a:extLst>
                    <a:ext uri="{9D8B030D-6E8A-4147-A177-3AD203B41FA5}">
                      <a16:colId xmlns:a16="http://schemas.microsoft.com/office/drawing/2014/main" val="4287267538"/>
                    </a:ext>
                  </a:extLst>
                </a:gridCol>
                <a:gridCol w="5558884">
                  <a:extLst>
                    <a:ext uri="{9D8B030D-6E8A-4147-A177-3AD203B41FA5}">
                      <a16:colId xmlns:a16="http://schemas.microsoft.com/office/drawing/2014/main" val="3663744648"/>
                    </a:ext>
                  </a:extLst>
                </a:gridCol>
              </a:tblGrid>
              <a:tr h="425123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Riley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Luca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013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369379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Has $12 000 in a savings account, gaining interest monthly.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Has $25 000 in a savings account, gaining interest monthly.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860998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Was given a phone by their employer to use for work purposes.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Uses their own personal phone for work purposes 30% of the time.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539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0DD1-4165-776B-DF18-2A2BFD5F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719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118C5B-8AB6-9F17-6329-974E3F02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Riley and Luca (4)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143A0C-56FB-47F7-3A8B-606D2BF126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5517B18-0A76-05A2-D006-141DF1FC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986722"/>
          </a:xfrm>
        </p:spPr>
        <p:txBody>
          <a:bodyPr/>
          <a:lstStyle/>
          <a:p>
            <a:r>
              <a:rPr lang="en-AU" dirty="0"/>
              <a:t>Consider Riley and Luca’s income and work conditions. Who should get taxed the most?</a:t>
            </a:r>
          </a:p>
        </p:txBody>
      </p:sp>
      <p:graphicFrame>
        <p:nvGraphicFramePr>
          <p:cNvPr id="13" name="Table 13" descr="A table with 2 columns and 5 rows. The 1st row is for headings, with the 1st column heading, &quot;Riley&quot; and the 2nd column heading, &quot;Luca&quot;. The 1st row under the heading &quot;Riley&quot; reads, &quot;Income = $100,000 per annum&quot;. The 1st row under the heading &quot;Luca&quot; reads, &quot;Income = $100,000 per annum&quot;. The 2nd row under the heading &quot;Riley&quot; reads, &quot;Has $12,000 in a savings account, gaining interest monthly.&quot; The 2nd row under the heading &quot;Luca&quot; reads, &quot;Has $25,000 in a savings account, gaining interest monthly.&quot; The 3rd row under the heading &quot;Riley&quot; reads, &quot;Was given a phone by their employer to use for work purposes.&quot; The 3rd row under the heading &quot;Luca&quot; reads, &quot;Uses their own personal phone for work purposes 30% of the time.&quot; The 4th row under the heading &quot;Riley&quot; reads, &quot;Travels at least 350km in their private car for work.&quot; The 4th row under the heading &quot;Luca&quot; reads, &quot; Has a company car that they use during the week for work.&quot; ">
            <a:extLst>
              <a:ext uri="{FF2B5EF4-FFF2-40B4-BE49-F238E27FC236}">
                <a16:creationId xmlns:a16="http://schemas.microsoft.com/office/drawing/2014/main" id="{E385599E-14F7-88CF-8CA8-6D6C5887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887051"/>
              </p:ext>
            </p:extLst>
          </p:nvPr>
        </p:nvGraphicFramePr>
        <p:xfrm>
          <a:off x="366232" y="2113361"/>
          <a:ext cx="11117768" cy="339740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8884">
                  <a:extLst>
                    <a:ext uri="{9D8B030D-6E8A-4147-A177-3AD203B41FA5}">
                      <a16:colId xmlns:a16="http://schemas.microsoft.com/office/drawing/2014/main" val="4287267538"/>
                    </a:ext>
                  </a:extLst>
                </a:gridCol>
                <a:gridCol w="5558884">
                  <a:extLst>
                    <a:ext uri="{9D8B030D-6E8A-4147-A177-3AD203B41FA5}">
                      <a16:colId xmlns:a16="http://schemas.microsoft.com/office/drawing/2014/main" val="3663744648"/>
                    </a:ext>
                  </a:extLst>
                </a:gridCol>
              </a:tblGrid>
              <a:tr h="425123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Riley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Luca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013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369379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Has $12 000 in a savings account, gaining interest monthly.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Has $25 000 in a savings account, gaining interest monthly.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860998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Was given a phone by their employer to use for work purposes</a:t>
                      </a:r>
                      <a:r>
                        <a:rPr lang="en-AU" sz="20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Uses their own personal phone for work purposes 30% of </a:t>
                      </a: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AU" sz="2000" dirty="0"/>
                        <a:t> time.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353974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Travels at least 350 km in their private car for work.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Has a company car that they use during the week for work.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6928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0DD1-4165-776B-DF18-2A2BFD5F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240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118C5B-8AB6-9F17-6329-974E3F02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Riley and Luca (5)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143A0C-56FB-47F7-3A8B-606D2BF126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5517B18-0A76-05A2-D006-141DF1FC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986722"/>
          </a:xfrm>
        </p:spPr>
        <p:txBody>
          <a:bodyPr/>
          <a:lstStyle/>
          <a:p>
            <a:r>
              <a:rPr lang="en-AU" dirty="0"/>
              <a:t>Consider Riley and Luca’s income and work conditions. Who should get taxed the most?</a:t>
            </a:r>
          </a:p>
        </p:txBody>
      </p:sp>
      <p:graphicFrame>
        <p:nvGraphicFramePr>
          <p:cNvPr id="13" name="Table 13" descr="A table with 2 columns and 6 rows. The 1st row is for headings, with the 1st column heading, &quot;Riley&quot; and the 2nd column heading, &quot;Luca&quot;. The 1st row under the heading &quot;Riley&quot; reads, &quot;Income = $100,000 per annum&quot;. The 1st row under the heading &quot;Luca&quot; reads, &quot;Income = $100,000 per annum&quot;. The 2nd row under the heading &quot;Riley&quot; reads, &quot;Has $12,000 in a savings account, gaining interest monthly.&quot; The 2nd row under the heading &quot;Luca&quot; reads, &quot;Has $25,000 in a savings account, gaining interest monthly.&quot; The 3rd row under the heading &quot;Riley&quot; reads, &quot;Was given a phone by their employer to use for work purposes.&quot; The 3rd row under the heading &quot;Luca&quot; reads, &quot;Uses their own personal phone for work purposes 30% of the time.&quot; The 4th row under the heading &quot;Riley&quot; reads, &quot;Travels at least 350km in their private car for work.&quot; The 4th row under the heading &quot;Luca&quot; reads, &quot; Has a company car that they use during the week for work.&quot; The 5th row under the heading &quot;Riley&quot; reads, &quot;Has a work uniform and is paid an extra $7.45 per week as laundry allowance.&quot; The 5th row under the heading Luca&quot; reads, &quot;Purchases their own work clothes and gets no laundry allowance.&quot; ">
            <a:extLst>
              <a:ext uri="{FF2B5EF4-FFF2-40B4-BE49-F238E27FC236}">
                <a16:creationId xmlns:a16="http://schemas.microsoft.com/office/drawing/2014/main" id="{E385599E-14F7-88CF-8CA8-6D6C5887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4880"/>
              </p:ext>
            </p:extLst>
          </p:nvPr>
        </p:nvGraphicFramePr>
        <p:xfrm>
          <a:off x="366232" y="2113361"/>
          <a:ext cx="11117768" cy="41552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8884">
                  <a:extLst>
                    <a:ext uri="{9D8B030D-6E8A-4147-A177-3AD203B41FA5}">
                      <a16:colId xmlns:a16="http://schemas.microsoft.com/office/drawing/2014/main" val="4287267538"/>
                    </a:ext>
                  </a:extLst>
                </a:gridCol>
                <a:gridCol w="5558884">
                  <a:extLst>
                    <a:ext uri="{9D8B030D-6E8A-4147-A177-3AD203B41FA5}">
                      <a16:colId xmlns:a16="http://schemas.microsoft.com/office/drawing/2014/main" val="3663744648"/>
                    </a:ext>
                  </a:extLst>
                </a:gridCol>
              </a:tblGrid>
              <a:tr h="425123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Riley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Luca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013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369379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Has $12 000 in a savings account, gaining interest monthly.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Has $25 000 in a savings account, gaining interest monthly.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860998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Was given a phone by their employer to use for work purposes</a:t>
                      </a:r>
                      <a:r>
                        <a:rPr lang="en-AU" sz="20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Uses their own personal phone for work purposes 30% the of time.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353974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Travels at least 350 km in their private car for work.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Has a company car that they use during the week for work.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9169282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Has a work uniform and is paid an extra $7.45 per week as laundry allowance.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Purchases their own work clothes and gets no laundry allowance.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70680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0DD1-4165-776B-DF18-2A2BFD5F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30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118C5B-8AB6-9F17-6329-974E3F02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Riley and Luca (6)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143A0C-56FB-47F7-3A8B-606D2BF126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05601"/>
            <a:ext cx="10080000" cy="310015"/>
          </a:xfrm>
        </p:spPr>
        <p:txBody>
          <a:bodyPr/>
          <a:lstStyle/>
          <a:p>
            <a:r>
              <a:rPr lang="en-AU" dirty="0"/>
              <a:t>Who should be taxed the most?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5517B18-0A76-05A2-D006-141DF1FC5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92535"/>
            <a:ext cx="11484000" cy="986722"/>
          </a:xfrm>
        </p:spPr>
        <p:txBody>
          <a:bodyPr/>
          <a:lstStyle/>
          <a:p>
            <a:r>
              <a:rPr lang="en-AU" dirty="0"/>
              <a:t>Consider Riley and Luca’s income and work conditions. Who should get taxed the most?</a:t>
            </a:r>
          </a:p>
        </p:txBody>
      </p:sp>
      <p:graphicFrame>
        <p:nvGraphicFramePr>
          <p:cNvPr id="13" name="Table 13" descr="A table with 2 columns and 7 rows. The 1st row is for headings, with the 1st column heading, &quot;Riley&quot; and the 2nd column heading, &quot;Luca&quot;. The 1st row under the heading &quot;Riley&quot; reads, &quot;Income = $100,000 per annum&quot;. The 1st row under the heading &quot;Luca&quot; reads, &quot;Income = $100,000 per annum&quot;. The 2nd row under the heading &quot;Riley&quot; reads, &quot;Has $12,000 in a savings account, gaining interest monthly.&quot; The 2nd row under the heading &quot;Luca&quot; reads, &quot;Has $25,000 in a savings account, gaining interest monthly.&quot; The 3rd row under the heading &quot;Riley&quot; reads, &quot;Was given a phone by their employer to use for work purposes.&quot; The 3rd row under the heading &quot;Luca&quot; reads, &quot;Uses their own personal phone for work purposes 30% of the time.&quot; The 4th row under the heading &quot;Riley&quot; reads, &quot;Travels at least 350km in their private car for work.&quot; The 4th row under the heading &quot;Luca&quot; reads, &quot; Has a company car that they use during the week for work.&quot; The 5th row under the heading &quot;Riley&quot; reads, &quot;Has a work uniform and is paid an extra $7.45 per week as laundry allowance.&quot; The 5th row under the heading Luca&quot; reads, &quot;Purchases their own work clothes and gets no laundry allowance.&quot; The 6th row under the heading &quot;Riley&quot; reads, &quot;Donates $10 dollars per month to a charity.&quot; The 6th row under the heading &quot;Luca&quot; reads, &quot;Purchased $50 dollars worth of raffle tickets at a fundraiser event for a charity.&quot;">
            <a:extLst>
              <a:ext uri="{FF2B5EF4-FFF2-40B4-BE49-F238E27FC236}">
                <a16:creationId xmlns:a16="http://schemas.microsoft.com/office/drawing/2014/main" id="{E385599E-14F7-88CF-8CA8-6D6C5887E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86799"/>
              </p:ext>
            </p:extLst>
          </p:nvPr>
        </p:nvGraphicFramePr>
        <p:xfrm>
          <a:off x="366232" y="1785896"/>
          <a:ext cx="11117768" cy="491315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8884">
                  <a:extLst>
                    <a:ext uri="{9D8B030D-6E8A-4147-A177-3AD203B41FA5}">
                      <a16:colId xmlns:a16="http://schemas.microsoft.com/office/drawing/2014/main" val="4287267538"/>
                    </a:ext>
                  </a:extLst>
                </a:gridCol>
                <a:gridCol w="5558884">
                  <a:extLst>
                    <a:ext uri="{9D8B030D-6E8A-4147-A177-3AD203B41FA5}">
                      <a16:colId xmlns:a16="http://schemas.microsoft.com/office/drawing/2014/main" val="3663744648"/>
                    </a:ext>
                  </a:extLst>
                </a:gridCol>
              </a:tblGrid>
              <a:tr h="425123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Riley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+mj-lt"/>
                        </a:rPr>
                        <a:t>Luca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9013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Income = $100 000 p.a.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369379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Has $12 000 in a savings account, gaining interest monthly.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Has $25 000 in a savings account, gaining interest monthly.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860998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Was given a phone by their employer to use for work purpose</a:t>
                      </a: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Uses their own personal phone for work purposes 30% of the time.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353974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Travels at least 350 km in their private car for work.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Has a company car that they use during the week for work.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9169282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AU" sz="2000" dirty="0"/>
                        <a:t>Has a work uniform and is paid an extra $7.45 per week as laundry allowance.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Purchases their own work clothes and gets no laundry allowance.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70680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AU" sz="2000" dirty="0"/>
                        <a:t>Donates $10 per month to a charity.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2000" dirty="0"/>
                        <a:t>Purchased $50 worth of raffle tickets at a fundraiser event for a charity.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4944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0DD1-4165-776B-DF18-2A2BFD5F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6734115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733</Words>
  <Application>Microsoft Office PowerPoint</Application>
  <PresentationFormat>Widescreen</PresentationFormat>
  <Paragraphs>91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Public Sans</vt:lpstr>
      <vt:lpstr>Times New Roman</vt:lpstr>
      <vt:lpstr>Public Sans Light</vt:lpstr>
      <vt:lpstr>Arial</vt:lpstr>
      <vt:lpstr>NSWG Corporate</vt:lpstr>
      <vt:lpstr>The secrets to keeping more money</vt:lpstr>
      <vt:lpstr>Launch</vt:lpstr>
      <vt:lpstr>Riley and Luca (1)</vt:lpstr>
      <vt:lpstr>Riley and Luca (2)</vt:lpstr>
      <vt:lpstr>Riley and Luca (3)</vt:lpstr>
      <vt:lpstr>Riley and Luca (4)</vt:lpstr>
      <vt:lpstr>Riley and Luca (5)</vt:lpstr>
      <vt:lpstr>Riley and Luca (6)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secrets to keeping more money</dc:title>
  <dc:creator>NSW Department of Education</dc:creator>
  <dcterms:created xsi:type="dcterms:W3CDTF">2023-09-11T01:39:17Z</dcterms:created>
  <dcterms:modified xsi:type="dcterms:W3CDTF">2023-09-11T01:39:34Z</dcterms:modified>
</cp:coreProperties>
</file>