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8" r:id="rId2"/>
    <p:sldId id="266" r:id="rId3"/>
    <p:sldId id="275" r:id="rId4"/>
    <p:sldId id="274" r:id="rId5"/>
    <p:sldId id="272" r:id="rId6"/>
    <p:sldId id="271" r:id="rId7"/>
    <p:sldId id="270" r:id="rId8"/>
    <p:sldId id="276" r:id="rId9"/>
  </p:sldIdLst>
  <p:sldSz cx="12192000" cy="6858000"/>
  <p:notesSz cx="6858000" cy="9144000"/>
  <p:embeddedFontLst>
    <p:embeddedFont>
      <p:font typeface="Public Sans" panose="020B0604020202020204" charset="0"/>
      <p:regular r:id="rId12"/>
      <p:bold r:id="rId13"/>
      <p:italic r:id="rId14"/>
      <p:boldItalic r:id="rId15"/>
    </p:embeddedFont>
    <p:embeddedFont>
      <p:font typeface="Public Sans Light" panose="020B0604020202020204" charset="0"/>
      <p:regular r:id="rId16"/>
      <p:italic r:id="rId17"/>
    </p:embeddedFont>
  </p:embeddedFontLst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6CFD"/>
    <a:srgbClr val="0070C0"/>
    <a:srgbClr val="CBEDFD"/>
    <a:srgbClr val="00296C"/>
    <a:srgbClr val="002664"/>
    <a:srgbClr val="0046B8"/>
    <a:srgbClr val="FFFFFF"/>
    <a:srgbClr val="F6ACB6"/>
    <a:srgbClr val="630019"/>
    <a:srgbClr val="EB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4D97AB-9895-445C-AD4B-706C76343F07}" v="2" dt="2023-06-28T03:40:22.184"/>
  </p1510:revLst>
</p1510:revInfo>
</file>

<file path=ppt/tableStyles.xml><?xml version="1.0" encoding="utf-8"?>
<a:tblStyleLst xmlns:a="http://schemas.openxmlformats.org/drawingml/2006/main" def="{5A111915-BE36-4E01-A7E5-04B1672EAD3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50" autoAdjust="0"/>
  </p:normalViewPr>
  <p:slideViewPr>
    <p:cSldViewPr snapToGrid="0">
      <p:cViewPr varScale="1">
        <p:scale>
          <a:sx n="96" d="100"/>
          <a:sy n="96" d="100"/>
        </p:scale>
        <p:origin x="1692" y="90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microsoft.com/office/2018/10/relationships/authors" Target="authors.xml"/><Relationship Id="rId10" Type="http://schemas.openxmlformats.org/officeDocument/2006/relationships/notesMaster" Target="notesMasters/notesMaster1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43F5A19-4E20-4EDB-9EC8-DF02AC748E7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>
              <a:latin typeface="Public Sans" pitchFamily="2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2B4FC2-E151-470D-9291-01D2A5A6D34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BF4B7B-ADA4-42BE-A113-1D67CA67812F}" type="datetimeFigureOut">
              <a:rPr lang="en-AU" smtClean="0">
                <a:latin typeface="Public Sans" pitchFamily="2" charset="0"/>
              </a:rPr>
              <a:t>11/09/2023</a:t>
            </a:fld>
            <a:endParaRPr lang="en-AU" dirty="0">
              <a:latin typeface="Public Sans" pitchFamily="2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07DE46-ED0B-49F3-8199-C129451A46B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>
              <a:latin typeface="Public Sans" pitchFamily="2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DA6684-5527-4DB9-88B5-C4F66FB5F78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AF8501-5769-46EC-B8B9-363B75FA9999}" type="slidenum">
              <a:rPr lang="en-AU" smtClean="0">
                <a:latin typeface="Public Sans" pitchFamily="2" charset="0"/>
              </a:rPr>
              <a:t>‹#›</a:t>
            </a:fld>
            <a:endParaRPr lang="en-AU" dirty="0">
              <a:latin typeface="Public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7938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Public Sans" pitchFamily="2" charset="0"/>
              </a:defRPr>
            </a:lvl1pPr>
          </a:lstStyle>
          <a:p>
            <a:fld id="{EC6F825C-382E-4C1A-82AB-BCE4AFD21ABE}" type="datetimeFigureOut">
              <a:rPr lang="en-AU" smtClean="0"/>
              <a:pPr/>
              <a:t>11/09/2023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Public Sans" pitchFamily="2" charset="0"/>
              </a:defRPr>
            </a:lvl1pPr>
          </a:lstStyle>
          <a:p>
            <a:fld id="{B07158C4-A119-4B78-9DE8-A50001BC31DC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01092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kern="1200">
        <a:solidFill>
          <a:schemeClr val="tx1"/>
        </a:solidFill>
        <a:latin typeface="Public Sans" pitchFamily="2" charset="0"/>
        <a:ea typeface="+mn-ea"/>
        <a:cs typeface="+mn-cs"/>
      </a:defRPr>
    </a:lvl1pPr>
    <a:lvl2pPr marL="609585" algn="l" defTabSz="1219170" rtl="0" eaLnBrk="1" latinLnBrk="0" hangingPunct="1">
      <a:defRPr sz="1600" kern="1200">
        <a:solidFill>
          <a:schemeClr val="tx1"/>
        </a:solidFill>
        <a:latin typeface="Public Sans" pitchFamily="2" charset="0"/>
        <a:ea typeface="+mn-ea"/>
        <a:cs typeface="+mn-cs"/>
      </a:defRPr>
    </a:lvl2pPr>
    <a:lvl3pPr marL="1219170" algn="l" defTabSz="1219170" rtl="0" eaLnBrk="1" latinLnBrk="0" hangingPunct="1">
      <a:defRPr sz="1600" kern="1200">
        <a:solidFill>
          <a:schemeClr val="tx1"/>
        </a:solidFill>
        <a:latin typeface="Public Sans" pitchFamily="2" charset="0"/>
        <a:ea typeface="+mn-ea"/>
        <a:cs typeface="+mn-cs"/>
      </a:defRPr>
    </a:lvl3pPr>
    <a:lvl4pPr marL="1828754" algn="l" defTabSz="1219170" rtl="0" eaLnBrk="1" latinLnBrk="0" hangingPunct="1">
      <a:defRPr sz="1600" kern="1200">
        <a:solidFill>
          <a:schemeClr val="tx1"/>
        </a:solidFill>
        <a:latin typeface="Public Sans" pitchFamily="2" charset="0"/>
        <a:ea typeface="+mn-ea"/>
        <a:cs typeface="+mn-cs"/>
      </a:defRPr>
    </a:lvl4pPr>
    <a:lvl5pPr marL="2438339" algn="l" defTabSz="1219170" rtl="0" eaLnBrk="1" latinLnBrk="0" hangingPunct="1">
      <a:defRPr sz="1600" kern="1200">
        <a:solidFill>
          <a:schemeClr val="tx1"/>
        </a:solidFill>
        <a:latin typeface="Public Sans" pitchFamily="2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965545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354580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081331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769588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504466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46890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12192001" cy="39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8" y="360000"/>
            <a:ext cx="11484001" cy="252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3924000"/>
            <a:ext cx="12192001" cy="1566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accent3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9B807B7-CC07-4C79-849F-41D584D6B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4104000"/>
            <a:ext cx="853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4284000"/>
            <a:ext cx="27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Subtitle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9280053-307C-4D8A-BF45-7B6743FA55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54400" y="4284000"/>
            <a:ext cx="3600000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D3A2FD3-519F-2044-B746-41CDD99A2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4399" y="4572000"/>
            <a:ext cx="359999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B400A8E-928A-43DB-8723-796D9A555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072000" y="4104000"/>
            <a:ext cx="277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072000" y="4284000"/>
            <a:ext cx="2772000" cy="1080000"/>
          </a:xfrm>
        </p:spPr>
        <p:txBody>
          <a:bodyPr>
            <a:noAutofit/>
          </a:bodyPr>
          <a:lstStyle>
            <a:lvl1pPr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00 Month 20YY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96E34DF-3C26-CCBC-435C-CF0218F67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5867118"/>
            <a:ext cx="4500000" cy="68488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 dirty="0"/>
              <a:t>NSW Department of Education</a:t>
            </a:r>
            <a:endParaRPr lang="en-AU" dirty="0"/>
          </a:p>
        </p:txBody>
      </p:sp>
      <p:pic>
        <p:nvPicPr>
          <p:cNvPr id="5" name="Picture 4" descr="NSW Government logo">
            <a:extLst>
              <a:ext uri="{FF2B5EF4-FFF2-40B4-BE49-F238E27FC236}">
                <a16:creationId xmlns:a16="http://schemas.microsoft.com/office/drawing/2014/main" id="{1275AC60-D9B4-4746-B3F7-C112360E69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5867118"/>
            <a:ext cx="630000" cy="684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565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1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C261660-AF47-818D-7C30-D254D989CA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 dirty="0"/>
              <a:t>NSW Department of Education</a:t>
            </a: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4320000"/>
            <a:ext cx="10080000" cy="1224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0000" y="1368311"/>
            <a:ext cx="2880000" cy="2880000"/>
          </a:xfr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accent2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5760000"/>
            <a:ext cx="10079997" cy="72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443849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vider 2_Imag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C261660-AF47-818D-7C30-D254D989CA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 dirty="0"/>
              <a:t>NSW Department of Education</a:t>
            </a: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4320000"/>
            <a:ext cx="6343602" cy="1224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0000" y="1368311"/>
            <a:ext cx="2880000" cy="2880000"/>
          </a:xfr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accent2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1" y="5760000"/>
            <a:ext cx="6343602" cy="72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CD048189-D626-F31B-A3F0-9BF80BDFD4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232408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vider 2_Image">
    <p:bg>
      <p:bgPr>
        <a:solidFill>
          <a:srgbClr val="0026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C261660-AF47-818D-7C30-D254D989CA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bg1"/>
                </a:solidFill>
                <a:latin typeface="Public Sans" pitchFamily="2" charset="0"/>
              </a:defRPr>
            </a:lvl1pPr>
          </a:lstStyle>
          <a:p>
            <a:r>
              <a:rPr lang="en-US" dirty="0"/>
              <a:t>NSW Department of Education</a:t>
            </a: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4320000"/>
            <a:ext cx="6343602" cy="1224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0000" y="1368311"/>
            <a:ext cx="2880000" cy="2880000"/>
          </a:xfr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1" y="5760000"/>
            <a:ext cx="6343602" cy="72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CD048189-D626-F31B-A3F0-9BF80BDFD4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AU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A97EB2D-0002-4493-AE06-E07C299221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2350" y="360000"/>
            <a:ext cx="678225" cy="71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20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60001"/>
            <a:ext cx="10080000" cy="548704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03A8E2-73B2-4BCE-A537-BD98BFA4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0000"/>
            <a:ext cx="12192000" cy="52380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0" name="Table Placeholder 9">
            <a:extLst>
              <a:ext uri="{FF2B5EF4-FFF2-40B4-BE49-F238E27FC236}">
                <a16:creationId xmlns:a16="http://schemas.microsoft.com/office/drawing/2014/main" id="{F8D9268B-FAD5-4A3C-B190-A50230A1D12D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360362" y="190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6" name="Table Placeholder 9">
            <a:extLst>
              <a:ext uri="{FF2B5EF4-FFF2-40B4-BE49-F238E27FC236}">
                <a16:creationId xmlns:a16="http://schemas.microsoft.com/office/drawing/2014/main" id="{41FBA3B0-0275-0235-9CEA-C5CEA00EBD48}"/>
              </a:ext>
            </a:extLst>
          </p:cNvPr>
          <p:cNvSpPr>
            <a:spLocks noGrp="1"/>
          </p:cNvSpPr>
          <p:nvPr>
            <p:ph type="tbl" sz="quarter" idx="16"/>
          </p:nvPr>
        </p:nvSpPr>
        <p:spPr>
          <a:xfrm>
            <a:off x="360362" y="424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5" name="Table Placeholder 9">
            <a:extLst>
              <a:ext uri="{FF2B5EF4-FFF2-40B4-BE49-F238E27FC236}">
                <a16:creationId xmlns:a16="http://schemas.microsoft.com/office/drawing/2014/main" id="{3A833504-810D-E90D-EEAD-6FD03511C6AA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6228000" y="190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7" name="Table Placeholder 9">
            <a:extLst>
              <a:ext uri="{FF2B5EF4-FFF2-40B4-BE49-F238E27FC236}">
                <a16:creationId xmlns:a16="http://schemas.microsoft.com/office/drawing/2014/main" id="{45BE7F48-2F3F-5684-3640-86C10E7CF416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6228000" y="424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577C0E-B1B9-7F5F-3A8D-575B8D4B55B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1879F4BE-E182-4B87-821C-1C8EF66674C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5651723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60001"/>
            <a:ext cx="10080000" cy="548703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03A8E2-73B2-4BCE-A537-BD98BFA4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0000"/>
            <a:ext cx="12192000" cy="523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0" name="Table Placeholder 9">
            <a:extLst>
              <a:ext uri="{FF2B5EF4-FFF2-40B4-BE49-F238E27FC236}">
                <a16:creationId xmlns:a16="http://schemas.microsoft.com/office/drawing/2014/main" id="{F8D9268B-FAD5-4A3C-B190-A50230A1D12D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360362" y="190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6" name="Table Placeholder 9">
            <a:extLst>
              <a:ext uri="{FF2B5EF4-FFF2-40B4-BE49-F238E27FC236}">
                <a16:creationId xmlns:a16="http://schemas.microsoft.com/office/drawing/2014/main" id="{41FBA3B0-0275-0235-9CEA-C5CEA00EBD48}"/>
              </a:ext>
            </a:extLst>
          </p:cNvPr>
          <p:cNvSpPr>
            <a:spLocks noGrp="1"/>
          </p:cNvSpPr>
          <p:nvPr>
            <p:ph type="tbl" sz="quarter" idx="16"/>
          </p:nvPr>
        </p:nvSpPr>
        <p:spPr>
          <a:xfrm>
            <a:off x="360362" y="424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5" name="Table Placeholder 9">
            <a:extLst>
              <a:ext uri="{FF2B5EF4-FFF2-40B4-BE49-F238E27FC236}">
                <a16:creationId xmlns:a16="http://schemas.microsoft.com/office/drawing/2014/main" id="{3A833504-810D-E90D-EEAD-6FD03511C6AA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6228000" y="190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7" name="Table Placeholder 9">
            <a:extLst>
              <a:ext uri="{FF2B5EF4-FFF2-40B4-BE49-F238E27FC236}">
                <a16:creationId xmlns:a16="http://schemas.microsoft.com/office/drawing/2014/main" id="{45BE7F48-2F3F-5684-3640-86C10E7CF416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6228000" y="424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577C0E-B1B9-7F5F-3A8D-575B8D4B55B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C2D0BD54-7D0B-4891-A21E-B22F9DA5CCA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179446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able Placeholder 9">
            <a:extLst>
              <a:ext uri="{FF2B5EF4-FFF2-40B4-BE49-F238E27FC236}">
                <a16:creationId xmlns:a16="http://schemas.microsoft.com/office/drawing/2014/main" id="{F8D9268B-FAD5-4A3C-B190-A50230A1D12D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360362" y="1620000"/>
            <a:ext cx="5616000" cy="468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2" name="Table Placeholder 9">
            <a:extLst>
              <a:ext uri="{FF2B5EF4-FFF2-40B4-BE49-F238E27FC236}">
                <a16:creationId xmlns:a16="http://schemas.microsoft.com/office/drawing/2014/main" id="{92BD0FCE-0804-4AAE-615C-566A4F2FAFEF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6228000" y="1620000"/>
            <a:ext cx="5616000" cy="468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9A8057-F61F-CB11-BD7F-686904EB0E6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28C0AB9A-5EB0-4C01-AB6A-268E21FF2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57511D4D-B7CF-4565-A769-9BC0C0A0A22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50572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5257F9B-C715-D998-280B-B0490FAB9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136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620000"/>
            <a:ext cx="11484000" cy="4536000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1C68106-4483-643D-2F20-EDD5AEDB96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B0793B-9A9E-76CD-2FEC-E2CDF54AF0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CAACF727-AE7E-47EA-8835-DCF4CB035EC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704076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B0793B-9A9E-76CD-2FEC-E2CDF54AF0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77CB3A0F-511B-451A-8458-A90B8C25F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454035-2B61-4AA5-B92D-AE7B4F8DA6A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797119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154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800000"/>
            <a:ext cx="11473200" cy="4351339"/>
          </a:xfrm>
        </p:spPr>
        <p:txBody>
          <a:bodyPr numCol="2" spcCol="180000"/>
          <a:lstStyle>
            <a:lvl1pPr>
              <a:defRPr sz="2200"/>
            </a:lvl1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3DA8821-872D-DA98-FD86-2667B05FAE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B646BC-5BB3-E31B-1A9E-AD82558D7F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2245FC77-E959-4B3D-936D-71858DF4D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61807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E4530E4-39F1-41F1-B2DC-30ACB1CA595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10216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583723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2 Column Content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800000"/>
            <a:ext cx="11473200" cy="4351339"/>
          </a:xfrm>
        </p:spPr>
        <p:txBody>
          <a:bodyPr numCol="2" spcCol="180000"/>
          <a:lstStyle>
            <a:lvl1pPr>
              <a:defRPr sz="2200"/>
            </a:lvl1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B646BC-5BB3-E31B-1A9E-AD82558D7F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03CD5AEC-C258-42AE-85FE-5BEE6B15C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6A8778F-1369-47FD-AB66-0F42629BE00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223972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12192001" cy="392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8" y="360000"/>
            <a:ext cx="11484001" cy="252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3924000"/>
            <a:ext cx="12192001" cy="156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9B807B7-CC07-4C79-849F-41D584D6B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4104000"/>
            <a:ext cx="8532000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4284000"/>
            <a:ext cx="27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Subtitle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9280053-307C-4D8A-BF45-7B6743FA55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54400" y="4284000"/>
            <a:ext cx="3600000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bg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D3A2FD3-519F-2044-B746-41CDD99A2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4399" y="4572000"/>
            <a:ext cx="3599999" cy="792000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B400A8E-928A-43DB-8723-796D9A555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072000" y="4104000"/>
            <a:ext cx="2772000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072000" y="4284000"/>
            <a:ext cx="2772000" cy="1080000"/>
          </a:xfrm>
        </p:spPr>
        <p:txBody>
          <a:bodyPr>
            <a:noAutofit/>
          </a:bodyPr>
          <a:lstStyle>
            <a:lvl1pPr>
              <a:defRPr sz="1800" b="0">
                <a:solidFill>
                  <a:schemeClr val="bg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00 Month 20YY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96E34DF-3C26-CCBC-435C-CF0218F67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5867118"/>
            <a:ext cx="4500000" cy="68488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 dirty="0"/>
              <a:t>NSW Department of Education</a:t>
            </a:r>
            <a:endParaRPr lang="en-AU" dirty="0"/>
          </a:p>
        </p:txBody>
      </p:sp>
      <p:pic>
        <p:nvPicPr>
          <p:cNvPr id="5" name="Picture 4" descr="NSW Government logo">
            <a:extLst>
              <a:ext uri="{FF2B5EF4-FFF2-40B4-BE49-F238E27FC236}">
                <a16:creationId xmlns:a16="http://schemas.microsoft.com/office/drawing/2014/main" id="{1275AC60-D9B4-4746-B3F7-C112360E69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5867118"/>
            <a:ext cx="630000" cy="684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3971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1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box and 2 Column Conten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216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728366C-8E0F-43D3-99CB-DE12D7F372E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000" y="2339999"/>
            <a:ext cx="4680000" cy="396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0000" y="2339999"/>
            <a:ext cx="6624000" cy="3960000"/>
          </a:xfrm>
        </p:spPr>
        <p:txBody>
          <a:bodyPr numCol="2" spcCol="180000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044F22-50EB-721D-DCB8-73255FFA7E2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F677D244-6A00-4BD3-ACE8-5EC2A13CC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B01DC35-DB3A-4874-A68A-86360932332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580728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699944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Text box and 2 Column Content box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728366C-8E0F-43D3-99CB-DE12D7F372E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000" y="1800225"/>
            <a:ext cx="4680000" cy="449977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0000" y="1800225"/>
            <a:ext cx="6624000" cy="4499774"/>
          </a:xfrm>
        </p:spPr>
        <p:txBody>
          <a:bodyPr numCol="2" spcCol="180000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044F22-50EB-721D-DCB8-73255FFA7E2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5A0FCAAA-70E2-4960-89F7-E534C412D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2916A36C-ED56-48CD-A0DE-B0EE6F84BBF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7108675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, pullout text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040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7997" cy="4140000"/>
          </a:xfrm>
        </p:spPr>
        <p:txBody>
          <a:bodyPr>
            <a:noAutofit/>
          </a:bodyPr>
          <a:lstStyle>
            <a:lvl1pPr>
              <a:defRPr sz="3600">
                <a:solidFill>
                  <a:srgbClr val="146CFD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6" cy="360000"/>
          </a:xfrm>
        </p:spPr>
        <p:txBody>
          <a:bodyPr anchor="b"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893420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, pullout text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1E143F9-7EC0-4AAA-8FBE-0E958CF620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503999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040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6DFE73-8EDC-49F9-98CE-69EE49E5367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00675" y="1800000"/>
            <a:ext cx="6407150" cy="4536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6743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eature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8B89783-DDB0-BFFC-2FB9-979DE48DC2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152001" y="0"/>
            <a:ext cx="503999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pic>
        <p:nvPicPr>
          <p:cNvPr id="12" name="Picture 11" descr="NSW Government logo">
            <a:extLst>
              <a:ext uri="{FF2B5EF4-FFF2-40B4-BE49-F238E27FC236}">
                <a16:creationId xmlns:a16="http://schemas.microsoft.com/office/drawing/2014/main" id="{5FC5D3ED-061A-37F0-98B5-C39727FE191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60321"/>
            <a:ext cx="630000" cy="684882"/>
          </a:xfrm>
          <a:prstGeom prst="rect">
            <a:avLst/>
          </a:prstGeom>
        </p:spPr>
      </p:pic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80EA86DC-5E49-961E-593B-0DE205CE08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17612" y="1800000"/>
            <a:ext cx="4426387" cy="453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5E2CE7-BAAF-4A0F-BCDC-D1B8B984B08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60363" y="1800001"/>
            <a:ext cx="6588125" cy="453571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6E72A7D1-A5EB-4D09-AD47-B0A275B76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6588488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7B9D695-CA75-41BE-8E93-58026D8541A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48336"/>
            <a:ext cx="6588125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8646634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Feature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8B89783-DDB0-BFFC-2FB9-979DE48DC2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152001" y="0"/>
            <a:ext cx="503999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pic>
        <p:nvPicPr>
          <p:cNvPr id="12" name="Picture 11" descr="NSW Government logo">
            <a:extLst>
              <a:ext uri="{FF2B5EF4-FFF2-40B4-BE49-F238E27FC236}">
                <a16:creationId xmlns:a16="http://schemas.microsoft.com/office/drawing/2014/main" id="{5FC5D3ED-061A-37F0-98B5-C39727FE191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60321"/>
            <a:ext cx="630000" cy="684882"/>
          </a:xfrm>
          <a:prstGeom prst="rect">
            <a:avLst/>
          </a:prstGeom>
        </p:spPr>
      </p:pic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80EA86DC-5E49-961E-593B-0DE205CE08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17612" y="1800000"/>
            <a:ext cx="4426387" cy="4536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1CB43674-C40D-7D08-3098-549DEE754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800000"/>
            <a:ext cx="6587996" cy="4536000"/>
          </a:xfrm>
        </p:spPr>
        <p:txBody>
          <a:bodyPr numCol="2" spcCol="180000"/>
          <a:lstStyle>
            <a:lvl1pPr>
              <a:defRPr sz="2200"/>
            </a:lvl1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288B2F92-9E9A-44B6-B1AC-D5D3E091E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6587995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EC2837A2-1CBF-4261-8400-72B50306E67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48336"/>
            <a:ext cx="6588125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7391957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knowledgement of Count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A0CE222A-58C3-0A08-99DB-534710A0C2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0" y="6350"/>
            <a:ext cx="5029200" cy="68453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8000" cy="4140000"/>
          </a:xfrm>
        </p:spPr>
        <p:txBody>
          <a:bodyPr>
            <a:noAutofit/>
          </a:bodyPr>
          <a:lstStyle>
            <a:lvl1pPr>
              <a:defRPr sz="1800">
                <a:solidFill>
                  <a:schemeClr val="tx1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00" y="0"/>
            <a:ext cx="5040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9" cy="360000"/>
          </a:xfrm>
        </p:spPr>
        <p:txBody>
          <a:bodyPr anchor="b"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1D6039-007D-7CE1-2455-85685924710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4131809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cknowledgement of Country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A0CE222A-58C3-0A08-99DB-534710A0C2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0" y="6350"/>
            <a:ext cx="5029200" cy="68453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8000" cy="4140000"/>
          </a:xfrm>
        </p:spPr>
        <p:txBody>
          <a:bodyPr>
            <a:noAutofit/>
          </a:bodyPr>
          <a:lstStyle>
            <a:lvl1pPr>
              <a:defRPr sz="1800">
                <a:solidFill>
                  <a:schemeClr val="tx1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00" y="0"/>
            <a:ext cx="5040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9" cy="360000"/>
          </a:xfrm>
        </p:spPr>
        <p:txBody>
          <a:bodyPr anchor="b"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1D6039-007D-7CE1-2455-85685924710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122922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cknowledgement of Country">
    <p:bg>
      <p:bgPr>
        <a:solidFill>
          <a:srgbClr val="0026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A0CE222A-58C3-0A08-99DB-534710A0C2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0" y="6350"/>
            <a:ext cx="5029200" cy="68453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8000" cy="4140000"/>
          </a:xfrm>
        </p:spPr>
        <p:txBody>
          <a:bodyPr>
            <a:noAutofit/>
          </a:bodyPr>
          <a:lstStyle>
            <a:lvl1pPr>
              <a:defRPr sz="1800">
                <a:solidFill>
                  <a:schemeClr val="bg1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00" y="0"/>
            <a:ext cx="5040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9" cy="360000"/>
          </a:xfrm>
        </p:spPr>
        <p:txBody>
          <a:bodyPr anchor="b">
            <a:noAutofit/>
          </a:bodyPr>
          <a:lstStyle>
            <a:lvl1pPr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1D6039-007D-7CE1-2455-85685924710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BCAB367-DE01-40E9-A368-655F816DA3C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0327" y="348916"/>
            <a:ext cx="653673" cy="689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1928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154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489BCDB-A0CC-B54C-ECE2-9EFE4F58BD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A74C7-627F-C434-F744-29348409A7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CB7A21B1-08A4-421B-AA52-B0854A5F5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88840D4-8AFA-479E-9A68-568C2F14997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50888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016379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12192001" cy="392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441F1C-5173-8DB5-B1C6-8E93B9C835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2" y="-5532"/>
            <a:ext cx="12192001" cy="222010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8" y="360000"/>
            <a:ext cx="11484001" cy="1648741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3924000"/>
            <a:ext cx="12192001" cy="2934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accent3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9B807B7-CC07-4C79-849F-41D584D6B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2205288"/>
            <a:ext cx="853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2385288"/>
            <a:ext cx="27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 dirty="0"/>
              <a:t>Subtitle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9280053-307C-4D8A-BF45-7B6743FA55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54400" y="2385288"/>
            <a:ext cx="3600000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D3A2FD3-519F-2044-B746-41CDD99A2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4399" y="2673288"/>
            <a:ext cx="359999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B400A8E-928A-43DB-8723-796D9A555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072000" y="2205288"/>
            <a:ext cx="277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072000" y="2385288"/>
            <a:ext cx="2772000" cy="287999"/>
          </a:xfrm>
        </p:spPr>
        <p:txBody>
          <a:bodyPr>
            <a:noAutofit/>
          </a:bodyPr>
          <a:lstStyle>
            <a:lvl1pPr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00 Month 20YY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96E34DF-3C26-CCBC-435C-CF0218F67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3042575"/>
            <a:ext cx="4500000" cy="68488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 dirty="0"/>
              <a:t>NSW Department of Education</a:t>
            </a:r>
            <a:endParaRPr lang="en-AU" dirty="0"/>
          </a:p>
        </p:txBody>
      </p:sp>
      <p:pic>
        <p:nvPicPr>
          <p:cNvPr id="5" name="Picture 4" descr="NSW Government logo">
            <a:extLst>
              <a:ext uri="{FF2B5EF4-FFF2-40B4-BE49-F238E27FC236}">
                <a16:creationId xmlns:a16="http://schemas.microsoft.com/office/drawing/2014/main" id="{1275AC60-D9B4-4746-B3F7-C112360E69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059119"/>
            <a:ext cx="630000" cy="684882"/>
          </a:xfrm>
          <a:prstGeom prst="rect">
            <a:avLst/>
          </a:prstGeom>
        </p:spPr>
      </p:pic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CE3745DC-AC8E-A131-2A57-EFBCFFD5CE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3924000"/>
            <a:ext cx="12192000" cy="2934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870554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1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A74C7-627F-C434-F744-29348409A7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E70140A7-B494-4ADF-8485-E52C7306B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C94CF964-0D7A-4F66-8FE1-E2E50D870BE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9695810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o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216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2340000"/>
            <a:ext cx="5616000" cy="37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2340000"/>
            <a:ext cx="5616000" cy="37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C0B6C8A-6222-B0CE-D530-EA6C14EF2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5E7C93-68FA-7ED1-D25E-41125776BC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E86C865E-A068-4FBE-B21E-C9D861952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BE794027-C1B1-4CB9-8AFE-582EC29DB3F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623457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0162768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 lower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1809750"/>
            <a:ext cx="5616000" cy="4310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1809750"/>
            <a:ext cx="5616000" cy="4310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5E7C93-68FA-7ED1-D25E-41125776BC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7753531B-D8A9-4B37-924D-FCDE48E22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4EE53A05-3D7E-4414-B822-57F7C3CD674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1862383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heading box with three column text box and image box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2160000"/>
            <a:ext cx="11484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652EAB0-9BF3-42B8-9260-854C74B776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0363" y="2340000"/>
            <a:ext cx="8532000" cy="1116002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Subheading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363" y="3600000"/>
            <a:ext cx="8532000" cy="2699999"/>
          </a:xfrm>
        </p:spPr>
        <p:txBody>
          <a:bodyPr numCol="3" spcCol="180000"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815A714-98D5-4052-AB2F-14DD929CCC2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72000" y="2340000"/>
            <a:ext cx="2736000" cy="3960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289E0-5097-5F11-B9C6-5305FA6340F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14599791-EF19-4673-AA81-5D6FF85F2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DE07C0E9-CC6F-48B9-A5AB-2914FBDFD3B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589275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8878998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ubheading box with three column text box and image box_no Lin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652EAB0-9BF3-42B8-9260-854C74B776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0363" y="2340000"/>
            <a:ext cx="8532000" cy="1116002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Subheading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363" y="3600000"/>
            <a:ext cx="8532000" cy="2699999"/>
          </a:xfrm>
        </p:spPr>
        <p:txBody>
          <a:bodyPr numCol="3" spcCol="180000"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815A714-98D5-4052-AB2F-14DD929CCC2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72000" y="2340000"/>
            <a:ext cx="2736000" cy="3960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289E0-5097-5F11-B9C6-5305FA6340F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9FF4BC1C-28FA-438D-B02E-F022AA594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60FD63DB-4575-4B45-9A01-C99009246C7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546545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67359546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caption at right over 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AA01239-4425-4D06-9E14-E14F3426F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1548000"/>
            <a:ext cx="5976000" cy="4680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192000" y="1548000"/>
            <a:ext cx="568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652EAB0-9BF3-42B8-9260-854C74B776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92000" y="1728000"/>
            <a:ext cx="5688000" cy="900000"/>
          </a:xfr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92000" y="2771999"/>
            <a:ext cx="5688000" cy="3240000"/>
          </a:xfrm>
        </p:spPr>
        <p:txBody>
          <a:bodyPr numCol="2" spcCol="180000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55E9072-3A33-4C6D-A549-4A012107B6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192000" y="6228000"/>
            <a:ext cx="568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C6E195-08D8-B578-8FC3-04019FAB286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EFC25D5C-75DB-4279-AC00-2D3207451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D9046FC8-7C55-4C92-84EC-77EF486F475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422509786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59998"/>
            <a:ext cx="2520000" cy="5976002"/>
          </a:xfrm>
        </p:spPr>
        <p:txBody>
          <a:bodyPr>
            <a:noAutofit/>
          </a:bodyPr>
          <a:lstStyle>
            <a:lvl1pPr>
              <a:defRPr sz="18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0B8F80F-22E3-47D7-8D99-80BFFDFB35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096000" y="360000"/>
            <a:ext cx="0" cy="59760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12002" y="360000"/>
            <a:ext cx="7560000" cy="5976000"/>
          </a:xfrm>
        </p:spPr>
        <p:txBody>
          <a:bodyPr numCol="1" spcCol="180000"/>
          <a:lstStyle>
            <a:lvl1pPr>
              <a:defRPr sz="3600">
                <a:solidFill>
                  <a:schemeClr val="accent1"/>
                </a:solidFill>
              </a:defRPr>
            </a:lvl1pPr>
            <a:lvl2pPr>
              <a:defRPr sz="1800">
                <a:latin typeface="+mn-lt"/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1873845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lumn text above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165CECD-C00D-4560-9C97-AE28A85358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0000"/>
            <a:ext cx="12192000" cy="523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AB6FE45-2247-43AE-AFB0-3C1EC574D8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59998" y="1909282"/>
            <a:ext cx="11483999" cy="4210718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17468B5-9304-8780-B3F7-E48A7589B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22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 dirty="0"/>
          </a:p>
        </p:txBody>
      </p:sp>
      <p:sp>
        <p:nvSpPr>
          <p:cNvPr id="10" name="Title 4">
            <a:extLst>
              <a:ext uri="{FF2B5EF4-FFF2-40B4-BE49-F238E27FC236}">
                <a16:creationId xmlns:a16="http://schemas.microsoft.com/office/drawing/2014/main" id="{4B69FB63-5913-44B0-9BCA-4B6E66CE4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98" y="360000"/>
            <a:ext cx="10260002" cy="522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A905C52-CF4B-447B-B93D-A86FD209402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45121981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2 column text above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AB6FE45-2247-43AE-AFB0-3C1EC574D8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59998" y="1909282"/>
            <a:ext cx="11483999" cy="4210718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17468B5-9304-8780-B3F7-E48A7589B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22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 dirty="0"/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05BC5410-7E55-4593-BA28-5E8E6B37D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CAC8508-E60B-446A-8E8E-4CDD0947B71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83213649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two multi-conten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E937FAD-09C4-B9AC-E0F8-D88B1E980A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597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A1EC6F40-A8A0-4128-90D0-E467B3027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9750" y="1728788"/>
            <a:ext cx="6229350" cy="4607212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2CE467A-6B5B-43F6-973F-5169158567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948000" y="1728000"/>
            <a:ext cx="0" cy="46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27999" y="1727999"/>
            <a:ext cx="4715997" cy="205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28000" y="3924000"/>
            <a:ext cx="4715996" cy="205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0EAFF04E-EED2-4901-9136-39CEC8DFA2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127998" y="6048000"/>
            <a:ext cx="4716000" cy="288000"/>
          </a:xfrm>
        </p:spPr>
        <p:txBody>
          <a:bodyPr anchor="b" anchorCtr="0">
            <a:normAutofit/>
          </a:bodyPr>
          <a:lstStyle>
            <a:lvl1pPr>
              <a:defRPr sz="10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7D6739-5371-B762-58B3-DA849DE6A79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79691CFB-7E44-4ABC-B663-13EAB9E12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48" y="360000"/>
            <a:ext cx="9900251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91B4D21B-6662-499E-B4B3-F33ABC0C0C3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39748" y="1016704"/>
            <a:ext cx="9900252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56369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FED08CF-2518-2327-406C-6026029FD0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60000" y="0"/>
            <a:ext cx="7776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7B4648-D1B6-2648-37DC-35CC3262B2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420000" y="360000"/>
            <a:ext cx="0" cy="6192773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A6070B46-EC77-177A-DA25-5155F929B19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99997" y="1259999"/>
            <a:ext cx="6948000" cy="270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1481CC-14AE-44A2-E62B-3050FD8021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599997" y="360000"/>
            <a:ext cx="3599996" cy="684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1400">
                <a:solidFill>
                  <a:schemeClr val="bg1"/>
                </a:solidFill>
                <a:latin typeface="Public Sans" pitchFamily="2" charset="0"/>
              </a:defRPr>
            </a:lvl1pPr>
          </a:lstStyle>
          <a:p>
            <a:r>
              <a:rPr lang="en-US" dirty="0"/>
              <a:t>NSW Department of Education</a:t>
            </a:r>
            <a:endParaRPr lang="en-AU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55A48081-2B8F-CBA5-A4D1-4D0CEEEDB3C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99997" y="4248000"/>
            <a:ext cx="6947996" cy="1152000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9" name="Text Placeholder 14">
            <a:extLst>
              <a:ext uri="{FF2B5EF4-FFF2-40B4-BE49-F238E27FC236}">
                <a16:creationId xmlns:a16="http://schemas.microsoft.com/office/drawing/2014/main" id="{AEED1A4F-C99E-03ED-E8E3-C614DDDC05B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599997" y="5832773"/>
            <a:ext cx="3600000" cy="396000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solidFill>
                  <a:schemeClr val="bg1"/>
                </a:solidFill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60E763D3-A13C-06E4-9014-2E3B1340780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600000" y="6264773"/>
            <a:ext cx="3599999" cy="288000"/>
          </a:xfrm>
        </p:spPr>
        <p:txBody>
          <a:bodyPr anchor="b" anchorCtr="0"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37F13F42-B330-47E5-3F90-36734EC0897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847995" y="5832773"/>
            <a:ext cx="2700000" cy="720000"/>
          </a:xfrm>
        </p:spPr>
        <p:txBody>
          <a:bodyPr anchor="b">
            <a:noAutofit/>
          </a:bodyPr>
          <a:lstStyle>
            <a:lvl1pPr algn="r">
              <a:defRPr sz="1800" b="0">
                <a:solidFill>
                  <a:schemeClr val="bg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AEA5A75-B013-2CCC-2269-682E37F0B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060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9862684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arts with supporting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6E96714-DAB5-89E1-9A49-F9D9F3DE01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360000"/>
            <a:ext cx="0" cy="597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hart Placeholder 11">
            <a:extLst>
              <a:ext uri="{FF2B5EF4-FFF2-40B4-BE49-F238E27FC236}">
                <a16:creationId xmlns:a16="http://schemas.microsoft.com/office/drawing/2014/main" id="{D7E1CAC4-88FF-4E85-8A37-9D1F4A8514EE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539750" y="1547999"/>
            <a:ext cx="7560000" cy="3888000"/>
          </a:xfrm>
        </p:spPr>
        <p:txBody>
          <a:bodyPr/>
          <a:lstStyle/>
          <a:p>
            <a:r>
              <a:rPr lang="en-US" dirty="0"/>
              <a:t>Click icon to add chart</a:t>
            </a:r>
            <a:endParaRPr lang="en-AU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CD3768AF-49AB-464E-9DF6-68376B8AC32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39750" y="5544000"/>
            <a:ext cx="7560000" cy="792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latin typeface="+mn-lt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2CE467A-6B5B-43F6-973F-5169158567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28000" y="3276000"/>
            <a:ext cx="0" cy="30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hart Placeholder 17">
            <a:extLst>
              <a:ext uri="{FF2B5EF4-FFF2-40B4-BE49-F238E27FC236}">
                <a16:creationId xmlns:a16="http://schemas.microsoft.com/office/drawing/2014/main" id="{0F4F51DE-C82F-4C69-9901-7D4EF2CBE8D4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9108000" y="3276000"/>
            <a:ext cx="2736000" cy="2159999"/>
          </a:xfrm>
        </p:spPr>
        <p:txBody>
          <a:bodyPr/>
          <a:lstStyle/>
          <a:p>
            <a:r>
              <a:rPr lang="en-US" dirty="0"/>
              <a:t>Click icon to add chart</a:t>
            </a:r>
            <a:endParaRPr lang="en-AU" dirty="0"/>
          </a:p>
        </p:txBody>
      </p:sp>
      <p:sp>
        <p:nvSpPr>
          <p:cNvPr id="21" name="Text Placeholder 19">
            <a:extLst>
              <a:ext uri="{FF2B5EF4-FFF2-40B4-BE49-F238E27FC236}">
                <a16:creationId xmlns:a16="http://schemas.microsoft.com/office/drawing/2014/main" id="{2A94C0C8-30F5-4B00-BC99-C6DFC381A6C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08000" y="5544000"/>
            <a:ext cx="2735999" cy="792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latin typeface="+mn-lt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B538D5-1269-AD49-5ECE-E3F740C2007D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10741BC9-5810-4402-AD5B-2DD451F81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360000"/>
            <a:ext cx="990025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6173B19-BDA0-4232-B1D7-D85D6B594E6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9750" y="1016704"/>
            <a:ext cx="990025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91259625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70612CD-1BF1-42B5-8546-A674A0B866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154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1800000"/>
            <a:ext cx="5400000" cy="540000"/>
          </a:xfrm>
        </p:spPr>
        <p:txBody>
          <a:bodyPr anchor="t">
            <a:noAutofit/>
          </a:bodyPr>
          <a:lstStyle>
            <a:lvl1pPr marL="0" indent="0">
              <a:buNone/>
              <a:defRPr sz="20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9999" y="2340000"/>
            <a:ext cx="5400000" cy="37800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8000" y="1800000"/>
            <a:ext cx="5400000" cy="540000"/>
          </a:xfrm>
        </p:spPr>
        <p:txBody>
          <a:bodyPr anchor="t">
            <a:noAutofit/>
          </a:bodyPr>
          <a:lstStyle>
            <a:lvl1pPr marL="0" indent="0">
              <a:buNone/>
              <a:defRPr sz="20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08000" y="2340000"/>
            <a:ext cx="5400000" cy="37800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AADAD-B302-2C54-28BE-DE627A1513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22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C0920B-AC4B-0EAF-B89F-B7D59046919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F2CB1FCA-D1E5-416B-B1F2-710F1C82D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04324E8E-03E6-4838-9622-D9823630F78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50888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9659563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CF8C2E4-E0FA-4F11-9270-098EDFE8B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C65DF8EF-3190-4490-9931-2111E922931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96685124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39702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FED08CF-2518-2327-406C-6026029FD0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60000" y="0"/>
            <a:ext cx="7776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7B4648-D1B6-2648-37DC-35CC3262B2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420000" y="360000"/>
            <a:ext cx="0" cy="6192773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A6070B46-EC77-177A-DA25-5155F929B19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99997" y="1259999"/>
            <a:ext cx="6948000" cy="270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1481CC-14AE-44A2-E62B-3050FD8021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599997" y="360000"/>
            <a:ext cx="3599996" cy="684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 dirty="0"/>
              <a:t>NSW Department of Education</a:t>
            </a:r>
            <a:endParaRPr lang="en-AU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55A48081-2B8F-CBA5-A4D1-4D0CEEEDB3C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99997" y="4248000"/>
            <a:ext cx="6947996" cy="1152000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9" name="Text Placeholder 14">
            <a:extLst>
              <a:ext uri="{FF2B5EF4-FFF2-40B4-BE49-F238E27FC236}">
                <a16:creationId xmlns:a16="http://schemas.microsoft.com/office/drawing/2014/main" id="{AEED1A4F-C99E-03ED-E8E3-C614DDDC05B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599997" y="5832773"/>
            <a:ext cx="3600000" cy="396000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60E763D3-A13C-06E4-9014-2E3B1340780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600000" y="6264773"/>
            <a:ext cx="3599999" cy="288000"/>
          </a:xfrm>
        </p:spPr>
        <p:txBody>
          <a:bodyPr anchor="b" anchorCtr="0"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37F13F42-B330-47E5-3F90-36734EC0897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847995" y="5832773"/>
            <a:ext cx="2700000" cy="720000"/>
          </a:xfrm>
        </p:spPr>
        <p:txBody>
          <a:bodyPr anchor="b">
            <a:noAutofit/>
          </a:bodyPr>
          <a:lstStyle>
            <a:lvl1pPr algn="r"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AEA5A75-B013-2CCC-2269-682E37F0B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060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87953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5040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E3775B0C-7FFD-4E7F-AC26-D5F1E787B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359998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 dirty="0"/>
              <a:t>NSW Department of Education</a:t>
            </a: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0001" y="1044000"/>
            <a:ext cx="4500000" cy="2520000"/>
          </a:xfrm>
          <a:ln>
            <a:noFill/>
          </a:ln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1" y="3707999"/>
            <a:ext cx="4500000" cy="1188000"/>
          </a:xfrm>
        </p:spPr>
        <p:txBody>
          <a:bodyPr anchor="t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6" name="Text Placeholder 14">
            <a:extLst>
              <a:ext uri="{FF2B5EF4-FFF2-40B4-BE49-F238E27FC236}">
                <a16:creationId xmlns:a16="http://schemas.microsoft.com/office/drawing/2014/main" id="{CBD988A2-69DC-6498-35F1-5A52AD30CEA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9997" y="5039998"/>
            <a:ext cx="4499999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1B4A246-8750-3B76-6335-2AB14257378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9997" y="5327998"/>
            <a:ext cx="449999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9999" y="6192000"/>
            <a:ext cx="4499999" cy="360000"/>
          </a:xfrm>
        </p:spPr>
        <p:txBody>
          <a:bodyPr anchor="b" anchorCtr="0">
            <a:noAutofit/>
          </a:bodyPr>
          <a:lstStyle>
            <a:lvl1pPr algn="l"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7081598-8EF9-4067-828C-DA3306F3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40000" y="0"/>
            <a:ext cx="2880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646A5C8-9FAD-4A32-B2BD-9D5DD5101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919999" y="0"/>
            <a:ext cx="265187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Public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132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F646A5C8-9FAD-4A32-B2BD-9D5DD5101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7128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Public Sans" pitchFamily="2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283C022-C11C-47A8-B2C6-38BBC7F577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E3775B0C-7FFD-4E7F-AC26-D5F1E787B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999" y="359998"/>
            <a:ext cx="6192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r>
              <a:rPr lang="en-US" dirty="0"/>
              <a:t>NSW Department of Education</a:t>
            </a: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9999" y="1044000"/>
            <a:ext cx="6191997" cy="2520000"/>
          </a:xfrm>
          <a:ln>
            <a:noFill/>
          </a:ln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Presentation </a:t>
            </a:r>
            <a:br>
              <a:rPr lang="en-US"/>
            </a:br>
            <a:r>
              <a:rPr lang="en-US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3708000"/>
            <a:ext cx="6191996" cy="1188000"/>
          </a:xfrm>
        </p:spPr>
        <p:txBody>
          <a:bodyPr anchor="t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5FC58E93-7580-E9FF-6148-0F5E545477C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0000" y="5039998"/>
            <a:ext cx="6191993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1F0629B0-A42C-4FB6-B454-03D8AB00E8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40000" y="5327998"/>
            <a:ext cx="619198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7" name="Text Placeholder 14">
            <a:extLst>
              <a:ext uri="{FF2B5EF4-FFF2-40B4-BE49-F238E27FC236}">
                <a16:creationId xmlns:a16="http://schemas.microsoft.com/office/drawing/2014/main" id="{FC583E1C-2B14-0034-2E56-1DF5C19C56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" y="6192000"/>
            <a:ext cx="6191993" cy="360000"/>
          </a:xfrm>
        </p:spPr>
        <p:txBody>
          <a:bodyPr anchor="b" anchorCtr="0">
            <a:noAutofit/>
          </a:bodyPr>
          <a:lstStyle>
            <a:lvl1pPr algn="l"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7081598-8EF9-4067-828C-DA3306F3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99414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F646A5C8-9FAD-4A32-B2BD-9D5DD5101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7128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Public Sans" pitchFamily="2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283C022-C11C-47A8-B2C6-38BBC7F577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E3775B0C-7FFD-4E7F-AC26-D5F1E787B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999" y="359998"/>
            <a:ext cx="6192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bg1"/>
                </a:solidFill>
                <a:latin typeface="Public Sans" pitchFamily="2" charset="0"/>
              </a:defRPr>
            </a:lvl1pPr>
          </a:lstStyle>
          <a:p>
            <a:r>
              <a:rPr lang="en-US" dirty="0"/>
              <a:t>NSW Department of Education</a:t>
            </a: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9999" y="1044000"/>
            <a:ext cx="6191997" cy="2520000"/>
          </a:xfrm>
          <a:ln>
            <a:noFill/>
          </a:ln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Presentation </a:t>
            </a:r>
            <a:br>
              <a:rPr lang="en-US"/>
            </a:br>
            <a:r>
              <a:rPr lang="en-US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3708000"/>
            <a:ext cx="6191996" cy="1188000"/>
          </a:xfrm>
        </p:spPr>
        <p:txBody>
          <a:bodyPr anchor="t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5FC58E93-7580-E9FF-6148-0F5E545477C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0000" y="5039998"/>
            <a:ext cx="6191993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bg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1F0629B0-A42C-4FB6-B454-03D8AB00E8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40000" y="5327998"/>
            <a:ext cx="6191989" cy="792000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7" name="Text Placeholder 14">
            <a:extLst>
              <a:ext uri="{FF2B5EF4-FFF2-40B4-BE49-F238E27FC236}">
                <a16:creationId xmlns:a16="http://schemas.microsoft.com/office/drawing/2014/main" id="{FC583E1C-2B14-0034-2E56-1DF5C19C56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" y="6192000"/>
            <a:ext cx="6191993" cy="360000"/>
          </a:xfrm>
        </p:spPr>
        <p:txBody>
          <a:bodyPr anchor="b" anchorCtr="0">
            <a:noAutofit/>
          </a:bodyPr>
          <a:lstStyle>
            <a:lvl1pPr algn="l">
              <a:defRPr sz="1800" b="0">
                <a:solidFill>
                  <a:schemeClr val="bg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7081598-8EF9-4067-828C-DA3306F3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29444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tx1"/>
                </a:solidFill>
                <a:latin typeface="Public Sans" pitchFamily="2" charset="0"/>
              </a:defRPr>
            </a:lvl1pPr>
          </a:lstStyle>
          <a:p>
            <a:r>
              <a:rPr lang="en-US" dirty="0"/>
              <a:t>NSW Department of Education</a:t>
            </a:r>
            <a:endParaRPr lang="en-AU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548000"/>
            <a:ext cx="12192001" cy="180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348000"/>
            <a:ext cx="12192001" cy="351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0000" y="3600000"/>
            <a:ext cx="7200000" cy="252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9999" y="1908000"/>
            <a:ext cx="72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952000" y="3978000"/>
            <a:ext cx="2880000" cy="2880000"/>
          </a:xfrm>
        </p:spPr>
        <p:txBody>
          <a:bodyPr anchor="b">
            <a:noAutofit/>
          </a:bodyPr>
          <a:lstStyle>
            <a:lvl1pPr algn="r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accent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4282873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image" Target="../media/image2.png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8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 descr="NSW Government logo">
            <a:extLst>
              <a:ext uri="{FF2B5EF4-FFF2-40B4-BE49-F238E27FC236}">
                <a16:creationId xmlns:a16="http://schemas.microsoft.com/office/drawing/2014/main" id="{CCBF5FED-71CD-4122-8BE4-CA4C03A99224}"/>
              </a:ext>
            </a:extLst>
          </p:cNvPr>
          <p:cNvPicPr>
            <a:picLocks noChangeAspect="1"/>
          </p:cNvPicPr>
          <p:nvPr userDrawn="1"/>
        </p:nvPicPr>
        <p:blipFill>
          <a:blip r:embed="rId4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60321"/>
            <a:ext cx="630000" cy="684882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1620000"/>
            <a:ext cx="11484000" cy="453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24000" y="6516000"/>
            <a:ext cx="720000" cy="1800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8AFF8C-6EAC-4301-9800-49DD3EDD3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-2622931" y="14626"/>
            <a:ext cx="2544960" cy="553997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63681" marR="0" lvl="0" indent="-163681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AU" sz="800" b="1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OPEN IN DESKTOP APP</a:t>
            </a:r>
          </a:p>
          <a:p>
            <a:pPr marL="163681" marR="0" lvl="0" indent="-163681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This will enable full functionality of the template.</a:t>
            </a:r>
          </a:p>
          <a:p>
            <a:pPr marL="163681" indent="-163681" algn="l">
              <a:buFont typeface="+mj-lt"/>
              <a:buNone/>
            </a:pPr>
            <a:endParaRPr lang="en-AU" sz="8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r>
              <a:rPr lang="en-AU" sz="800" b="1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CHOOSE A SLIDE STYLE FROM 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Home tab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New Slide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Choose layout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 layout goes awry, select Reset</a:t>
            </a:r>
            <a:endParaRPr lang="en-AU" sz="8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endParaRPr lang="en-AU" sz="8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r>
              <a:rPr lang="en-AU" sz="800" b="1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TEXT</a:t>
            </a:r>
          </a:p>
          <a:p>
            <a:pPr marL="0" indent="0" algn="l">
              <a:buFont typeface="+mj-lt"/>
              <a:buNone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There are 5 levels of formatted text available.</a:t>
            </a:r>
          </a:p>
          <a:p>
            <a:pPr marL="0" indent="0" algn="l">
              <a:buFont typeface="+mj-lt"/>
              <a:buNone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Please move between text  levels using the increase/decrease button on the menu above.</a:t>
            </a:r>
          </a:p>
          <a:p>
            <a:pPr marL="163681" indent="-163681" algn="l">
              <a:buFont typeface="+mj-lt"/>
              <a:buNone/>
            </a:pPr>
            <a:endParaRPr lang="en-AU" sz="8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endParaRPr lang="en-AU" sz="8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endParaRPr lang="en-AU" sz="8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r>
              <a:rPr lang="en-AU" sz="800" b="1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CHANGE SLIDE BACKGROUND/COLOUR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Design Menu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Format Background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colour from palette OR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Picture or Texture Fill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Find image </a:t>
            </a:r>
          </a:p>
          <a:p>
            <a:pPr marL="163681" indent="-163681" algn="l">
              <a:buFont typeface="+mj-lt"/>
              <a:buNone/>
            </a:pPr>
            <a:endParaRPr lang="en-AU" sz="8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r>
              <a:rPr lang="en-AU" sz="800" b="1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REPLACE IMAGE IN SHAPE OR ON PAGE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Right click on image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Change Picture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your image</a:t>
            </a:r>
          </a:p>
          <a:p>
            <a:pPr marL="0" indent="0" algn="l">
              <a:buFont typeface="+mj-lt"/>
              <a:buNone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on icon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Find the new image</a:t>
            </a:r>
          </a:p>
          <a:p>
            <a:pPr marL="163681" indent="-163681" algn="l">
              <a:buFont typeface="+mj-lt"/>
              <a:buNone/>
            </a:pPr>
            <a:endParaRPr lang="en-AU" sz="8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r>
              <a:rPr lang="en-AU" sz="800" b="1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REPOSITION IMAGE WITHIN SHAPE 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on image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US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Picture Format menu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US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on Crop button dropdown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fit the whole image inside select FIT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use only a portion select FILL then crop, move or resize image to show properly within shape.</a:t>
            </a:r>
          </a:p>
          <a:p>
            <a:pPr marL="163681" indent="-163681" algn="l">
              <a:buFont typeface="+mj-lt"/>
              <a:buNone/>
            </a:pPr>
            <a:endParaRPr lang="en-AU" sz="8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r>
              <a:rPr lang="en-AU" sz="800" b="1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ADD/CHANGE FOOTER</a:t>
            </a:r>
          </a:p>
          <a:p>
            <a:pPr marL="239178" lvl="0" indent="-239178" algn="l" defTabSz="1219170" rtl="0" eaLnBrk="1" latinLnBrk="0" hangingPunct="1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Insert Menu</a:t>
            </a:r>
          </a:p>
          <a:p>
            <a:pPr marL="239178" lvl="0" indent="-239178" algn="l" defTabSz="1219170" rtl="0" eaLnBrk="1" latinLnBrk="0" hangingPunct="1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Header &amp; Footer</a:t>
            </a:r>
          </a:p>
          <a:p>
            <a:pPr marL="239178" lvl="0" indent="-239178" algn="l" defTabSz="1219170" rtl="0" eaLnBrk="1" latinLnBrk="0" hangingPunct="1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Tick to activate/Untick to remove</a:t>
            </a:r>
          </a:p>
          <a:p>
            <a:pPr marL="239178" lvl="0" indent="-239178" algn="l" defTabSz="1219170" rtl="0" eaLnBrk="1" latinLnBrk="0" hangingPunct="1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Change text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5497C0B-0C24-4334-9150-A2D01FE29E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622931" y="1682950"/>
            <a:ext cx="632972" cy="215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316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703" r:id="rId2"/>
    <p:sldLayoutId id="2147483702" r:id="rId3"/>
    <p:sldLayoutId id="2147483688" r:id="rId4"/>
    <p:sldLayoutId id="2147483705" r:id="rId5"/>
    <p:sldLayoutId id="2147483668" r:id="rId6"/>
    <p:sldLayoutId id="2147483671" r:id="rId7"/>
    <p:sldLayoutId id="2147483706" r:id="rId8"/>
    <p:sldLayoutId id="2147483673" r:id="rId9"/>
    <p:sldLayoutId id="2147483674" r:id="rId10"/>
    <p:sldLayoutId id="2147483707" r:id="rId11"/>
    <p:sldLayoutId id="2147483711" r:id="rId12"/>
    <p:sldLayoutId id="2147483675" r:id="rId13"/>
    <p:sldLayoutId id="2147483712" r:id="rId14"/>
    <p:sldLayoutId id="2147483676" r:id="rId15"/>
    <p:sldLayoutId id="2147483662" r:id="rId16"/>
    <p:sldLayoutId id="2147483690" r:id="rId17"/>
    <p:sldLayoutId id="2147483672" r:id="rId18"/>
    <p:sldLayoutId id="2147483691" r:id="rId19"/>
    <p:sldLayoutId id="2147483677" r:id="rId20"/>
    <p:sldLayoutId id="2147483692" r:id="rId21"/>
    <p:sldLayoutId id="2147483678" r:id="rId22"/>
    <p:sldLayoutId id="2147483710" r:id="rId23"/>
    <p:sldLayoutId id="2147483698" r:id="rId24"/>
    <p:sldLayoutId id="2147483699" r:id="rId25"/>
    <p:sldLayoutId id="2147483689" r:id="rId26"/>
    <p:sldLayoutId id="2147483713" r:id="rId27"/>
    <p:sldLayoutId id="2147483714" r:id="rId28"/>
    <p:sldLayoutId id="2147483664" r:id="rId29"/>
    <p:sldLayoutId id="2147483693" r:id="rId30"/>
    <p:sldLayoutId id="2147483684" r:id="rId31"/>
    <p:sldLayoutId id="2147483694" r:id="rId32"/>
    <p:sldLayoutId id="2147483687" r:id="rId33"/>
    <p:sldLayoutId id="2147483696" r:id="rId34"/>
    <p:sldLayoutId id="2147483680" r:id="rId35"/>
    <p:sldLayoutId id="2147483681" r:id="rId36"/>
    <p:sldLayoutId id="2147483697" r:id="rId37"/>
    <p:sldLayoutId id="2147483709" r:id="rId38"/>
    <p:sldLayoutId id="2147483685" r:id="rId39"/>
    <p:sldLayoutId id="2147483686" r:id="rId40"/>
    <p:sldLayoutId id="2147483665" r:id="rId41"/>
    <p:sldLayoutId id="2147483666" r:id="rId42"/>
    <p:sldLayoutId id="2147483667" r:id="rId43"/>
  </p:sldLayoutIdLst>
  <p:hf hd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377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377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377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-180000" algn="l" defTabSz="914377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377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Times New Roman" panose="02020603050405020304" pitchFamily="18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inography.com/2012/01/australia_as_a_lesson_on_curre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1.xml"/><Relationship Id="rId4" Type="http://schemas.openxmlformats.org/officeDocument/2006/relationships/hyperlink" Target="https://creativecommons.org/licenses/by-nc-sa/3.0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5BA3B2A6-BFB1-7E9F-3A9E-A94F7B3F2D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The secrets to keeping more money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280F012C-82F8-CD73-FF8D-288DD577190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AU" dirty="0"/>
              <a:t>Explicit teaching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D52552D-EFFA-5A9C-656E-67E0E798CF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NSW Department of Education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29813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4DCFA50-4221-77BE-892B-12630A5096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NSW Department of Education</a:t>
            </a:r>
            <a:endParaRPr lang="en-AU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D3522FA-5BD6-E1F8-4E8E-9760FDE666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Launch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82C86F-7425-E900-21B0-0FE8F0E10F6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AU" dirty="0"/>
              <a:t>Who should be taxed the most?</a:t>
            </a:r>
          </a:p>
        </p:txBody>
      </p:sp>
      <p:pic>
        <p:nvPicPr>
          <p:cNvPr id="8" name="Picture Placeholder 7" descr="Australian money notes.">
            <a:extLst>
              <a:ext uri="{FF2B5EF4-FFF2-40B4-BE49-F238E27FC236}">
                <a16:creationId xmlns:a16="http://schemas.microsoft.com/office/drawing/2014/main" id="{7E702E36-3E66-77A2-6F0E-4B5BAB4029F9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p:blipFill>
        <p:spPr/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5238B91-46F7-20EA-13B7-93AF49D215E3}"/>
              </a:ext>
            </a:extLst>
          </p:cNvPr>
          <p:cNvSpPr txBox="1"/>
          <p:nvPr/>
        </p:nvSpPr>
        <p:spPr>
          <a:xfrm>
            <a:off x="7128000" y="6858000"/>
            <a:ext cx="370800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AU" sz="900" dirty="0">
                <a:hlinkClick r:id="rId3" tooltip="https://www.vinography.com/2012/01/australia_as_a_lesson_on_curre"/>
              </a:rPr>
              <a:t>This Photo</a:t>
            </a:r>
            <a:r>
              <a:rPr lang="en-AU" sz="900" dirty="0"/>
              <a:t> by Unknown Author is licensed under </a:t>
            </a:r>
            <a:r>
              <a:rPr lang="en-AU" sz="900" dirty="0">
                <a:hlinkClick r:id="rId4" tooltip="https://creativecommons.org/licenses/by-nc-sa/3.0/"/>
              </a:rPr>
              <a:t>CC BY-SA-NC</a:t>
            </a:r>
            <a:endParaRPr lang="en-AU" sz="900" dirty="0"/>
          </a:p>
        </p:txBody>
      </p:sp>
    </p:spTree>
    <p:extLst>
      <p:ext uri="{BB962C8B-B14F-4D97-AF65-F5344CB8AC3E}">
        <p14:creationId xmlns:p14="http://schemas.microsoft.com/office/powerpoint/2010/main" val="521763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96118C5B-8AB6-9F17-6329-974E3F027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Riley and Luca (1)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78143A0C-56FB-47F7-3A8B-606D2BF126D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Who should be taxed the most?</a:t>
            </a:r>
          </a:p>
        </p:txBody>
      </p:sp>
      <p:sp>
        <p:nvSpPr>
          <p:cNvPr id="6" name="Content Placeholder 10">
            <a:extLst>
              <a:ext uri="{FF2B5EF4-FFF2-40B4-BE49-F238E27FC236}">
                <a16:creationId xmlns:a16="http://schemas.microsoft.com/office/drawing/2014/main" id="{85517B18-0A76-05A2-D006-141DF1FC51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620000"/>
            <a:ext cx="11484000" cy="986722"/>
          </a:xfrm>
        </p:spPr>
        <p:txBody>
          <a:bodyPr/>
          <a:lstStyle/>
          <a:p>
            <a:r>
              <a:rPr lang="en-AU" dirty="0"/>
              <a:t>Consider Riley and Luca’s income and work conditions. Who should get taxed the most?</a:t>
            </a:r>
          </a:p>
        </p:txBody>
      </p:sp>
      <p:graphicFrame>
        <p:nvGraphicFramePr>
          <p:cNvPr id="13" name="Table 13" descr="A table with 2 columns and 2 rows. The 1st row is for headings, with the 1st column heading, &quot;Riley&quot; and the 2nd column heading, &quot;Luca&quot;. The 1st row under the heading &quot;Riley&quot; reads, &quot;Income = $100,000 per annum&quot;. The 1st row under the heading &quot;Luca&quot; reads, &quot;Income = $100,000 per annum&quot;.">
            <a:extLst>
              <a:ext uri="{FF2B5EF4-FFF2-40B4-BE49-F238E27FC236}">
                <a16:creationId xmlns:a16="http://schemas.microsoft.com/office/drawing/2014/main" id="{E385599E-14F7-88CF-8CA8-6D6C5887E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3806263"/>
              </p:ext>
            </p:extLst>
          </p:nvPr>
        </p:nvGraphicFramePr>
        <p:xfrm>
          <a:off x="366232" y="2113361"/>
          <a:ext cx="11117768" cy="112379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558884">
                  <a:extLst>
                    <a:ext uri="{9D8B030D-6E8A-4147-A177-3AD203B41FA5}">
                      <a16:colId xmlns:a16="http://schemas.microsoft.com/office/drawing/2014/main" val="4287267538"/>
                    </a:ext>
                  </a:extLst>
                </a:gridCol>
                <a:gridCol w="5558884">
                  <a:extLst>
                    <a:ext uri="{9D8B030D-6E8A-4147-A177-3AD203B41FA5}">
                      <a16:colId xmlns:a16="http://schemas.microsoft.com/office/drawing/2014/main" val="3663744648"/>
                    </a:ext>
                  </a:extLst>
                </a:gridCol>
              </a:tblGrid>
              <a:tr h="425123">
                <a:tc>
                  <a:txBody>
                    <a:bodyPr/>
                    <a:lstStyle/>
                    <a:p>
                      <a:pPr algn="ctr"/>
                      <a:r>
                        <a:rPr lang="en-AU" sz="2400" dirty="0">
                          <a:latin typeface="+mj-lt"/>
                        </a:rPr>
                        <a:t>Riley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dirty="0">
                          <a:latin typeface="+mj-lt"/>
                        </a:rPr>
                        <a:t>Luca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6490133"/>
                  </a:ext>
                </a:extLst>
              </a:tr>
              <a:tr h="666590">
                <a:tc>
                  <a:txBody>
                    <a:bodyPr/>
                    <a:lstStyle/>
                    <a:p>
                      <a:r>
                        <a:rPr lang="en-AU" sz="2000" dirty="0">
                          <a:latin typeface="+mn-lt"/>
                        </a:rPr>
                        <a:t>Income = $100 000 p.a.</a:t>
                      </a: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dirty="0">
                          <a:latin typeface="+mn-lt"/>
                        </a:rPr>
                        <a:t>Income = $100 000 p.a.</a:t>
                      </a: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6369379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EB0DD1-4165-776B-DF18-2A2BFD5FD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36627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96118C5B-8AB6-9F17-6329-974E3F027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Riley and Luca (2)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78143A0C-56FB-47F7-3A8B-606D2BF126D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Who should be taxed the most?</a:t>
            </a:r>
          </a:p>
        </p:txBody>
      </p:sp>
      <p:sp>
        <p:nvSpPr>
          <p:cNvPr id="6" name="Content Placeholder 10">
            <a:extLst>
              <a:ext uri="{FF2B5EF4-FFF2-40B4-BE49-F238E27FC236}">
                <a16:creationId xmlns:a16="http://schemas.microsoft.com/office/drawing/2014/main" id="{85517B18-0A76-05A2-D006-141DF1FC51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620000"/>
            <a:ext cx="11484000" cy="986722"/>
          </a:xfrm>
        </p:spPr>
        <p:txBody>
          <a:bodyPr/>
          <a:lstStyle/>
          <a:p>
            <a:r>
              <a:rPr lang="en-AU" dirty="0"/>
              <a:t>Consider Riley and Luca’s income and work conditions. Who should get taxed the most?</a:t>
            </a:r>
          </a:p>
        </p:txBody>
      </p:sp>
      <p:graphicFrame>
        <p:nvGraphicFramePr>
          <p:cNvPr id="13" name="Table 13" descr="A table with 2 columns and 3 rows. The 1st row is for headings, with the 1st column heading, &quot;Riley&quot; and the 2nd column heading, &quot;Luca&quot;. The 1st row under the heading &quot;Riley&quot; reads, &quot;Income = $100,000 per annum&quot;. The 1st row under the heading &quot;Luca&quot; reads, &quot;Income = $100,000 per annum&quot;. The 2nd row under the heading &quot;Riley&quot; reads, &quot;Has $12,000 in a savings account, gaining interest monthly.&quot; The 2nd row under the heading &quot;Luca&quot; reads, &quot;Has $25,000 in a savings account, gaining interest monthly.&quot; ">
            <a:extLst>
              <a:ext uri="{FF2B5EF4-FFF2-40B4-BE49-F238E27FC236}">
                <a16:creationId xmlns:a16="http://schemas.microsoft.com/office/drawing/2014/main" id="{E385599E-14F7-88CF-8CA8-6D6C5887E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9000317"/>
              </p:ext>
            </p:extLst>
          </p:nvPr>
        </p:nvGraphicFramePr>
        <p:xfrm>
          <a:off x="366232" y="2113361"/>
          <a:ext cx="11117768" cy="1881663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558884">
                  <a:extLst>
                    <a:ext uri="{9D8B030D-6E8A-4147-A177-3AD203B41FA5}">
                      <a16:colId xmlns:a16="http://schemas.microsoft.com/office/drawing/2014/main" val="4287267538"/>
                    </a:ext>
                  </a:extLst>
                </a:gridCol>
                <a:gridCol w="5558884">
                  <a:extLst>
                    <a:ext uri="{9D8B030D-6E8A-4147-A177-3AD203B41FA5}">
                      <a16:colId xmlns:a16="http://schemas.microsoft.com/office/drawing/2014/main" val="3663744648"/>
                    </a:ext>
                  </a:extLst>
                </a:gridCol>
              </a:tblGrid>
              <a:tr h="425123">
                <a:tc>
                  <a:txBody>
                    <a:bodyPr/>
                    <a:lstStyle/>
                    <a:p>
                      <a:pPr algn="ctr"/>
                      <a:r>
                        <a:rPr lang="en-AU" sz="2400" dirty="0">
                          <a:latin typeface="+mj-lt"/>
                        </a:rPr>
                        <a:t>Riley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dirty="0">
                          <a:latin typeface="+mj-lt"/>
                        </a:rPr>
                        <a:t>Luca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6490133"/>
                  </a:ext>
                </a:extLst>
              </a:tr>
              <a:tr h="666590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en-AU" sz="2000" dirty="0"/>
                        <a:t>Income = $100 000 p.a.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dirty="0"/>
                        <a:t>Income = $100 000 p.a.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6369379"/>
                  </a:ext>
                </a:extLst>
              </a:tr>
              <a:tr h="666590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600"/>
                        </a:spcAft>
                      </a:pPr>
                      <a:r>
                        <a:rPr lang="en-AU" sz="2000" dirty="0"/>
                        <a:t>Has $12 000 in a savings account, gaining interest monthly.</a:t>
                      </a: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dirty="0"/>
                        <a:t>Has $25 000 in a savings account, gaining interest monthly. </a:t>
                      </a: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5860998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EB0DD1-4165-776B-DF18-2A2BFD5FD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46424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96118C5B-8AB6-9F17-6329-974E3F027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Riley and Luca (3)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78143A0C-56FB-47F7-3A8B-606D2BF126D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Who should be taxed the most?</a:t>
            </a:r>
          </a:p>
        </p:txBody>
      </p:sp>
      <p:sp>
        <p:nvSpPr>
          <p:cNvPr id="6" name="Content Placeholder 10">
            <a:extLst>
              <a:ext uri="{FF2B5EF4-FFF2-40B4-BE49-F238E27FC236}">
                <a16:creationId xmlns:a16="http://schemas.microsoft.com/office/drawing/2014/main" id="{85517B18-0A76-05A2-D006-141DF1FC51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620000"/>
            <a:ext cx="11484000" cy="986722"/>
          </a:xfrm>
        </p:spPr>
        <p:txBody>
          <a:bodyPr/>
          <a:lstStyle/>
          <a:p>
            <a:r>
              <a:rPr lang="en-AU" dirty="0"/>
              <a:t>Consider Riley and Luca’s income and work conditions. Who should get taxed the most?</a:t>
            </a:r>
          </a:p>
        </p:txBody>
      </p:sp>
      <p:graphicFrame>
        <p:nvGraphicFramePr>
          <p:cNvPr id="13" name="Table 13" descr="A table with 2 columns and 4 rows. The 1st row is for headings, with the 1st column heading, &quot;Riley&quot; and the 2nd column heading, &quot;Luca&quot;. The 1st row under the heading &quot;Riley&quot; reads, &quot;Income = $100,000 per annum&quot;. The 1st row under the heading &quot;Luca&quot; reads, &quot;Income = $100,000 per annum&quot;. The 2nd row under the heading &quot;Riley&quot; reads, &quot;Has $12,000 in a savings account, gaining interest monthly.&quot; The 2nd row under the heading &quot;Luca&quot; reads, &quot;Has $25,000 in a savings account, gaining interest monthly.&quot; The 3rd row under the heading &quot;Riley&quot; reads, &quot;Was given a phone by their employer to use for work purposes.&quot; The 3rd row under the heading &quot;Luca&quot; reads, &quot;Uses their own personal phone for work purposes 30% of the time.&quot;">
            <a:extLst>
              <a:ext uri="{FF2B5EF4-FFF2-40B4-BE49-F238E27FC236}">
                <a16:creationId xmlns:a16="http://schemas.microsoft.com/office/drawing/2014/main" id="{E385599E-14F7-88CF-8CA8-6D6C5887E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523728"/>
              </p:ext>
            </p:extLst>
          </p:nvPr>
        </p:nvGraphicFramePr>
        <p:xfrm>
          <a:off x="374073" y="2113361"/>
          <a:ext cx="11109927" cy="2639536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551043">
                  <a:extLst>
                    <a:ext uri="{9D8B030D-6E8A-4147-A177-3AD203B41FA5}">
                      <a16:colId xmlns:a16="http://schemas.microsoft.com/office/drawing/2014/main" val="4287267538"/>
                    </a:ext>
                  </a:extLst>
                </a:gridCol>
                <a:gridCol w="5558884">
                  <a:extLst>
                    <a:ext uri="{9D8B030D-6E8A-4147-A177-3AD203B41FA5}">
                      <a16:colId xmlns:a16="http://schemas.microsoft.com/office/drawing/2014/main" val="3663744648"/>
                    </a:ext>
                  </a:extLst>
                </a:gridCol>
              </a:tblGrid>
              <a:tr h="425123">
                <a:tc>
                  <a:txBody>
                    <a:bodyPr/>
                    <a:lstStyle/>
                    <a:p>
                      <a:pPr algn="ctr"/>
                      <a:r>
                        <a:rPr lang="en-AU" sz="2400" dirty="0">
                          <a:latin typeface="+mj-lt"/>
                        </a:rPr>
                        <a:t>Riley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dirty="0">
                          <a:latin typeface="+mj-lt"/>
                        </a:rPr>
                        <a:t>Luca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6490133"/>
                  </a:ext>
                </a:extLst>
              </a:tr>
              <a:tr h="666590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</a:pPr>
                      <a:r>
                        <a:rPr lang="en-AU" sz="2000" dirty="0"/>
                        <a:t>Income = $100 000 p.a.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dirty="0"/>
                        <a:t>Income = $100 000 p.a.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6369379"/>
                  </a:ext>
                </a:extLst>
              </a:tr>
              <a:tr h="666590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</a:pPr>
                      <a:r>
                        <a:rPr lang="en-AU" sz="2000" dirty="0"/>
                        <a:t>Has $12 000 in a savings account, gaining interest monthly.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dirty="0"/>
                        <a:t>Has $25 000 in a savings account, gaining interest monthly.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5860998"/>
                  </a:ext>
                </a:extLst>
              </a:tr>
              <a:tr h="666590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</a:pPr>
                      <a:r>
                        <a:rPr lang="en-AU" sz="2000" dirty="0">
                          <a:solidFill>
                            <a:schemeClr val="tx1"/>
                          </a:solidFill>
                        </a:rPr>
                        <a:t>Was given a phone by their employer to use for work purposes.</a:t>
                      </a: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dirty="0">
                          <a:solidFill>
                            <a:schemeClr val="tx1"/>
                          </a:solidFill>
                        </a:rPr>
                        <a:t>Uses their own personal phone for work purposes 30% of the time. </a:t>
                      </a: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53974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EB0DD1-4165-776B-DF18-2A2BFD5FD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07193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96118C5B-8AB6-9F17-6329-974E3F027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Riley and Luca (4)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78143A0C-56FB-47F7-3A8B-606D2BF126D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Who should be taxed the most?</a:t>
            </a:r>
          </a:p>
        </p:txBody>
      </p:sp>
      <p:sp>
        <p:nvSpPr>
          <p:cNvPr id="6" name="Content Placeholder 10">
            <a:extLst>
              <a:ext uri="{FF2B5EF4-FFF2-40B4-BE49-F238E27FC236}">
                <a16:creationId xmlns:a16="http://schemas.microsoft.com/office/drawing/2014/main" id="{85517B18-0A76-05A2-D006-141DF1FC51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620000"/>
            <a:ext cx="11484000" cy="986722"/>
          </a:xfrm>
        </p:spPr>
        <p:txBody>
          <a:bodyPr/>
          <a:lstStyle/>
          <a:p>
            <a:r>
              <a:rPr lang="en-AU" dirty="0"/>
              <a:t>Consider Riley and Luca’s income and work conditions. Who should get taxed the most?</a:t>
            </a:r>
          </a:p>
        </p:txBody>
      </p:sp>
      <p:graphicFrame>
        <p:nvGraphicFramePr>
          <p:cNvPr id="13" name="Table 13" descr="A table with 2 columns and 5 rows. The 1st row is for headings, with the 1st column heading, &quot;Riley&quot; and the 2nd column heading, &quot;Luca&quot;. The 1st row under the heading &quot;Riley&quot; reads, &quot;Income = $100,000 per annum&quot;. The 1st row under the heading &quot;Luca&quot; reads, &quot;Income = $100,000 per annum&quot;. The 2nd row under the heading &quot;Riley&quot; reads, &quot;Has $12,000 in a savings account, gaining interest monthly.&quot; The 2nd row under the heading &quot;Luca&quot; reads, &quot;Has $25,000 in a savings account, gaining interest monthly.&quot; The 3rd row under the heading &quot;Riley&quot; reads, &quot;Was given a phone by their employer to use for work purposes.&quot; The 3rd row under the heading &quot;Luca&quot; reads, &quot;Uses their own personal phone for work purposes 30% of the time.&quot; The 4th row under the heading &quot;Riley&quot; reads, &quot;Travels at least 350km in their private car for work.&quot; The 4th row under the heading &quot;Luca&quot; reads, &quot; Has a company car that they use during the week for work.&quot; ">
            <a:extLst>
              <a:ext uri="{FF2B5EF4-FFF2-40B4-BE49-F238E27FC236}">
                <a16:creationId xmlns:a16="http://schemas.microsoft.com/office/drawing/2014/main" id="{E385599E-14F7-88CF-8CA8-6D6C5887E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8887051"/>
              </p:ext>
            </p:extLst>
          </p:nvPr>
        </p:nvGraphicFramePr>
        <p:xfrm>
          <a:off x="366232" y="2113361"/>
          <a:ext cx="11117768" cy="3397409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558884">
                  <a:extLst>
                    <a:ext uri="{9D8B030D-6E8A-4147-A177-3AD203B41FA5}">
                      <a16:colId xmlns:a16="http://schemas.microsoft.com/office/drawing/2014/main" val="4287267538"/>
                    </a:ext>
                  </a:extLst>
                </a:gridCol>
                <a:gridCol w="5558884">
                  <a:extLst>
                    <a:ext uri="{9D8B030D-6E8A-4147-A177-3AD203B41FA5}">
                      <a16:colId xmlns:a16="http://schemas.microsoft.com/office/drawing/2014/main" val="3663744648"/>
                    </a:ext>
                  </a:extLst>
                </a:gridCol>
              </a:tblGrid>
              <a:tr h="425123">
                <a:tc>
                  <a:txBody>
                    <a:bodyPr/>
                    <a:lstStyle/>
                    <a:p>
                      <a:pPr algn="ctr"/>
                      <a:r>
                        <a:rPr lang="en-AU" sz="2400" dirty="0">
                          <a:latin typeface="+mj-lt"/>
                        </a:rPr>
                        <a:t>Riley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dirty="0">
                          <a:latin typeface="+mj-lt"/>
                        </a:rPr>
                        <a:t>Luca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6490133"/>
                  </a:ext>
                </a:extLst>
              </a:tr>
              <a:tr h="666590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</a:pPr>
                      <a:r>
                        <a:rPr lang="en-AU" sz="2000" dirty="0"/>
                        <a:t>Income = $100 000 p.a.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dirty="0"/>
                        <a:t>Income = $100 000 p.a.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6369379"/>
                  </a:ext>
                </a:extLst>
              </a:tr>
              <a:tr h="666590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</a:pPr>
                      <a:r>
                        <a:rPr lang="en-AU" sz="2000" dirty="0"/>
                        <a:t>Has $12 000 in a savings account, gaining interest monthly.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dirty="0"/>
                        <a:t>Has $25 000 in a savings account, gaining interest monthly.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5860998"/>
                  </a:ext>
                </a:extLst>
              </a:tr>
              <a:tr h="666590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</a:pPr>
                      <a:r>
                        <a:rPr lang="en-AU" sz="2000" dirty="0"/>
                        <a:t>Was given a phone by their employer to use for work purposes</a:t>
                      </a:r>
                      <a:r>
                        <a:rPr lang="en-AU" sz="2000" dirty="0">
                          <a:solidFill>
                            <a:srgbClr val="FF0000"/>
                          </a:solidFill>
                        </a:rPr>
                        <a:t>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dirty="0"/>
                        <a:t>Uses their own personal phone for work purposes 30% of </a:t>
                      </a:r>
                      <a:r>
                        <a:rPr lang="en-AU" sz="2000" dirty="0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en-AU" sz="2000" dirty="0"/>
                        <a:t> time.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10353974"/>
                  </a:ext>
                </a:extLst>
              </a:tr>
              <a:tr h="666590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</a:pPr>
                      <a:r>
                        <a:rPr lang="en-AU" sz="2000" dirty="0"/>
                        <a:t>Travels at least 350 km in their private car for work. </a:t>
                      </a: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dirty="0"/>
                        <a:t>Has a company car that they use during the week for work. </a:t>
                      </a: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169282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EB0DD1-4165-776B-DF18-2A2BFD5FD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12402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96118C5B-8AB6-9F17-6329-974E3F027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Riley and Luca (5)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78143A0C-56FB-47F7-3A8B-606D2BF126D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AU" dirty="0"/>
              <a:t>Who should be taxed the most?</a:t>
            </a:r>
          </a:p>
        </p:txBody>
      </p:sp>
      <p:sp>
        <p:nvSpPr>
          <p:cNvPr id="6" name="Content Placeholder 10">
            <a:extLst>
              <a:ext uri="{FF2B5EF4-FFF2-40B4-BE49-F238E27FC236}">
                <a16:creationId xmlns:a16="http://schemas.microsoft.com/office/drawing/2014/main" id="{85517B18-0A76-05A2-D006-141DF1FC51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620000"/>
            <a:ext cx="11484000" cy="986722"/>
          </a:xfrm>
        </p:spPr>
        <p:txBody>
          <a:bodyPr/>
          <a:lstStyle/>
          <a:p>
            <a:r>
              <a:rPr lang="en-AU" dirty="0"/>
              <a:t>Consider Riley and Luca’s income and work conditions. Who should get taxed the most?</a:t>
            </a:r>
          </a:p>
        </p:txBody>
      </p:sp>
      <p:graphicFrame>
        <p:nvGraphicFramePr>
          <p:cNvPr id="13" name="Table 13" descr="A table with 2 columns and 6 rows. The 1st row is for headings, with the 1st column heading, &quot;Riley&quot; and the 2nd column heading, &quot;Luca&quot;. The 1st row under the heading &quot;Riley&quot; reads, &quot;Income = $100,000 per annum&quot;. The 1st row under the heading &quot;Luca&quot; reads, &quot;Income = $100,000 per annum&quot;. The 2nd row under the heading &quot;Riley&quot; reads, &quot;Has $12,000 in a savings account, gaining interest monthly.&quot; The 2nd row under the heading &quot;Luca&quot; reads, &quot;Has $25,000 in a savings account, gaining interest monthly.&quot; The 3rd row under the heading &quot;Riley&quot; reads, &quot;Was given a phone by their employer to use for work purposes.&quot; The 3rd row under the heading &quot;Luca&quot; reads, &quot;Uses their own personal phone for work purposes 30% of the time.&quot; The 4th row under the heading &quot;Riley&quot; reads, &quot;Travels at least 350km in their private car for work.&quot; The 4th row under the heading &quot;Luca&quot; reads, &quot; Has a company car that they use during the week for work.&quot; The 5th row under the heading &quot;Riley&quot; reads, &quot;Has a work uniform and is paid an extra $7.45 per week as laundry allowance.&quot; The 5th row under the heading Luca&quot; reads, &quot;Purchases their own work clothes and gets no laundry allowance.&quot; ">
            <a:extLst>
              <a:ext uri="{FF2B5EF4-FFF2-40B4-BE49-F238E27FC236}">
                <a16:creationId xmlns:a16="http://schemas.microsoft.com/office/drawing/2014/main" id="{E385599E-14F7-88CF-8CA8-6D6C5887E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64880"/>
              </p:ext>
            </p:extLst>
          </p:nvPr>
        </p:nvGraphicFramePr>
        <p:xfrm>
          <a:off x="366232" y="2113361"/>
          <a:ext cx="11117768" cy="415528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558884">
                  <a:extLst>
                    <a:ext uri="{9D8B030D-6E8A-4147-A177-3AD203B41FA5}">
                      <a16:colId xmlns:a16="http://schemas.microsoft.com/office/drawing/2014/main" val="4287267538"/>
                    </a:ext>
                  </a:extLst>
                </a:gridCol>
                <a:gridCol w="5558884">
                  <a:extLst>
                    <a:ext uri="{9D8B030D-6E8A-4147-A177-3AD203B41FA5}">
                      <a16:colId xmlns:a16="http://schemas.microsoft.com/office/drawing/2014/main" val="3663744648"/>
                    </a:ext>
                  </a:extLst>
                </a:gridCol>
              </a:tblGrid>
              <a:tr h="425123">
                <a:tc>
                  <a:txBody>
                    <a:bodyPr/>
                    <a:lstStyle/>
                    <a:p>
                      <a:pPr algn="ctr"/>
                      <a:r>
                        <a:rPr lang="en-AU" sz="2400" dirty="0">
                          <a:latin typeface="+mj-lt"/>
                        </a:rPr>
                        <a:t>Riley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dirty="0">
                          <a:latin typeface="+mj-lt"/>
                        </a:rPr>
                        <a:t>Luca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6490133"/>
                  </a:ext>
                </a:extLst>
              </a:tr>
              <a:tr h="666590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</a:pPr>
                      <a:r>
                        <a:rPr lang="en-AU" sz="2000" dirty="0"/>
                        <a:t>Income = $100 000 p.a.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dirty="0"/>
                        <a:t>Income = $100 000 p.a.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6369379"/>
                  </a:ext>
                </a:extLst>
              </a:tr>
              <a:tr h="666590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</a:pPr>
                      <a:r>
                        <a:rPr lang="en-AU" sz="2000" dirty="0"/>
                        <a:t>Has $12 000 in a savings account, gaining interest monthly.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dirty="0"/>
                        <a:t>Has $25 000 in a savings account, gaining interest monthly.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5860998"/>
                  </a:ext>
                </a:extLst>
              </a:tr>
              <a:tr h="666590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</a:pPr>
                      <a:r>
                        <a:rPr lang="en-AU" sz="2000" dirty="0"/>
                        <a:t>Was given a phone by their employer to use for work purposes</a:t>
                      </a:r>
                      <a:r>
                        <a:rPr lang="en-AU" sz="2000" dirty="0">
                          <a:solidFill>
                            <a:srgbClr val="FF0000"/>
                          </a:solidFill>
                        </a:rPr>
                        <a:t>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dirty="0">
                          <a:solidFill>
                            <a:schemeClr val="tx1"/>
                          </a:solidFill>
                        </a:rPr>
                        <a:t>Uses their own personal phone for work purposes 30% the of time.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10353974"/>
                  </a:ext>
                </a:extLst>
              </a:tr>
              <a:tr h="666590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</a:pPr>
                      <a:r>
                        <a:rPr lang="en-AU" sz="2000" dirty="0"/>
                        <a:t>Travels at least 350 km in their private car for work.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dirty="0">
                          <a:solidFill>
                            <a:schemeClr val="tx1"/>
                          </a:solidFill>
                        </a:rPr>
                        <a:t>Has a company car that they use during the week for work.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9169282"/>
                  </a:ext>
                </a:extLst>
              </a:tr>
              <a:tr h="666590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</a:pPr>
                      <a:r>
                        <a:rPr lang="en-AU" sz="2000" dirty="0"/>
                        <a:t>Has a work uniform and is paid an extra $7.45 per week as laundry allowance. </a:t>
                      </a: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dirty="0"/>
                        <a:t>Purchases their own work clothes and gets no laundry allowance. </a:t>
                      </a: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706803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EB0DD1-4165-776B-DF18-2A2BFD5FD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9305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96118C5B-8AB6-9F17-6329-974E3F027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Riley and Luca (6)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78143A0C-56FB-47F7-3A8B-606D2BF126D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60000" y="905601"/>
            <a:ext cx="10080000" cy="310015"/>
          </a:xfrm>
        </p:spPr>
        <p:txBody>
          <a:bodyPr/>
          <a:lstStyle/>
          <a:p>
            <a:r>
              <a:rPr lang="en-AU" dirty="0"/>
              <a:t>Who should be taxed the most?</a:t>
            </a:r>
          </a:p>
        </p:txBody>
      </p:sp>
      <p:sp>
        <p:nvSpPr>
          <p:cNvPr id="6" name="Content Placeholder 10">
            <a:extLst>
              <a:ext uri="{FF2B5EF4-FFF2-40B4-BE49-F238E27FC236}">
                <a16:creationId xmlns:a16="http://schemas.microsoft.com/office/drawing/2014/main" id="{85517B18-0A76-05A2-D006-141DF1FC51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292535"/>
            <a:ext cx="11484000" cy="986722"/>
          </a:xfrm>
        </p:spPr>
        <p:txBody>
          <a:bodyPr/>
          <a:lstStyle/>
          <a:p>
            <a:r>
              <a:rPr lang="en-AU" dirty="0"/>
              <a:t>Consider Riley and Luca’s income and work conditions. Who should get taxed the most?</a:t>
            </a:r>
          </a:p>
        </p:txBody>
      </p:sp>
      <p:graphicFrame>
        <p:nvGraphicFramePr>
          <p:cNvPr id="13" name="Table 13" descr="A table with 2 columns and 7 rows. The 1st row is for headings, with the 1st column heading, &quot;Riley&quot; and the 2nd column heading, &quot;Luca&quot;. The 1st row under the heading &quot;Riley&quot; reads, &quot;Income = $100,000 per annum&quot;. The 1st row under the heading &quot;Luca&quot; reads, &quot;Income = $100,000 per annum&quot;. The 2nd row under the heading &quot;Riley&quot; reads, &quot;Has $12,000 in a savings account, gaining interest monthly.&quot; The 2nd row under the heading &quot;Luca&quot; reads, &quot;Has $25,000 in a savings account, gaining interest monthly.&quot; The 3rd row under the heading &quot;Riley&quot; reads, &quot;Was given a phone by their employer to use for work purposes.&quot; The 3rd row under the heading &quot;Luca&quot; reads, &quot;Uses their own personal phone for work purposes 30% of the time.&quot; The 4th row under the heading &quot;Riley&quot; reads, &quot;Travels at least 350km in their private car for work.&quot; The 4th row under the heading &quot;Luca&quot; reads, &quot; Has a company car that they use during the week for work.&quot; The 5th row under the heading &quot;Riley&quot; reads, &quot;Has a work uniform and is paid an extra $7.45 per week as laundry allowance.&quot; The 5th row under the heading Luca&quot; reads, &quot;Purchases their own work clothes and gets no laundry allowance.&quot; The 6th row under the heading &quot;Riley&quot; reads, &quot;Donates $10 dollars per month to a charity.&quot; The 6th row under the heading &quot;Luca&quot; reads, &quot;Purchased $50 dollars worth of raffle tickets at a fundraiser event for a charity.&quot;">
            <a:extLst>
              <a:ext uri="{FF2B5EF4-FFF2-40B4-BE49-F238E27FC236}">
                <a16:creationId xmlns:a16="http://schemas.microsoft.com/office/drawing/2014/main" id="{E385599E-14F7-88CF-8CA8-6D6C5887E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5386799"/>
              </p:ext>
            </p:extLst>
          </p:nvPr>
        </p:nvGraphicFramePr>
        <p:xfrm>
          <a:off x="366232" y="1785896"/>
          <a:ext cx="11117768" cy="4913155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558884">
                  <a:extLst>
                    <a:ext uri="{9D8B030D-6E8A-4147-A177-3AD203B41FA5}">
                      <a16:colId xmlns:a16="http://schemas.microsoft.com/office/drawing/2014/main" val="4287267538"/>
                    </a:ext>
                  </a:extLst>
                </a:gridCol>
                <a:gridCol w="5558884">
                  <a:extLst>
                    <a:ext uri="{9D8B030D-6E8A-4147-A177-3AD203B41FA5}">
                      <a16:colId xmlns:a16="http://schemas.microsoft.com/office/drawing/2014/main" val="3663744648"/>
                    </a:ext>
                  </a:extLst>
                </a:gridCol>
              </a:tblGrid>
              <a:tr h="425123">
                <a:tc>
                  <a:txBody>
                    <a:bodyPr/>
                    <a:lstStyle/>
                    <a:p>
                      <a:pPr algn="ctr"/>
                      <a:r>
                        <a:rPr lang="en-AU" sz="2400" dirty="0">
                          <a:latin typeface="+mj-lt"/>
                        </a:rPr>
                        <a:t>Riley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dirty="0">
                          <a:latin typeface="+mj-lt"/>
                        </a:rPr>
                        <a:t>Luca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6490133"/>
                  </a:ext>
                </a:extLst>
              </a:tr>
              <a:tr h="666590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</a:pPr>
                      <a:r>
                        <a:rPr lang="en-AU" sz="2000" dirty="0"/>
                        <a:t>Income = $100 000 p.a.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dirty="0"/>
                        <a:t>Income = $100 000 p.a.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6369379"/>
                  </a:ext>
                </a:extLst>
              </a:tr>
              <a:tr h="666590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</a:pPr>
                      <a:r>
                        <a:rPr lang="en-AU" sz="2000" dirty="0"/>
                        <a:t>Has $12 000 in a savings account, gaining interest monthly.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dirty="0"/>
                        <a:t>Has $25 000 in a savings account, gaining interest monthly.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5860998"/>
                  </a:ext>
                </a:extLst>
              </a:tr>
              <a:tr h="666590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</a:pPr>
                      <a:r>
                        <a:rPr lang="en-AU" sz="2000" dirty="0"/>
                        <a:t>Was given a phone by their employer to use for work purpose</a:t>
                      </a:r>
                      <a:r>
                        <a:rPr lang="en-AU" sz="2000" dirty="0">
                          <a:solidFill>
                            <a:schemeClr val="tx1"/>
                          </a:solidFill>
                        </a:rPr>
                        <a:t>s.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dirty="0">
                          <a:solidFill>
                            <a:schemeClr val="tx1"/>
                          </a:solidFill>
                        </a:rPr>
                        <a:t>Uses their own personal phone for work purposes 30% of the time.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10353974"/>
                  </a:ext>
                </a:extLst>
              </a:tr>
              <a:tr h="666590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</a:pPr>
                      <a:r>
                        <a:rPr lang="en-AU" sz="2000" dirty="0"/>
                        <a:t>Travels at least 350 km in their private car for work.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dirty="0">
                          <a:solidFill>
                            <a:schemeClr val="tx1"/>
                          </a:solidFill>
                        </a:rPr>
                        <a:t>Has a company car that they use during the week for work.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29169282"/>
                  </a:ext>
                </a:extLst>
              </a:tr>
              <a:tr h="666590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</a:pPr>
                      <a:r>
                        <a:rPr lang="en-AU" sz="2000" dirty="0"/>
                        <a:t>Has a work uniform and is paid an extra $7.45 per week as laundry allowance. 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dirty="0"/>
                        <a:t>Purchases their own work clothes and gets no laundry allowance. 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7706803"/>
                  </a:ext>
                </a:extLst>
              </a:tr>
              <a:tr h="666590">
                <a:tc>
                  <a:txBody>
                    <a:bodyPr/>
                    <a:lstStyle/>
                    <a:p>
                      <a:pPr marL="0" indent="0">
                        <a:lnSpc>
                          <a:spcPct val="114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en-AU" sz="2000" dirty="0"/>
                        <a:t>Donates $10 per month to a charity.</a:t>
                      </a: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AU" sz="2000" dirty="0"/>
                        <a:t>Purchased $50 worth of raffle tickets at a fundraiser event for a charity. </a:t>
                      </a:r>
                    </a:p>
                  </a:txBody>
                  <a:tcPr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749442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EB0DD1-4165-776B-DF18-2A2BFD5FD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16734115"/>
      </p:ext>
    </p:extLst>
  </p:cSld>
  <p:clrMapOvr>
    <a:masterClrMapping/>
  </p:clrMapOvr>
</p:sld>
</file>

<file path=ppt/theme/theme1.xml><?xml version="1.0" encoding="utf-8"?>
<a:theme xmlns:a="http://schemas.openxmlformats.org/drawingml/2006/main" name="NSWG Corporate">
  <a:themeElements>
    <a:clrScheme name="Custom 1">
      <a:dk1>
        <a:srgbClr val="22272B"/>
      </a:dk1>
      <a:lt1>
        <a:srgbClr val="FFFFFF"/>
      </a:lt1>
      <a:dk2>
        <a:srgbClr val="D7153A"/>
      </a:dk2>
      <a:lt2>
        <a:srgbClr val="EBEBEB"/>
      </a:lt2>
      <a:accent1>
        <a:srgbClr val="002664"/>
      </a:accent1>
      <a:accent2>
        <a:srgbClr val="146CFD"/>
      </a:accent2>
      <a:accent3>
        <a:srgbClr val="8CE0FF"/>
      </a:accent3>
      <a:accent4>
        <a:srgbClr val="CBEDFD"/>
      </a:accent4>
      <a:accent5>
        <a:srgbClr val="495054"/>
      </a:accent5>
      <a:accent6>
        <a:srgbClr val="FFE6EA"/>
      </a:accent6>
      <a:hlink>
        <a:srgbClr val="146CFD"/>
      </a:hlink>
      <a:folHlink>
        <a:srgbClr val="146CFD"/>
      </a:folHlink>
    </a:clrScheme>
    <a:fontScheme name="NSW Gov PPT">
      <a:majorFont>
        <a:latin typeface="Public Sans"/>
        <a:ea typeface=""/>
        <a:cs typeface=""/>
      </a:majorFont>
      <a:minorFont>
        <a:latin typeface="Public Sans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 algn="l">
          <a:defRPr sz="18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curriculum-reform-7-10-syllabus-sws-december-2022.potx  -  Read-Only" id="{4B7518B7-7928-4400-889E-427E9DE28E01}" vid="{F7238460-63C4-40E6-AE58-06ED0ED9CA7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733</Words>
  <Application>Microsoft Office PowerPoint</Application>
  <PresentationFormat>Widescreen</PresentationFormat>
  <Paragraphs>91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Public Sans</vt:lpstr>
      <vt:lpstr>Times New Roman</vt:lpstr>
      <vt:lpstr>Public Sans Light</vt:lpstr>
      <vt:lpstr>Arial</vt:lpstr>
      <vt:lpstr>NSWG Corporate</vt:lpstr>
      <vt:lpstr>The secrets to keeping more money</vt:lpstr>
      <vt:lpstr>Launch</vt:lpstr>
      <vt:lpstr>Riley and Luca (1)</vt:lpstr>
      <vt:lpstr>Riley and Luca (2)</vt:lpstr>
      <vt:lpstr>Riley and Luca (3)</vt:lpstr>
      <vt:lpstr>Riley and Luca (4)</vt:lpstr>
      <vt:lpstr>Riley and Luca (5)</vt:lpstr>
      <vt:lpstr>Riley and Luca (6)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secrets to keeping more money</dc:title>
  <dc:creator>NSW Department of Education</dc:creator>
  <dcterms:created xsi:type="dcterms:W3CDTF">2023-09-11T01:39:17Z</dcterms:created>
  <dcterms:modified xsi:type="dcterms:W3CDTF">2023-09-11T01:39:34Z</dcterms:modified>
</cp:coreProperties>
</file>