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9" r:id="rId3"/>
    <p:sldId id="271" r:id="rId4"/>
    <p:sldId id="270" r:id="rId5"/>
    <p:sldId id="266" r:id="rId6"/>
    <p:sldId id="268" r:id="rId7"/>
    <p:sldId id="267" r:id="rId8"/>
    <p:sldId id="259" r:id="rId9"/>
    <p:sldId id="262" r:id="rId10"/>
    <p:sldId id="263" r:id="rId11"/>
    <p:sldId id="264" r:id="rId12"/>
    <p:sldId id="272" r:id="rId13"/>
    <p:sldId id="281" r:id="rId14"/>
    <p:sldId id="274" r:id="rId15"/>
    <p:sldId id="275" r:id="rId16"/>
    <p:sldId id="283" r:id="rId17"/>
    <p:sldId id="284" r:id="rId18"/>
    <p:sldId id="285" r:id="rId19"/>
    <p:sldId id="286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Public Sans" panose="020B0604020202020204" charset="0"/>
      <p:regular r:id="rId28"/>
      <p:bold r:id="rId29"/>
      <p:italic r:id="rId30"/>
      <p:boldItalic r:id="rId31"/>
    </p:embeddedFont>
    <p:embeddedFont>
      <p:font typeface="Public Sans Light" panose="020B0604020202020204" charset="0"/>
      <p:regular r:id="rId32"/>
      <p:italic r:id="rId33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CB6"/>
    <a:srgbClr val="00296C"/>
    <a:srgbClr val="146CFD"/>
    <a:srgbClr val="0070C0"/>
    <a:srgbClr val="CBEDFD"/>
    <a:srgbClr val="002664"/>
    <a:srgbClr val="0046B8"/>
    <a:srgbClr val="FFFFFF"/>
    <a:srgbClr val="63001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77" autoAdjust="0"/>
  </p:normalViewPr>
  <p:slideViewPr>
    <p:cSldViewPr snapToGrid="0">
      <p:cViewPr varScale="1">
        <p:scale>
          <a:sx n="77" d="100"/>
          <a:sy n="77" d="100"/>
        </p:scale>
        <p:origin x="1323" y="4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DA7B7-B39C-4895-B4A9-47D11138EE1F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AU"/>
        </a:p>
      </dgm:t>
    </dgm:pt>
    <dgm:pt modelId="{6AB68D76-A5C7-44C8-95E1-C544326D2AD2}">
      <dgm:prSet phldrT="[Text]"/>
      <dgm:spPr>
        <a:solidFill>
          <a:schemeClr val="accent4"/>
        </a:solidFill>
      </dgm:spPr>
      <dgm:t>
        <a:bodyPr/>
        <a:lstStyle/>
        <a:p>
          <a:r>
            <a:rPr lang="en-AU" dirty="0"/>
            <a:t>Simple interest</a:t>
          </a:r>
        </a:p>
      </dgm:t>
    </dgm:pt>
    <dgm:pt modelId="{15432E25-D6CB-4B97-9C9D-C83B5D7FF07A}" type="parTrans" cxnId="{3DC10C7F-CA76-44A4-A71F-FEDF9C98B42C}">
      <dgm:prSet/>
      <dgm:spPr/>
      <dgm:t>
        <a:bodyPr/>
        <a:lstStyle/>
        <a:p>
          <a:endParaRPr lang="en-AU"/>
        </a:p>
      </dgm:t>
    </dgm:pt>
    <dgm:pt modelId="{EE1DE67D-0DE4-4518-84C5-E70DE107C86D}" type="sibTrans" cxnId="{3DC10C7F-CA76-44A4-A71F-FEDF9C98B42C}">
      <dgm:prSet/>
      <dgm:spPr/>
      <dgm:t>
        <a:bodyPr/>
        <a:lstStyle/>
        <a:p>
          <a:endParaRPr lang="en-AU"/>
        </a:p>
      </dgm:t>
    </dgm:pt>
    <dgm:pt modelId="{AA4B535D-1251-4348-9D7C-B9F9EF6979E1}">
      <dgm:prSet phldrT="[Text]" custT="1"/>
      <dgm:spPr/>
      <dgm:t>
        <a:bodyPr/>
        <a:lstStyle/>
        <a:p>
          <a:pPr algn="l">
            <a:lnSpc>
              <a:spcPct val="114000"/>
            </a:lnSpc>
          </a:pPr>
          <a:r>
            <a:rPr lang="en-AU" sz="2000" dirty="0">
              <a:solidFill>
                <a:schemeClr val="accent1"/>
              </a:solidFill>
              <a:latin typeface="+mj-lt"/>
            </a:rPr>
            <a:t>Definition</a:t>
          </a:r>
        </a:p>
        <a:p>
          <a:pPr algn="l">
            <a:lnSpc>
              <a:spcPct val="114000"/>
            </a:lnSpc>
            <a:buClr>
              <a:srgbClr val="1E4E79"/>
            </a:buClr>
            <a:buSzPts val="1600"/>
          </a:pPr>
          <a:r>
            <a:rPr lang="en-AU" sz="2000" dirty="0"/>
            <a:t>Simple interest is when the interest payment in each period is a fixed percentage of the principal (the initial lump sum of money)</a:t>
          </a:r>
          <a:r>
            <a:rPr lang="en" sz="20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lang="en-AU" sz="2000" dirty="0"/>
        </a:p>
      </dgm:t>
    </dgm:pt>
    <dgm:pt modelId="{D04DF964-8032-459C-963F-103CBCC03145}" type="parTrans" cxnId="{4BC13844-1692-407F-8505-D83F7D23F4C6}">
      <dgm:prSet/>
      <dgm:spPr/>
      <dgm:t>
        <a:bodyPr/>
        <a:lstStyle/>
        <a:p>
          <a:endParaRPr lang="en-AU"/>
        </a:p>
      </dgm:t>
    </dgm:pt>
    <dgm:pt modelId="{EE13FB09-D223-4B66-A446-792BB117DF6C}" type="sibTrans" cxnId="{4BC13844-1692-407F-8505-D83F7D23F4C6}">
      <dgm:prSet/>
      <dgm:spPr/>
      <dgm:t>
        <a:bodyPr/>
        <a:lstStyle/>
        <a:p>
          <a:endParaRPr lang="en-AU"/>
        </a:p>
      </dgm:t>
    </dgm:pt>
    <dgm:pt modelId="{FD6EC147-8E46-4A72-8573-A8C6B4A2C35E}">
      <dgm:prSet phldrT="[Text]" custT="1"/>
      <dgm:spPr/>
      <dgm:t>
        <a:bodyPr/>
        <a:lstStyle/>
        <a:p>
          <a:pPr algn="l">
            <a:buNone/>
          </a:pPr>
          <a:r>
            <a:rPr lang="en-AU" sz="2000" dirty="0">
              <a:solidFill>
                <a:schemeClr val="tx1"/>
              </a:solidFill>
            </a:rPr>
            <a:t> </a:t>
          </a:r>
        </a:p>
        <a:p>
          <a:pPr algn="ctr">
            <a:buNone/>
          </a:pPr>
          <a:endParaRPr lang="en-AU" sz="2000" dirty="0">
            <a:solidFill>
              <a:srgbClr val="00296C"/>
            </a:solidFill>
          </a:endParaRPr>
        </a:p>
      </dgm:t>
    </dgm:pt>
    <dgm:pt modelId="{684860A7-E6C3-4F5B-B62D-7815EFDE74C8}" type="parTrans" cxnId="{2694C936-FA0B-4778-B30A-778B7ECB1888}">
      <dgm:prSet/>
      <dgm:spPr/>
      <dgm:t>
        <a:bodyPr/>
        <a:lstStyle/>
        <a:p>
          <a:endParaRPr lang="en-AU"/>
        </a:p>
      </dgm:t>
    </dgm:pt>
    <dgm:pt modelId="{038625EB-A385-4286-8E2A-DDB7FBB56342}" type="sibTrans" cxnId="{2694C936-FA0B-4778-B30A-778B7ECB1888}">
      <dgm:prSet/>
      <dgm:spPr/>
      <dgm:t>
        <a:bodyPr/>
        <a:lstStyle/>
        <a:p>
          <a:endParaRPr lang="en-AU"/>
        </a:p>
      </dgm:t>
    </dgm:pt>
    <dgm:pt modelId="{3BF1B542-B199-4F7F-AF29-639B4B6F7422}">
      <dgm:prSet phldrT="[Text]" custT="1"/>
      <dgm:spPr/>
      <dgm:t>
        <a:bodyPr/>
        <a:lstStyle/>
        <a:p>
          <a:pPr algn="l"/>
          <a:endParaRPr lang="en-AU" sz="2000" dirty="0">
            <a:solidFill>
              <a:srgbClr val="00296C"/>
            </a:solidFill>
          </a:endParaRPr>
        </a:p>
        <a:p>
          <a:pPr algn="l"/>
          <a:endParaRPr lang="en-AU" sz="2000" dirty="0">
            <a:solidFill>
              <a:srgbClr val="00296C"/>
            </a:solidFill>
          </a:endParaRPr>
        </a:p>
        <a:p>
          <a:pPr algn="l"/>
          <a:endParaRPr lang="en-AU" sz="2000" dirty="0">
            <a:solidFill>
              <a:srgbClr val="00296C"/>
            </a:solidFill>
          </a:endParaRPr>
        </a:p>
      </dgm:t>
    </dgm:pt>
    <dgm:pt modelId="{D9B5D27E-29B4-4D9C-B36C-FC4C89554049}" type="parTrans" cxnId="{3FA65455-D0E7-483B-9B58-EF4979646EED}">
      <dgm:prSet/>
      <dgm:spPr/>
      <dgm:t>
        <a:bodyPr/>
        <a:lstStyle/>
        <a:p>
          <a:endParaRPr lang="en-AU"/>
        </a:p>
      </dgm:t>
    </dgm:pt>
    <dgm:pt modelId="{B9CAE636-C85A-4476-B8CD-9E4EE4B32524}" type="sibTrans" cxnId="{3FA65455-D0E7-483B-9B58-EF4979646EED}">
      <dgm:prSet/>
      <dgm:spPr/>
      <dgm:t>
        <a:bodyPr/>
        <a:lstStyle/>
        <a:p>
          <a:endParaRPr lang="en-AU"/>
        </a:p>
      </dgm:t>
    </dgm:pt>
    <dgm:pt modelId="{2B3F610F-DA02-4FC8-8798-FEDD7F4A06A2}">
      <dgm:prSet phldrT="[Text]" custT="1"/>
      <dgm:spPr/>
      <dgm:t>
        <a:bodyPr/>
        <a:lstStyle/>
        <a:p>
          <a:pPr algn="l"/>
          <a:r>
            <a:rPr lang="en-AU" sz="2000" dirty="0">
              <a:solidFill>
                <a:schemeClr val="accent1"/>
              </a:solidFill>
              <a:latin typeface="+mj-lt"/>
            </a:rPr>
            <a:t>Examples</a:t>
          </a:r>
        </a:p>
        <a:p>
          <a:pPr algn="l"/>
          <a:endParaRPr lang="en-AU" sz="2000" dirty="0">
            <a:solidFill>
              <a:srgbClr val="00296C"/>
            </a:solidFill>
          </a:endParaRPr>
        </a:p>
        <a:p>
          <a:pPr algn="l"/>
          <a:endParaRPr lang="en-AU" sz="2000" dirty="0">
            <a:solidFill>
              <a:srgbClr val="00296C"/>
            </a:solidFill>
          </a:endParaRPr>
        </a:p>
        <a:p>
          <a:pPr algn="l"/>
          <a:r>
            <a:rPr lang="en" sz="20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lang="en-AU" dirty="0"/>
        </a:p>
      </dgm:t>
    </dgm:pt>
    <dgm:pt modelId="{E5BF809F-67BD-4B17-B0C1-B1E1FA268957}" type="parTrans" cxnId="{55788B5C-0D0C-475C-9270-3097D197EF82}">
      <dgm:prSet/>
      <dgm:spPr/>
      <dgm:t>
        <a:bodyPr/>
        <a:lstStyle/>
        <a:p>
          <a:endParaRPr lang="en-AU"/>
        </a:p>
      </dgm:t>
    </dgm:pt>
    <dgm:pt modelId="{C924C008-14DB-4529-81F1-4F5398D4A3CF}" type="sibTrans" cxnId="{55788B5C-0D0C-475C-9270-3097D197EF82}">
      <dgm:prSet/>
      <dgm:spPr/>
      <dgm:t>
        <a:bodyPr/>
        <a:lstStyle/>
        <a:p>
          <a:endParaRPr lang="en-AU"/>
        </a:p>
      </dgm:t>
    </dgm:pt>
    <dgm:pt modelId="{A2C01739-A12E-48C2-9183-1AA6CA6AA00B}" type="pres">
      <dgm:prSet presAssocID="{27BDA7B7-B39C-4895-B4A9-47D11138EE1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93AD29-305A-4E2C-BF5C-2432127531A4}" type="pres">
      <dgm:prSet presAssocID="{27BDA7B7-B39C-4895-B4A9-47D11138EE1F}" presName="matrix" presStyleCnt="0"/>
      <dgm:spPr/>
    </dgm:pt>
    <dgm:pt modelId="{D69571E0-B917-4C23-B6E4-13221AB15F74}" type="pres">
      <dgm:prSet presAssocID="{27BDA7B7-B39C-4895-B4A9-47D11138EE1F}" presName="tile1" presStyleLbl="node1" presStyleIdx="0" presStyleCnt="4"/>
      <dgm:spPr/>
    </dgm:pt>
    <dgm:pt modelId="{66A23943-1DB8-4A8F-8ECB-9DCC8D3E0F85}" type="pres">
      <dgm:prSet presAssocID="{27BDA7B7-B39C-4895-B4A9-47D11138EE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118853A-D2C7-4B6B-A9F2-C1B18B0F5E63}" type="pres">
      <dgm:prSet presAssocID="{27BDA7B7-B39C-4895-B4A9-47D11138EE1F}" presName="tile2" presStyleLbl="node1" presStyleIdx="1" presStyleCnt="4"/>
      <dgm:spPr/>
    </dgm:pt>
    <dgm:pt modelId="{BDBD2AE8-047B-49F0-B2E6-03398B5A3669}" type="pres">
      <dgm:prSet presAssocID="{27BDA7B7-B39C-4895-B4A9-47D11138EE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6C84748-7AEE-45AB-B15C-E1FC2CD52C1C}" type="pres">
      <dgm:prSet presAssocID="{27BDA7B7-B39C-4895-B4A9-47D11138EE1F}" presName="tile3" presStyleLbl="node1" presStyleIdx="2" presStyleCnt="4"/>
      <dgm:spPr/>
    </dgm:pt>
    <dgm:pt modelId="{52D8AFF8-E07E-4A2E-BA9B-70FB423F2350}" type="pres">
      <dgm:prSet presAssocID="{27BDA7B7-B39C-4895-B4A9-47D11138EE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5A719F1-87C4-4573-9119-3221C58ECF97}" type="pres">
      <dgm:prSet presAssocID="{27BDA7B7-B39C-4895-B4A9-47D11138EE1F}" presName="tile4" presStyleLbl="node1" presStyleIdx="3" presStyleCnt="4"/>
      <dgm:spPr/>
    </dgm:pt>
    <dgm:pt modelId="{1A957F8D-92E5-4C11-9E96-357585B1160A}" type="pres">
      <dgm:prSet presAssocID="{27BDA7B7-B39C-4895-B4A9-47D11138EE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8B70582-C7D2-41F0-9B84-A01C06347B81}" type="pres">
      <dgm:prSet presAssocID="{27BDA7B7-B39C-4895-B4A9-47D11138EE1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66AE02E-677A-46B6-A05B-3748E947C18D}" type="presOf" srcId="{6AB68D76-A5C7-44C8-95E1-C544326D2AD2}" destId="{68B70582-C7D2-41F0-9B84-A01C06347B81}" srcOrd="0" destOrd="0" presId="urn:microsoft.com/office/officeart/2005/8/layout/matrix1"/>
    <dgm:cxn modelId="{2694C936-FA0B-4778-B30A-778B7ECB1888}" srcId="{6AB68D76-A5C7-44C8-95E1-C544326D2AD2}" destId="{FD6EC147-8E46-4A72-8573-A8C6B4A2C35E}" srcOrd="1" destOrd="0" parTransId="{684860A7-E6C3-4F5B-B62D-7815EFDE74C8}" sibTransId="{038625EB-A385-4286-8E2A-DDB7FBB56342}"/>
    <dgm:cxn modelId="{55788B5C-0D0C-475C-9270-3097D197EF82}" srcId="{6AB68D76-A5C7-44C8-95E1-C544326D2AD2}" destId="{2B3F610F-DA02-4FC8-8798-FEDD7F4A06A2}" srcOrd="2" destOrd="0" parTransId="{E5BF809F-67BD-4B17-B0C1-B1E1FA268957}" sibTransId="{C924C008-14DB-4529-81F1-4F5398D4A3CF}"/>
    <dgm:cxn modelId="{4BC13844-1692-407F-8505-D83F7D23F4C6}" srcId="{6AB68D76-A5C7-44C8-95E1-C544326D2AD2}" destId="{AA4B535D-1251-4348-9D7C-B9F9EF6979E1}" srcOrd="0" destOrd="0" parTransId="{D04DF964-8032-459C-963F-103CBCC03145}" sibTransId="{EE13FB09-D223-4B66-A446-792BB117DF6C}"/>
    <dgm:cxn modelId="{8E94D54D-8DE5-4BD8-9E5E-7F81E5A3AA70}" type="presOf" srcId="{2B3F610F-DA02-4FC8-8798-FEDD7F4A06A2}" destId="{06C84748-7AEE-45AB-B15C-E1FC2CD52C1C}" srcOrd="0" destOrd="0" presId="urn:microsoft.com/office/officeart/2005/8/layout/matrix1"/>
    <dgm:cxn modelId="{72189C4E-3106-46F2-9B0E-81D3CACA508C}" type="presOf" srcId="{FD6EC147-8E46-4A72-8573-A8C6B4A2C35E}" destId="{BDBD2AE8-047B-49F0-B2E6-03398B5A3669}" srcOrd="1" destOrd="0" presId="urn:microsoft.com/office/officeart/2005/8/layout/matrix1"/>
    <dgm:cxn modelId="{3FA65455-D0E7-483B-9B58-EF4979646EED}" srcId="{6AB68D76-A5C7-44C8-95E1-C544326D2AD2}" destId="{3BF1B542-B199-4F7F-AF29-639B4B6F7422}" srcOrd="3" destOrd="0" parTransId="{D9B5D27E-29B4-4D9C-B36C-FC4C89554049}" sibTransId="{B9CAE636-C85A-4476-B8CD-9E4EE4B32524}"/>
    <dgm:cxn modelId="{283F367B-2954-4A6B-8DF2-BAC6D9CD88AD}" type="presOf" srcId="{2B3F610F-DA02-4FC8-8798-FEDD7F4A06A2}" destId="{52D8AFF8-E07E-4A2E-BA9B-70FB423F2350}" srcOrd="1" destOrd="0" presId="urn:microsoft.com/office/officeart/2005/8/layout/matrix1"/>
    <dgm:cxn modelId="{3DC10C7F-CA76-44A4-A71F-FEDF9C98B42C}" srcId="{27BDA7B7-B39C-4895-B4A9-47D11138EE1F}" destId="{6AB68D76-A5C7-44C8-95E1-C544326D2AD2}" srcOrd="0" destOrd="0" parTransId="{15432E25-D6CB-4B97-9C9D-C83B5D7FF07A}" sibTransId="{EE1DE67D-0DE4-4518-84C5-E70DE107C86D}"/>
    <dgm:cxn modelId="{C949C599-11CE-42AA-B0BA-04FD6A1D340C}" type="presOf" srcId="{27BDA7B7-B39C-4895-B4A9-47D11138EE1F}" destId="{A2C01739-A12E-48C2-9183-1AA6CA6AA00B}" srcOrd="0" destOrd="0" presId="urn:microsoft.com/office/officeart/2005/8/layout/matrix1"/>
    <dgm:cxn modelId="{A1B57DA4-BA8F-4FC9-80A7-4FFF47EB80D5}" type="presOf" srcId="{AA4B535D-1251-4348-9D7C-B9F9EF6979E1}" destId="{D69571E0-B917-4C23-B6E4-13221AB15F74}" srcOrd="0" destOrd="0" presId="urn:microsoft.com/office/officeart/2005/8/layout/matrix1"/>
    <dgm:cxn modelId="{ED110BA8-CF63-4713-B9E7-6A34D8771D83}" type="presOf" srcId="{3BF1B542-B199-4F7F-AF29-639B4B6F7422}" destId="{1A957F8D-92E5-4C11-9E96-357585B1160A}" srcOrd="1" destOrd="0" presId="urn:microsoft.com/office/officeart/2005/8/layout/matrix1"/>
    <dgm:cxn modelId="{740ACAB4-1138-444A-A648-D56E3A374D75}" type="presOf" srcId="{3BF1B542-B199-4F7F-AF29-639B4B6F7422}" destId="{15A719F1-87C4-4573-9119-3221C58ECF97}" srcOrd="0" destOrd="0" presId="urn:microsoft.com/office/officeart/2005/8/layout/matrix1"/>
    <dgm:cxn modelId="{1B3F8CCE-61C2-4CC8-94D6-8C0ECD361852}" type="presOf" srcId="{AA4B535D-1251-4348-9D7C-B9F9EF6979E1}" destId="{66A23943-1DB8-4A8F-8ECB-9DCC8D3E0F85}" srcOrd="1" destOrd="0" presId="urn:microsoft.com/office/officeart/2005/8/layout/matrix1"/>
    <dgm:cxn modelId="{BDAE38E2-A105-4EBC-9AAE-BAAD36D483FC}" type="presOf" srcId="{FD6EC147-8E46-4A72-8573-A8C6B4A2C35E}" destId="{B118853A-D2C7-4B6B-A9F2-C1B18B0F5E63}" srcOrd="0" destOrd="0" presId="urn:microsoft.com/office/officeart/2005/8/layout/matrix1"/>
    <dgm:cxn modelId="{21FE1557-B603-475D-9D1E-AA7ABB5469DC}" type="presParOf" srcId="{A2C01739-A12E-48C2-9183-1AA6CA6AA00B}" destId="{E393AD29-305A-4E2C-BF5C-2432127531A4}" srcOrd="0" destOrd="0" presId="urn:microsoft.com/office/officeart/2005/8/layout/matrix1"/>
    <dgm:cxn modelId="{2D268481-41B3-4457-BE4C-52A509755FB0}" type="presParOf" srcId="{E393AD29-305A-4E2C-BF5C-2432127531A4}" destId="{D69571E0-B917-4C23-B6E4-13221AB15F74}" srcOrd="0" destOrd="0" presId="urn:microsoft.com/office/officeart/2005/8/layout/matrix1"/>
    <dgm:cxn modelId="{AED6CDF3-376E-4580-9718-6DDFAA313B20}" type="presParOf" srcId="{E393AD29-305A-4E2C-BF5C-2432127531A4}" destId="{66A23943-1DB8-4A8F-8ECB-9DCC8D3E0F85}" srcOrd="1" destOrd="0" presId="urn:microsoft.com/office/officeart/2005/8/layout/matrix1"/>
    <dgm:cxn modelId="{2433CC73-1860-42D9-AEE0-E229CD3282B3}" type="presParOf" srcId="{E393AD29-305A-4E2C-BF5C-2432127531A4}" destId="{B118853A-D2C7-4B6B-A9F2-C1B18B0F5E63}" srcOrd="2" destOrd="0" presId="urn:microsoft.com/office/officeart/2005/8/layout/matrix1"/>
    <dgm:cxn modelId="{E864314C-C7AF-445D-AA92-EBEF90F9E236}" type="presParOf" srcId="{E393AD29-305A-4E2C-BF5C-2432127531A4}" destId="{BDBD2AE8-047B-49F0-B2E6-03398B5A3669}" srcOrd="3" destOrd="0" presId="urn:microsoft.com/office/officeart/2005/8/layout/matrix1"/>
    <dgm:cxn modelId="{AB6EF899-BE01-4172-9D28-000D9A03C863}" type="presParOf" srcId="{E393AD29-305A-4E2C-BF5C-2432127531A4}" destId="{06C84748-7AEE-45AB-B15C-E1FC2CD52C1C}" srcOrd="4" destOrd="0" presId="urn:microsoft.com/office/officeart/2005/8/layout/matrix1"/>
    <dgm:cxn modelId="{22CC1850-8A81-49BC-90E3-00F897827842}" type="presParOf" srcId="{E393AD29-305A-4E2C-BF5C-2432127531A4}" destId="{52D8AFF8-E07E-4A2E-BA9B-70FB423F2350}" srcOrd="5" destOrd="0" presId="urn:microsoft.com/office/officeart/2005/8/layout/matrix1"/>
    <dgm:cxn modelId="{00A00C72-460B-422D-A550-715BC7B45466}" type="presParOf" srcId="{E393AD29-305A-4E2C-BF5C-2432127531A4}" destId="{15A719F1-87C4-4573-9119-3221C58ECF97}" srcOrd="6" destOrd="0" presId="urn:microsoft.com/office/officeart/2005/8/layout/matrix1"/>
    <dgm:cxn modelId="{757BFED4-401C-45FE-87B9-AA369C248090}" type="presParOf" srcId="{E393AD29-305A-4E2C-BF5C-2432127531A4}" destId="{1A957F8D-92E5-4C11-9E96-357585B1160A}" srcOrd="7" destOrd="0" presId="urn:microsoft.com/office/officeart/2005/8/layout/matrix1"/>
    <dgm:cxn modelId="{06C3E7CF-9A33-416D-AA7C-62D8B3C4B717}" type="presParOf" srcId="{A2C01739-A12E-48C2-9183-1AA6CA6AA00B}" destId="{68B70582-C7D2-41F0-9B84-A01C06347B8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DA7B7-B39C-4895-B4A9-47D11138EE1F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AU"/>
        </a:p>
      </dgm:t>
    </dgm:pt>
    <dgm:pt modelId="{6AB68D76-A5C7-44C8-95E1-C544326D2AD2}">
      <dgm:prSet phldrT="[Text]"/>
      <dgm:spPr>
        <a:solidFill>
          <a:schemeClr val="accent4"/>
        </a:solidFill>
      </dgm:spPr>
      <dgm:t>
        <a:bodyPr/>
        <a:lstStyle/>
        <a:p>
          <a:r>
            <a:rPr lang="en-AU" dirty="0"/>
            <a:t>Simple interest</a:t>
          </a:r>
        </a:p>
      </dgm:t>
    </dgm:pt>
    <dgm:pt modelId="{15432E25-D6CB-4B97-9C9D-C83B5D7FF07A}" type="parTrans" cxnId="{3DC10C7F-CA76-44A4-A71F-FEDF9C98B42C}">
      <dgm:prSet/>
      <dgm:spPr/>
      <dgm:t>
        <a:bodyPr/>
        <a:lstStyle/>
        <a:p>
          <a:endParaRPr lang="en-AU"/>
        </a:p>
      </dgm:t>
    </dgm:pt>
    <dgm:pt modelId="{EE1DE67D-0DE4-4518-84C5-E70DE107C86D}" type="sibTrans" cxnId="{3DC10C7F-CA76-44A4-A71F-FEDF9C98B42C}">
      <dgm:prSet/>
      <dgm:spPr/>
      <dgm:t>
        <a:bodyPr/>
        <a:lstStyle/>
        <a:p>
          <a:endParaRPr lang="en-AU"/>
        </a:p>
      </dgm:t>
    </dgm:pt>
    <dgm:pt modelId="{AA4B535D-1251-4348-9D7C-B9F9EF6979E1}">
      <dgm:prSet phldrT="[Text]" custT="1"/>
      <dgm:spPr/>
      <dgm:t>
        <a:bodyPr/>
        <a:lstStyle/>
        <a:p>
          <a:pPr algn="l">
            <a:lnSpc>
              <a:spcPct val="114000"/>
            </a:lnSpc>
          </a:pPr>
          <a:r>
            <a:rPr lang="en-AU" sz="2000" dirty="0">
              <a:solidFill>
                <a:schemeClr val="accent1"/>
              </a:solidFill>
              <a:latin typeface="+mj-lt"/>
            </a:rPr>
            <a:t>Definition</a:t>
          </a:r>
        </a:p>
        <a:p>
          <a:pPr algn="l">
            <a:lnSpc>
              <a:spcPct val="114000"/>
            </a:lnSpc>
            <a:buClr>
              <a:srgbClr val="1E4E79"/>
            </a:buClr>
            <a:buSzPts val="1600"/>
          </a:pPr>
          <a:r>
            <a:rPr lang="en-AU" sz="2000" dirty="0"/>
            <a:t>Simple interest is when the interest payment in each period is a fixed percentage of the principal (the initial lump sum of money)</a:t>
          </a:r>
          <a:r>
            <a:rPr lang="en" sz="20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lang="en-AU" sz="2000" dirty="0"/>
        </a:p>
      </dgm:t>
    </dgm:pt>
    <dgm:pt modelId="{D04DF964-8032-459C-963F-103CBCC03145}" type="parTrans" cxnId="{4BC13844-1692-407F-8505-D83F7D23F4C6}">
      <dgm:prSet/>
      <dgm:spPr/>
      <dgm:t>
        <a:bodyPr/>
        <a:lstStyle/>
        <a:p>
          <a:endParaRPr lang="en-AU"/>
        </a:p>
      </dgm:t>
    </dgm:pt>
    <dgm:pt modelId="{EE13FB09-D223-4B66-A446-792BB117DF6C}" type="sibTrans" cxnId="{4BC13844-1692-407F-8505-D83F7D23F4C6}">
      <dgm:prSet/>
      <dgm:spPr/>
      <dgm:t>
        <a:bodyPr/>
        <a:lstStyle/>
        <a:p>
          <a:endParaRPr lang="en-AU"/>
        </a:p>
      </dgm:t>
    </dgm:pt>
    <dgm:pt modelId="{FD6EC147-8E46-4A72-8573-A8C6B4A2C35E}">
      <dgm:prSet phldrT="[Text]" custT="1"/>
      <dgm:spPr/>
      <dgm:t>
        <a:bodyPr/>
        <a:lstStyle/>
        <a:p>
          <a:pPr algn="l">
            <a:buNone/>
          </a:pPr>
          <a:r>
            <a:rPr lang="en-AU" sz="2000" dirty="0">
              <a:solidFill>
                <a:schemeClr val="accent1"/>
              </a:solidFill>
              <a:latin typeface="+mj-lt"/>
            </a:rPr>
            <a:t>Characteristics</a:t>
          </a:r>
        </a:p>
        <a:p>
          <a:pPr algn="l">
            <a:buNone/>
          </a:pPr>
          <a:endParaRPr lang="en-AU" sz="2000" dirty="0">
            <a:solidFill>
              <a:srgbClr val="00296C"/>
            </a:solidFill>
          </a:endParaRPr>
        </a:p>
        <a:p>
          <a:pPr algn="ctr">
            <a:buNone/>
          </a:pPr>
          <a:endParaRPr lang="en-AU" sz="2000" dirty="0">
            <a:solidFill>
              <a:srgbClr val="00296C"/>
            </a:solidFill>
          </a:endParaRPr>
        </a:p>
      </dgm:t>
    </dgm:pt>
    <dgm:pt modelId="{684860A7-E6C3-4F5B-B62D-7815EFDE74C8}" type="parTrans" cxnId="{2694C936-FA0B-4778-B30A-778B7ECB1888}">
      <dgm:prSet/>
      <dgm:spPr/>
      <dgm:t>
        <a:bodyPr/>
        <a:lstStyle/>
        <a:p>
          <a:endParaRPr lang="en-AU"/>
        </a:p>
      </dgm:t>
    </dgm:pt>
    <dgm:pt modelId="{038625EB-A385-4286-8E2A-DDB7FBB56342}" type="sibTrans" cxnId="{2694C936-FA0B-4778-B30A-778B7ECB1888}">
      <dgm:prSet/>
      <dgm:spPr/>
      <dgm:t>
        <a:bodyPr/>
        <a:lstStyle/>
        <a:p>
          <a:endParaRPr lang="en-AU"/>
        </a:p>
      </dgm:t>
    </dgm:pt>
    <dgm:pt modelId="{3BF1B542-B199-4F7F-AF29-639B4B6F7422}">
      <dgm:prSet phldrT="[Text]" custT="1"/>
      <dgm:spPr/>
      <dgm:t>
        <a:bodyPr/>
        <a:lstStyle/>
        <a:p>
          <a:pPr algn="l"/>
          <a:endParaRPr lang="en-AU" sz="2000" dirty="0">
            <a:solidFill>
              <a:srgbClr val="00296C"/>
            </a:solidFill>
          </a:endParaRPr>
        </a:p>
        <a:p>
          <a:pPr algn="l"/>
          <a:endParaRPr lang="en-AU" sz="2000" dirty="0">
            <a:solidFill>
              <a:srgbClr val="00296C"/>
            </a:solidFill>
          </a:endParaRPr>
        </a:p>
        <a:p>
          <a:pPr algn="l"/>
          <a:endParaRPr lang="en-AU" sz="2000" dirty="0">
            <a:solidFill>
              <a:srgbClr val="00296C"/>
            </a:solidFill>
          </a:endParaRPr>
        </a:p>
      </dgm:t>
    </dgm:pt>
    <dgm:pt modelId="{D9B5D27E-29B4-4D9C-B36C-FC4C89554049}" type="parTrans" cxnId="{3FA65455-D0E7-483B-9B58-EF4979646EED}">
      <dgm:prSet/>
      <dgm:spPr/>
      <dgm:t>
        <a:bodyPr/>
        <a:lstStyle/>
        <a:p>
          <a:endParaRPr lang="en-AU"/>
        </a:p>
      </dgm:t>
    </dgm:pt>
    <dgm:pt modelId="{B9CAE636-C85A-4476-B8CD-9E4EE4B32524}" type="sibTrans" cxnId="{3FA65455-D0E7-483B-9B58-EF4979646EED}">
      <dgm:prSet/>
      <dgm:spPr/>
      <dgm:t>
        <a:bodyPr/>
        <a:lstStyle/>
        <a:p>
          <a:endParaRPr lang="en-AU"/>
        </a:p>
      </dgm:t>
    </dgm:pt>
    <dgm:pt modelId="{2B3F610F-DA02-4FC8-8798-FEDD7F4A06A2}">
      <dgm:prSet phldrT="[Text]" custT="1"/>
      <dgm:spPr/>
      <dgm:t>
        <a:bodyPr/>
        <a:lstStyle/>
        <a:p>
          <a:pPr algn="l"/>
          <a:r>
            <a:rPr lang="en-AU" sz="2000" dirty="0">
              <a:solidFill>
                <a:schemeClr val="accent1"/>
              </a:solidFill>
              <a:latin typeface="+mj-lt"/>
            </a:rPr>
            <a:t>Examples</a:t>
          </a:r>
        </a:p>
        <a:p>
          <a:pPr algn="l"/>
          <a:endParaRPr lang="en-AU" sz="2000" dirty="0">
            <a:solidFill>
              <a:srgbClr val="00296C"/>
            </a:solidFill>
          </a:endParaRPr>
        </a:p>
        <a:p>
          <a:pPr algn="l"/>
          <a:r>
            <a:rPr lang="en-AU" sz="2000" dirty="0">
              <a:solidFill>
                <a:schemeClr val="tx1"/>
              </a:solidFill>
            </a:rPr>
            <a:t>$20 000 invested at</a:t>
          </a:r>
        </a:p>
        <a:p>
          <a:pPr algn="l"/>
          <a:r>
            <a:rPr lang="en-AU" sz="2000" dirty="0">
              <a:solidFill>
                <a:schemeClr val="tx1"/>
              </a:solidFill>
            </a:rPr>
            <a:t>3% p.a. for 3 years </a:t>
          </a:r>
        </a:p>
        <a:p>
          <a:pPr algn="l"/>
          <a:r>
            <a:rPr lang="en-AU" sz="2000" dirty="0">
              <a:solidFill>
                <a:schemeClr val="tx1"/>
              </a:solidFill>
            </a:rPr>
            <a:t>becomes $21 800.</a:t>
          </a:r>
        </a:p>
        <a:p>
          <a:pPr algn="l"/>
          <a:endParaRPr lang="en-AU" sz="2000" dirty="0">
            <a:solidFill>
              <a:srgbClr val="00296C"/>
            </a:solidFill>
          </a:endParaRPr>
        </a:p>
        <a:p>
          <a:pPr algn="l"/>
          <a:r>
            <a:rPr lang="en" sz="20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lang="en-AU" dirty="0"/>
        </a:p>
      </dgm:t>
    </dgm:pt>
    <dgm:pt modelId="{E5BF809F-67BD-4B17-B0C1-B1E1FA268957}" type="parTrans" cxnId="{55788B5C-0D0C-475C-9270-3097D197EF82}">
      <dgm:prSet/>
      <dgm:spPr/>
      <dgm:t>
        <a:bodyPr/>
        <a:lstStyle/>
        <a:p>
          <a:endParaRPr lang="en-AU"/>
        </a:p>
      </dgm:t>
    </dgm:pt>
    <dgm:pt modelId="{C924C008-14DB-4529-81F1-4F5398D4A3CF}" type="sibTrans" cxnId="{55788B5C-0D0C-475C-9270-3097D197EF82}">
      <dgm:prSet/>
      <dgm:spPr/>
      <dgm:t>
        <a:bodyPr/>
        <a:lstStyle/>
        <a:p>
          <a:endParaRPr lang="en-AU"/>
        </a:p>
      </dgm:t>
    </dgm:pt>
    <dgm:pt modelId="{A2C01739-A12E-48C2-9183-1AA6CA6AA00B}" type="pres">
      <dgm:prSet presAssocID="{27BDA7B7-B39C-4895-B4A9-47D11138EE1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93AD29-305A-4E2C-BF5C-2432127531A4}" type="pres">
      <dgm:prSet presAssocID="{27BDA7B7-B39C-4895-B4A9-47D11138EE1F}" presName="matrix" presStyleCnt="0"/>
      <dgm:spPr/>
    </dgm:pt>
    <dgm:pt modelId="{D69571E0-B917-4C23-B6E4-13221AB15F74}" type="pres">
      <dgm:prSet presAssocID="{27BDA7B7-B39C-4895-B4A9-47D11138EE1F}" presName="tile1" presStyleLbl="node1" presStyleIdx="0" presStyleCnt="4"/>
      <dgm:spPr/>
    </dgm:pt>
    <dgm:pt modelId="{66A23943-1DB8-4A8F-8ECB-9DCC8D3E0F85}" type="pres">
      <dgm:prSet presAssocID="{27BDA7B7-B39C-4895-B4A9-47D11138EE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118853A-D2C7-4B6B-A9F2-C1B18B0F5E63}" type="pres">
      <dgm:prSet presAssocID="{27BDA7B7-B39C-4895-B4A9-47D11138EE1F}" presName="tile2" presStyleLbl="node1" presStyleIdx="1" presStyleCnt="4"/>
      <dgm:spPr/>
    </dgm:pt>
    <dgm:pt modelId="{BDBD2AE8-047B-49F0-B2E6-03398B5A3669}" type="pres">
      <dgm:prSet presAssocID="{27BDA7B7-B39C-4895-B4A9-47D11138EE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6C84748-7AEE-45AB-B15C-E1FC2CD52C1C}" type="pres">
      <dgm:prSet presAssocID="{27BDA7B7-B39C-4895-B4A9-47D11138EE1F}" presName="tile3" presStyleLbl="node1" presStyleIdx="2" presStyleCnt="4"/>
      <dgm:spPr/>
    </dgm:pt>
    <dgm:pt modelId="{52D8AFF8-E07E-4A2E-BA9B-70FB423F2350}" type="pres">
      <dgm:prSet presAssocID="{27BDA7B7-B39C-4895-B4A9-47D11138EE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5A719F1-87C4-4573-9119-3221C58ECF97}" type="pres">
      <dgm:prSet presAssocID="{27BDA7B7-B39C-4895-B4A9-47D11138EE1F}" presName="tile4" presStyleLbl="node1" presStyleIdx="3" presStyleCnt="4"/>
      <dgm:spPr/>
    </dgm:pt>
    <dgm:pt modelId="{1A957F8D-92E5-4C11-9E96-357585B1160A}" type="pres">
      <dgm:prSet presAssocID="{27BDA7B7-B39C-4895-B4A9-47D11138EE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8B70582-C7D2-41F0-9B84-A01C06347B81}" type="pres">
      <dgm:prSet presAssocID="{27BDA7B7-B39C-4895-B4A9-47D11138EE1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66AE02E-677A-46B6-A05B-3748E947C18D}" type="presOf" srcId="{6AB68D76-A5C7-44C8-95E1-C544326D2AD2}" destId="{68B70582-C7D2-41F0-9B84-A01C06347B81}" srcOrd="0" destOrd="0" presId="urn:microsoft.com/office/officeart/2005/8/layout/matrix1"/>
    <dgm:cxn modelId="{2694C936-FA0B-4778-B30A-778B7ECB1888}" srcId="{6AB68D76-A5C7-44C8-95E1-C544326D2AD2}" destId="{FD6EC147-8E46-4A72-8573-A8C6B4A2C35E}" srcOrd="1" destOrd="0" parTransId="{684860A7-E6C3-4F5B-B62D-7815EFDE74C8}" sibTransId="{038625EB-A385-4286-8E2A-DDB7FBB56342}"/>
    <dgm:cxn modelId="{55788B5C-0D0C-475C-9270-3097D197EF82}" srcId="{6AB68D76-A5C7-44C8-95E1-C544326D2AD2}" destId="{2B3F610F-DA02-4FC8-8798-FEDD7F4A06A2}" srcOrd="2" destOrd="0" parTransId="{E5BF809F-67BD-4B17-B0C1-B1E1FA268957}" sibTransId="{C924C008-14DB-4529-81F1-4F5398D4A3CF}"/>
    <dgm:cxn modelId="{4BC13844-1692-407F-8505-D83F7D23F4C6}" srcId="{6AB68D76-A5C7-44C8-95E1-C544326D2AD2}" destId="{AA4B535D-1251-4348-9D7C-B9F9EF6979E1}" srcOrd="0" destOrd="0" parTransId="{D04DF964-8032-459C-963F-103CBCC03145}" sibTransId="{EE13FB09-D223-4B66-A446-792BB117DF6C}"/>
    <dgm:cxn modelId="{8E94D54D-8DE5-4BD8-9E5E-7F81E5A3AA70}" type="presOf" srcId="{2B3F610F-DA02-4FC8-8798-FEDD7F4A06A2}" destId="{06C84748-7AEE-45AB-B15C-E1FC2CD52C1C}" srcOrd="0" destOrd="0" presId="urn:microsoft.com/office/officeart/2005/8/layout/matrix1"/>
    <dgm:cxn modelId="{72189C4E-3106-46F2-9B0E-81D3CACA508C}" type="presOf" srcId="{FD6EC147-8E46-4A72-8573-A8C6B4A2C35E}" destId="{BDBD2AE8-047B-49F0-B2E6-03398B5A3669}" srcOrd="1" destOrd="0" presId="urn:microsoft.com/office/officeart/2005/8/layout/matrix1"/>
    <dgm:cxn modelId="{3FA65455-D0E7-483B-9B58-EF4979646EED}" srcId="{6AB68D76-A5C7-44C8-95E1-C544326D2AD2}" destId="{3BF1B542-B199-4F7F-AF29-639B4B6F7422}" srcOrd="3" destOrd="0" parTransId="{D9B5D27E-29B4-4D9C-B36C-FC4C89554049}" sibTransId="{B9CAE636-C85A-4476-B8CD-9E4EE4B32524}"/>
    <dgm:cxn modelId="{283F367B-2954-4A6B-8DF2-BAC6D9CD88AD}" type="presOf" srcId="{2B3F610F-DA02-4FC8-8798-FEDD7F4A06A2}" destId="{52D8AFF8-E07E-4A2E-BA9B-70FB423F2350}" srcOrd="1" destOrd="0" presId="urn:microsoft.com/office/officeart/2005/8/layout/matrix1"/>
    <dgm:cxn modelId="{3DC10C7F-CA76-44A4-A71F-FEDF9C98B42C}" srcId="{27BDA7B7-B39C-4895-B4A9-47D11138EE1F}" destId="{6AB68D76-A5C7-44C8-95E1-C544326D2AD2}" srcOrd="0" destOrd="0" parTransId="{15432E25-D6CB-4B97-9C9D-C83B5D7FF07A}" sibTransId="{EE1DE67D-0DE4-4518-84C5-E70DE107C86D}"/>
    <dgm:cxn modelId="{C949C599-11CE-42AA-B0BA-04FD6A1D340C}" type="presOf" srcId="{27BDA7B7-B39C-4895-B4A9-47D11138EE1F}" destId="{A2C01739-A12E-48C2-9183-1AA6CA6AA00B}" srcOrd="0" destOrd="0" presId="urn:microsoft.com/office/officeart/2005/8/layout/matrix1"/>
    <dgm:cxn modelId="{A1B57DA4-BA8F-4FC9-80A7-4FFF47EB80D5}" type="presOf" srcId="{AA4B535D-1251-4348-9D7C-B9F9EF6979E1}" destId="{D69571E0-B917-4C23-B6E4-13221AB15F74}" srcOrd="0" destOrd="0" presId="urn:microsoft.com/office/officeart/2005/8/layout/matrix1"/>
    <dgm:cxn modelId="{ED110BA8-CF63-4713-B9E7-6A34D8771D83}" type="presOf" srcId="{3BF1B542-B199-4F7F-AF29-639B4B6F7422}" destId="{1A957F8D-92E5-4C11-9E96-357585B1160A}" srcOrd="1" destOrd="0" presId="urn:microsoft.com/office/officeart/2005/8/layout/matrix1"/>
    <dgm:cxn modelId="{740ACAB4-1138-444A-A648-D56E3A374D75}" type="presOf" srcId="{3BF1B542-B199-4F7F-AF29-639B4B6F7422}" destId="{15A719F1-87C4-4573-9119-3221C58ECF97}" srcOrd="0" destOrd="0" presId="urn:microsoft.com/office/officeart/2005/8/layout/matrix1"/>
    <dgm:cxn modelId="{1B3F8CCE-61C2-4CC8-94D6-8C0ECD361852}" type="presOf" srcId="{AA4B535D-1251-4348-9D7C-B9F9EF6979E1}" destId="{66A23943-1DB8-4A8F-8ECB-9DCC8D3E0F85}" srcOrd="1" destOrd="0" presId="urn:microsoft.com/office/officeart/2005/8/layout/matrix1"/>
    <dgm:cxn modelId="{BDAE38E2-A105-4EBC-9AAE-BAAD36D483FC}" type="presOf" srcId="{FD6EC147-8E46-4A72-8573-A8C6B4A2C35E}" destId="{B118853A-D2C7-4B6B-A9F2-C1B18B0F5E63}" srcOrd="0" destOrd="0" presId="urn:microsoft.com/office/officeart/2005/8/layout/matrix1"/>
    <dgm:cxn modelId="{21FE1557-B603-475D-9D1E-AA7ABB5469DC}" type="presParOf" srcId="{A2C01739-A12E-48C2-9183-1AA6CA6AA00B}" destId="{E393AD29-305A-4E2C-BF5C-2432127531A4}" srcOrd="0" destOrd="0" presId="urn:microsoft.com/office/officeart/2005/8/layout/matrix1"/>
    <dgm:cxn modelId="{2D268481-41B3-4457-BE4C-52A509755FB0}" type="presParOf" srcId="{E393AD29-305A-4E2C-BF5C-2432127531A4}" destId="{D69571E0-B917-4C23-B6E4-13221AB15F74}" srcOrd="0" destOrd="0" presId="urn:microsoft.com/office/officeart/2005/8/layout/matrix1"/>
    <dgm:cxn modelId="{AED6CDF3-376E-4580-9718-6DDFAA313B20}" type="presParOf" srcId="{E393AD29-305A-4E2C-BF5C-2432127531A4}" destId="{66A23943-1DB8-4A8F-8ECB-9DCC8D3E0F85}" srcOrd="1" destOrd="0" presId="urn:microsoft.com/office/officeart/2005/8/layout/matrix1"/>
    <dgm:cxn modelId="{2433CC73-1860-42D9-AEE0-E229CD3282B3}" type="presParOf" srcId="{E393AD29-305A-4E2C-BF5C-2432127531A4}" destId="{B118853A-D2C7-4B6B-A9F2-C1B18B0F5E63}" srcOrd="2" destOrd="0" presId="urn:microsoft.com/office/officeart/2005/8/layout/matrix1"/>
    <dgm:cxn modelId="{E864314C-C7AF-445D-AA92-EBEF90F9E236}" type="presParOf" srcId="{E393AD29-305A-4E2C-BF5C-2432127531A4}" destId="{BDBD2AE8-047B-49F0-B2E6-03398B5A3669}" srcOrd="3" destOrd="0" presId="urn:microsoft.com/office/officeart/2005/8/layout/matrix1"/>
    <dgm:cxn modelId="{AB6EF899-BE01-4172-9D28-000D9A03C863}" type="presParOf" srcId="{E393AD29-305A-4E2C-BF5C-2432127531A4}" destId="{06C84748-7AEE-45AB-B15C-E1FC2CD52C1C}" srcOrd="4" destOrd="0" presId="urn:microsoft.com/office/officeart/2005/8/layout/matrix1"/>
    <dgm:cxn modelId="{22CC1850-8A81-49BC-90E3-00F897827842}" type="presParOf" srcId="{E393AD29-305A-4E2C-BF5C-2432127531A4}" destId="{52D8AFF8-E07E-4A2E-BA9B-70FB423F2350}" srcOrd="5" destOrd="0" presId="urn:microsoft.com/office/officeart/2005/8/layout/matrix1"/>
    <dgm:cxn modelId="{00A00C72-460B-422D-A550-715BC7B45466}" type="presParOf" srcId="{E393AD29-305A-4E2C-BF5C-2432127531A4}" destId="{15A719F1-87C4-4573-9119-3221C58ECF97}" srcOrd="6" destOrd="0" presId="urn:microsoft.com/office/officeart/2005/8/layout/matrix1"/>
    <dgm:cxn modelId="{757BFED4-401C-45FE-87B9-AA369C248090}" type="presParOf" srcId="{E393AD29-305A-4E2C-BF5C-2432127531A4}" destId="{1A957F8D-92E5-4C11-9E96-357585B1160A}" srcOrd="7" destOrd="0" presId="urn:microsoft.com/office/officeart/2005/8/layout/matrix1"/>
    <dgm:cxn modelId="{06C3E7CF-9A33-416D-AA7C-62D8B3C4B717}" type="presParOf" srcId="{A2C01739-A12E-48C2-9183-1AA6CA6AA00B}" destId="{68B70582-C7D2-41F0-9B84-A01C06347B8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DA7B7-B39C-4895-B4A9-47D11138EE1F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AU"/>
        </a:p>
      </dgm:t>
    </dgm:pt>
    <dgm:pt modelId="{6AB68D76-A5C7-44C8-95E1-C544326D2AD2}">
      <dgm:prSet phldrT="[Text]"/>
      <dgm:spPr>
        <a:solidFill>
          <a:schemeClr val="accent4"/>
        </a:solidFill>
      </dgm:spPr>
      <dgm:t>
        <a:bodyPr/>
        <a:lstStyle/>
        <a:p>
          <a:r>
            <a:rPr lang="en-AU" dirty="0"/>
            <a:t>Simple interest</a:t>
          </a:r>
        </a:p>
      </dgm:t>
    </dgm:pt>
    <dgm:pt modelId="{15432E25-D6CB-4B97-9C9D-C83B5D7FF07A}" type="parTrans" cxnId="{3DC10C7F-CA76-44A4-A71F-FEDF9C98B42C}">
      <dgm:prSet/>
      <dgm:spPr/>
      <dgm:t>
        <a:bodyPr/>
        <a:lstStyle/>
        <a:p>
          <a:endParaRPr lang="en-AU"/>
        </a:p>
      </dgm:t>
    </dgm:pt>
    <dgm:pt modelId="{EE1DE67D-0DE4-4518-84C5-E70DE107C86D}" type="sibTrans" cxnId="{3DC10C7F-CA76-44A4-A71F-FEDF9C98B42C}">
      <dgm:prSet/>
      <dgm:spPr/>
      <dgm:t>
        <a:bodyPr/>
        <a:lstStyle/>
        <a:p>
          <a:endParaRPr lang="en-AU"/>
        </a:p>
      </dgm:t>
    </dgm:pt>
    <dgm:pt modelId="{AA4B535D-1251-4348-9D7C-B9F9EF6979E1}">
      <dgm:prSet phldrT="[Text]" custT="1"/>
      <dgm:spPr/>
      <dgm:t>
        <a:bodyPr/>
        <a:lstStyle/>
        <a:p>
          <a:pPr algn="l">
            <a:lnSpc>
              <a:spcPct val="90000"/>
            </a:lnSpc>
          </a:pPr>
          <a:r>
            <a:rPr lang="en-AU" sz="2000" dirty="0">
              <a:solidFill>
                <a:schemeClr val="accent1"/>
              </a:solidFill>
              <a:latin typeface="+mj-lt"/>
            </a:rPr>
            <a:t>Definition</a:t>
          </a:r>
        </a:p>
        <a:p>
          <a:pPr algn="l">
            <a:lnSpc>
              <a:spcPct val="114000"/>
            </a:lnSpc>
            <a:buClr>
              <a:srgbClr val="1E4E79"/>
            </a:buClr>
            <a:buSzPts val="1600"/>
          </a:pPr>
          <a:r>
            <a:rPr lang="en-AU" sz="2000" dirty="0">
              <a:latin typeface="+mn-lt"/>
            </a:rPr>
            <a:t>Simple interest is when the interest payment in each period is a fixed percentage of the principal (the initial lump sum of money)</a:t>
          </a:r>
          <a:r>
            <a:rPr lang="en" sz="2000" b="1" dirty="0">
              <a:solidFill>
                <a:srgbClr val="1E4E79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n-AU" sz="2000" dirty="0">
            <a:latin typeface="+mn-lt"/>
          </a:endParaRPr>
        </a:p>
      </dgm:t>
    </dgm:pt>
    <dgm:pt modelId="{D04DF964-8032-459C-963F-103CBCC03145}" type="parTrans" cxnId="{4BC13844-1692-407F-8505-D83F7D23F4C6}">
      <dgm:prSet/>
      <dgm:spPr/>
      <dgm:t>
        <a:bodyPr/>
        <a:lstStyle/>
        <a:p>
          <a:endParaRPr lang="en-AU"/>
        </a:p>
      </dgm:t>
    </dgm:pt>
    <dgm:pt modelId="{EE13FB09-D223-4B66-A446-792BB117DF6C}" type="sibTrans" cxnId="{4BC13844-1692-407F-8505-D83F7D23F4C6}">
      <dgm:prSet/>
      <dgm:spPr/>
      <dgm:t>
        <a:bodyPr/>
        <a:lstStyle/>
        <a:p>
          <a:endParaRPr lang="en-AU"/>
        </a:p>
      </dgm:t>
    </dgm:pt>
    <dgm:pt modelId="{FD6EC147-8E46-4A72-8573-A8C6B4A2C35E}">
      <dgm:prSet phldrT="[Text]" custT="1"/>
      <dgm:spPr/>
      <dgm:t>
        <a:bodyPr/>
        <a:lstStyle/>
        <a:p>
          <a:pPr algn="l">
            <a:lnSpc>
              <a:spcPct val="90000"/>
            </a:lnSpc>
            <a:buNone/>
          </a:pPr>
          <a:r>
            <a:rPr lang="en-AU" sz="2000" dirty="0">
              <a:solidFill>
                <a:schemeClr val="accent1"/>
              </a:solidFill>
              <a:latin typeface="+mj-lt"/>
            </a:rPr>
            <a:t>Characteristics</a:t>
          </a:r>
        </a:p>
        <a:p>
          <a:pPr algn="l">
            <a:lnSpc>
              <a:spcPct val="114000"/>
            </a:lnSpc>
            <a:buFont typeface="Wingdings" panose="05000000000000000000" pitchFamily="2" charset="2"/>
            <a:buChar char="§"/>
          </a:pPr>
          <a:r>
            <a:rPr lang="en-AU" sz="2000" dirty="0">
              <a:solidFill>
                <a:schemeClr val="tx1"/>
              </a:solidFill>
              <a:latin typeface="+mn-lt"/>
            </a:rPr>
            <a:t>The amount of interest each period is the same. </a:t>
          </a:r>
        </a:p>
        <a:p>
          <a:pPr algn="l">
            <a:lnSpc>
              <a:spcPct val="114000"/>
            </a:lnSpc>
            <a:buFont typeface="Wingdings" panose="05000000000000000000" pitchFamily="2" charset="2"/>
            <a:buChar char="§"/>
          </a:pPr>
          <a:r>
            <a:rPr lang="en-AU" sz="2000" dirty="0">
              <a:solidFill>
                <a:schemeClr val="tx1"/>
              </a:solidFill>
              <a:latin typeface="+mn-lt"/>
            </a:rPr>
            <a:t>The balance increases at a constant rate</a:t>
          </a:r>
          <a:r>
            <a:rPr lang="en-AU" sz="2000" dirty="0">
              <a:solidFill>
                <a:schemeClr val="tx1"/>
              </a:solidFill>
            </a:rPr>
            <a:t>. </a:t>
          </a:r>
        </a:p>
      </dgm:t>
    </dgm:pt>
    <dgm:pt modelId="{684860A7-E6C3-4F5B-B62D-7815EFDE74C8}" type="parTrans" cxnId="{2694C936-FA0B-4778-B30A-778B7ECB1888}">
      <dgm:prSet/>
      <dgm:spPr/>
      <dgm:t>
        <a:bodyPr/>
        <a:lstStyle/>
        <a:p>
          <a:endParaRPr lang="en-AU"/>
        </a:p>
      </dgm:t>
    </dgm:pt>
    <dgm:pt modelId="{038625EB-A385-4286-8E2A-DDB7FBB56342}" type="sibTrans" cxnId="{2694C936-FA0B-4778-B30A-778B7ECB1888}">
      <dgm:prSet/>
      <dgm:spPr/>
      <dgm:t>
        <a:bodyPr/>
        <a:lstStyle/>
        <a:p>
          <a:endParaRPr lang="en-AU"/>
        </a:p>
      </dgm:t>
    </dgm:pt>
    <dgm:pt modelId="{3BF1B542-B199-4F7F-AF29-639B4B6F7422}">
      <dgm:prSet phldrT="[Text]" custT="1"/>
      <dgm:spPr/>
      <dgm:t>
        <a:bodyPr/>
        <a:lstStyle/>
        <a:p>
          <a:pPr algn="l"/>
          <a:r>
            <a:rPr lang="en-AU" sz="2000" dirty="0">
              <a:solidFill>
                <a:schemeClr val="accent1"/>
              </a:solidFill>
              <a:latin typeface="+mj-lt"/>
            </a:rPr>
            <a:t>Non examples</a:t>
          </a:r>
        </a:p>
        <a:p>
          <a:pPr algn="l"/>
          <a:endParaRPr lang="en-AU" sz="2000" dirty="0">
            <a:solidFill>
              <a:srgbClr val="00296C"/>
            </a:solidFill>
          </a:endParaRPr>
        </a:p>
        <a:p>
          <a:pPr algn="l"/>
          <a:endParaRPr lang="en-AU" sz="2000" dirty="0">
            <a:solidFill>
              <a:srgbClr val="00296C"/>
            </a:solidFill>
          </a:endParaRPr>
        </a:p>
        <a:p>
          <a:pPr algn="l"/>
          <a:endParaRPr lang="en-AU" sz="2000" dirty="0">
            <a:solidFill>
              <a:srgbClr val="00296C"/>
            </a:solidFill>
          </a:endParaRPr>
        </a:p>
      </dgm:t>
    </dgm:pt>
    <dgm:pt modelId="{D9B5D27E-29B4-4D9C-B36C-FC4C89554049}" type="parTrans" cxnId="{3FA65455-D0E7-483B-9B58-EF4979646EED}">
      <dgm:prSet/>
      <dgm:spPr/>
      <dgm:t>
        <a:bodyPr/>
        <a:lstStyle/>
        <a:p>
          <a:endParaRPr lang="en-AU"/>
        </a:p>
      </dgm:t>
    </dgm:pt>
    <dgm:pt modelId="{B9CAE636-C85A-4476-B8CD-9E4EE4B32524}" type="sibTrans" cxnId="{3FA65455-D0E7-483B-9B58-EF4979646EED}">
      <dgm:prSet/>
      <dgm:spPr/>
      <dgm:t>
        <a:bodyPr/>
        <a:lstStyle/>
        <a:p>
          <a:endParaRPr lang="en-AU"/>
        </a:p>
      </dgm:t>
    </dgm:pt>
    <dgm:pt modelId="{2B3F610F-DA02-4FC8-8798-FEDD7F4A06A2}">
      <dgm:prSet phldrT="[Text]" custT="1"/>
      <dgm:spPr/>
      <dgm:t>
        <a:bodyPr/>
        <a:lstStyle/>
        <a:p>
          <a:pPr algn="l">
            <a:lnSpc>
              <a:spcPct val="90000"/>
            </a:lnSpc>
          </a:pPr>
          <a:r>
            <a:rPr lang="en-AU" sz="2000" dirty="0">
              <a:solidFill>
                <a:schemeClr val="accent1"/>
              </a:solidFill>
              <a:latin typeface="+mj-lt"/>
            </a:rPr>
            <a:t>Examples</a:t>
          </a:r>
        </a:p>
        <a:p>
          <a:pPr algn="l">
            <a:lnSpc>
              <a:spcPct val="90000"/>
            </a:lnSpc>
          </a:pPr>
          <a:endParaRPr lang="en-AU" sz="2000" dirty="0">
            <a:solidFill>
              <a:srgbClr val="00296C"/>
            </a:solidFill>
          </a:endParaRPr>
        </a:p>
        <a:p>
          <a:pPr algn="l">
            <a:lnSpc>
              <a:spcPct val="114000"/>
            </a:lnSpc>
          </a:pPr>
          <a:r>
            <a:rPr lang="en-AU" sz="2000" dirty="0">
              <a:solidFill>
                <a:schemeClr val="tx1"/>
              </a:solidFill>
              <a:latin typeface="+mn-lt"/>
            </a:rPr>
            <a:t>$20 000 invested at</a:t>
          </a:r>
        </a:p>
        <a:p>
          <a:pPr algn="l">
            <a:lnSpc>
              <a:spcPct val="114000"/>
            </a:lnSpc>
          </a:pPr>
          <a:r>
            <a:rPr lang="en-AU" sz="2000" dirty="0">
              <a:solidFill>
                <a:schemeClr val="tx1"/>
              </a:solidFill>
              <a:latin typeface="+mn-lt"/>
            </a:rPr>
            <a:t>3% p.a. for 3 years </a:t>
          </a:r>
        </a:p>
        <a:p>
          <a:pPr algn="l">
            <a:lnSpc>
              <a:spcPct val="114000"/>
            </a:lnSpc>
          </a:pPr>
          <a:r>
            <a:rPr lang="en-AU" sz="2000" dirty="0">
              <a:solidFill>
                <a:schemeClr val="tx1"/>
              </a:solidFill>
              <a:latin typeface="+mn-lt"/>
            </a:rPr>
            <a:t>becomes $21 800.</a:t>
          </a:r>
        </a:p>
        <a:p>
          <a:pPr algn="l">
            <a:lnSpc>
              <a:spcPct val="90000"/>
            </a:lnSpc>
          </a:pPr>
          <a:endParaRPr lang="en-AU" sz="2000" dirty="0">
            <a:solidFill>
              <a:schemeClr val="tx1"/>
            </a:solidFill>
          </a:endParaRPr>
        </a:p>
        <a:p>
          <a:pPr algn="l">
            <a:lnSpc>
              <a:spcPct val="90000"/>
            </a:lnSpc>
          </a:pPr>
          <a:r>
            <a:rPr lang="en" sz="20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lang="en-AU" dirty="0"/>
        </a:p>
      </dgm:t>
    </dgm:pt>
    <dgm:pt modelId="{E5BF809F-67BD-4B17-B0C1-B1E1FA268957}" type="parTrans" cxnId="{55788B5C-0D0C-475C-9270-3097D197EF82}">
      <dgm:prSet/>
      <dgm:spPr/>
      <dgm:t>
        <a:bodyPr/>
        <a:lstStyle/>
        <a:p>
          <a:endParaRPr lang="en-AU"/>
        </a:p>
      </dgm:t>
    </dgm:pt>
    <dgm:pt modelId="{C924C008-14DB-4529-81F1-4F5398D4A3CF}" type="sibTrans" cxnId="{55788B5C-0D0C-475C-9270-3097D197EF82}">
      <dgm:prSet/>
      <dgm:spPr/>
      <dgm:t>
        <a:bodyPr/>
        <a:lstStyle/>
        <a:p>
          <a:endParaRPr lang="en-AU"/>
        </a:p>
      </dgm:t>
    </dgm:pt>
    <dgm:pt modelId="{A2C01739-A12E-48C2-9183-1AA6CA6AA00B}" type="pres">
      <dgm:prSet presAssocID="{27BDA7B7-B39C-4895-B4A9-47D11138EE1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93AD29-305A-4E2C-BF5C-2432127531A4}" type="pres">
      <dgm:prSet presAssocID="{27BDA7B7-B39C-4895-B4A9-47D11138EE1F}" presName="matrix" presStyleCnt="0"/>
      <dgm:spPr/>
    </dgm:pt>
    <dgm:pt modelId="{D69571E0-B917-4C23-B6E4-13221AB15F74}" type="pres">
      <dgm:prSet presAssocID="{27BDA7B7-B39C-4895-B4A9-47D11138EE1F}" presName="tile1" presStyleLbl="node1" presStyleIdx="0" presStyleCnt="4"/>
      <dgm:spPr/>
    </dgm:pt>
    <dgm:pt modelId="{66A23943-1DB8-4A8F-8ECB-9DCC8D3E0F85}" type="pres">
      <dgm:prSet presAssocID="{27BDA7B7-B39C-4895-B4A9-47D11138EE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118853A-D2C7-4B6B-A9F2-C1B18B0F5E63}" type="pres">
      <dgm:prSet presAssocID="{27BDA7B7-B39C-4895-B4A9-47D11138EE1F}" presName="tile2" presStyleLbl="node1" presStyleIdx="1" presStyleCnt="4"/>
      <dgm:spPr/>
    </dgm:pt>
    <dgm:pt modelId="{BDBD2AE8-047B-49F0-B2E6-03398B5A3669}" type="pres">
      <dgm:prSet presAssocID="{27BDA7B7-B39C-4895-B4A9-47D11138EE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6C84748-7AEE-45AB-B15C-E1FC2CD52C1C}" type="pres">
      <dgm:prSet presAssocID="{27BDA7B7-B39C-4895-B4A9-47D11138EE1F}" presName="tile3" presStyleLbl="node1" presStyleIdx="2" presStyleCnt="4"/>
      <dgm:spPr/>
    </dgm:pt>
    <dgm:pt modelId="{52D8AFF8-E07E-4A2E-BA9B-70FB423F2350}" type="pres">
      <dgm:prSet presAssocID="{27BDA7B7-B39C-4895-B4A9-47D11138EE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5A719F1-87C4-4573-9119-3221C58ECF97}" type="pres">
      <dgm:prSet presAssocID="{27BDA7B7-B39C-4895-B4A9-47D11138EE1F}" presName="tile4" presStyleLbl="node1" presStyleIdx="3" presStyleCnt="4"/>
      <dgm:spPr/>
    </dgm:pt>
    <dgm:pt modelId="{1A957F8D-92E5-4C11-9E96-357585B1160A}" type="pres">
      <dgm:prSet presAssocID="{27BDA7B7-B39C-4895-B4A9-47D11138EE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8B70582-C7D2-41F0-9B84-A01C06347B81}" type="pres">
      <dgm:prSet presAssocID="{27BDA7B7-B39C-4895-B4A9-47D11138EE1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66AE02E-677A-46B6-A05B-3748E947C18D}" type="presOf" srcId="{6AB68D76-A5C7-44C8-95E1-C544326D2AD2}" destId="{68B70582-C7D2-41F0-9B84-A01C06347B81}" srcOrd="0" destOrd="0" presId="urn:microsoft.com/office/officeart/2005/8/layout/matrix1"/>
    <dgm:cxn modelId="{2694C936-FA0B-4778-B30A-778B7ECB1888}" srcId="{6AB68D76-A5C7-44C8-95E1-C544326D2AD2}" destId="{FD6EC147-8E46-4A72-8573-A8C6B4A2C35E}" srcOrd="1" destOrd="0" parTransId="{684860A7-E6C3-4F5B-B62D-7815EFDE74C8}" sibTransId="{038625EB-A385-4286-8E2A-DDB7FBB56342}"/>
    <dgm:cxn modelId="{55788B5C-0D0C-475C-9270-3097D197EF82}" srcId="{6AB68D76-A5C7-44C8-95E1-C544326D2AD2}" destId="{2B3F610F-DA02-4FC8-8798-FEDD7F4A06A2}" srcOrd="2" destOrd="0" parTransId="{E5BF809F-67BD-4B17-B0C1-B1E1FA268957}" sibTransId="{C924C008-14DB-4529-81F1-4F5398D4A3CF}"/>
    <dgm:cxn modelId="{4BC13844-1692-407F-8505-D83F7D23F4C6}" srcId="{6AB68D76-A5C7-44C8-95E1-C544326D2AD2}" destId="{AA4B535D-1251-4348-9D7C-B9F9EF6979E1}" srcOrd="0" destOrd="0" parTransId="{D04DF964-8032-459C-963F-103CBCC03145}" sibTransId="{EE13FB09-D223-4B66-A446-792BB117DF6C}"/>
    <dgm:cxn modelId="{8E94D54D-8DE5-4BD8-9E5E-7F81E5A3AA70}" type="presOf" srcId="{2B3F610F-DA02-4FC8-8798-FEDD7F4A06A2}" destId="{06C84748-7AEE-45AB-B15C-E1FC2CD52C1C}" srcOrd="0" destOrd="0" presId="urn:microsoft.com/office/officeart/2005/8/layout/matrix1"/>
    <dgm:cxn modelId="{72189C4E-3106-46F2-9B0E-81D3CACA508C}" type="presOf" srcId="{FD6EC147-8E46-4A72-8573-A8C6B4A2C35E}" destId="{BDBD2AE8-047B-49F0-B2E6-03398B5A3669}" srcOrd="1" destOrd="0" presId="urn:microsoft.com/office/officeart/2005/8/layout/matrix1"/>
    <dgm:cxn modelId="{3FA65455-D0E7-483B-9B58-EF4979646EED}" srcId="{6AB68D76-A5C7-44C8-95E1-C544326D2AD2}" destId="{3BF1B542-B199-4F7F-AF29-639B4B6F7422}" srcOrd="3" destOrd="0" parTransId="{D9B5D27E-29B4-4D9C-B36C-FC4C89554049}" sibTransId="{B9CAE636-C85A-4476-B8CD-9E4EE4B32524}"/>
    <dgm:cxn modelId="{283F367B-2954-4A6B-8DF2-BAC6D9CD88AD}" type="presOf" srcId="{2B3F610F-DA02-4FC8-8798-FEDD7F4A06A2}" destId="{52D8AFF8-E07E-4A2E-BA9B-70FB423F2350}" srcOrd="1" destOrd="0" presId="urn:microsoft.com/office/officeart/2005/8/layout/matrix1"/>
    <dgm:cxn modelId="{3DC10C7F-CA76-44A4-A71F-FEDF9C98B42C}" srcId="{27BDA7B7-B39C-4895-B4A9-47D11138EE1F}" destId="{6AB68D76-A5C7-44C8-95E1-C544326D2AD2}" srcOrd="0" destOrd="0" parTransId="{15432E25-D6CB-4B97-9C9D-C83B5D7FF07A}" sibTransId="{EE1DE67D-0DE4-4518-84C5-E70DE107C86D}"/>
    <dgm:cxn modelId="{C949C599-11CE-42AA-B0BA-04FD6A1D340C}" type="presOf" srcId="{27BDA7B7-B39C-4895-B4A9-47D11138EE1F}" destId="{A2C01739-A12E-48C2-9183-1AA6CA6AA00B}" srcOrd="0" destOrd="0" presId="urn:microsoft.com/office/officeart/2005/8/layout/matrix1"/>
    <dgm:cxn modelId="{A1B57DA4-BA8F-4FC9-80A7-4FFF47EB80D5}" type="presOf" srcId="{AA4B535D-1251-4348-9D7C-B9F9EF6979E1}" destId="{D69571E0-B917-4C23-B6E4-13221AB15F74}" srcOrd="0" destOrd="0" presId="urn:microsoft.com/office/officeart/2005/8/layout/matrix1"/>
    <dgm:cxn modelId="{ED110BA8-CF63-4713-B9E7-6A34D8771D83}" type="presOf" srcId="{3BF1B542-B199-4F7F-AF29-639B4B6F7422}" destId="{1A957F8D-92E5-4C11-9E96-357585B1160A}" srcOrd="1" destOrd="0" presId="urn:microsoft.com/office/officeart/2005/8/layout/matrix1"/>
    <dgm:cxn modelId="{740ACAB4-1138-444A-A648-D56E3A374D75}" type="presOf" srcId="{3BF1B542-B199-4F7F-AF29-639B4B6F7422}" destId="{15A719F1-87C4-4573-9119-3221C58ECF97}" srcOrd="0" destOrd="0" presId="urn:microsoft.com/office/officeart/2005/8/layout/matrix1"/>
    <dgm:cxn modelId="{1B3F8CCE-61C2-4CC8-94D6-8C0ECD361852}" type="presOf" srcId="{AA4B535D-1251-4348-9D7C-B9F9EF6979E1}" destId="{66A23943-1DB8-4A8F-8ECB-9DCC8D3E0F85}" srcOrd="1" destOrd="0" presId="urn:microsoft.com/office/officeart/2005/8/layout/matrix1"/>
    <dgm:cxn modelId="{BDAE38E2-A105-4EBC-9AAE-BAAD36D483FC}" type="presOf" srcId="{FD6EC147-8E46-4A72-8573-A8C6B4A2C35E}" destId="{B118853A-D2C7-4B6B-A9F2-C1B18B0F5E63}" srcOrd="0" destOrd="0" presId="urn:microsoft.com/office/officeart/2005/8/layout/matrix1"/>
    <dgm:cxn modelId="{21FE1557-B603-475D-9D1E-AA7ABB5469DC}" type="presParOf" srcId="{A2C01739-A12E-48C2-9183-1AA6CA6AA00B}" destId="{E393AD29-305A-4E2C-BF5C-2432127531A4}" srcOrd="0" destOrd="0" presId="urn:microsoft.com/office/officeart/2005/8/layout/matrix1"/>
    <dgm:cxn modelId="{2D268481-41B3-4457-BE4C-52A509755FB0}" type="presParOf" srcId="{E393AD29-305A-4E2C-BF5C-2432127531A4}" destId="{D69571E0-B917-4C23-B6E4-13221AB15F74}" srcOrd="0" destOrd="0" presId="urn:microsoft.com/office/officeart/2005/8/layout/matrix1"/>
    <dgm:cxn modelId="{AED6CDF3-376E-4580-9718-6DDFAA313B20}" type="presParOf" srcId="{E393AD29-305A-4E2C-BF5C-2432127531A4}" destId="{66A23943-1DB8-4A8F-8ECB-9DCC8D3E0F85}" srcOrd="1" destOrd="0" presId="urn:microsoft.com/office/officeart/2005/8/layout/matrix1"/>
    <dgm:cxn modelId="{2433CC73-1860-42D9-AEE0-E229CD3282B3}" type="presParOf" srcId="{E393AD29-305A-4E2C-BF5C-2432127531A4}" destId="{B118853A-D2C7-4B6B-A9F2-C1B18B0F5E63}" srcOrd="2" destOrd="0" presId="urn:microsoft.com/office/officeart/2005/8/layout/matrix1"/>
    <dgm:cxn modelId="{E864314C-C7AF-445D-AA92-EBEF90F9E236}" type="presParOf" srcId="{E393AD29-305A-4E2C-BF5C-2432127531A4}" destId="{BDBD2AE8-047B-49F0-B2E6-03398B5A3669}" srcOrd="3" destOrd="0" presId="urn:microsoft.com/office/officeart/2005/8/layout/matrix1"/>
    <dgm:cxn modelId="{AB6EF899-BE01-4172-9D28-000D9A03C863}" type="presParOf" srcId="{E393AD29-305A-4E2C-BF5C-2432127531A4}" destId="{06C84748-7AEE-45AB-B15C-E1FC2CD52C1C}" srcOrd="4" destOrd="0" presId="urn:microsoft.com/office/officeart/2005/8/layout/matrix1"/>
    <dgm:cxn modelId="{22CC1850-8A81-49BC-90E3-00F897827842}" type="presParOf" srcId="{E393AD29-305A-4E2C-BF5C-2432127531A4}" destId="{52D8AFF8-E07E-4A2E-BA9B-70FB423F2350}" srcOrd="5" destOrd="0" presId="urn:microsoft.com/office/officeart/2005/8/layout/matrix1"/>
    <dgm:cxn modelId="{00A00C72-460B-422D-A550-715BC7B45466}" type="presParOf" srcId="{E393AD29-305A-4E2C-BF5C-2432127531A4}" destId="{15A719F1-87C4-4573-9119-3221C58ECF97}" srcOrd="6" destOrd="0" presId="urn:microsoft.com/office/officeart/2005/8/layout/matrix1"/>
    <dgm:cxn modelId="{757BFED4-401C-45FE-87B9-AA369C248090}" type="presParOf" srcId="{E393AD29-305A-4E2C-BF5C-2432127531A4}" destId="{1A957F8D-92E5-4C11-9E96-357585B1160A}" srcOrd="7" destOrd="0" presId="urn:microsoft.com/office/officeart/2005/8/layout/matrix1"/>
    <dgm:cxn modelId="{06C3E7CF-9A33-416D-AA7C-62D8B3C4B717}" type="presParOf" srcId="{A2C01739-A12E-48C2-9183-1AA6CA6AA00B}" destId="{68B70582-C7D2-41F0-9B84-A01C06347B8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BDA7B7-B39C-4895-B4A9-47D11138EE1F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AU"/>
        </a:p>
      </dgm:t>
    </dgm:pt>
    <dgm:pt modelId="{6AB68D76-A5C7-44C8-95E1-C544326D2AD2}">
      <dgm:prSet phldrT="[Text]"/>
      <dgm:spPr>
        <a:solidFill>
          <a:schemeClr val="accent4"/>
        </a:solidFill>
      </dgm:spPr>
      <dgm:t>
        <a:bodyPr/>
        <a:lstStyle/>
        <a:p>
          <a:r>
            <a:rPr lang="en-AU" dirty="0"/>
            <a:t>Simple interest</a:t>
          </a:r>
        </a:p>
      </dgm:t>
    </dgm:pt>
    <dgm:pt modelId="{15432E25-D6CB-4B97-9C9D-C83B5D7FF07A}" type="parTrans" cxnId="{3DC10C7F-CA76-44A4-A71F-FEDF9C98B42C}">
      <dgm:prSet/>
      <dgm:spPr/>
      <dgm:t>
        <a:bodyPr/>
        <a:lstStyle/>
        <a:p>
          <a:endParaRPr lang="en-AU"/>
        </a:p>
      </dgm:t>
    </dgm:pt>
    <dgm:pt modelId="{EE1DE67D-0DE4-4518-84C5-E70DE107C86D}" type="sibTrans" cxnId="{3DC10C7F-CA76-44A4-A71F-FEDF9C98B42C}">
      <dgm:prSet/>
      <dgm:spPr/>
      <dgm:t>
        <a:bodyPr/>
        <a:lstStyle/>
        <a:p>
          <a:endParaRPr lang="en-AU"/>
        </a:p>
      </dgm:t>
    </dgm:pt>
    <dgm:pt modelId="{AA4B535D-1251-4348-9D7C-B9F9EF6979E1}">
      <dgm:prSet phldrT="[Text]" custT="1"/>
      <dgm:spPr/>
      <dgm:t>
        <a:bodyPr/>
        <a:lstStyle/>
        <a:p>
          <a:pPr algn="l">
            <a:lnSpc>
              <a:spcPct val="90000"/>
            </a:lnSpc>
          </a:pPr>
          <a:r>
            <a:rPr lang="en-AU" sz="2000" dirty="0">
              <a:solidFill>
                <a:schemeClr val="accent1"/>
              </a:solidFill>
              <a:latin typeface="+mj-lt"/>
            </a:rPr>
            <a:t>Definition</a:t>
          </a:r>
        </a:p>
        <a:p>
          <a:pPr algn="l">
            <a:lnSpc>
              <a:spcPct val="114000"/>
            </a:lnSpc>
            <a:buClr>
              <a:srgbClr val="1E4E79"/>
            </a:buClr>
            <a:buSzPts val="1600"/>
          </a:pPr>
          <a:r>
            <a:rPr lang="en-AU" sz="2000" dirty="0">
              <a:latin typeface="+mn-lt"/>
            </a:rPr>
            <a:t>Simple interest is when the interest payment in each period is a fixed percentage of the principal (the initial lump sum of money)</a:t>
          </a:r>
          <a:r>
            <a:rPr lang="en" sz="2000" b="1" dirty="0">
              <a:solidFill>
                <a:srgbClr val="1E4E79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n-AU" sz="2000" dirty="0">
            <a:latin typeface="+mn-lt"/>
          </a:endParaRPr>
        </a:p>
      </dgm:t>
    </dgm:pt>
    <dgm:pt modelId="{D04DF964-8032-459C-963F-103CBCC03145}" type="parTrans" cxnId="{4BC13844-1692-407F-8505-D83F7D23F4C6}">
      <dgm:prSet/>
      <dgm:spPr/>
      <dgm:t>
        <a:bodyPr/>
        <a:lstStyle/>
        <a:p>
          <a:endParaRPr lang="en-AU"/>
        </a:p>
      </dgm:t>
    </dgm:pt>
    <dgm:pt modelId="{EE13FB09-D223-4B66-A446-792BB117DF6C}" type="sibTrans" cxnId="{4BC13844-1692-407F-8505-D83F7D23F4C6}">
      <dgm:prSet/>
      <dgm:spPr/>
      <dgm:t>
        <a:bodyPr/>
        <a:lstStyle/>
        <a:p>
          <a:endParaRPr lang="en-AU"/>
        </a:p>
      </dgm:t>
    </dgm:pt>
    <dgm:pt modelId="{FD6EC147-8E46-4A72-8573-A8C6B4A2C35E}">
      <dgm:prSet phldrT="[Text]" custT="1"/>
      <dgm:spPr/>
      <dgm:t>
        <a:bodyPr/>
        <a:lstStyle/>
        <a:p>
          <a:pPr algn="l">
            <a:lnSpc>
              <a:spcPct val="90000"/>
            </a:lnSpc>
            <a:buNone/>
          </a:pPr>
          <a:r>
            <a:rPr lang="en-AU" sz="2000" dirty="0">
              <a:solidFill>
                <a:schemeClr val="accent1"/>
              </a:solidFill>
              <a:latin typeface="+mj-lt"/>
            </a:rPr>
            <a:t>Characteristics</a:t>
          </a:r>
        </a:p>
        <a:p>
          <a:pPr algn="l">
            <a:lnSpc>
              <a:spcPct val="114000"/>
            </a:lnSpc>
            <a:buFont typeface="Wingdings" panose="05000000000000000000" pitchFamily="2" charset="2"/>
            <a:buChar char="§"/>
          </a:pPr>
          <a:r>
            <a:rPr lang="en-AU" sz="2000" dirty="0">
              <a:solidFill>
                <a:schemeClr val="tx1"/>
              </a:solidFill>
              <a:latin typeface="+mn-lt"/>
            </a:rPr>
            <a:t>The amount of interest each period is the same. </a:t>
          </a:r>
        </a:p>
        <a:p>
          <a:pPr algn="l">
            <a:lnSpc>
              <a:spcPct val="114000"/>
            </a:lnSpc>
            <a:buFont typeface="Wingdings" panose="05000000000000000000" pitchFamily="2" charset="2"/>
            <a:buChar char="§"/>
          </a:pPr>
          <a:r>
            <a:rPr lang="en-AU" sz="2000" dirty="0">
              <a:solidFill>
                <a:schemeClr val="tx1"/>
              </a:solidFill>
              <a:latin typeface="+mn-lt"/>
            </a:rPr>
            <a:t>The balance increases at a constant rate. </a:t>
          </a:r>
        </a:p>
      </dgm:t>
    </dgm:pt>
    <dgm:pt modelId="{684860A7-E6C3-4F5B-B62D-7815EFDE74C8}" type="parTrans" cxnId="{2694C936-FA0B-4778-B30A-778B7ECB1888}">
      <dgm:prSet/>
      <dgm:spPr/>
      <dgm:t>
        <a:bodyPr/>
        <a:lstStyle/>
        <a:p>
          <a:endParaRPr lang="en-AU"/>
        </a:p>
      </dgm:t>
    </dgm:pt>
    <dgm:pt modelId="{038625EB-A385-4286-8E2A-DDB7FBB56342}" type="sibTrans" cxnId="{2694C936-FA0B-4778-B30A-778B7ECB1888}">
      <dgm:prSet/>
      <dgm:spPr/>
      <dgm:t>
        <a:bodyPr/>
        <a:lstStyle/>
        <a:p>
          <a:endParaRPr lang="en-AU"/>
        </a:p>
      </dgm:t>
    </dgm:pt>
    <dgm:pt modelId="{3BF1B542-B199-4F7F-AF29-639B4B6F7422}">
      <dgm:prSet phldrT="[Text]" custT="1"/>
      <dgm:spPr/>
      <dgm:t>
        <a:bodyPr/>
        <a:lstStyle/>
        <a:p>
          <a:pPr algn="l"/>
          <a:r>
            <a:rPr lang="en-AU" sz="2000" dirty="0">
              <a:solidFill>
                <a:schemeClr val="accent1"/>
              </a:solidFill>
              <a:latin typeface="+mj-lt"/>
            </a:rPr>
            <a:t>Non examples</a:t>
          </a:r>
        </a:p>
        <a:p>
          <a:pPr algn="l"/>
          <a:endParaRPr lang="en-AU" sz="2000" dirty="0">
            <a:solidFill>
              <a:srgbClr val="00296C"/>
            </a:solidFill>
          </a:endParaRPr>
        </a:p>
        <a:p>
          <a:pPr algn="l"/>
          <a:endParaRPr lang="en-AU" sz="2000" dirty="0">
            <a:solidFill>
              <a:srgbClr val="00296C"/>
            </a:solidFill>
          </a:endParaRPr>
        </a:p>
        <a:p>
          <a:pPr algn="l"/>
          <a:endParaRPr lang="en-AU" sz="2000" dirty="0">
            <a:solidFill>
              <a:srgbClr val="00296C"/>
            </a:solidFill>
          </a:endParaRPr>
        </a:p>
      </dgm:t>
    </dgm:pt>
    <dgm:pt modelId="{D9B5D27E-29B4-4D9C-B36C-FC4C89554049}" type="parTrans" cxnId="{3FA65455-D0E7-483B-9B58-EF4979646EED}">
      <dgm:prSet/>
      <dgm:spPr/>
      <dgm:t>
        <a:bodyPr/>
        <a:lstStyle/>
        <a:p>
          <a:endParaRPr lang="en-AU"/>
        </a:p>
      </dgm:t>
    </dgm:pt>
    <dgm:pt modelId="{B9CAE636-C85A-4476-B8CD-9E4EE4B32524}" type="sibTrans" cxnId="{3FA65455-D0E7-483B-9B58-EF4979646EED}">
      <dgm:prSet/>
      <dgm:spPr/>
      <dgm:t>
        <a:bodyPr/>
        <a:lstStyle/>
        <a:p>
          <a:endParaRPr lang="en-AU"/>
        </a:p>
      </dgm:t>
    </dgm:pt>
    <dgm:pt modelId="{2B3F610F-DA02-4FC8-8798-FEDD7F4A06A2}">
      <dgm:prSet phldrT="[Text]" custT="1"/>
      <dgm:spPr/>
      <dgm:t>
        <a:bodyPr/>
        <a:lstStyle/>
        <a:p>
          <a:pPr algn="l">
            <a:lnSpc>
              <a:spcPct val="90000"/>
            </a:lnSpc>
          </a:pPr>
          <a:r>
            <a:rPr lang="en-AU" sz="2000" dirty="0">
              <a:solidFill>
                <a:schemeClr val="accent1"/>
              </a:solidFill>
              <a:latin typeface="+mj-lt"/>
            </a:rPr>
            <a:t>Examples</a:t>
          </a:r>
        </a:p>
        <a:p>
          <a:pPr algn="l">
            <a:lnSpc>
              <a:spcPct val="90000"/>
            </a:lnSpc>
          </a:pPr>
          <a:endParaRPr lang="en-AU" sz="2000" dirty="0">
            <a:solidFill>
              <a:srgbClr val="00296C"/>
            </a:solidFill>
          </a:endParaRPr>
        </a:p>
        <a:p>
          <a:pPr algn="l">
            <a:lnSpc>
              <a:spcPct val="114000"/>
            </a:lnSpc>
          </a:pPr>
          <a:r>
            <a:rPr lang="en-AU" sz="2000" dirty="0">
              <a:solidFill>
                <a:schemeClr val="tx1"/>
              </a:solidFill>
              <a:latin typeface="+mn-lt"/>
            </a:rPr>
            <a:t>$20 000 invested at</a:t>
          </a:r>
        </a:p>
        <a:p>
          <a:pPr algn="l">
            <a:lnSpc>
              <a:spcPct val="114000"/>
            </a:lnSpc>
          </a:pPr>
          <a:r>
            <a:rPr lang="en-AU" sz="2000" dirty="0">
              <a:solidFill>
                <a:schemeClr val="tx1"/>
              </a:solidFill>
              <a:latin typeface="+mn-lt"/>
            </a:rPr>
            <a:t>3% p.a. for 3 years </a:t>
          </a:r>
        </a:p>
        <a:p>
          <a:pPr algn="l">
            <a:lnSpc>
              <a:spcPct val="114000"/>
            </a:lnSpc>
          </a:pPr>
          <a:r>
            <a:rPr lang="en-AU" sz="2000" dirty="0">
              <a:solidFill>
                <a:schemeClr val="tx1"/>
              </a:solidFill>
              <a:latin typeface="+mn-lt"/>
            </a:rPr>
            <a:t>becomes $21 800.</a:t>
          </a:r>
        </a:p>
        <a:p>
          <a:pPr algn="l">
            <a:lnSpc>
              <a:spcPct val="90000"/>
            </a:lnSpc>
          </a:pPr>
          <a:endParaRPr lang="en-AU" sz="2000" dirty="0">
            <a:solidFill>
              <a:schemeClr val="tx1"/>
            </a:solidFill>
          </a:endParaRPr>
        </a:p>
        <a:p>
          <a:pPr algn="l">
            <a:lnSpc>
              <a:spcPct val="90000"/>
            </a:lnSpc>
          </a:pPr>
          <a:endParaRPr lang="en-AU" dirty="0"/>
        </a:p>
      </dgm:t>
    </dgm:pt>
    <dgm:pt modelId="{E5BF809F-67BD-4B17-B0C1-B1E1FA268957}" type="parTrans" cxnId="{55788B5C-0D0C-475C-9270-3097D197EF82}">
      <dgm:prSet/>
      <dgm:spPr/>
      <dgm:t>
        <a:bodyPr/>
        <a:lstStyle/>
        <a:p>
          <a:endParaRPr lang="en-AU"/>
        </a:p>
      </dgm:t>
    </dgm:pt>
    <dgm:pt modelId="{C924C008-14DB-4529-81F1-4F5398D4A3CF}" type="sibTrans" cxnId="{55788B5C-0D0C-475C-9270-3097D197EF82}">
      <dgm:prSet/>
      <dgm:spPr/>
      <dgm:t>
        <a:bodyPr/>
        <a:lstStyle/>
        <a:p>
          <a:endParaRPr lang="en-AU"/>
        </a:p>
      </dgm:t>
    </dgm:pt>
    <dgm:pt modelId="{A2C01739-A12E-48C2-9183-1AA6CA6AA00B}" type="pres">
      <dgm:prSet presAssocID="{27BDA7B7-B39C-4895-B4A9-47D11138EE1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93AD29-305A-4E2C-BF5C-2432127531A4}" type="pres">
      <dgm:prSet presAssocID="{27BDA7B7-B39C-4895-B4A9-47D11138EE1F}" presName="matrix" presStyleCnt="0"/>
      <dgm:spPr/>
    </dgm:pt>
    <dgm:pt modelId="{D69571E0-B917-4C23-B6E4-13221AB15F74}" type="pres">
      <dgm:prSet presAssocID="{27BDA7B7-B39C-4895-B4A9-47D11138EE1F}" presName="tile1" presStyleLbl="node1" presStyleIdx="0" presStyleCnt="4"/>
      <dgm:spPr/>
    </dgm:pt>
    <dgm:pt modelId="{66A23943-1DB8-4A8F-8ECB-9DCC8D3E0F85}" type="pres">
      <dgm:prSet presAssocID="{27BDA7B7-B39C-4895-B4A9-47D11138EE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118853A-D2C7-4B6B-A9F2-C1B18B0F5E63}" type="pres">
      <dgm:prSet presAssocID="{27BDA7B7-B39C-4895-B4A9-47D11138EE1F}" presName="tile2" presStyleLbl="node1" presStyleIdx="1" presStyleCnt="4"/>
      <dgm:spPr/>
    </dgm:pt>
    <dgm:pt modelId="{BDBD2AE8-047B-49F0-B2E6-03398B5A3669}" type="pres">
      <dgm:prSet presAssocID="{27BDA7B7-B39C-4895-B4A9-47D11138EE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6C84748-7AEE-45AB-B15C-E1FC2CD52C1C}" type="pres">
      <dgm:prSet presAssocID="{27BDA7B7-B39C-4895-B4A9-47D11138EE1F}" presName="tile3" presStyleLbl="node1" presStyleIdx="2" presStyleCnt="4"/>
      <dgm:spPr/>
    </dgm:pt>
    <dgm:pt modelId="{52D8AFF8-E07E-4A2E-BA9B-70FB423F2350}" type="pres">
      <dgm:prSet presAssocID="{27BDA7B7-B39C-4895-B4A9-47D11138EE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5A719F1-87C4-4573-9119-3221C58ECF97}" type="pres">
      <dgm:prSet presAssocID="{27BDA7B7-B39C-4895-B4A9-47D11138EE1F}" presName="tile4" presStyleLbl="node1" presStyleIdx="3" presStyleCnt="4"/>
      <dgm:spPr/>
    </dgm:pt>
    <dgm:pt modelId="{1A957F8D-92E5-4C11-9E96-357585B1160A}" type="pres">
      <dgm:prSet presAssocID="{27BDA7B7-B39C-4895-B4A9-47D11138EE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8B70582-C7D2-41F0-9B84-A01C06347B81}" type="pres">
      <dgm:prSet presAssocID="{27BDA7B7-B39C-4895-B4A9-47D11138EE1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66AE02E-677A-46B6-A05B-3748E947C18D}" type="presOf" srcId="{6AB68D76-A5C7-44C8-95E1-C544326D2AD2}" destId="{68B70582-C7D2-41F0-9B84-A01C06347B81}" srcOrd="0" destOrd="0" presId="urn:microsoft.com/office/officeart/2005/8/layout/matrix1"/>
    <dgm:cxn modelId="{2694C936-FA0B-4778-B30A-778B7ECB1888}" srcId="{6AB68D76-A5C7-44C8-95E1-C544326D2AD2}" destId="{FD6EC147-8E46-4A72-8573-A8C6B4A2C35E}" srcOrd="1" destOrd="0" parTransId="{684860A7-E6C3-4F5B-B62D-7815EFDE74C8}" sibTransId="{038625EB-A385-4286-8E2A-DDB7FBB56342}"/>
    <dgm:cxn modelId="{55788B5C-0D0C-475C-9270-3097D197EF82}" srcId="{6AB68D76-A5C7-44C8-95E1-C544326D2AD2}" destId="{2B3F610F-DA02-4FC8-8798-FEDD7F4A06A2}" srcOrd="2" destOrd="0" parTransId="{E5BF809F-67BD-4B17-B0C1-B1E1FA268957}" sibTransId="{C924C008-14DB-4529-81F1-4F5398D4A3CF}"/>
    <dgm:cxn modelId="{4BC13844-1692-407F-8505-D83F7D23F4C6}" srcId="{6AB68D76-A5C7-44C8-95E1-C544326D2AD2}" destId="{AA4B535D-1251-4348-9D7C-B9F9EF6979E1}" srcOrd="0" destOrd="0" parTransId="{D04DF964-8032-459C-963F-103CBCC03145}" sibTransId="{EE13FB09-D223-4B66-A446-792BB117DF6C}"/>
    <dgm:cxn modelId="{8E94D54D-8DE5-4BD8-9E5E-7F81E5A3AA70}" type="presOf" srcId="{2B3F610F-DA02-4FC8-8798-FEDD7F4A06A2}" destId="{06C84748-7AEE-45AB-B15C-E1FC2CD52C1C}" srcOrd="0" destOrd="0" presId="urn:microsoft.com/office/officeart/2005/8/layout/matrix1"/>
    <dgm:cxn modelId="{72189C4E-3106-46F2-9B0E-81D3CACA508C}" type="presOf" srcId="{FD6EC147-8E46-4A72-8573-A8C6B4A2C35E}" destId="{BDBD2AE8-047B-49F0-B2E6-03398B5A3669}" srcOrd="1" destOrd="0" presId="urn:microsoft.com/office/officeart/2005/8/layout/matrix1"/>
    <dgm:cxn modelId="{3FA65455-D0E7-483B-9B58-EF4979646EED}" srcId="{6AB68D76-A5C7-44C8-95E1-C544326D2AD2}" destId="{3BF1B542-B199-4F7F-AF29-639B4B6F7422}" srcOrd="3" destOrd="0" parTransId="{D9B5D27E-29B4-4D9C-B36C-FC4C89554049}" sibTransId="{B9CAE636-C85A-4476-B8CD-9E4EE4B32524}"/>
    <dgm:cxn modelId="{283F367B-2954-4A6B-8DF2-BAC6D9CD88AD}" type="presOf" srcId="{2B3F610F-DA02-4FC8-8798-FEDD7F4A06A2}" destId="{52D8AFF8-E07E-4A2E-BA9B-70FB423F2350}" srcOrd="1" destOrd="0" presId="urn:microsoft.com/office/officeart/2005/8/layout/matrix1"/>
    <dgm:cxn modelId="{3DC10C7F-CA76-44A4-A71F-FEDF9C98B42C}" srcId="{27BDA7B7-B39C-4895-B4A9-47D11138EE1F}" destId="{6AB68D76-A5C7-44C8-95E1-C544326D2AD2}" srcOrd="0" destOrd="0" parTransId="{15432E25-D6CB-4B97-9C9D-C83B5D7FF07A}" sibTransId="{EE1DE67D-0DE4-4518-84C5-E70DE107C86D}"/>
    <dgm:cxn modelId="{C949C599-11CE-42AA-B0BA-04FD6A1D340C}" type="presOf" srcId="{27BDA7B7-B39C-4895-B4A9-47D11138EE1F}" destId="{A2C01739-A12E-48C2-9183-1AA6CA6AA00B}" srcOrd="0" destOrd="0" presId="urn:microsoft.com/office/officeart/2005/8/layout/matrix1"/>
    <dgm:cxn modelId="{A1B57DA4-BA8F-4FC9-80A7-4FFF47EB80D5}" type="presOf" srcId="{AA4B535D-1251-4348-9D7C-B9F9EF6979E1}" destId="{D69571E0-B917-4C23-B6E4-13221AB15F74}" srcOrd="0" destOrd="0" presId="urn:microsoft.com/office/officeart/2005/8/layout/matrix1"/>
    <dgm:cxn modelId="{ED110BA8-CF63-4713-B9E7-6A34D8771D83}" type="presOf" srcId="{3BF1B542-B199-4F7F-AF29-639B4B6F7422}" destId="{1A957F8D-92E5-4C11-9E96-357585B1160A}" srcOrd="1" destOrd="0" presId="urn:microsoft.com/office/officeart/2005/8/layout/matrix1"/>
    <dgm:cxn modelId="{740ACAB4-1138-444A-A648-D56E3A374D75}" type="presOf" srcId="{3BF1B542-B199-4F7F-AF29-639B4B6F7422}" destId="{15A719F1-87C4-4573-9119-3221C58ECF97}" srcOrd="0" destOrd="0" presId="urn:microsoft.com/office/officeart/2005/8/layout/matrix1"/>
    <dgm:cxn modelId="{1B3F8CCE-61C2-4CC8-94D6-8C0ECD361852}" type="presOf" srcId="{AA4B535D-1251-4348-9D7C-B9F9EF6979E1}" destId="{66A23943-1DB8-4A8F-8ECB-9DCC8D3E0F85}" srcOrd="1" destOrd="0" presId="urn:microsoft.com/office/officeart/2005/8/layout/matrix1"/>
    <dgm:cxn modelId="{BDAE38E2-A105-4EBC-9AAE-BAAD36D483FC}" type="presOf" srcId="{FD6EC147-8E46-4A72-8573-A8C6B4A2C35E}" destId="{B118853A-D2C7-4B6B-A9F2-C1B18B0F5E63}" srcOrd="0" destOrd="0" presId="urn:microsoft.com/office/officeart/2005/8/layout/matrix1"/>
    <dgm:cxn modelId="{21FE1557-B603-475D-9D1E-AA7ABB5469DC}" type="presParOf" srcId="{A2C01739-A12E-48C2-9183-1AA6CA6AA00B}" destId="{E393AD29-305A-4E2C-BF5C-2432127531A4}" srcOrd="0" destOrd="0" presId="urn:microsoft.com/office/officeart/2005/8/layout/matrix1"/>
    <dgm:cxn modelId="{2D268481-41B3-4457-BE4C-52A509755FB0}" type="presParOf" srcId="{E393AD29-305A-4E2C-BF5C-2432127531A4}" destId="{D69571E0-B917-4C23-B6E4-13221AB15F74}" srcOrd="0" destOrd="0" presId="urn:microsoft.com/office/officeart/2005/8/layout/matrix1"/>
    <dgm:cxn modelId="{AED6CDF3-376E-4580-9718-6DDFAA313B20}" type="presParOf" srcId="{E393AD29-305A-4E2C-BF5C-2432127531A4}" destId="{66A23943-1DB8-4A8F-8ECB-9DCC8D3E0F85}" srcOrd="1" destOrd="0" presId="urn:microsoft.com/office/officeart/2005/8/layout/matrix1"/>
    <dgm:cxn modelId="{2433CC73-1860-42D9-AEE0-E229CD3282B3}" type="presParOf" srcId="{E393AD29-305A-4E2C-BF5C-2432127531A4}" destId="{B118853A-D2C7-4B6B-A9F2-C1B18B0F5E63}" srcOrd="2" destOrd="0" presId="urn:microsoft.com/office/officeart/2005/8/layout/matrix1"/>
    <dgm:cxn modelId="{E864314C-C7AF-445D-AA92-EBEF90F9E236}" type="presParOf" srcId="{E393AD29-305A-4E2C-BF5C-2432127531A4}" destId="{BDBD2AE8-047B-49F0-B2E6-03398B5A3669}" srcOrd="3" destOrd="0" presId="urn:microsoft.com/office/officeart/2005/8/layout/matrix1"/>
    <dgm:cxn modelId="{AB6EF899-BE01-4172-9D28-000D9A03C863}" type="presParOf" srcId="{E393AD29-305A-4E2C-BF5C-2432127531A4}" destId="{06C84748-7AEE-45AB-B15C-E1FC2CD52C1C}" srcOrd="4" destOrd="0" presId="urn:microsoft.com/office/officeart/2005/8/layout/matrix1"/>
    <dgm:cxn modelId="{22CC1850-8A81-49BC-90E3-00F897827842}" type="presParOf" srcId="{E393AD29-305A-4E2C-BF5C-2432127531A4}" destId="{52D8AFF8-E07E-4A2E-BA9B-70FB423F2350}" srcOrd="5" destOrd="0" presId="urn:microsoft.com/office/officeart/2005/8/layout/matrix1"/>
    <dgm:cxn modelId="{00A00C72-460B-422D-A550-715BC7B45466}" type="presParOf" srcId="{E393AD29-305A-4E2C-BF5C-2432127531A4}" destId="{15A719F1-87C4-4573-9119-3221C58ECF97}" srcOrd="6" destOrd="0" presId="urn:microsoft.com/office/officeart/2005/8/layout/matrix1"/>
    <dgm:cxn modelId="{757BFED4-401C-45FE-87B9-AA369C248090}" type="presParOf" srcId="{E393AD29-305A-4E2C-BF5C-2432127531A4}" destId="{1A957F8D-92E5-4C11-9E96-357585B1160A}" srcOrd="7" destOrd="0" presId="urn:microsoft.com/office/officeart/2005/8/layout/matrix1"/>
    <dgm:cxn modelId="{06C3E7CF-9A33-416D-AA7C-62D8B3C4B717}" type="presParOf" srcId="{A2C01739-A12E-48C2-9183-1AA6CA6AA00B}" destId="{68B70582-C7D2-41F0-9B84-A01C06347B8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571E0-B917-4C23-B6E4-13221AB15F74}">
      <dsp:nvSpPr>
        <dsp:cNvPr id="0" name=""/>
        <dsp:cNvSpPr/>
      </dsp:nvSpPr>
      <dsp:spPr>
        <a:xfrm rot="16200000">
          <a:off x="1736725" y="-1736725"/>
          <a:ext cx="2268537" cy="574198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accent1"/>
              </a:solidFill>
              <a:latin typeface="+mj-lt"/>
            </a:rPr>
            <a:t>Definition</a:t>
          </a:r>
        </a:p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Clr>
              <a:srgbClr val="1E4E79"/>
            </a:buClr>
            <a:buSzPts val="1600"/>
            <a:buNone/>
          </a:pPr>
          <a:r>
            <a:rPr lang="en-AU" sz="2000" kern="1200" dirty="0"/>
            <a:t>Simple interest is when the interest payment in each period is a fixed percentage of the principal (the initial lump sum of money)</a:t>
          </a:r>
          <a:r>
            <a:rPr lang="en" sz="2000" b="1" kern="12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lang="en-AU" sz="2000" kern="1200" dirty="0"/>
        </a:p>
      </dsp:txBody>
      <dsp:txXfrm rot="5400000">
        <a:off x="0" y="0"/>
        <a:ext cx="5741987" cy="1701403"/>
      </dsp:txXfrm>
    </dsp:sp>
    <dsp:sp modelId="{B118853A-D2C7-4B6B-A9F2-C1B18B0F5E63}">
      <dsp:nvSpPr>
        <dsp:cNvPr id="0" name=""/>
        <dsp:cNvSpPr/>
      </dsp:nvSpPr>
      <dsp:spPr>
        <a:xfrm>
          <a:off x="5741987" y="0"/>
          <a:ext cx="5741987" cy="226853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</dsp:txBody>
      <dsp:txXfrm>
        <a:off x="5741987" y="0"/>
        <a:ext cx="5741987" cy="1701403"/>
      </dsp:txXfrm>
    </dsp:sp>
    <dsp:sp modelId="{06C84748-7AEE-45AB-B15C-E1FC2CD52C1C}">
      <dsp:nvSpPr>
        <dsp:cNvPr id="0" name=""/>
        <dsp:cNvSpPr/>
      </dsp:nvSpPr>
      <dsp:spPr>
        <a:xfrm rot="10800000">
          <a:off x="0" y="2268537"/>
          <a:ext cx="5741987" cy="226853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accent1"/>
              </a:solidFill>
              <a:latin typeface="+mj-lt"/>
            </a:rPr>
            <a:t>Examples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lang="en-AU" kern="1200" dirty="0"/>
        </a:p>
      </dsp:txBody>
      <dsp:txXfrm rot="10800000">
        <a:off x="0" y="2835671"/>
        <a:ext cx="5741987" cy="1701403"/>
      </dsp:txXfrm>
    </dsp:sp>
    <dsp:sp modelId="{15A719F1-87C4-4573-9119-3221C58ECF97}">
      <dsp:nvSpPr>
        <dsp:cNvPr id="0" name=""/>
        <dsp:cNvSpPr/>
      </dsp:nvSpPr>
      <dsp:spPr>
        <a:xfrm rot="5400000">
          <a:off x="7478712" y="531812"/>
          <a:ext cx="2268537" cy="574198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</dsp:txBody>
      <dsp:txXfrm rot="-5400000">
        <a:off x="5741987" y="2835671"/>
        <a:ext cx="5741987" cy="1701403"/>
      </dsp:txXfrm>
    </dsp:sp>
    <dsp:sp modelId="{68B70582-C7D2-41F0-9B84-A01C06347B81}">
      <dsp:nvSpPr>
        <dsp:cNvPr id="0" name=""/>
        <dsp:cNvSpPr/>
      </dsp:nvSpPr>
      <dsp:spPr>
        <a:xfrm>
          <a:off x="4019391" y="1701403"/>
          <a:ext cx="3445192" cy="1134268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Simple interest</a:t>
          </a:r>
        </a:p>
      </dsp:txBody>
      <dsp:txXfrm>
        <a:off x="4074761" y="1756773"/>
        <a:ext cx="3334452" cy="1023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571E0-B917-4C23-B6E4-13221AB15F74}">
      <dsp:nvSpPr>
        <dsp:cNvPr id="0" name=""/>
        <dsp:cNvSpPr/>
      </dsp:nvSpPr>
      <dsp:spPr>
        <a:xfrm rot="16200000">
          <a:off x="1736725" y="-1736725"/>
          <a:ext cx="2268537" cy="574198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accent1"/>
              </a:solidFill>
              <a:latin typeface="+mj-lt"/>
            </a:rPr>
            <a:t>Definition</a:t>
          </a:r>
        </a:p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Clr>
              <a:srgbClr val="1E4E79"/>
            </a:buClr>
            <a:buSzPts val="1600"/>
            <a:buNone/>
          </a:pPr>
          <a:r>
            <a:rPr lang="en-AU" sz="2000" kern="1200" dirty="0"/>
            <a:t>Simple interest is when the interest payment in each period is a fixed percentage of the principal (the initial lump sum of money)</a:t>
          </a:r>
          <a:r>
            <a:rPr lang="en" sz="2000" b="1" kern="12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lang="en-AU" sz="2000" kern="1200" dirty="0"/>
        </a:p>
      </dsp:txBody>
      <dsp:txXfrm rot="5400000">
        <a:off x="0" y="0"/>
        <a:ext cx="5741987" cy="1701403"/>
      </dsp:txXfrm>
    </dsp:sp>
    <dsp:sp modelId="{B118853A-D2C7-4B6B-A9F2-C1B18B0F5E63}">
      <dsp:nvSpPr>
        <dsp:cNvPr id="0" name=""/>
        <dsp:cNvSpPr/>
      </dsp:nvSpPr>
      <dsp:spPr>
        <a:xfrm>
          <a:off x="5741987" y="0"/>
          <a:ext cx="5741987" cy="226853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accent1"/>
              </a:solidFill>
              <a:latin typeface="+mj-lt"/>
            </a:rPr>
            <a:t>Characteristics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</dsp:txBody>
      <dsp:txXfrm>
        <a:off x="5741987" y="0"/>
        <a:ext cx="5741987" cy="1701403"/>
      </dsp:txXfrm>
    </dsp:sp>
    <dsp:sp modelId="{06C84748-7AEE-45AB-B15C-E1FC2CD52C1C}">
      <dsp:nvSpPr>
        <dsp:cNvPr id="0" name=""/>
        <dsp:cNvSpPr/>
      </dsp:nvSpPr>
      <dsp:spPr>
        <a:xfrm rot="10800000">
          <a:off x="0" y="2268537"/>
          <a:ext cx="5741987" cy="226853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accent1"/>
              </a:solidFill>
              <a:latin typeface="+mj-lt"/>
            </a:rPr>
            <a:t>Examples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</a:rPr>
            <a:t>$20 000 invested at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</a:rPr>
            <a:t>3% p.a. for 3 years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</a:rPr>
            <a:t>becomes $21 800.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lang="en-AU" kern="1200" dirty="0"/>
        </a:p>
      </dsp:txBody>
      <dsp:txXfrm rot="10800000">
        <a:off x="0" y="2835671"/>
        <a:ext cx="5741987" cy="1701403"/>
      </dsp:txXfrm>
    </dsp:sp>
    <dsp:sp modelId="{15A719F1-87C4-4573-9119-3221C58ECF97}">
      <dsp:nvSpPr>
        <dsp:cNvPr id="0" name=""/>
        <dsp:cNvSpPr/>
      </dsp:nvSpPr>
      <dsp:spPr>
        <a:xfrm rot="5400000">
          <a:off x="7478712" y="531812"/>
          <a:ext cx="2268537" cy="574198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</dsp:txBody>
      <dsp:txXfrm rot="-5400000">
        <a:off x="5741987" y="2835671"/>
        <a:ext cx="5741987" cy="1701403"/>
      </dsp:txXfrm>
    </dsp:sp>
    <dsp:sp modelId="{68B70582-C7D2-41F0-9B84-A01C06347B81}">
      <dsp:nvSpPr>
        <dsp:cNvPr id="0" name=""/>
        <dsp:cNvSpPr/>
      </dsp:nvSpPr>
      <dsp:spPr>
        <a:xfrm>
          <a:off x="4019391" y="1701403"/>
          <a:ext cx="3445192" cy="1134268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Simple interest</a:t>
          </a:r>
        </a:p>
      </dsp:txBody>
      <dsp:txXfrm>
        <a:off x="4074761" y="1756773"/>
        <a:ext cx="3334452" cy="1023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571E0-B917-4C23-B6E4-13221AB15F74}">
      <dsp:nvSpPr>
        <dsp:cNvPr id="0" name=""/>
        <dsp:cNvSpPr/>
      </dsp:nvSpPr>
      <dsp:spPr>
        <a:xfrm rot="16200000">
          <a:off x="1736725" y="-1736725"/>
          <a:ext cx="2268537" cy="574198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accent1"/>
              </a:solidFill>
              <a:latin typeface="+mj-lt"/>
            </a:rPr>
            <a:t>Definition</a:t>
          </a:r>
        </a:p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Clr>
              <a:srgbClr val="1E4E79"/>
            </a:buClr>
            <a:buSzPts val="1600"/>
            <a:buNone/>
          </a:pPr>
          <a:r>
            <a:rPr lang="en-AU" sz="2000" kern="1200" dirty="0">
              <a:latin typeface="+mn-lt"/>
            </a:rPr>
            <a:t>Simple interest is when the interest payment in each period is a fixed percentage of the principal (the initial lump sum of money)</a:t>
          </a:r>
          <a:r>
            <a:rPr lang="en" sz="2000" b="1" kern="1200" dirty="0">
              <a:solidFill>
                <a:srgbClr val="1E4E79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n-AU" sz="2000" kern="1200" dirty="0">
            <a:latin typeface="+mn-lt"/>
          </a:endParaRPr>
        </a:p>
      </dsp:txBody>
      <dsp:txXfrm rot="5400000">
        <a:off x="0" y="0"/>
        <a:ext cx="5741987" cy="1701403"/>
      </dsp:txXfrm>
    </dsp:sp>
    <dsp:sp modelId="{B118853A-D2C7-4B6B-A9F2-C1B18B0F5E63}">
      <dsp:nvSpPr>
        <dsp:cNvPr id="0" name=""/>
        <dsp:cNvSpPr/>
      </dsp:nvSpPr>
      <dsp:spPr>
        <a:xfrm>
          <a:off x="5741987" y="0"/>
          <a:ext cx="5741987" cy="226853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accent1"/>
              </a:solidFill>
              <a:latin typeface="+mj-lt"/>
            </a:rPr>
            <a:t>Characteristics</a:t>
          </a:r>
        </a:p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AU" sz="2000" kern="1200" dirty="0">
              <a:solidFill>
                <a:schemeClr val="tx1"/>
              </a:solidFill>
              <a:latin typeface="+mn-lt"/>
            </a:rPr>
            <a:t>The amount of interest each period is the same. </a:t>
          </a:r>
        </a:p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AU" sz="2000" kern="1200" dirty="0">
              <a:solidFill>
                <a:schemeClr val="tx1"/>
              </a:solidFill>
              <a:latin typeface="+mn-lt"/>
            </a:rPr>
            <a:t>The balance increases at a constant rate</a:t>
          </a:r>
          <a:r>
            <a:rPr lang="en-AU" sz="2000" kern="1200" dirty="0">
              <a:solidFill>
                <a:schemeClr val="tx1"/>
              </a:solidFill>
            </a:rPr>
            <a:t>. </a:t>
          </a:r>
        </a:p>
      </dsp:txBody>
      <dsp:txXfrm>
        <a:off x="5741987" y="0"/>
        <a:ext cx="5741987" cy="1701403"/>
      </dsp:txXfrm>
    </dsp:sp>
    <dsp:sp modelId="{06C84748-7AEE-45AB-B15C-E1FC2CD52C1C}">
      <dsp:nvSpPr>
        <dsp:cNvPr id="0" name=""/>
        <dsp:cNvSpPr/>
      </dsp:nvSpPr>
      <dsp:spPr>
        <a:xfrm rot="10800000">
          <a:off x="0" y="2268537"/>
          <a:ext cx="5741987" cy="226853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accent1"/>
              </a:solidFill>
              <a:latin typeface="+mj-lt"/>
            </a:rPr>
            <a:t>Examples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  <a:latin typeface="+mn-lt"/>
            </a:rPr>
            <a:t>$20 000 invested at</a:t>
          </a:r>
        </a:p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  <a:latin typeface="+mn-lt"/>
            </a:rPr>
            <a:t>3% p.a. for 3 years </a:t>
          </a:r>
        </a:p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  <a:latin typeface="+mn-lt"/>
            </a:rPr>
            <a:t>becomes $21 800.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lang="en-AU" kern="1200" dirty="0"/>
        </a:p>
      </dsp:txBody>
      <dsp:txXfrm rot="10800000">
        <a:off x="0" y="2835671"/>
        <a:ext cx="5741987" cy="1701403"/>
      </dsp:txXfrm>
    </dsp:sp>
    <dsp:sp modelId="{15A719F1-87C4-4573-9119-3221C58ECF97}">
      <dsp:nvSpPr>
        <dsp:cNvPr id="0" name=""/>
        <dsp:cNvSpPr/>
      </dsp:nvSpPr>
      <dsp:spPr>
        <a:xfrm rot="5400000">
          <a:off x="7478712" y="531812"/>
          <a:ext cx="2268537" cy="574198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accent1"/>
              </a:solidFill>
              <a:latin typeface="+mj-lt"/>
            </a:rPr>
            <a:t>Non examples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</dsp:txBody>
      <dsp:txXfrm rot="-5400000">
        <a:off x="5741987" y="2835671"/>
        <a:ext cx="5741987" cy="1701403"/>
      </dsp:txXfrm>
    </dsp:sp>
    <dsp:sp modelId="{68B70582-C7D2-41F0-9B84-A01C06347B81}">
      <dsp:nvSpPr>
        <dsp:cNvPr id="0" name=""/>
        <dsp:cNvSpPr/>
      </dsp:nvSpPr>
      <dsp:spPr>
        <a:xfrm>
          <a:off x="4019391" y="1701403"/>
          <a:ext cx="3445192" cy="1134268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Simple interest</a:t>
          </a:r>
        </a:p>
      </dsp:txBody>
      <dsp:txXfrm>
        <a:off x="4074761" y="1756773"/>
        <a:ext cx="3334452" cy="1023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571E0-B917-4C23-B6E4-13221AB15F74}">
      <dsp:nvSpPr>
        <dsp:cNvPr id="0" name=""/>
        <dsp:cNvSpPr/>
      </dsp:nvSpPr>
      <dsp:spPr>
        <a:xfrm rot="16200000">
          <a:off x="1736725" y="-1736725"/>
          <a:ext cx="2268537" cy="574198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accent1"/>
              </a:solidFill>
              <a:latin typeface="+mj-lt"/>
            </a:rPr>
            <a:t>Definition</a:t>
          </a:r>
        </a:p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Clr>
              <a:srgbClr val="1E4E79"/>
            </a:buClr>
            <a:buSzPts val="1600"/>
            <a:buNone/>
          </a:pPr>
          <a:r>
            <a:rPr lang="en-AU" sz="2000" kern="1200" dirty="0">
              <a:latin typeface="+mn-lt"/>
            </a:rPr>
            <a:t>Simple interest is when the interest payment in each period is a fixed percentage of the principal (the initial lump sum of money)</a:t>
          </a:r>
          <a:r>
            <a:rPr lang="en" sz="2000" b="1" kern="1200" dirty="0">
              <a:solidFill>
                <a:srgbClr val="1E4E79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n-AU" sz="2000" kern="1200" dirty="0">
            <a:latin typeface="+mn-lt"/>
          </a:endParaRPr>
        </a:p>
      </dsp:txBody>
      <dsp:txXfrm rot="5400000">
        <a:off x="0" y="0"/>
        <a:ext cx="5741987" cy="1701403"/>
      </dsp:txXfrm>
    </dsp:sp>
    <dsp:sp modelId="{B118853A-D2C7-4B6B-A9F2-C1B18B0F5E63}">
      <dsp:nvSpPr>
        <dsp:cNvPr id="0" name=""/>
        <dsp:cNvSpPr/>
      </dsp:nvSpPr>
      <dsp:spPr>
        <a:xfrm>
          <a:off x="5741987" y="0"/>
          <a:ext cx="5741987" cy="226853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accent1"/>
              </a:solidFill>
              <a:latin typeface="+mj-lt"/>
            </a:rPr>
            <a:t>Characteristics</a:t>
          </a:r>
        </a:p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AU" sz="2000" kern="1200" dirty="0">
              <a:solidFill>
                <a:schemeClr val="tx1"/>
              </a:solidFill>
              <a:latin typeface="+mn-lt"/>
            </a:rPr>
            <a:t>The amount of interest each period is the same. </a:t>
          </a:r>
        </a:p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AU" sz="2000" kern="1200" dirty="0">
              <a:solidFill>
                <a:schemeClr val="tx1"/>
              </a:solidFill>
              <a:latin typeface="+mn-lt"/>
            </a:rPr>
            <a:t>The balance increases at a constant rate. </a:t>
          </a:r>
        </a:p>
      </dsp:txBody>
      <dsp:txXfrm>
        <a:off x="5741987" y="0"/>
        <a:ext cx="5741987" cy="1701403"/>
      </dsp:txXfrm>
    </dsp:sp>
    <dsp:sp modelId="{06C84748-7AEE-45AB-B15C-E1FC2CD52C1C}">
      <dsp:nvSpPr>
        <dsp:cNvPr id="0" name=""/>
        <dsp:cNvSpPr/>
      </dsp:nvSpPr>
      <dsp:spPr>
        <a:xfrm rot="10800000">
          <a:off x="0" y="2268537"/>
          <a:ext cx="5741987" cy="226853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accent1"/>
              </a:solidFill>
              <a:latin typeface="+mj-lt"/>
            </a:rPr>
            <a:t>Examples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  <a:latin typeface="+mn-lt"/>
            </a:rPr>
            <a:t>$20 000 invested at</a:t>
          </a:r>
        </a:p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  <a:latin typeface="+mn-lt"/>
            </a:rPr>
            <a:t>3% p.a. for 3 years </a:t>
          </a:r>
        </a:p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  <a:latin typeface="+mn-lt"/>
            </a:rPr>
            <a:t>becomes $21 800.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kern="1200" dirty="0"/>
        </a:p>
      </dsp:txBody>
      <dsp:txXfrm rot="10800000">
        <a:off x="0" y="2835671"/>
        <a:ext cx="5741987" cy="1701403"/>
      </dsp:txXfrm>
    </dsp:sp>
    <dsp:sp modelId="{15A719F1-87C4-4573-9119-3221C58ECF97}">
      <dsp:nvSpPr>
        <dsp:cNvPr id="0" name=""/>
        <dsp:cNvSpPr/>
      </dsp:nvSpPr>
      <dsp:spPr>
        <a:xfrm rot="5400000">
          <a:off x="7478712" y="531812"/>
          <a:ext cx="2268537" cy="574198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accent1"/>
              </a:solidFill>
              <a:latin typeface="+mj-lt"/>
            </a:rPr>
            <a:t>Non examples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296C"/>
            </a:solidFill>
          </a:endParaRPr>
        </a:p>
      </dsp:txBody>
      <dsp:txXfrm rot="-5400000">
        <a:off x="5741987" y="2835671"/>
        <a:ext cx="5741987" cy="1701403"/>
      </dsp:txXfrm>
    </dsp:sp>
    <dsp:sp modelId="{68B70582-C7D2-41F0-9B84-A01C06347B81}">
      <dsp:nvSpPr>
        <dsp:cNvPr id="0" name=""/>
        <dsp:cNvSpPr/>
      </dsp:nvSpPr>
      <dsp:spPr>
        <a:xfrm>
          <a:off x="4019391" y="1701403"/>
          <a:ext cx="3445192" cy="1134268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Simple interest</a:t>
          </a:r>
        </a:p>
      </dsp:txBody>
      <dsp:txXfrm>
        <a:off x="4074761" y="1756773"/>
        <a:ext cx="3334452" cy="1023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13/09/2023</a:t>
            </a:fld>
            <a:endParaRPr lang="en-AU" dirty="0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13/09/2023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to come up with an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3872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322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to consider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600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to consider a non-example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9323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Completed frayer model.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1485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401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806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1690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687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16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A3B2A6-BFB1-7E9F-3A9E-A94F7B3F2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Watch money grow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0F012C-82F8-CD73-FF8D-288DD5771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Explicit teaching</a:t>
            </a:r>
          </a:p>
        </p:txBody>
      </p:sp>
    </p:spTree>
    <p:extLst>
      <p:ext uri="{BB962C8B-B14F-4D97-AF65-F5344CB8AC3E}">
        <p14:creationId xmlns:p14="http://schemas.microsoft.com/office/powerpoint/2010/main" val="342981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Simple interest (3)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5787-D9C3-7052-9167-F73C095E1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$4500 is invested for 2 years at a simple interest rate of 3.1% p.a. Find the value of the investment after 2 years.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B3FEAE-BD41-3B01-922D-B8E725711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533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Simple interest (4)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solution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87678-4E2A-B76B-24DE-52F8F0141E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AU" dirty="0"/>
                  <a:t>$4500 is invested for 2 years at a simple interest rate of 3.1% p.a. Find the value of the investment after 2 years.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2000" b="0" dirty="0"/>
                  <a:t>	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𝑃𝑟𝑛</m:t>
                    </m:r>
                  </m:oMath>
                </a14:m>
                <a:endParaRPr lang="en-AU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AU" sz="2000" b="0" dirty="0"/>
                  <a:t>	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AU" sz="2000" b="0" dirty="0"/>
              </a:p>
              <a:p>
                <a:pPr>
                  <a:lnSpc>
                    <a:spcPct val="150000"/>
                  </a:lnSpc>
                </a:pPr>
                <a:r>
                  <a:rPr lang="en-AU" sz="2000" b="0" dirty="0"/>
                  <a:t>	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=4500×3.1%×2</m:t>
                    </m:r>
                  </m:oMath>
                </a14:m>
                <a:endParaRPr lang="en-AU" sz="20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AU" sz="2000" b="0" dirty="0"/>
                  <a:t>	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=279</m:t>
                    </m:r>
                  </m:oMath>
                </a14:m>
                <a:endParaRPr lang="en-AU" sz="2000" b="0" dirty="0"/>
              </a:p>
              <a:p>
                <a:pPr>
                  <a:lnSpc>
                    <a:spcPct val="150000"/>
                  </a:lnSpc>
                </a:pPr>
                <a:r>
                  <a:rPr lang="en-AU" sz="2000" b="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Final</m:t>
                    </m:r>
                    <m:r>
                      <m:rPr>
                        <m:nor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=4500+279</m:t>
                    </m:r>
                  </m:oMath>
                </a14:m>
                <a:endParaRPr lang="en-AU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AU" sz="2000" b="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Final</m:t>
                    </m:r>
                    <m:r>
                      <m:rPr>
                        <m:nor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=$4779</m:t>
                    </m:r>
                  </m:oMath>
                </a14:m>
                <a:endParaRPr lang="en-AU" sz="2000" dirty="0"/>
              </a:p>
              <a:p>
                <a:pPr>
                  <a:lnSpc>
                    <a:spcPct val="150000"/>
                  </a:lnSpc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87678-4E2A-B76B-24DE-52F8F0141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 b="-10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94C1D-EC14-2CA2-39A4-818C0FC20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22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Simple interest (5)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Using the formula –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5C5E9-B5E2-FE09-2129-0FB112406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1331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$2000 is invested for 2 years at a simple interest rate. At the end of 2 years the investment has increased to $2128. Find the interest rate that would achieve this after 2 years.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5892105-F971-C53E-9A19-DA63BA4CC5D4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360000" y="3104908"/>
                <a:ext cx="2757713" cy="3042686"/>
              </a:xfrm>
              <a:prstGeom prst="roundRect">
                <a:avLst/>
              </a:prstGeom>
              <a:noFill/>
              <a:ln w="38100">
                <a:solidFill>
                  <a:srgbClr val="F6AC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=2128−2000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=128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=2000</m:t>
                      </m:r>
                    </m:oMath>
                  </m:oMathPara>
                </a14:m>
                <a:endParaRPr lang="en-AU" sz="20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AU" sz="20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5892105-F971-C53E-9A19-DA63BA4CC5D4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104908"/>
                <a:ext cx="2757713" cy="30426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6ACB6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820A3FB-C991-14BC-EE21-2935846B30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93038" y="2668147"/>
                <a:ext cx="4579976" cy="391620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𝑃𝑟𝑛</m:t>
                      </m:r>
                    </m:oMath>
                  </m:oMathPara>
                </a14:m>
                <a:endParaRPr lang="en-A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128=2000×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en-A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128=4000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A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</m:den>
                      </m:f>
                    </m:oMath>
                  </m:oMathPara>
                </a14:m>
                <a:endParaRPr lang="en-A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=0.032</m:t>
                      </m:r>
                    </m:oMath>
                  </m:oMathPara>
                </a14:m>
                <a:endParaRPr lang="en-A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=0.032×100</m:t>
                      </m:r>
                    </m:oMath>
                  </m:oMathPara>
                </a14:m>
                <a:endParaRPr lang="en-A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=3.2%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820A3FB-C991-14BC-EE21-2935846B3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038" y="2668147"/>
                <a:ext cx="4579976" cy="39162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BE8FC-026F-A5EB-7354-F9B507648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237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Simple interest (6)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Using the formula – example 2 prompts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EFFBAD-5969-EAB9-333A-C3066C8A6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1331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$2000 is invested for 2 years at a simple interest rate. At the end of 2 years the investment has increased to $2128. Find the interest rate that would achieve this after 2 years.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E50FDAD-ACAC-DD69-503C-BE10F800BA9E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360000" y="3104908"/>
                <a:ext cx="2757713" cy="3042686"/>
              </a:xfrm>
              <a:prstGeom prst="roundRect">
                <a:avLst/>
              </a:prstGeom>
              <a:noFill/>
              <a:ln w="38100">
                <a:solidFill>
                  <a:srgbClr val="F6AC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=2128−2000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=128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=2000</m:t>
                      </m:r>
                    </m:oMath>
                  </m:oMathPara>
                </a14:m>
                <a:endParaRPr lang="en-AU" sz="20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AU" sz="20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E50FDAD-ACAC-DD69-503C-BE10F800BA9E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104908"/>
                <a:ext cx="2757713" cy="30426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6ACB6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7805514-1845-CC2F-7035-C827072D32C9}"/>
              </a:ext>
            </a:extLst>
          </p:cNvPr>
          <p:cNvSpPr/>
          <p:nvPr/>
        </p:nvSpPr>
        <p:spPr>
          <a:xfrm>
            <a:off x="3540408" y="3429000"/>
            <a:ext cx="2381644" cy="1560361"/>
          </a:xfrm>
          <a:prstGeom prst="wedgeRoundRectCallout">
            <a:avLst>
              <a:gd name="adj1" fmla="val -61657"/>
              <a:gd name="adj2" fmla="val -2206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/>
              <a:t>Why did these numbers get subtracted?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49358B2-291C-FA68-D120-0810F70794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93038" y="2668147"/>
                <a:ext cx="4579976" cy="391620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𝑃𝑟𝑛</m:t>
                      </m:r>
                    </m:oMath>
                  </m:oMathPara>
                </a14:m>
                <a:endParaRPr lang="en-A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128=2000×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en-A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128=4000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A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</m:den>
                      </m:f>
                    </m:oMath>
                  </m:oMathPara>
                </a14:m>
                <a:endParaRPr lang="en-A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=0.032</m:t>
                      </m:r>
                    </m:oMath>
                  </m:oMathPara>
                </a14:m>
                <a:endParaRPr lang="en-A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=0.032×100</m:t>
                      </m:r>
                    </m:oMath>
                  </m:oMathPara>
                </a14:m>
                <a:endParaRPr lang="en-A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=3.2%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49358B2-291C-FA68-D120-0810F7079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038" y="2668147"/>
                <a:ext cx="4579976" cy="39162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B502D2E-47A9-17E9-32D7-5CB84D89B116}"/>
              </a:ext>
            </a:extLst>
          </p:cNvPr>
          <p:cNvSpPr/>
          <p:nvPr/>
        </p:nvSpPr>
        <p:spPr>
          <a:xfrm>
            <a:off x="8755705" y="4771075"/>
            <a:ext cx="2960974" cy="933850"/>
          </a:xfrm>
          <a:prstGeom prst="wedgeRoundRectCallout">
            <a:avLst>
              <a:gd name="adj1" fmla="val -57578"/>
              <a:gd name="adj2" fmla="val 2055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/>
              <a:t>Why was this fraction multiplied by 100?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9CFF28-7BA2-E606-E885-50DEB2DC8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746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Simple interest (7)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5787-D9C3-7052-9167-F73C095E1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$4000 is invested for 3 years at a simple interest rate. At the end of 3 years the investment has increased to $4348. Find the interest rate that would achieve this after 4 years.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C0DFB-5862-44EA-31AB-1A9DD6222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493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Simple interest (8)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solution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87678-4E2A-B76B-24DE-52F8F0141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12042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$4000 is invested for 3 years at a simple interest rate. At the end of 3 years the investment has increased to $4348. Find the interest rate that would achieve this after 4 years.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4EEDFC7-3B30-9E60-7F77-8B818164F81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360000" y="3219385"/>
                <a:ext cx="2757713" cy="3042686"/>
              </a:xfrm>
              <a:prstGeom prst="roundRect">
                <a:avLst/>
              </a:prstGeom>
              <a:noFill/>
              <a:ln w="38100">
                <a:solidFill>
                  <a:srgbClr val="F6AC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=4348−4000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=348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=4000</m:t>
                      </m:r>
                    </m:oMath>
                  </m:oMathPara>
                </a14:m>
                <a:endParaRPr lang="en-AU" sz="20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AU" sz="20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A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4EEDFC7-3B30-9E60-7F77-8B818164F81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219385"/>
                <a:ext cx="2757713" cy="30426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6ACB6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24D8B4E-3541-1CCD-4DA2-8D4C652E13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3219385"/>
                <a:ext cx="6225943" cy="262345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𝑃𝑟𝑛</m:t>
                      </m:r>
                    </m:oMath>
                  </m:oMathPara>
                </a14:m>
                <a:endParaRPr lang="en-AU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48=4000×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48=12000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AU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348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12000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AU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=2.9%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24D8B4E-3541-1CCD-4DA2-8D4C652E1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19385"/>
                <a:ext cx="6225943" cy="2623457"/>
              </a:xfrm>
              <a:prstGeom prst="rect">
                <a:avLst/>
              </a:prstGeom>
              <a:blipFill>
                <a:blip r:embed="rId4"/>
                <a:stretch>
                  <a:fillRect b="-220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9E835-C95F-1028-61B7-FB016A250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648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B53C4F-2121-4536-FF20-092940AB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Simple interest (9)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28FBB-B54A-B0AC-C247-093A8EBB8D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Using a graph – example 3 answer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4E3427-7B1E-EB41-B611-12CF5EC03A77}"/>
              </a:ext>
            </a:extLst>
          </p:cNvPr>
          <p:cNvSpPr txBox="1">
            <a:spLocks/>
          </p:cNvSpPr>
          <p:nvPr/>
        </p:nvSpPr>
        <p:spPr>
          <a:xfrm>
            <a:off x="360000" y="1620000"/>
            <a:ext cx="4597011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AU" dirty="0"/>
              <a:t>The graph shows an amount of $1000, invested with a simple interest rate of 2.55%. </a:t>
            </a:r>
          </a:p>
          <a:p>
            <a:pPr>
              <a:lnSpc>
                <a:spcPct val="114000"/>
              </a:lnSpc>
            </a:pPr>
            <a:r>
              <a:rPr lang="en-AU" dirty="0"/>
              <a:t>Use the graph to find approximately how long it takes the investment to double.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5146E2-BE07-E37F-E308-6101F8C6BB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60000" y="3988064"/>
            <a:ext cx="4597011" cy="169337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AU" sz="2000" dirty="0">
                <a:solidFill>
                  <a:schemeClr val="tx1"/>
                </a:solidFill>
              </a:rPr>
              <a:t>The investment will take approximately 39 years to double.</a:t>
            </a:r>
          </a:p>
        </p:txBody>
      </p:sp>
      <p:grpSp>
        <p:nvGrpSpPr>
          <p:cNvPr id="9" name="Group 8" descr="A line graph showing an investment of $1000, invested with a simple interest rate of 2.55% over time.">
            <a:extLst>
              <a:ext uri="{FF2B5EF4-FFF2-40B4-BE49-F238E27FC236}">
                <a16:creationId xmlns:a16="http://schemas.microsoft.com/office/drawing/2014/main" id="{5012B5C5-DDC6-BD03-38C3-D85A2976C4C4}"/>
              </a:ext>
            </a:extLst>
          </p:cNvPr>
          <p:cNvGrpSpPr/>
          <p:nvPr/>
        </p:nvGrpSpPr>
        <p:grpSpPr>
          <a:xfrm>
            <a:off x="5277854" y="477096"/>
            <a:ext cx="5678904" cy="5689921"/>
            <a:chOff x="5277854" y="477096"/>
            <a:chExt cx="5678904" cy="56899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B6AB1E-82CA-F67C-9797-EEB1D3842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7854" y="477096"/>
              <a:ext cx="5678904" cy="567890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E08E09A-68C5-F9C2-F8B7-8195C8821F39}"/>
                </a:ext>
              </a:extLst>
            </p:cNvPr>
            <p:cNvSpPr txBox="1"/>
            <p:nvPr/>
          </p:nvSpPr>
          <p:spPr>
            <a:xfrm>
              <a:off x="9592686" y="5891596"/>
              <a:ext cx="664061" cy="2754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AU" sz="700" dirty="0"/>
                <a:t>years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6CFF2B-88B2-1A85-3B5D-5C9C98EA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2878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B53C4F-2121-4536-FF20-092940AB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Simple interest (10)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28FBB-B54A-B0AC-C247-093A8EBB8D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Using a graph – example 3 self-explanation prompts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4D93E7-3EC3-BC4E-12BF-88531DD896CC}"/>
              </a:ext>
            </a:extLst>
          </p:cNvPr>
          <p:cNvSpPr txBox="1">
            <a:spLocks/>
          </p:cNvSpPr>
          <p:nvPr/>
        </p:nvSpPr>
        <p:spPr>
          <a:xfrm>
            <a:off x="360000" y="1620000"/>
            <a:ext cx="4597011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AU" dirty="0"/>
              <a:t>The graph shows an amount of $1000, invested with a simple interest rate of 2.55%. </a:t>
            </a:r>
          </a:p>
          <a:p>
            <a:pPr>
              <a:lnSpc>
                <a:spcPct val="114000"/>
              </a:lnSpc>
            </a:pPr>
            <a:r>
              <a:rPr lang="en-AU" dirty="0"/>
              <a:t>Use the graph to find approximately how long it takes the investment to double.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F32E82-E93A-6732-C439-256ECAE6C0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60000" y="3988064"/>
            <a:ext cx="4597011" cy="169337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AU" sz="2000" dirty="0">
                <a:solidFill>
                  <a:schemeClr val="tx1"/>
                </a:solidFill>
              </a:rPr>
              <a:t>The investment will take approximately 39 years to double.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62EBAD3-D36A-40FA-9131-50EB213F00C4}"/>
              </a:ext>
            </a:extLst>
          </p:cNvPr>
          <p:cNvSpPr/>
          <p:nvPr/>
        </p:nvSpPr>
        <p:spPr>
          <a:xfrm>
            <a:off x="360000" y="5846758"/>
            <a:ext cx="3318854" cy="651242"/>
          </a:xfrm>
          <a:prstGeom prst="wedgeRoundRectCallout">
            <a:avLst>
              <a:gd name="adj1" fmla="val 22608"/>
              <a:gd name="adj2" fmla="val -6724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/>
              <a:t>Where did 39 come from?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CB2CE63-7219-DA88-7CE8-170DEAC9B111}"/>
              </a:ext>
            </a:extLst>
          </p:cNvPr>
          <p:cNvSpPr/>
          <p:nvPr/>
        </p:nvSpPr>
        <p:spPr>
          <a:xfrm>
            <a:off x="6855527" y="155715"/>
            <a:ext cx="3401220" cy="826805"/>
          </a:xfrm>
          <a:prstGeom prst="wedgeRoundRectCallout">
            <a:avLst>
              <a:gd name="adj1" fmla="val -20833"/>
              <a:gd name="adj2" fmla="val 11709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/>
              <a:t>Why has a line been drawn from $2000?</a:t>
            </a:r>
          </a:p>
        </p:txBody>
      </p:sp>
      <p:grpSp>
        <p:nvGrpSpPr>
          <p:cNvPr id="14" name="Group 13" descr="A line graph showing an investment of $1000, invested with a simple interest rate of 2.55% over time.">
            <a:extLst>
              <a:ext uri="{FF2B5EF4-FFF2-40B4-BE49-F238E27FC236}">
                <a16:creationId xmlns:a16="http://schemas.microsoft.com/office/drawing/2014/main" id="{4B71B656-F148-9180-5866-2CA5D61EA80B}"/>
              </a:ext>
            </a:extLst>
          </p:cNvPr>
          <p:cNvGrpSpPr/>
          <p:nvPr/>
        </p:nvGrpSpPr>
        <p:grpSpPr>
          <a:xfrm>
            <a:off x="5866295" y="1620000"/>
            <a:ext cx="4428831" cy="4536000"/>
            <a:chOff x="5866295" y="1620000"/>
            <a:chExt cx="4428831" cy="4536000"/>
          </a:xfrm>
        </p:grpSpPr>
        <p:pic>
          <p:nvPicPr>
            <p:cNvPr id="6" name="Picture 5" descr="A line graph showing an investment of $1000, invested with a simple interest rate of 2.55% over time.">
              <a:extLst>
                <a:ext uri="{FF2B5EF4-FFF2-40B4-BE49-F238E27FC236}">
                  <a16:creationId xmlns:a16="http://schemas.microsoft.com/office/drawing/2014/main" id="{56B6AB1E-82CA-F67C-9797-EEB1D3842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295" y="1620000"/>
              <a:ext cx="4390452" cy="4390452"/>
            </a:xfrm>
            <a:prstGeom prst="rect">
              <a:avLst/>
            </a:prstGeom>
          </p:spPr>
        </p:pic>
        <p:sp>
          <p:nvSpPr>
            <p:cNvPr id="10" name="TextBox 9" descr="A line graph showing an investment of $1000, invested with a simple interest rate of 2.55% over time.">
              <a:extLst>
                <a:ext uri="{FF2B5EF4-FFF2-40B4-BE49-F238E27FC236}">
                  <a16:creationId xmlns:a16="http://schemas.microsoft.com/office/drawing/2014/main" id="{90879286-4475-29CD-2DA6-7E4647C8CAE9}"/>
                </a:ext>
              </a:extLst>
            </p:cNvPr>
            <p:cNvSpPr txBox="1"/>
            <p:nvPr/>
          </p:nvSpPr>
          <p:spPr>
            <a:xfrm>
              <a:off x="9631065" y="5880579"/>
              <a:ext cx="664061" cy="2754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AU" sz="900" dirty="0"/>
                <a:t>years</a:t>
              </a:r>
            </a:p>
          </p:txBody>
        </p:sp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3B4B0D3-A751-ABD0-4514-A3FFC12911F3}"/>
              </a:ext>
            </a:extLst>
          </p:cNvPr>
          <p:cNvSpPr/>
          <p:nvPr/>
        </p:nvSpPr>
        <p:spPr>
          <a:xfrm>
            <a:off x="9721974" y="2880269"/>
            <a:ext cx="2122026" cy="1329757"/>
          </a:xfrm>
          <a:prstGeom prst="wedgeRoundRectCallout">
            <a:avLst>
              <a:gd name="adj1" fmla="val -63378"/>
              <a:gd name="adj2" fmla="val 1984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/>
              <a:t>What does this vertical line represent?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6CFF2B-88B2-1A85-3B5D-5C9C98EA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78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B53C4F-2121-4536-FF20-092940AB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Simple interest (11)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28FBB-B54A-B0AC-C247-093A8EBB8D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4E3427-7B1E-EB41-B611-12CF5EC03A77}"/>
              </a:ext>
            </a:extLst>
          </p:cNvPr>
          <p:cNvSpPr txBox="1">
            <a:spLocks/>
          </p:cNvSpPr>
          <p:nvPr/>
        </p:nvSpPr>
        <p:spPr>
          <a:xfrm>
            <a:off x="360000" y="1620000"/>
            <a:ext cx="4597011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dirty="0"/>
              <a:t>The graph shows an investment of $1000, invested with a simple interest rate of 2.55%. </a:t>
            </a:r>
          </a:p>
          <a:p>
            <a:pPr>
              <a:lnSpc>
                <a:spcPct val="150000"/>
              </a:lnSpc>
            </a:pPr>
            <a:r>
              <a:rPr lang="en-AU" dirty="0"/>
              <a:t>Use the graph to find the approximate amount of the investment after 5 years. </a:t>
            </a:r>
          </a:p>
        </p:txBody>
      </p:sp>
      <p:pic>
        <p:nvPicPr>
          <p:cNvPr id="11" name="Picture 10" descr="A line graph showing an investment of $1000, invested with a simple interest rate of 2.55% over time.">
            <a:extLst>
              <a:ext uri="{FF2B5EF4-FFF2-40B4-BE49-F238E27FC236}">
                <a16:creationId xmlns:a16="http://schemas.microsoft.com/office/drawing/2014/main" id="{67B981BB-093B-C55E-C821-AAC73C4C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04" y="905601"/>
            <a:ext cx="5539396" cy="55062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6CFF2B-88B2-1A85-3B5D-5C9C98EA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229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B53C4F-2121-4536-FF20-092940AB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Simple interest (12)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28FBB-B54A-B0AC-C247-093A8EBB8D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4E3427-7B1E-EB41-B611-12CF5EC03A77}"/>
              </a:ext>
            </a:extLst>
          </p:cNvPr>
          <p:cNvSpPr txBox="1">
            <a:spLocks/>
          </p:cNvSpPr>
          <p:nvPr/>
        </p:nvSpPr>
        <p:spPr>
          <a:xfrm>
            <a:off x="360000" y="1620000"/>
            <a:ext cx="4597011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dirty="0"/>
              <a:t>The graph shows an investment of $1000, invested with a simple interest rate of 2.55%. </a:t>
            </a:r>
          </a:p>
          <a:p>
            <a:pPr>
              <a:lnSpc>
                <a:spcPct val="150000"/>
              </a:lnSpc>
            </a:pPr>
            <a:r>
              <a:rPr lang="en-AU" dirty="0"/>
              <a:t>Use the graph to find the approximate amount of the investment after 5 years. </a:t>
            </a:r>
          </a:p>
          <a:p>
            <a:pPr>
              <a:lnSpc>
                <a:spcPct val="150000"/>
              </a:lnSpc>
            </a:pPr>
            <a:r>
              <a:rPr lang="en-AU" dirty="0"/>
              <a:t>After 5 years the investment will be approximately $1130. </a:t>
            </a:r>
          </a:p>
        </p:txBody>
      </p:sp>
      <p:pic>
        <p:nvPicPr>
          <p:cNvPr id="9" name="Picture 8" descr="A line graph showing an investment of $1000, invested with a simple interest rate of 2.55% over time.">
            <a:extLst>
              <a:ext uri="{FF2B5EF4-FFF2-40B4-BE49-F238E27FC236}">
                <a16:creationId xmlns:a16="http://schemas.microsoft.com/office/drawing/2014/main" id="{CD14ECD7-F78B-F13F-A289-C691582A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04" y="905601"/>
            <a:ext cx="5539396" cy="55062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6CFF2B-88B2-1A85-3B5D-5C9C98EA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716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CFE939-93BA-89A1-B9F2-6A411588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Frayer model (1)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9464DA-4342-A361-525B-2A75B3193D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Simple interest</a:t>
            </a:r>
          </a:p>
        </p:txBody>
      </p:sp>
      <p:graphicFrame>
        <p:nvGraphicFramePr>
          <p:cNvPr id="11" name="Content Placeholder 10" descr="Frayer model, with simple interest in the middle and then 4 equal sections. ">
            <a:extLst>
              <a:ext uri="{FF2B5EF4-FFF2-40B4-BE49-F238E27FC236}">
                <a16:creationId xmlns:a16="http://schemas.microsoft.com/office/drawing/2014/main" id="{00F66F3F-11EF-89C3-FAE4-CF1CE4134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396286"/>
              </p:ext>
            </p:extLst>
          </p:nvPr>
        </p:nvGraphicFramePr>
        <p:xfrm>
          <a:off x="360363" y="1619250"/>
          <a:ext cx="11483975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2DA8F-1ECB-CE43-9D47-A4D80157B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22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CFE939-93BA-89A1-B9F2-6A411588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Frayer model (2)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9464DA-4342-A361-525B-2A75B3193D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Simple interest</a:t>
            </a:r>
          </a:p>
        </p:txBody>
      </p:sp>
      <p:graphicFrame>
        <p:nvGraphicFramePr>
          <p:cNvPr id="11" name="Content Placeholder 10" descr="Frayer model, with simple interest in the middle and then 4 equal sections.">
            <a:extLst>
              <a:ext uri="{FF2B5EF4-FFF2-40B4-BE49-F238E27FC236}">
                <a16:creationId xmlns:a16="http://schemas.microsoft.com/office/drawing/2014/main" id="{00F66F3F-11EF-89C3-FAE4-CF1CE4134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191388"/>
              </p:ext>
            </p:extLst>
          </p:nvPr>
        </p:nvGraphicFramePr>
        <p:xfrm>
          <a:off x="360363" y="1619250"/>
          <a:ext cx="11483975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Table 12" descr="A table with 3 columns and 4 rows. The 1st row is for headings, with the 1st column header &quot;Year&quot;, the 2nd column header &quot;Interest&quot; and the 3rd column header &quot;Balance&quot;. The 1st row under the header &quot;Year&quot; reads, &quot;1&quot;. The 1st row under the header &quot;Interest&quot; reads &quot;$600&quot;. The 1st row under the header &quot;Balance&quot; reads, &quot;$20,600&quot;. The 2nd row under the header &quot;Year&quot; reads, &quot;2&quot;. The 2nd row under the header &quot;Interest&quot; reads &quot;$600&quot;. The 2nd row under the header &quot;Balance&quot; reads, &quot;$21,200&quot;. The 3rd row under the header &quot;Year&quot; reads, &quot;3&quot;. The 3rd row under the header &quot;Interest&quot; reads &quot;$600&quot;. The 3rd row under the header &quot;Balance&quot; reads, &quot;$21,800&quot;.">
            <a:extLst>
              <a:ext uri="{FF2B5EF4-FFF2-40B4-BE49-F238E27FC236}">
                <a16:creationId xmlns:a16="http://schemas.microsoft.com/office/drawing/2014/main" id="{6F0F87D3-A54E-44A8-7B48-61A5E487C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280072"/>
              </p:ext>
            </p:extLst>
          </p:nvPr>
        </p:nvGraphicFramePr>
        <p:xfrm>
          <a:off x="2883836" y="4497070"/>
          <a:ext cx="3163429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50692">
                  <a:extLst>
                    <a:ext uri="{9D8B030D-6E8A-4147-A177-3AD203B41FA5}">
                      <a16:colId xmlns:a16="http://schemas.microsoft.com/office/drawing/2014/main" val="2591779814"/>
                    </a:ext>
                  </a:extLst>
                </a:gridCol>
                <a:gridCol w="1164508">
                  <a:extLst>
                    <a:ext uri="{9D8B030D-6E8A-4147-A177-3AD203B41FA5}">
                      <a16:colId xmlns:a16="http://schemas.microsoft.com/office/drawing/2014/main" val="634069088"/>
                    </a:ext>
                  </a:extLst>
                </a:gridCol>
                <a:gridCol w="1248229">
                  <a:extLst>
                    <a:ext uri="{9D8B030D-6E8A-4147-A177-3AD203B41FA5}">
                      <a16:colId xmlns:a16="http://schemas.microsoft.com/office/drawing/2014/main" val="1863718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$20 600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71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$21 200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08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$21 800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1088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2DA8F-1ECB-CE43-9D47-A4D80157B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505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CFE939-93BA-89A1-B9F2-6A411588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Frayer model (3)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9464DA-4342-A361-525B-2A75B3193D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Simple interest</a:t>
            </a:r>
          </a:p>
        </p:txBody>
      </p:sp>
      <p:graphicFrame>
        <p:nvGraphicFramePr>
          <p:cNvPr id="11" name="Content Placeholder 10" descr="Frayer model, with simple interest in the middle and then 4 equal sections. ">
            <a:extLst>
              <a:ext uri="{FF2B5EF4-FFF2-40B4-BE49-F238E27FC236}">
                <a16:creationId xmlns:a16="http://schemas.microsoft.com/office/drawing/2014/main" id="{00F66F3F-11EF-89C3-FAE4-CF1CE4134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050440"/>
              </p:ext>
            </p:extLst>
          </p:nvPr>
        </p:nvGraphicFramePr>
        <p:xfrm>
          <a:off x="360363" y="1619250"/>
          <a:ext cx="11483975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le 12" descr="A table with 3 columns and 4 rows. The 1st row is for headings, with the 1st column header &quot;Year&quot;, the 2nd column header &quot;Interest&quot; and the 3rd column header &quot;Balance&quot;. The 1st row under the header &quot;Year&quot; reads, &quot;1&quot;. The 1st row under the header &quot;Interest&quot; reads &quot;$600&quot;. The 1st row under the header &quot;Balance&quot; reads, &quot;$20,600&quot;. The 2nd row under the header &quot;Year&quot; reads, &quot;2&quot;. The 2nd row under the header &quot;Interest&quot; reads &quot;$600&quot;. The 2nd row under the header &quot;Balance&quot; reads, &quot;$21,200&quot;. The 3rd row under the header &quot;Year&quot; reads, &quot;3&quot;. The 3rd row under the header &quot;Interest&quot; reads &quot;$600&quot;. The 3rd row under the header &quot;Balance&quot; reads, &quot;$21,800&quot;.">
            <a:extLst>
              <a:ext uri="{FF2B5EF4-FFF2-40B4-BE49-F238E27FC236}">
                <a16:creationId xmlns:a16="http://schemas.microsoft.com/office/drawing/2014/main" id="{4AC64EC8-2EE1-6898-1E5C-81F82F9DF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770807"/>
              </p:ext>
            </p:extLst>
          </p:nvPr>
        </p:nvGraphicFramePr>
        <p:xfrm>
          <a:off x="2883836" y="4497070"/>
          <a:ext cx="3163429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50692">
                  <a:extLst>
                    <a:ext uri="{9D8B030D-6E8A-4147-A177-3AD203B41FA5}">
                      <a16:colId xmlns:a16="http://schemas.microsoft.com/office/drawing/2014/main" val="2591779814"/>
                    </a:ext>
                  </a:extLst>
                </a:gridCol>
                <a:gridCol w="1164508">
                  <a:extLst>
                    <a:ext uri="{9D8B030D-6E8A-4147-A177-3AD203B41FA5}">
                      <a16:colId xmlns:a16="http://schemas.microsoft.com/office/drawing/2014/main" val="634069088"/>
                    </a:ext>
                  </a:extLst>
                </a:gridCol>
                <a:gridCol w="1248229">
                  <a:extLst>
                    <a:ext uri="{9D8B030D-6E8A-4147-A177-3AD203B41FA5}">
                      <a16:colId xmlns:a16="http://schemas.microsoft.com/office/drawing/2014/main" val="1863718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$20 600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71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$21 200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08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$21 800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1088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2DA8F-1ECB-CE43-9D47-A4D80157B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396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CFE939-93BA-89A1-B9F2-6A411588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Frayer model (4)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9464DA-4342-A361-525B-2A75B3193D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Simple interest</a:t>
            </a:r>
          </a:p>
        </p:txBody>
      </p:sp>
      <p:graphicFrame>
        <p:nvGraphicFramePr>
          <p:cNvPr id="11" name="Content Placeholder 10" descr="Frayer model, with simple interest in the middle and then 4 equal sections. ">
            <a:extLst>
              <a:ext uri="{FF2B5EF4-FFF2-40B4-BE49-F238E27FC236}">
                <a16:creationId xmlns:a16="http://schemas.microsoft.com/office/drawing/2014/main" id="{00F66F3F-11EF-89C3-FAE4-CF1CE4134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623408"/>
              </p:ext>
            </p:extLst>
          </p:nvPr>
        </p:nvGraphicFramePr>
        <p:xfrm>
          <a:off x="360363" y="1619250"/>
          <a:ext cx="11483975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le 12" descr="A table with 3 columns and 4 rows. The 1st row is for headings, with the 1st column header &quot;Year&quot;, the 2nd column header &quot;Interest&quot; and the 3rd column header &quot;Balance&quot;. The 1st row under the header &quot;Year&quot; reads, &quot;1&quot;. The 1st row under the header &quot;Interest&quot; reads &quot;$600&quot;. The 1st row under the header &quot;Balance&quot; reads, &quot;$20,600&quot;. The 2nd row under the header &quot;Year&quot; reads, &quot;2&quot;. The 2nd row under the header &quot;Interest&quot; reads &quot;$600&quot;. The 2nd row under the header &quot;Balance&quot; reads, &quot;$21,200&quot;. The 3rd row under the header &quot;Year&quot; reads, &quot;3&quot;. The 3rd row under the header &quot;Interest&quot; reads &quot;$600&quot;. The 3rd row under the header &quot;Balance&quot; reads, &quot;$21,800&quot;.">
            <a:extLst>
              <a:ext uri="{FF2B5EF4-FFF2-40B4-BE49-F238E27FC236}">
                <a16:creationId xmlns:a16="http://schemas.microsoft.com/office/drawing/2014/main" id="{3507A0F2-D071-BF48-82BF-296A1942B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09511"/>
              </p:ext>
            </p:extLst>
          </p:nvPr>
        </p:nvGraphicFramePr>
        <p:xfrm>
          <a:off x="2883836" y="4497070"/>
          <a:ext cx="3163429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50692">
                  <a:extLst>
                    <a:ext uri="{9D8B030D-6E8A-4147-A177-3AD203B41FA5}">
                      <a16:colId xmlns:a16="http://schemas.microsoft.com/office/drawing/2014/main" val="2591779814"/>
                    </a:ext>
                  </a:extLst>
                </a:gridCol>
                <a:gridCol w="1164508">
                  <a:extLst>
                    <a:ext uri="{9D8B030D-6E8A-4147-A177-3AD203B41FA5}">
                      <a16:colId xmlns:a16="http://schemas.microsoft.com/office/drawing/2014/main" val="634069088"/>
                    </a:ext>
                  </a:extLst>
                </a:gridCol>
                <a:gridCol w="1248229">
                  <a:extLst>
                    <a:ext uri="{9D8B030D-6E8A-4147-A177-3AD203B41FA5}">
                      <a16:colId xmlns:a16="http://schemas.microsoft.com/office/drawing/2014/main" val="1863718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$20 600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71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$21 200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08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$21 800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108831"/>
                  </a:ext>
                </a:extLst>
              </a:tr>
            </a:tbl>
          </a:graphicData>
        </a:graphic>
      </p:graphicFrame>
      <p:graphicFrame>
        <p:nvGraphicFramePr>
          <p:cNvPr id="13" name="Table 12" descr="A table with 3 columns and 4 rows. The 1st row is for headings, with the 1st column header &quot;Year&quot;, the 2nd column header &quot;Interest&quot; and the 3rd column header &quot;Balance&quot;. The 1st row under the header &quot;Year&quot; reads, &quot;1&quot;. The 1st row under the header &quot;Interest&quot; reads &quot;$600&quot;. The 1st row under the header &quot;Balance&quot; reads, &quot;$20,600&quot;. The 2nd row under the header &quot;Year&quot; reads, &quot;2&quot;. The 2nd row under the header &quot;Interest&quot; reads &quot;$618&quot;. The 2nd row under the header &quot;Balance&quot; reads, &quot;$21,218&quot;. The 3rd row under the header &quot;Year&quot; reads, &quot;3&quot;. The 3rd row under the header &quot;Interest&quot; reads &quot;$636.54&quot;. The 3rd row under the header &quot;Balance&quot; reads, &quot;$21,854.54&quot;.">
            <a:extLst>
              <a:ext uri="{FF2B5EF4-FFF2-40B4-BE49-F238E27FC236}">
                <a16:creationId xmlns:a16="http://schemas.microsoft.com/office/drawing/2014/main" id="{F1A4909B-BFF8-7D39-FE0F-915575475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024598"/>
              </p:ext>
            </p:extLst>
          </p:nvPr>
        </p:nvGraphicFramePr>
        <p:xfrm>
          <a:off x="8208514" y="4497070"/>
          <a:ext cx="3483429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04857">
                  <a:extLst>
                    <a:ext uri="{9D8B030D-6E8A-4147-A177-3AD203B41FA5}">
                      <a16:colId xmlns:a16="http://schemas.microsoft.com/office/drawing/2014/main" val="2591779814"/>
                    </a:ext>
                  </a:extLst>
                </a:gridCol>
                <a:gridCol w="1277258">
                  <a:extLst>
                    <a:ext uri="{9D8B030D-6E8A-4147-A177-3AD203B41FA5}">
                      <a16:colId xmlns:a16="http://schemas.microsoft.com/office/drawing/2014/main" val="634069088"/>
                    </a:ext>
                  </a:extLst>
                </a:gridCol>
                <a:gridCol w="1401314">
                  <a:extLst>
                    <a:ext uri="{9D8B030D-6E8A-4147-A177-3AD203B41FA5}">
                      <a16:colId xmlns:a16="http://schemas.microsoft.com/office/drawing/2014/main" val="1863718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$20 600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71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$21 218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08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$636.54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$21 854.54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1088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2DA8F-1ECB-CE43-9D47-A4D80157B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367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6A90AA-E120-BD87-8E85-B44975C6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formula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4FA03-48F7-F797-F4B7-9A78FA4B59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Simple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24ADA8C-0C60-6E44-70DD-F0D6D6DBC5A3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1892277" y="2130794"/>
                <a:ext cx="5999911" cy="3744686"/>
              </a:xfrm>
              <a:prstGeom prst="roundRec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84250"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𝑃𝑟𝑛</m:t>
                      </m:r>
                    </m:oMath>
                  </m:oMathPara>
                </a14:m>
                <a:endParaRPr lang="en-AU" sz="7200" b="0" i="1" dirty="0">
                  <a:solidFill>
                    <a:schemeClr val="tx1"/>
                  </a:solidFill>
                </a:endParaRPr>
              </a:p>
              <a:p>
                <a:pPr marL="984250" indent="-984250"/>
                <a:r>
                  <a:rPr lang="en-AU" sz="24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A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simple</m:t>
                    </m:r>
                    <m:r>
                      <a:rPr lang="en-A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interest</m:t>
                    </m:r>
                  </m:oMath>
                </a14:m>
                <a:endParaRPr lang="en-AU" sz="2400" b="0" dirty="0">
                  <a:solidFill>
                    <a:schemeClr val="tx1"/>
                  </a:solidFill>
                </a:endParaRPr>
              </a:p>
              <a:p>
                <a:pPr marL="9842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principal</m:t>
                      </m:r>
                    </m:oMath>
                  </m:oMathPara>
                </a14:m>
                <a:endParaRPr lang="en-AU" sz="2400" b="0" dirty="0">
                  <a:solidFill>
                    <a:schemeClr val="tx1"/>
                  </a:solidFill>
                </a:endParaRPr>
              </a:p>
              <a:p>
                <a:pPr marL="9842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interest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rate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per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period</m:t>
                      </m:r>
                    </m:oMath>
                  </m:oMathPara>
                </a14:m>
                <a:endParaRPr lang="en-AU" sz="2400" b="0" dirty="0">
                  <a:solidFill>
                    <a:schemeClr val="tx1"/>
                  </a:solidFill>
                </a:endParaRPr>
              </a:p>
              <a:p>
                <a:pPr marL="9842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number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periods</m:t>
                      </m:r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24ADA8C-0C60-6E44-70DD-F0D6D6DBC5A3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277" y="2130794"/>
                <a:ext cx="5999911" cy="37446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E2009-AA3B-1B97-88C1-DDBEBD804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167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6A90AA-E120-BD87-8E85-B44975C6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simple interest formula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4FA03-48F7-F797-F4B7-9A78FA4B59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Simple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961D24C-C706-B39D-268F-38A7A3B759BA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1892277" y="2130794"/>
                <a:ext cx="5999911" cy="3744686"/>
              </a:xfrm>
              <a:prstGeom prst="roundRec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84250"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𝑃𝑟𝑛</m:t>
                      </m:r>
                    </m:oMath>
                  </m:oMathPara>
                </a14:m>
                <a:endParaRPr lang="en-AU" sz="7200" b="0" i="1" dirty="0">
                  <a:solidFill>
                    <a:schemeClr val="tx1"/>
                  </a:solidFill>
                </a:endParaRPr>
              </a:p>
              <a:p>
                <a:pPr marL="984250" indent="-984250"/>
                <a:r>
                  <a:rPr lang="en-AU" sz="24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A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simple</m:t>
                    </m:r>
                    <m:r>
                      <a:rPr lang="en-A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interest</m:t>
                    </m:r>
                  </m:oMath>
                </a14:m>
                <a:endParaRPr lang="en-AU" sz="2400" b="0" dirty="0">
                  <a:solidFill>
                    <a:schemeClr val="tx1"/>
                  </a:solidFill>
                </a:endParaRPr>
              </a:p>
              <a:p>
                <a:pPr marL="9842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principal</m:t>
                      </m:r>
                    </m:oMath>
                  </m:oMathPara>
                </a14:m>
                <a:endParaRPr lang="en-AU" sz="2400" b="0" dirty="0">
                  <a:solidFill>
                    <a:schemeClr val="tx1"/>
                  </a:solidFill>
                </a:endParaRPr>
              </a:p>
              <a:p>
                <a:pPr marL="9842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interest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rate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per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period</m:t>
                      </m:r>
                    </m:oMath>
                  </m:oMathPara>
                </a14:m>
                <a:endParaRPr lang="en-AU" sz="2400" b="0" dirty="0">
                  <a:solidFill>
                    <a:schemeClr val="tx1"/>
                  </a:solidFill>
                </a:endParaRPr>
              </a:p>
              <a:p>
                <a:pPr marL="9842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number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periods</m:t>
                      </m:r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961D24C-C706-B39D-268F-38A7A3B759BA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277" y="2130794"/>
                <a:ext cx="5999911" cy="37446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12FCC6-DD1A-A68A-961A-0500BABB4D0A}"/>
              </a:ext>
            </a:extLst>
          </p:cNvPr>
          <p:cNvSpPr/>
          <p:nvPr/>
        </p:nvSpPr>
        <p:spPr>
          <a:xfrm>
            <a:off x="8218025" y="2130794"/>
            <a:ext cx="2653701" cy="1724744"/>
          </a:xfrm>
          <a:prstGeom prst="wedgeRoundRectCallout">
            <a:avLst>
              <a:gd name="adj1" fmla="val -57908"/>
              <a:gd name="adj2" fmla="val 2089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r>
              <a:rPr lang="en-AU" sz="2000" dirty="0"/>
              <a:t>Which mathematical symbol is in between each variable?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E2009-AA3B-1B97-88C1-DDBEBD804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828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Simple interest (1)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Using the formula –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05C5E9-B5E2-FE09-2129-0FB1124060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AU" dirty="0"/>
                  <a:t>$3500 is invested for 5 years at a simple interest rate of 2.6% p.a. Calculate the final value of the investment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b="0" dirty="0"/>
                  <a:t>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𝑃𝑟𝑛</m:t>
                    </m:r>
                  </m:oMath>
                </a14:m>
                <a:endParaRPr lang="en-AU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AU" b="0" dirty="0"/>
                  <a:t>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b="0" dirty="0"/>
                  <a:t>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=3500×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2.6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×5</m:t>
                    </m:r>
                  </m:oMath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AU" b="0" dirty="0"/>
                  <a:t>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=455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b="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b="0" i="0" smtClean="0">
                        <a:latin typeface="Cambria Math" panose="02040503050406030204" pitchFamily="18" charset="0"/>
                      </a:rPr>
                      <m:t>Final</m:t>
                    </m:r>
                    <m:r>
                      <m:rPr>
                        <m:nor/>
                      </m:rPr>
                      <a:rPr lang="en-A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=3500+455</m:t>
                    </m:r>
                  </m:oMath>
                </a14:m>
                <a:endParaRPr lang="en-AU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AU" b="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b="0" i="0" smtClean="0">
                        <a:latin typeface="Cambria Math" panose="02040503050406030204" pitchFamily="18" charset="0"/>
                      </a:rPr>
                      <m:t>Final</m:t>
                    </m:r>
                    <m:r>
                      <m:rPr>
                        <m:nor/>
                      </m:rPr>
                      <a:rPr lang="en-A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=$3955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05C5E9-B5E2-FE09-2129-0FB1124060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 r="-1062" b="-53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EAE9-BAD3-B147-C50C-32BE86D3D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902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Simple interest (2)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Using the formula – example 1 self-explanation prompts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F577AF4F-2715-8C18-D8E8-198ED198E9A2}"/>
              </a:ext>
            </a:extLst>
          </p:cNvPr>
          <p:cNvSpPr/>
          <p:nvPr/>
        </p:nvSpPr>
        <p:spPr>
          <a:xfrm>
            <a:off x="7068064" y="2234845"/>
            <a:ext cx="2133809" cy="911673"/>
          </a:xfrm>
          <a:prstGeom prst="wedgeRoundRectCallout">
            <a:avLst>
              <a:gd name="adj1" fmla="val -21660"/>
              <a:gd name="adj2" fmla="val -7842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en-AU" sz="2000" dirty="0"/>
              <a:t>What does p.a. stand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BF72CC4-E3EB-C81D-E75A-AA829D3A7E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2000" dirty="0"/>
                  <a:t>$3500 is invested for 5 years at a simple interest rate of 2.6% p.a. Calculate the final value of the investment</a:t>
                </a:r>
              </a:p>
              <a:p>
                <a:endParaRPr lang="en-AU" sz="2000" dirty="0"/>
              </a:p>
              <a:p>
                <a:r>
                  <a:rPr lang="en-AU" sz="2000" b="0" dirty="0"/>
                  <a:t>	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𝑃𝑟𝑛</m:t>
                    </m:r>
                  </m:oMath>
                </a14:m>
                <a:endParaRPr lang="en-AU" sz="2000" b="0" i="1" dirty="0">
                  <a:latin typeface="Cambria Math" panose="02040503050406030204" pitchFamily="18" charset="0"/>
                </a:endParaRPr>
              </a:p>
              <a:p>
                <a:r>
                  <a:rPr lang="en-AU" sz="2000" b="0" dirty="0"/>
                  <a:t>	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AU" sz="2000" b="0" dirty="0"/>
              </a:p>
              <a:p>
                <a:r>
                  <a:rPr lang="en-AU" sz="2000" b="0" dirty="0"/>
                  <a:t>	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=3500×</m:t>
                    </m:r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2.6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×5</m:t>
                    </m:r>
                  </m:oMath>
                </a14:m>
                <a:endParaRPr lang="en-AU" sz="2000" b="0" dirty="0">
                  <a:ea typeface="Cambria Math" panose="02040503050406030204" pitchFamily="18" charset="0"/>
                </a:endParaRPr>
              </a:p>
              <a:p>
                <a:r>
                  <a:rPr lang="en-AU" sz="2000" b="0" dirty="0"/>
                  <a:t>	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=455</m:t>
                    </m:r>
                  </m:oMath>
                </a14:m>
                <a:endParaRPr lang="en-AU" sz="2000" b="0" dirty="0"/>
              </a:p>
              <a:p>
                <a:r>
                  <a:rPr lang="en-AU" sz="2000" b="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Final</m:t>
                    </m:r>
                    <m:r>
                      <m:rPr>
                        <m:nor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=3500+455</m:t>
                    </m:r>
                  </m:oMath>
                </a14:m>
                <a:endParaRPr lang="en-AU" sz="2000" b="0" i="1" dirty="0">
                  <a:latin typeface="Cambria Math" panose="02040503050406030204" pitchFamily="18" charset="0"/>
                </a:endParaRPr>
              </a:p>
              <a:p>
                <a:r>
                  <a:rPr lang="en-AU" sz="2000" b="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Final</m:t>
                    </m:r>
                    <m:r>
                      <m:rPr>
                        <m:nor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=$3955</m:t>
                    </m:r>
                  </m:oMath>
                </a14:m>
                <a:endParaRPr lang="en-AU" sz="2000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BF72CC4-E3EB-C81D-E75A-AA829D3A7E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 t="-1882" r="-10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BE37E1C-2975-E5A0-B9E2-E8F0E2CA0142}"/>
              </a:ext>
            </a:extLst>
          </p:cNvPr>
          <p:cNvSpPr/>
          <p:nvPr/>
        </p:nvSpPr>
        <p:spPr>
          <a:xfrm>
            <a:off x="3465890" y="2727567"/>
            <a:ext cx="3205968" cy="979374"/>
          </a:xfrm>
          <a:prstGeom prst="wedgeRoundRectCallout">
            <a:avLst>
              <a:gd name="adj1" fmla="val -66324"/>
              <a:gd name="adj2" fmla="val 2231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tabLst>
                <a:tab pos="173038" algn="l"/>
              </a:tabLst>
            </a:pPr>
            <a:r>
              <a:rPr lang="en-AU" sz="2000" dirty="0"/>
              <a:t>Why did multiplication symbols get added?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8351623F-4A34-4C69-B4F4-59A22908D494}"/>
                  </a:ext>
                </a:extLst>
              </p:cNvPr>
              <p:cNvSpPr/>
              <p:nvPr/>
            </p:nvSpPr>
            <p:spPr>
              <a:xfrm>
                <a:off x="3957398" y="3801041"/>
                <a:ext cx="3420515" cy="788763"/>
              </a:xfrm>
              <a:prstGeom prst="wedgeRoundRectCallout">
                <a:avLst>
                  <a:gd name="adj1" fmla="val -63470"/>
                  <a:gd name="adj2" fmla="val -19677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AU" sz="2000" dirty="0"/>
                  <a:t>Where did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2.6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come from?</a:t>
                </a: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8351623F-4A34-4C69-B4F4-59A22908D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398" y="3801041"/>
                <a:ext cx="3420515" cy="788763"/>
              </a:xfrm>
              <a:prstGeom prst="wedgeRoundRectCallout">
                <a:avLst>
                  <a:gd name="adj1" fmla="val -63470"/>
                  <a:gd name="adj2" fmla="val -1967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38C6E91-F171-AF7E-AF3D-3E0A8B587B48}"/>
              </a:ext>
            </a:extLst>
          </p:cNvPr>
          <p:cNvSpPr/>
          <p:nvPr/>
        </p:nvSpPr>
        <p:spPr>
          <a:xfrm>
            <a:off x="4507391" y="5122632"/>
            <a:ext cx="2960974" cy="1127468"/>
          </a:xfrm>
          <a:prstGeom prst="wedgeRoundRectCallout">
            <a:avLst>
              <a:gd name="adj1" fmla="val -63833"/>
              <a:gd name="adj2" fmla="val -5350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r>
              <a:rPr lang="en-AU" sz="2000" dirty="0"/>
              <a:t>Why did 455 get added to initial investment?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679DDA-EE8C-5B48-F20E-5D7900AF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0133352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urriculum-reform-7-10-syllabus-sws-december-2022.potx  -  Read-Only" id="{4B7518B7-7928-4400-889E-427E9DE28E01}" vid="{F7238460-63C4-40E6-AE58-06ED0ED9C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1304</Words>
  <Application>Microsoft Office PowerPoint</Application>
  <PresentationFormat>Widescreen</PresentationFormat>
  <Paragraphs>261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Wingdings</vt:lpstr>
      <vt:lpstr>Times New Roman</vt:lpstr>
      <vt:lpstr>Cambria Math</vt:lpstr>
      <vt:lpstr>Arial</vt:lpstr>
      <vt:lpstr>Public Sans Light</vt:lpstr>
      <vt:lpstr>Public Sans</vt:lpstr>
      <vt:lpstr>Calibri</vt:lpstr>
      <vt:lpstr>NSWG Corporate</vt:lpstr>
      <vt:lpstr>Watch money grow</vt:lpstr>
      <vt:lpstr>Frayer model (1)</vt:lpstr>
      <vt:lpstr>Frayer model (2)</vt:lpstr>
      <vt:lpstr>Frayer model (3)</vt:lpstr>
      <vt:lpstr>Frayer model (4)</vt:lpstr>
      <vt:lpstr>The formula</vt:lpstr>
      <vt:lpstr>The simple interest formula</vt:lpstr>
      <vt:lpstr>Simple interest (1)</vt:lpstr>
      <vt:lpstr>Simple interest (2)</vt:lpstr>
      <vt:lpstr>Simple interest (3)</vt:lpstr>
      <vt:lpstr>Simple interest (4)</vt:lpstr>
      <vt:lpstr>Simple interest (5)</vt:lpstr>
      <vt:lpstr>Simple interest (6)</vt:lpstr>
      <vt:lpstr>Simple interest (7)</vt:lpstr>
      <vt:lpstr>Simple interest (8)</vt:lpstr>
      <vt:lpstr>Simple interest (9)</vt:lpstr>
      <vt:lpstr>Simple interest (10)</vt:lpstr>
      <vt:lpstr>Simple interest (11)</vt:lpstr>
      <vt:lpstr>Simple interest (12)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money grow</dc:title>
  <dc:creator>NSW Department of Education</dc:creator>
  <dcterms:created xsi:type="dcterms:W3CDTF">2023-09-13T03:02:41Z</dcterms:created>
  <dcterms:modified xsi:type="dcterms:W3CDTF">2023-09-13T03:03:08Z</dcterms:modified>
</cp:coreProperties>
</file>