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handoutMasterIdLst>
    <p:handoutMasterId r:id="rId13"/>
  </p:handoutMasterIdLst>
  <p:sldIdLst>
    <p:sldId id="258" r:id="rId2"/>
    <p:sldId id="268" r:id="rId3"/>
    <p:sldId id="270" r:id="rId4"/>
    <p:sldId id="267" r:id="rId5"/>
    <p:sldId id="259" r:id="rId6"/>
    <p:sldId id="274" r:id="rId7"/>
    <p:sldId id="272" r:id="rId8"/>
    <p:sldId id="273" r:id="rId9"/>
    <p:sldId id="266" r:id="rId10"/>
    <p:sldId id="275" r:id="rId11"/>
  </p:sldIdLst>
  <p:sldSz cx="12192000" cy="6858000"/>
  <p:notesSz cx="6858000" cy="9144000"/>
  <p:embeddedFontLst>
    <p:embeddedFont>
      <p:font typeface="Cambria Math" panose="02040503050406030204" pitchFamily="18" charset="0"/>
      <p:regular r:id="rId14"/>
    </p:embeddedFont>
    <p:embeddedFont>
      <p:font typeface="Public Sans" pitchFamily="2" charset="0"/>
      <p:regular r:id="rId15"/>
      <p:bold r:id="rId16"/>
      <p:italic r:id="rId17"/>
      <p:boldItalic r:id="rId18"/>
    </p:embeddedFont>
    <p:embeddedFont>
      <p:font typeface="Public Sans Light" pitchFamily="2" charset="0"/>
      <p:regular r:id="rId19"/>
      <p:italic r:id="rId20"/>
    </p:embeddedFont>
    <p:embeddedFont>
      <p:font typeface="Public Sans SemiBold" pitchFamily="2" charset="0"/>
      <p:bold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68"/>
            <p14:sldId id="270"/>
            <p14:sldId id="267"/>
            <p14:sldId id="259"/>
            <p14:sldId id="274"/>
            <p14:sldId id="272"/>
            <p14:sldId id="273"/>
            <p14:sldId id="266"/>
            <p14:sldId id="275"/>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86442" autoAdjust="0"/>
  </p:normalViewPr>
  <p:slideViewPr>
    <p:cSldViewPr snapToGrid="0">
      <p:cViewPr varScale="1">
        <p:scale>
          <a:sx n="66" d="100"/>
          <a:sy n="66" d="100"/>
        </p:scale>
        <p:origin x="718" y="46"/>
      </p:cViewPr>
      <p:guideLst>
        <p:guide orient="horz" pos="2160"/>
        <p:guide pos="3863"/>
      </p:guideLst>
    </p:cSldViewPr>
  </p:slideViewPr>
  <p:outlineViewPr>
    <p:cViewPr>
      <p:scale>
        <a:sx n="33" d="100"/>
        <a:sy n="33" d="100"/>
      </p:scale>
      <p:origin x="0" y="-72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Cobcroft" userId="4df21e4c-0741-4350-aff4-3829dfddea9c" providerId="ADAL" clId="{33C0D569-BD56-4B34-B980-2DD82B7D6869}"/>
    <pc:docChg chg="mod">
      <pc:chgData name="Renee Cobcroft" userId="4df21e4c-0741-4350-aff4-3829dfddea9c" providerId="ADAL" clId="{33C0D569-BD56-4B34-B980-2DD82B7D6869}" dt="2023-10-17T02:22:58.239"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256887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871821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1436224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724013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186481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5310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17992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85936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7476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89424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57054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9709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50549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43937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36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899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087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09381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85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32095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69323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9326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95972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8664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1262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9349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6844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826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427539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943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997036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29367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99550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86477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62951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41638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33">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90.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Money matters</a:t>
            </a:r>
          </a:p>
        </p:txBody>
      </p:sp>
      <p:sp>
        <p:nvSpPr>
          <p:cNvPr id="5" name="Text Placeholder 4">
            <a:extLst>
              <a:ext uri="{FF2B5EF4-FFF2-40B4-BE49-F238E27FC236}">
                <a16:creationId xmlns:a16="http://schemas.microsoft.com/office/drawing/2014/main" id="{AB29C3B6-3148-5753-0F51-4556CD5DB101}"/>
              </a:ext>
            </a:extLst>
          </p:cNvPr>
          <p:cNvSpPr>
            <a:spLocks noGrp="1"/>
          </p:cNvSpPr>
          <p:nvPr>
            <p:ph type="body" sz="quarter" idx="14"/>
          </p:nvPr>
        </p:nvSpPr>
        <p:spPr/>
        <p:txBody>
          <a:bodyPr/>
          <a:lstStyle/>
          <a:p>
            <a:r>
              <a:rPr lang="en-AU" dirty="0"/>
              <a:t>Explicit teaching</a:t>
            </a:r>
          </a:p>
          <a:p>
            <a:endParaRPr lang="en-AU" dirty="0"/>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4B7D4-E7C0-1A97-5850-5FCCAF3B5B61}"/>
              </a:ext>
            </a:extLst>
          </p:cNvPr>
          <p:cNvSpPr>
            <a:spLocks noGrp="1"/>
          </p:cNvSpPr>
          <p:nvPr>
            <p:ph type="title"/>
          </p:nvPr>
        </p:nvSpPr>
        <p:spPr/>
        <p:txBody>
          <a:bodyPr/>
          <a:lstStyle/>
          <a:p>
            <a:r>
              <a:rPr lang="en-AU" dirty="0"/>
              <a:t>Copyright</a:t>
            </a:r>
          </a:p>
        </p:txBody>
      </p:sp>
      <p:sp>
        <p:nvSpPr>
          <p:cNvPr id="5" name="TextBox 4">
            <a:extLst>
              <a:ext uri="{FF2B5EF4-FFF2-40B4-BE49-F238E27FC236}">
                <a16:creationId xmlns:a16="http://schemas.microsoft.com/office/drawing/2014/main" id="{9AE2D91D-E471-4FF4-41EE-DD22A78292F0}"/>
              </a:ext>
            </a:extLst>
          </p:cNvPr>
          <p:cNvSpPr txBox="1"/>
          <p:nvPr/>
        </p:nvSpPr>
        <p:spPr>
          <a:xfrm>
            <a:off x="360000" y="1250002"/>
            <a:ext cx="11619797" cy="2766349"/>
          </a:xfrm>
          <a:prstGeom prst="rect">
            <a:avLst/>
          </a:prstGeom>
          <a:noFill/>
        </p:spPr>
        <p:txBody>
          <a:bodyPr wrap="square" lIns="0" tIns="0" rIns="0" bIns="0" rtlCol="0">
            <a:noAutofit/>
          </a:bodyPr>
          <a:lstStyle/>
          <a:p>
            <a:pPr algn="l">
              <a:lnSpc>
                <a:spcPct val="150000"/>
              </a:lnSpc>
            </a:pPr>
            <a:r>
              <a:rPr lang="en-AU" sz="1200" dirty="0">
                <a:solidFill>
                  <a:schemeClr val="bg1"/>
                </a:solidFill>
              </a:rPr>
              <a:t>© State of New South Wales (Department of Education), 2023</a:t>
            </a:r>
          </a:p>
          <a:p>
            <a:pPr algn="l">
              <a:lnSpc>
                <a:spcPct val="150000"/>
              </a:lnSpc>
            </a:pPr>
            <a:r>
              <a:rPr lang="en-AU" sz="1200" dirty="0">
                <a:solidFill>
                  <a:schemeClr val="bg1"/>
                </a:solidFill>
              </a:rPr>
              <a:t>The copyright material published in this resource is subject to the Copyright Act 1968 (Cth) and is owned by the NSW Department of Education or, where indicated, by a party other than the NSW Department of Education (third-party material).</a:t>
            </a:r>
          </a:p>
          <a:p>
            <a:pPr algn="l">
              <a:lnSpc>
                <a:spcPct val="150000"/>
              </a:lnSpc>
            </a:pPr>
            <a:r>
              <a:rPr lang="en-AU" sz="1200" dirty="0">
                <a:solidFill>
                  <a:schemeClr val="bg1"/>
                </a:solidFill>
              </a:rPr>
              <a:t>Copyright material available in this resource and owned by the NSW Department of Education is licensed under a </a:t>
            </a:r>
            <a:r>
              <a:rPr lang="en-AU" sz="1200" dirty="0">
                <a:solidFill>
                  <a:schemeClr val="bg1"/>
                </a:solidFill>
                <a:hlinkClick r:id="rId3"/>
              </a:rPr>
              <a:t>Creative Commons Attribution 4.0 International (CC BY 4.0) license</a:t>
            </a:r>
            <a:r>
              <a:rPr lang="en-AU" sz="1200" dirty="0">
                <a:solidFill>
                  <a:schemeClr val="bg1"/>
                </a:solidFill>
              </a:rPr>
              <a:t>.</a:t>
            </a:r>
          </a:p>
          <a:p>
            <a:pPr algn="l">
              <a:lnSpc>
                <a:spcPct val="150000"/>
              </a:lnSpc>
            </a:pPr>
            <a:r>
              <a:rPr lang="en-AU" sz="1200" dirty="0">
                <a:solidFill>
                  <a:schemeClr val="bg1"/>
                </a:solidFill>
              </a:rPr>
              <a:t>This license allows you to share and adapt the material for any purpose, even commercially.</a:t>
            </a:r>
          </a:p>
          <a:p>
            <a:pPr algn="l">
              <a:lnSpc>
                <a:spcPct val="150000"/>
              </a:lnSpc>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a:t>
            </a:r>
          </a:p>
        </p:txBody>
      </p:sp>
      <p:sp>
        <p:nvSpPr>
          <p:cNvPr id="6" name="TextBox 5">
            <a:extLst>
              <a:ext uri="{FF2B5EF4-FFF2-40B4-BE49-F238E27FC236}">
                <a16:creationId xmlns:a16="http://schemas.microsoft.com/office/drawing/2014/main" id="{C2F1F668-3A1D-6F32-E7FF-FB863A0528DB}"/>
              </a:ext>
            </a:extLst>
          </p:cNvPr>
          <p:cNvSpPr txBox="1"/>
          <p:nvPr/>
        </p:nvSpPr>
        <p:spPr>
          <a:xfrm>
            <a:off x="360000" y="4337307"/>
            <a:ext cx="11631372" cy="1857737"/>
          </a:xfrm>
          <a:prstGeom prst="rect">
            <a:avLst/>
          </a:prstGeom>
          <a:noFill/>
        </p:spPr>
        <p:txBody>
          <a:bodyPr wrap="square" lIns="0" tIns="0" rIns="0" bIns="0" rtlCol="0">
            <a:noAutofit/>
          </a:bodyPr>
          <a:lstStyle/>
          <a:p>
            <a:pPr algn="l">
              <a:lnSpc>
                <a:spcPct val="150000"/>
              </a:lnSpc>
            </a:pPr>
            <a:r>
              <a:rPr lang="en-AU" sz="1200" b="1" dirty="0">
                <a:solidFill>
                  <a:schemeClr val="bg1"/>
                </a:solidFill>
              </a:rPr>
              <a:t>Links to third-party material and websites</a:t>
            </a:r>
          </a:p>
          <a:p>
            <a:pPr algn="l">
              <a:lnSpc>
                <a:spcPct val="150000"/>
              </a:lnSpc>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a:t>
            </a:r>
          </a:p>
          <a:p>
            <a:pPr algn="l"/>
            <a:endParaRPr lang="en-AU" sz="1200" dirty="0"/>
          </a:p>
        </p:txBody>
      </p:sp>
      <p:sp>
        <p:nvSpPr>
          <p:cNvPr id="2" name="Slide Number Placeholder 1">
            <a:extLst>
              <a:ext uri="{FF2B5EF4-FFF2-40B4-BE49-F238E27FC236}">
                <a16:creationId xmlns:a16="http://schemas.microsoft.com/office/drawing/2014/main" id="{EE4B51A9-B902-4E7D-7CD4-BDBE6E94BA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9960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98A7F-40F8-307B-4612-D6DAC0F8CFD2}"/>
              </a:ext>
            </a:extLst>
          </p:cNvPr>
          <p:cNvSpPr>
            <a:spLocks noGrp="1"/>
          </p:cNvSpPr>
          <p:nvPr>
            <p:ph type="title"/>
          </p:nvPr>
        </p:nvSpPr>
        <p:spPr/>
        <p:txBody>
          <a:bodyPr/>
          <a:lstStyle/>
          <a:p>
            <a:r>
              <a:rPr lang="en-AU" dirty="0"/>
              <a:t>What would you rather?</a:t>
            </a:r>
          </a:p>
        </p:txBody>
      </p:sp>
      <p:sp>
        <p:nvSpPr>
          <p:cNvPr id="5" name="Text Placeholder 4">
            <a:extLst>
              <a:ext uri="{FF2B5EF4-FFF2-40B4-BE49-F238E27FC236}">
                <a16:creationId xmlns:a16="http://schemas.microsoft.com/office/drawing/2014/main" id="{190184DF-F460-E16A-25EA-80B39F3931D7}"/>
              </a:ext>
            </a:extLst>
          </p:cNvPr>
          <p:cNvSpPr>
            <a:spLocks noGrp="1"/>
          </p:cNvSpPr>
          <p:nvPr>
            <p:ph type="body" sz="quarter" idx="18"/>
          </p:nvPr>
        </p:nvSpPr>
        <p:spPr/>
        <p:txBody>
          <a:bodyPr/>
          <a:lstStyle/>
          <a:p>
            <a:r>
              <a:rPr lang="en-AU" dirty="0"/>
              <a:t>Investing money scenarios</a:t>
            </a:r>
          </a:p>
        </p:txBody>
      </p:sp>
      <p:sp>
        <p:nvSpPr>
          <p:cNvPr id="2" name="Content Placeholder 1">
            <a:extLst>
              <a:ext uri="{FF2B5EF4-FFF2-40B4-BE49-F238E27FC236}">
                <a16:creationId xmlns:a16="http://schemas.microsoft.com/office/drawing/2014/main" id="{736B9315-2C35-F826-1431-8BD893CB72C2}"/>
              </a:ext>
            </a:extLst>
          </p:cNvPr>
          <p:cNvSpPr>
            <a:spLocks noGrp="1"/>
          </p:cNvSpPr>
          <p:nvPr>
            <p:ph idx="4294967295"/>
          </p:nvPr>
        </p:nvSpPr>
        <p:spPr>
          <a:xfrm>
            <a:off x="360025" y="1619250"/>
            <a:ext cx="11483975" cy="4537075"/>
          </a:xfrm>
        </p:spPr>
        <p:txBody>
          <a:bodyPr/>
          <a:lstStyle/>
          <a:p>
            <a:pPr>
              <a:lnSpc>
                <a:spcPct val="150000"/>
              </a:lnSpc>
            </a:pPr>
            <a:r>
              <a:rPr lang="en-AU" dirty="0">
                <a:effectLst/>
                <a:ea typeface="Calibri" panose="020F0502020204030204" pitchFamily="34" charset="0"/>
              </a:rPr>
              <a:t>Emilio wants to invest $5000. </a:t>
            </a:r>
            <a:br>
              <a:rPr lang="en-AU" dirty="0">
                <a:effectLst/>
                <a:ea typeface="Calibri" panose="020F0502020204030204" pitchFamily="34" charset="0"/>
              </a:rPr>
            </a:br>
            <a:r>
              <a:rPr lang="en-AU" dirty="0">
                <a:effectLst/>
                <a:ea typeface="Calibri" panose="020F0502020204030204" pitchFamily="34" charset="0"/>
              </a:rPr>
              <a:t>He has the choice to invest his money in a: </a:t>
            </a:r>
          </a:p>
          <a:p>
            <a:pPr>
              <a:lnSpc>
                <a:spcPct val="150000"/>
              </a:lnSpc>
            </a:pPr>
            <a:endParaRPr lang="en-AU" dirty="0">
              <a:effectLst/>
              <a:ea typeface="Calibri" panose="020F0502020204030204" pitchFamily="34" charset="0"/>
            </a:endParaRPr>
          </a:p>
          <a:p>
            <a:pPr>
              <a:lnSpc>
                <a:spcPct val="150000"/>
              </a:lnSpc>
            </a:pPr>
            <a:endParaRPr lang="en-AU" dirty="0"/>
          </a:p>
        </p:txBody>
      </p:sp>
      <p:sp>
        <p:nvSpPr>
          <p:cNvPr id="8" name="Rectangle: Rounded Corners 7">
            <a:extLst>
              <a:ext uri="{FF2B5EF4-FFF2-40B4-BE49-F238E27FC236}">
                <a16:creationId xmlns:a16="http://schemas.microsoft.com/office/drawing/2014/main" id="{9506C2D6-04DC-A68F-63C9-CFD3A94DDD3E}"/>
              </a:ext>
            </a:extLst>
          </p:cNvPr>
          <p:cNvSpPr/>
          <p:nvPr/>
        </p:nvSpPr>
        <p:spPr>
          <a:xfrm>
            <a:off x="1306335" y="2964484"/>
            <a:ext cx="4561585" cy="29109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defTabSz="1511300">
              <a:lnSpc>
                <a:spcPct val="150000"/>
              </a:lnSpc>
              <a:spcBef>
                <a:spcPct val="0"/>
              </a:spcBef>
              <a:spcAft>
                <a:spcPct val="35000"/>
              </a:spcAft>
              <a:buNone/>
            </a:pPr>
            <a:r>
              <a:rPr lang="en-AU" sz="2000" kern="1200" dirty="0">
                <a:effectLst/>
                <a:ea typeface="Calibri" panose="020F0502020204030204" pitchFamily="34" charset="0"/>
              </a:rPr>
              <a:t>Bank account that earns 6% p.a. simple interest </a:t>
            </a:r>
            <a:endParaRPr lang="en-AU" sz="2000" kern="1200" dirty="0"/>
          </a:p>
        </p:txBody>
      </p:sp>
      <p:sp>
        <p:nvSpPr>
          <p:cNvPr id="9" name="Rectangle: Rounded Corners 8">
            <a:extLst>
              <a:ext uri="{FF2B5EF4-FFF2-40B4-BE49-F238E27FC236}">
                <a16:creationId xmlns:a16="http://schemas.microsoft.com/office/drawing/2014/main" id="{0CEFDEB7-E372-3F67-7ED8-C0BE33C34805}"/>
              </a:ext>
            </a:extLst>
          </p:cNvPr>
          <p:cNvSpPr/>
          <p:nvPr/>
        </p:nvSpPr>
        <p:spPr>
          <a:xfrm>
            <a:off x="6324080" y="2964484"/>
            <a:ext cx="4561585" cy="29109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defTabSz="1511300">
              <a:lnSpc>
                <a:spcPct val="150000"/>
              </a:lnSpc>
              <a:spcBef>
                <a:spcPct val="0"/>
              </a:spcBef>
              <a:spcAft>
                <a:spcPct val="35000"/>
              </a:spcAft>
              <a:buNone/>
            </a:pPr>
            <a:r>
              <a:rPr lang="en-AU" sz="2000" kern="1200" dirty="0">
                <a:effectLst/>
                <a:ea typeface="Calibri" panose="020F0502020204030204" pitchFamily="34" charset="0"/>
              </a:rPr>
              <a:t>Term deposit that has a $200 establishment fee and earns 6.8% p.a. simple interest.</a:t>
            </a:r>
            <a:endParaRPr lang="en-AU" sz="2000" kern="1200" dirty="0"/>
          </a:p>
        </p:txBody>
      </p:sp>
      <p:sp>
        <p:nvSpPr>
          <p:cNvPr id="3" name="Slide Number Placeholder 2">
            <a:extLst>
              <a:ext uri="{FF2B5EF4-FFF2-40B4-BE49-F238E27FC236}">
                <a16:creationId xmlns:a16="http://schemas.microsoft.com/office/drawing/2014/main" id="{112499C8-651C-94D6-20DC-D8C696613E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79750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98A7F-40F8-307B-4612-D6DAC0F8CFD2}"/>
              </a:ext>
            </a:extLst>
          </p:cNvPr>
          <p:cNvSpPr>
            <a:spLocks noGrp="1"/>
          </p:cNvSpPr>
          <p:nvPr>
            <p:ph type="title"/>
          </p:nvPr>
        </p:nvSpPr>
        <p:spPr/>
        <p:txBody>
          <a:bodyPr/>
          <a:lstStyle/>
          <a:p>
            <a:r>
              <a:rPr lang="en-AU" dirty="0"/>
              <a:t>Would you rather?</a:t>
            </a:r>
          </a:p>
        </p:txBody>
      </p:sp>
      <p:sp>
        <p:nvSpPr>
          <p:cNvPr id="5" name="Text Placeholder 4">
            <a:extLst>
              <a:ext uri="{FF2B5EF4-FFF2-40B4-BE49-F238E27FC236}">
                <a16:creationId xmlns:a16="http://schemas.microsoft.com/office/drawing/2014/main" id="{190184DF-F460-E16A-25EA-80B39F3931D7}"/>
              </a:ext>
            </a:extLst>
          </p:cNvPr>
          <p:cNvSpPr>
            <a:spLocks noGrp="1"/>
          </p:cNvSpPr>
          <p:nvPr>
            <p:ph type="body" sz="quarter" idx="18"/>
          </p:nvPr>
        </p:nvSpPr>
        <p:spPr/>
        <p:txBody>
          <a:bodyPr/>
          <a:lstStyle/>
          <a:p>
            <a:r>
              <a:rPr lang="en-AU" dirty="0"/>
              <a:t>Investing money scenarios</a:t>
            </a:r>
          </a:p>
        </p:txBody>
      </p:sp>
      <p:sp>
        <p:nvSpPr>
          <p:cNvPr id="2" name="Content Placeholder 1">
            <a:extLst>
              <a:ext uri="{FF2B5EF4-FFF2-40B4-BE49-F238E27FC236}">
                <a16:creationId xmlns:a16="http://schemas.microsoft.com/office/drawing/2014/main" id="{736B9315-2C35-F826-1431-8BD893CB72C2}"/>
              </a:ext>
            </a:extLst>
          </p:cNvPr>
          <p:cNvSpPr>
            <a:spLocks noGrp="1"/>
          </p:cNvSpPr>
          <p:nvPr>
            <p:ph idx="4294967295"/>
          </p:nvPr>
        </p:nvSpPr>
        <p:spPr>
          <a:xfrm>
            <a:off x="354012" y="1619250"/>
            <a:ext cx="11483975" cy="4537075"/>
          </a:xfrm>
        </p:spPr>
        <p:txBody>
          <a:bodyPr/>
          <a:lstStyle/>
          <a:p>
            <a:r>
              <a:rPr lang="en-AU" dirty="0">
                <a:effectLst/>
                <a:ea typeface="Calibri" panose="020F0502020204030204" pitchFamily="34" charset="0"/>
              </a:rPr>
              <a:t>Emilio wants to invest $5000. </a:t>
            </a:r>
            <a:br>
              <a:rPr lang="en-AU" dirty="0">
                <a:effectLst/>
                <a:ea typeface="Calibri" panose="020F0502020204030204" pitchFamily="34" charset="0"/>
              </a:rPr>
            </a:br>
            <a:endParaRPr lang="en-AU" dirty="0">
              <a:effectLst/>
              <a:ea typeface="Calibri" panose="020F0502020204030204" pitchFamily="34" charset="0"/>
            </a:endParaRPr>
          </a:p>
          <a:p>
            <a:endParaRPr lang="en-AU" dirty="0">
              <a:effectLst/>
              <a:ea typeface="Calibri" panose="020F0502020204030204" pitchFamily="34" charset="0"/>
            </a:endParaRPr>
          </a:p>
          <a:p>
            <a:endParaRPr lang="en-AU" dirty="0"/>
          </a:p>
        </p:txBody>
      </p:sp>
      <p:sp>
        <p:nvSpPr>
          <p:cNvPr id="6" name="Rectangle: Rounded Corners 5">
            <a:extLst>
              <a:ext uri="{FF2B5EF4-FFF2-40B4-BE49-F238E27FC236}">
                <a16:creationId xmlns:a16="http://schemas.microsoft.com/office/drawing/2014/main" id="{1BDDAD83-B625-91AB-51FA-6D90AE23D0CA}"/>
              </a:ext>
            </a:extLst>
          </p:cNvPr>
          <p:cNvSpPr/>
          <p:nvPr/>
        </p:nvSpPr>
        <p:spPr>
          <a:xfrm>
            <a:off x="1306335" y="2964484"/>
            <a:ext cx="4561585" cy="2910996"/>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540" tIns="129540" rIns="129540" bIns="129540" numCol="1" spcCol="1270" anchor="ctr" anchorCtr="0">
            <a:noAutofit/>
          </a:bodyPr>
          <a:lstStyle/>
          <a:p>
            <a:pPr marL="0" lvl="0" indent="0" defTabSz="1511300">
              <a:lnSpc>
                <a:spcPct val="150000"/>
              </a:lnSpc>
              <a:spcBef>
                <a:spcPct val="0"/>
              </a:spcBef>
              <a:spcAft>
                <a:spcPct val="35000"/>
              </a:spcAft>
              <a:buNone/>
            </a:pPr>
            <a:r>
              <a:rPr lang="en-AU" sz="2000" kern="1200" dirty="0">
                <a:effectLst/>
                <a:ea typeface="Calibri" panose="020F0502020204030204" pitchFamily="34" charset="0"/>
              </a:rPr>
              <a:t>Bank account that earns 6% p.a. simple interest </a:t>
            </a:r>
            <a:endParaRPr lang="en-AU" sz="2000" kern="1200" dirty="0"/>
          </a:p>
        </p:txBody>
      </p:sp>
      <p:sp>
        <p:nvSpPr>
          <p:cNvPr id="8" name="Speech Bubble: Oval 7">
            <a:extLst>
              <a:ext uri="{FF2B5EF4-FFF2-40B4-BE49-F238E27FC236}">
                <a16:creationId xmlns:a16="http://schemas.microsoft.com/office/drawing/2014/main" id="{9C37A1F1-C49B-E04A-536E-9F96C950E931}"/>
              </a:ext>
            </a:extLst>
          </p:cNvPr>
          <p:cNvSpPr/>
          <p:nvPr/>
        </p:nvSpPr>
        <p:spPr>
          <a:xfrm>
            <a:off x="6255348" y="2989410"/>
            <a:ext cx="4561200" cy="2886069"/>
          </a:xfrm>
          <a:prstGeom prst="wedgeEllipseCallout">
            <a:avLst>
              <a:gd name="adj1" fmla="val -58519"/>
              <a:gd name="adj2" fmla="val 814"/>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AU" sz="2000" b="1" dirty="0"/>
              <a:t>List the amount of money Emilio will have each year, for the first 6 years</a:t>
            </a:r>
            <a:r>
              <a:rPr lang="en-AU" sz="2000" dirty="0"/>
              <a:t>.</a:t>
            </a:r>
          </a:p>
        </p:txBody>
      </p:sp>
      <p:sp>
        <p:nvSpPr>
          <p:cNvPr id="3" name="Slide Number Placeholder 2">
            <a:extLst>
              <a:ext uri="{FF2B5EF4-FFF2-40B4-BE49-F238E27FC236}">
                <a16:creationId xmlns:a16="http://schemas.microsoft.com/office/drawing/2014/main" id="{112499C8-651C-94D6-20DC-D8C696613E9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290515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C26FE8-EA9D-E1DF-222C-2E21E84D06AD}"/>
              </a:ext>
            </a:extLst>
          </p:cNvPr>
          <p:cNvSpPr>
            <a:spLocks noGrp="1"/>
          </p:cNvSpPr>
          <p:nvPr>
            <p:ph type="title"/>
          </p:nvPr>
        </p:nvSpPr>
        <p:spPr/>
        <p:txBody>
          <a:bodyPr anchor="t">
            <a:normAutofit/>
          </a:bodyPr>
          <a:lstStyle/>
          <a:p>
            <a:r>
              <a:rPr lang="en-AU" dirty="0"/>
              <a:t>See-notice-wonder</a:t>
            </a:r>
          </a:p>
        </p:txBody>
      </p:sp>
      <p:sp>
        <p:nvSpPr>
          <p:cNvPr id="5" name="Text Placeholder 4">
            <a:extLst>
              <a:ext uri="{FF2B5EF4-FFF2-40B4-BE49-F238E27FC236}">
                <a16:creationId xmlns:a16="http://schemas.microsoft.com/office/drawing/2014/main" id="{0F2ED9F8-01CE-FFDA-8C14-4A2B6696DB1D}"/>
              </a:ext>
            </a:extLst>
          </p:cNvPr>
          <p:cNvSpPr>
            <a:spLocks noGrp="1"/>
          </p:cNvSpPr>
          <p:nvPr>
            <p:ph type="body" sz="quarter" idx="18"/>
          </p:nvPr>
        </p:nvSpPr>
        <p:spPr/>
        <p:txBody>
          <a:bodyPr anchor="b">
            <a:normAutofit/>
          </a:bodyPr>
          <a:lstStyle/>
          <a:p>
            <a:r>
              <a:rPr lang="en-AU" dirty="0"/>
              <a:t>Representations</a:t>
            </a:r>
          </a:p>
        </p:txBody>
      </p:sp>
      <p:pic>
        <p:nvPicPr>
          <p:cNvPr id="16" name="Content Placeholder 15" descr="A graph of y=300x+5000 on a Cartesian plane, with points on the line (0, 5000), (5, 6500), (10, 8000), (15, 9500) and (20, 11000) labelled on the diagram">
            <a:extLst>
              <a:ext uri="{FF2B5EF4-FFF2-40B4-BE49-F238E27FC236}">
                <a16:creationId xmlns:a16="http://schemas.microsoft.com/office/drawing/2014/main" id="{7EA4A416-03CF-EC0F-F260-01AC9520294F}"/>
              </a:ext>
            </a:extLst>
          </p:cNvPr>
          <p:cNvPicPr>
            <a:picLocks noGrp="1" noChangeAspect="1"/>
          </p:cNvPicPr>
          <p:nvPr>
            <p:ph idx="1"/>
          </p:nvPr>
        </p:nvPicPr>
        <p:blipFill>
          <a:blip r:embed="rId3"/>
          <a:stretch>
            <a:fillRect/>
          </a:stretch>
        </p:blipFill>
        <p:spPr>
          <a:xfrm>
            <a:off x="360000" y="1619250"/>
            <a:ext cx="5923791" cy="453707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208982C-A3CD-B114-3652-B726F4724826}"/>
                  </a:ext>
                </a:extLst>
              </p:cNvPr>
              <p:cNvSpPr txBox="1"/>
              <p:nvPr/>
            </p:nvSpPr>
            <p:spPr>
              <a:xfrm>
                <a:off x="6431399" y="2296446"/>
                <a:ext cx="4008601" cy="1132554"/>
              </a:xfrm>
              <a:prstGeom prst="rect">
                <a:avLst/>
              </a:prstGeom>
              <a:noFill/>
            </p:spPr>
            <p:txBody>
              <a:bodyPr wrap="square">
                <a:spAutoFit/>
              </a:bodyPr>
              <a:lstStyle/>
              <a:p>
                <a:pPr>
                  <a:lnSpc>
                    <a:spcPct val="150000"/>
                  </a:lnSpc>
                </a:pPr>
                <a:r>
                  <a:rPr lang="en-AU" dirty="0"/>
                  <a:t>A</a:t>
                </a:r>
                <a14:m>
                  <m:oMath xmlns:m="http://schemas.openxmlformats.org/officeDocument/2006/math">
                    <m:r>
                      <a:rPr lang="en-AU" i="0">
                        <a:latin typeface="Cambria Math" panose="02040503050406030204" pitchFamily="18" charset="0"/>
                      </a:rPr>
                      <m:t>=</m:t>
                    </m:r>
                    <m:d>
                      <m:dPr>
                        <m:ctrlPr>
                          <a:rPr lang="en-AU" i="1" smtClean="0">
                            <a:solidFill>
                              <a:schemeClr val="tx1"/>
                            </a:solidFill>
                            <a:latin typeface="Cambria Math" panose="02040503050406030204" pitchFamily="18" charset="0"/>
                          </a:rPr>
                        </m:ctrlPr>
                      </m:dPr>
                      <m:e>
                        <m:r>
                          <a:rPr lang="en-AU" i="0">
                            <a:solidFill>
                              <a:schemeClr val="tx1"/>
                            </a:solidFill>
                            <a:latin typeface="Cambria Math" panose="02040503050406030204" pitchFamily="18" charset="0"/>
                          </a:rPr>
                          <m:t>5000×0.06</m:t>
                        </m:r>
                      </m:e>
                    </m:d>
                    <m:r>
                      <m:rPr>
                        <m:sty m:val="p"/>
                      </m:rPr>
                      <a:rPr lang="en-AU" b="0" i="0" smtClean="0">
                        <a:latin typeface="Cambria Math" panose="02040503050406030204" pitchFamily="18" charset="0"/>
                      </a:rPr>
                      <m:t>N</m:t>
                    </m:r>
                    <m:r>
                      <a:rPr lang="en-AU" i="0">
                        <a:latin typeface="Cambria Math" panose="02040503050406030204" pitchFamily="18" charset="0"/>
                      </a:rPr>
                      <m:t>+5000</m:t>
                    </m:r>
                  </m:oMath>
                </a14:m>
                <a:endParaRPr lang="en-AU" dirty="0"/>
              </a:p>
              <a:p>
                <a:pPr>
                  <a:lnSpc>
                    <a:spcPct val="150000"/>
                  </a:lnSpc>
                </a:pPr>
                <a:r>
                  <a:rPr lang="en-AU" dirty="0"/>
                  <a:t>A</a:t>
                </a:r>
                <a14:m>
                  <m:oMath xmlns:m="http://schemas.openxmlformats.org/officeDocument/2006/math">
                    <m:r>
                      <a:rPr lang="en-AU" b="0" i="1" smtClean="0">
                        <a:latin typeface="Cambria Math" panose="02040503050406030204" pitchFamily="18" charset="0"/>
                      </a:rPr>
                      <m:t>=300</m:t>
                    </m:r>
                    <m:r>
                      <a:rPr lang="en-AU" b="0" i="1" smtClean="0">
                        <a:latin typeface="Cambria Math" panose="02040503050406030204" pitchFamily="18" charset="0"/>
                      </a:rPr>
                      <m:t>𝑁</m:t>
                    </m:r>
                    <m:r>
                      <a:rPr lang="en-AU" b="0" i="1" smtClean="0">
                        <a:latin typeface="Cambria Math" panose="02040503050406030204" pitchFamily="18" charset="0"/>
                      </a:rPr>
                      <m:t>+5000</m:t>
                    </m:r>
                  </m:oMath>
                </a14:m>
                <a:endParaRPr lang="en-AU" dirty="0"/>
              </a:p>
            </p:txBody>
          </p:sp>
        </mc:Choice>
        <mc:Fallback xmlns="">
          <p:sp>
            <p:nvSpPr>
              <p:cNvPr id="9" name="TextBox 8">
                <a:extLst>
                  <a:ext uri="{FF2B5EF4-FFF2-40B4-BE49-F238E27FC236}">
                    <a16:creationId xmlns:a16="http://schemas.microsoft.com/office/drawing/2014/main" id="{8208982C-A3CD-B114-3652-B726F4724826}"/>
                  </a:ext>
                </a:extLst>
              </p:cNvPr>
              <p:cNvSpPr txBox="1">
                <a:spLocks noRot="1" noChangeAspect="1" noMove="1" noResize="1" noEditPoints="1" noAdjustHandles="1" noChangeArrowheads="1" noChangeShapeType="1" noTextEdit="1"/>
              </p:cNvSpPr>
              <p:nvPr/>
            </p:nvSpPr>
            <p:spPr>
              <a:xfrm>
                <a:off x="6431399" y="2296446"/>
                <a:ext cx="4008601" cy="1132554"/>
              </a:xfrm>
              <a:prstGeom prst="rect">
                <a:avLst/>
              </a:prstGeom>
              <a:blipFill>
                <a:blip r:embed="rId4"/>
                <a:stretch>
                  <a:fillRect l="-2280" b="-1129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9FC5B46-45AD-B0A5-565F-994C6E7F7DE5}"/>
                  </a:ext>
                </a:extLst>
              </p:cNvPr>
              <p:cNvGraphicFramePr>
                <a:graphicFrameLocks noGrp="1"/>
              </p:cNvGraphicFramePr>
              <p:nvPr>
                <p:extLst>
                  <p:ext uri="{D42A27DB-BD31-4B8C-83A1-F6EECF244321}">
                    <p14:modId xmlns:p14="http://schemas.microsoft.com/office/powerpoint/2010/main" val="3226334303"/>
                  </p:ext>
                </p:extLst>
              </p:nvPr>
            </p:nvGraphicFramePr>
            <p:xfrm>
              <a:off x="6431399" y="3750714"/>
              <a:ext cx="5334891" cy="1037676"/>
            </p:xfrm>
            <a:graphic>
              <a:graphicData uri="http://schemas.openxmlformats.org/drawingml/2006/table">
                <a:tbl>
                  <a:tblPr firstRow="1" firstCol="1" bandRow="1"/>
                  <a:tblGrid>
                    <a:gridCol w="573030">
                      <a:extLst>
                        <a:ext uri="{9D8B030D-6E8A-4147-A177-3AD203B41FA5}">
                          <a16:colId xmlns:a16="http://schemas.microsoft.com/office/drawing/2014/main" val="963987118"/>
                        </a:ext>
                      </a:extLst>
                    </a:gridCol>
                    <a:gridCol w="925093">
                      <a:extLst>
                        <a:ext uri="{9D8B030D-6E8A-4147-A177-3AD203B41FA5}">
                          <a16:colId xmlns:a16="http://schemas.microsoft.com/office/drawing/2014/main" val="1629240492"/>
                        </a:ext>
                      </a:extLst>
                    </a:gridCol>
                    <a:gridCol w="925093">
                      <a:extLst>
                        <a:ext uri="{9D8B030D-6E8A-4147-A177-3AD203B41FA5}">
                          <a16:colId xmlns:a16="http://schemas.microsoft.com/office/drawing/2014/main" val="852840866"/>
                        </a:ext>
                      </a:extLst>
                    </a:gridCol>
                    <a:gridCol w="925093">
                      <a:extLst>
                        <a:ext uri="{9D8B030D-6E8A-4147-A177-3AD203B41FA5}">
                          <a16:colId xmlns:a16="http://schemas.microsoft.com/office/drawing/2014/main" val="2401921686"/>
                        </a:ext>
                      </a:extLst>
                    </a:gridCol>
                    <a:gridCol w="925093">
                      <a:extLst>
                        <a:ext uri="{9D8B030D-6E8A-4147-A177-3AD203B41FA5}">
                          <a16:colId xmlns:a16="http://schemas.microsoft.com/office/drawing/2014/main" val="30145293"/>
                        </a:ext>
                      </a:extLst>
                    </a:gridCol>
                    <a:gridCol w="1061489">
                      <a:extLst>
                        <a:ext uri="{9D8B030D-6E8A-4147-A177-3AD203B41FA5}">
                          <a16:colId xmlns:a16="http://schemas.microsoft.com/office/drawing/2014/main" val="2882376435"/>
                        </a:ext>
                      </a:extLst>
                    </a:gridCol>
                  </a:tblGrid>
                  <a:tr h="518838">
                    <a:tc>
                      <a:txBody>
                        <a:bodyPr/>
                        <a:lstStyle/>
                        <a:p>
                          <a:pPr algn="l" fontAlgn="t">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a:rPr lang="en-AU" sz="2000" b="0" i="1" u="none" strike="noStrike" smtClean="0">
                                    <a:effectLst/>
                                    <a:latin typeface="Cambria Math" panose="02040503050406030204" pitchFamily="18" charset="0"/>
                                  </a:rPr>
                                  <m:t>𝐴</m:t>
                                </m:r>
                              </m:oMath>
                            </m:oMathPara>
                          </a14:m>
                          <a:endParaRPr lang="en-AU" sz="20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1200"/>
                            </a:spcBef>
                            <a:spcAft>
                              <a:spcPts val="0"/>
                            </a:spcAft>
                          </a:pPr>
                          <a:r>
                            <a:rPr lang="en-AU" sz="2000" b="1" i="0" u="none" strike="noStrike" dirty="0">
                              <a:solidFill>
                                <a:srgbClr val="000000"/>
                              </a:solidFill>
                              <a:effectLst/>
                              <a:latin typeface="+mn-lt"/>
                              <a:ea typeface="Calibri" panose="020F0502020204030204" pitchFamily="34" charset="0"/>
                              <a:cs typeface="Arial" panose="020B0604020202020204" pitchFamily="34" charset="0"/>
                            </a:rPr>
                            <a:t>0</a:t>
                          </a:r>
                          <a:endParaRPr lang="en-AU" sz="3400" b="1"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7FBB"/>
                        </a:solidFill>
                      </a:tcPr>
                    </a:tc>
                    <a:tc>
                      <a:txBody>
                        <a:bodyPr/>
                        <a:lstStyle/>
                        <a:p>
                          <a:pPr algn="l" fontAlgn="t">
                            <a:lnSpc>
                              <a:spcPct val="150000"/>
                            </a:lnSpc>
                            <a:spcBef>
                              <a:spcPts val="1200"/>
                            </a:spcBef>
                            <a:spcAft>
                              <a:spcPts val="0"/>
                            </a:spcAft>
                          </a:pPr>
                          <a:r>
                            <a:rPr lang="en-AU" sz="2000" b="1" i="0" u="none" strike="noStrike" dirty="0">
                              <a:solidFill>
                                <a:srgbClr val="000000"/>
                              </a:solidFill>
                              <a:effectLst/>
                              <a:latin typeface="+mn-lt"/>
                              <a:ea typeface="Calibri" panose="020F0502020204030204" pitchFamily="34" charset="0"/>
                              <a:cs typeface="Arial" panose="020B0604020202020204" pitchFamily="34" charset="0"/>
                            </a:rPr>
                            <a:t>5</a:t>
                          </a:r>
                          <a:endParaRPr lang="en-AU" sz="3400" b="1"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859"/>
                        </a:solidFill>
                      </a:tcPr>
                    </a:tc>
                    <a:tc>
                      <a:txBody>
                        <a:bodyPr/>
                        <a:lstStyle/>
                        <a:p>
                          <a:pPr algn="l" fontAlgn="t">
                            <a:lnSpc>
                              <a:spcPct val="150000"/>
                            </a:lnSpc>
                            <a:spcBef>
                              <a:spcPts val="1200"/>
                            </a:spcBef>
                            <a:spcAft>
                              <a:spcPts val="0"/>
                            </a:spcAft>
                          </a:pPr>
                          <a:r>
                            <a:rPr lang="en-AU" sz="2000" b="1" i="0" u="none" strike="noStrike" dirty="0">
                              <a:solidFill>
                                <a:srgbClr val="000000"/>
                              </a:solidFill>
                              <a:effectLst/>
                              <a:latin typeface="+mn-lt"/>
                              <a:ea typeface="Calibri" panose="020F0502020204030204" pitchFamily="34" charset="0"/>
                              <a:cs typeface="Arial" panose="020B0604020202020204" pitchFamily="34" charset="0"/>
                            </a:rPr>
                            <a:t>10</a:t>
                          </a:r>
                          <a:endParaRPr lang="en-AU" sz="3400" b="1"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55AF"/>
                        </a:solidFill>
                      </a:tcPr>
                    </a:tc>
                    <a:tc>
                      <a:txBody>
                        <a:bodyPr/>
                        <a:lstStyle/>
                        <a:p>
                          <a:pPr algn="l" fontAlgn="t">
                            <a:lnSpc>
                              <a:spcPct val="150000"/>
                            </a:lnSpc>
                            <a:spcBef>
                              <a:spcPts val="1200"/>
                            </a:spcBef>
                            <a:spcAft>
                              <a:spcPts val="0"/>
                            </a:spcAft>
                          </a:pPr>
                          <a:r>
                            <a:rPr lang="en-AU" sz="2000" b="1" i="0" u="none" strike="noStrike" dirty="0">
                              <a:solidFill>
                                <a:srgbClr val="000000"/>
                              </a:solidFill>
                              <a:effectLst/>
                              <a:latin typeface="+mn-lt"/>
                              <a:ea typeface="Calibri" panose="020F0502020204030204" pitchFamily="34" charset="0"/>
                              <a:cs typeface="Arial" panose="020B0604020202020204" pitchFamily="34" charset="0"/>
                            </a:rPr>
                            <a:t>15</a:t>
                          </a:r>
                          <a:endParaRPr lang="en-AU" sz="3400" b="1"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5754"/>
                        </a:solidFill>
                      </a:tcPr>
                    </a:tc>
                    <a:tc>
                      <a:txBody>
                        <a:bodyPr/>
                        <a:lstStyle/>
                        <a:p>
                          <a:pPr algn="l" fontAlgn="t">
                            <a:lnSpc>
                              <a:spcPct val="150000"/>
                            </a:lnSpc>
                            <a:spcBef>
                              <a:spcPts val="1200"/>
                            </a:spcBef>
                            <a:spcAft>
                              <a:spcPts val="0"/>
                            </a:spcAft>
                          </a:pPr>
                          <a:r>
                            <a:rPr lang="en-AU" sz="2000" b="1" i="0" u="none" strike="noStrike" dirty="0">
                              <a:solidFill>
                                <a:srgbClr val="000000"/>
                              </a:solidFill>
                              <a:effectLst/>
                              <a:latin typeface="+mn-lt"/>
                              <a:ea typeface="Calibri" panose="020F0502020204030204" pitchFamily="34" charset="0"/>
                              <a:cs typeface="Arial" panose="020B0604020202020204" pitchFamily="34" charset="0"/>
                            </a:rPr>
                            <a:t>20</a:t>
                          </a:r>
                          <a:endParaRPr lang="en-AU" sz="3400" b="1"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8B30"/>
                        </a:solidFill>
                      </a:tcPr>
                    </a:tc>
                    <a:extLst>
                      <a:ext uri="{0D108BD9-81ED-4DB2-BD59-A6C34878D82A}">
                        <a16:rowId xmlns:a16="http://schemas.microsoft.com/office/drawing/2014/main" val="4160137759"/>
                      </a:ext>
                    </a:extLst>
                  </a:tr>
                  <a:tr h="518838">
                    <a:tc>
                      <a:txBody>
                        <a:bodyPr/>
                        <a:lstStyle/>
                        <a:p>
                          <a:pPr algn="l" fontAlgn="t">
                            <a:lnSpc>
                              <a:spcPct val="150000"/>
                            </a:lnSpc>
                            <a:spcBef>
                              <a:spcPts val="1200"/>
                            </a:spcBef>
                            <a:spcAft>
                              <a:spcPts val="0"/>
                            </a:spcAft>
                          </a:pPr>
                          <a14:m>
                            <m:oMathPara xmlns:m="http://schemas.openxmlformats.org/officeDocument/2006/math">
                              <m:oMathParaPr>
                                <m:jc m:val="centerGroup"/>
                              </m:oMathParaPr>
                              <m:oMath xmlns:m="http://schemas.openxmlformats.org/officeDocument/2006/math">
                                <m:r>
                                  <a:rPr lang="en-AU" sz="2000" b="0" i="1" u="none" strike="noStrike" smtClean="0">
                                    <a:effectLst/>
                                    <a:latin typeface="Cambria Math" panose="02040503050406030204" pitchFamily="18" charset="0"/>
                                    <a:ea typeface="Calibri" panose="020F0502020204030204" pitchFamily="34" charset="0"/>
                                    <a:cs typeface="Arial" panose="020B0604020202020204" pitchFamily="34" charset="0"/>
                                  </a:rPr>
                                  <m:t> </m:t>
                                </m:r>
                                <m:r>
                                  <a:rPr lang="en-AU" sz="2000" b="0" i="1" u="none" strike="noStrike" smtClean="0">
                                    <a:effectLst/>
                                    <a:latin typeface="Cambria Math" panose="02040503050406030204" pitchFamily="18" charset="0"/>
                                    <a:ea typeface="Calibri" panose="020F0502020204030204" pitchFamily="34" charset="0"/>
                                    <a:cs typeface="Arial" panose="020B0604020202020204" pitchFamily="34" charset="0"/>
                                  </a:rPr>
                                  <m:t>𝑁</m:t>
                                </m:r>
                              </m:oMath>
                            </m:oMathPara>
                          </a14:m>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1200"/>
                            </a:spcBef>
                            <a:spcAft>
                              <a:spcPts val="0"/>
                            </a:spcAft>
                          </a:pPr>
                          <a:r>
                            <a:rPr lang="en-AU" sz="2000" b="0" i="0" u="none" strike="noStrike" dirty="0">
                              <a:solidFill>
                                <a:srgbClr val="000000"/>
                              </a:solidFill>
                              <a:effectLst/>
                              <a:latin typeface="+mn-lt"/>
                              <a:ea typeface="Calibri" panose="020F0502020204030204" pitchFamily="34" charset="0"/>
                              <a:cs typeface="Arial" panose="020B0604020202020204" pitchFamily="34" charset="0"/>
                            </a:rPr>
                            <a:t>5000</a:t>
                          </a:r>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7FBB"/>
                        </a:solidFill>
                      </a:tcPr>
                    </a:tc>
                    <a:tc>
                      <a:txBody>
                        <a:bodyPr/>
                        <a:lstStyle/>
                        <a:p>
                          <a:pPr algn="l" fontAlgn="t">
                            <a:lnSpc>
                              <a:spcPct val="150000"/>
                            </a:lnSpc>
                            <a:spcBef>
                              <a:spcPts val="1200"/>
                            </a:spcBef>
                            <a:spcAft>
                              <a:spcPts val="0"/>
                            </a:spcAft>
                          </a:pPr>
                          <a:r>
                            <a:rPr lang="en-AU" sz="2000" b="0" i="0" u="none" strike="noStrike" dirty="0">
                              <a:solidFill>
                                <a:srgbClr val="000000"/>
                              </a:solidFill>
                              <a:effectLst/>
                              <a:latin typeface="+mn-lt"/>
                              <a:ea typeface="Calibri" panose="020F0502020204030204" pitchFamily="34" charset="0"/>
                              <a:cs typeface="Arial" panose="020B0604020202020204" pitchFamily="34" charset="0"/>
                            </a:rPr>
                            <a:t>6500</a:t>
                          </a:r>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859"/>
                        </a:solidFill>
                      </a:tcPr>
                    </a:tc>
                    <a:tc>
                      <a:txBody>
                        <a:bodyPr/>
                        <a:lstStyle/>
                        <a:p>
                          <a:pPr algn="l" fontAlgn="t">
                            <a:lnSpc>
                              <a:spcPct val="150000"/>
                            </a:lnSpc>
                            <a:spcBef>
                              <a:spcPts val="1200"/>
                            </a:spcBef>
                            <a:spcAft>
                              <a:spcPts val="0"/>
                            </a:spcAft>
                          </a:pPr>
                          <a:r>
                            <a:rPr lang="en-AU" sz="2000" b="0" i="0" u="none" strike="noStrike" dirty="0">
                              <a:solidFill>
                                <a:srgbClr val="000000"/>
                              </a:solidFill>
                              <a:effectLst/>
                              <a:latin typeface="+mn-lt"/>
                              <a:ea typeface="Calibri" panose="020F0502020204030204" pitchFamily="34" charset="0"/>
                              <a:cs typeface="Arial" panose="020B0604020202020204" pitchFamily="34" charset="0"/>
                            </a:rPr>
                            <a:t>8000</a:t>
                          </a:r>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55AF"/>
                        </a:solidFill>
                      </a:tcPr>
                    </a:tc>
                    <a:tc>
                      <a:txBody>
                        <a:bodyPr/>
                        <a:lstStyle/>
                        <a:p>
                          <a:pPr algn="l" fontAlgn="t">
                            <a:lnSpc>
                              <a:spcPct val="150000"/>
                            </a:lnSpc>
                            <a:spcBef>
                              <a:spcPts val="1200"/>
                            </a:spcBef>
                            <a:spcAft>
                              <a:spcPts val="0"/>
                            </a:spcAft>
                          </a:pPr>
                          <a:r>
                            <a:rPr lang="en-AU" sz="2000" b="0" i="0" u="none" strike="noStrike" dirty="0">
                              <a:solidFill>
                                <a:srgbClr val="000000"/>
                              </a:solidFill>
                              <a:effectLst/>
                              <a:latin typeface="+mn-lt"/>
                              <a:ea typeface="Calibri" panose="020F0502020204030204" pitchFamily="34" charset="0"/>
                              <a:cs typeface="Arial" panose="020B0604020202020204" pitchFamily="34" charset="0"/>
                            </a:rPr>
                            <a:t>9500</a:t>
                          </a:r>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5754"/>
                        </a:solidFill>
                      </a:tcPr>
                    </a:tc>
                    <a:tc>
                      <a:txBody>
                        <a:bodyPr/>
                        <a:lstStyle/>
                        <a:p>
                          <a:pPr algn="l" fontAlgn="t">
                            <a:lnSpc>
                              <a:spcPct val="150000"/>
                            </a:lnSpc>
                            <a:spcBef>
                              <a:spcPts val="1200"/>
                            </a:spcBef>
                            <a:spcAft>
                              <a:spcPts val="0"/>
                            </a:spcAft>
                          </a:pPr>
                          <a:r>
                            <a:rPr lang="en-AU" sz="2000" b="0" i="0" u="none" strike="noStrike" dirty="0">
                              <a:solidFill>
                                <a:srgbClr val="000000"/>
                              </a:solidFill>
                              <a:effectLst/>
                              <a:latin typeface="+mn-lt"/>
                              <a:ea typeface="Calibri" panose="020F0502020204030204" pitchFamily="34" charset="0"/>
                              <a:cs typeface="Arial" panose="020B0604020202020204" pitchFamily="34" charset="0"/>
                            </a:rPr>
                            <a:t>11000</a:t>
                          </a:r>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8B30"/>
                        </a:solidFill>
                      </a:tcPr>
                    </a:tc>
                    <a:extLst>
                      <a:ext uri="{0D108BD9-81ED-4DB2-BD59-A6C34878D82A}">
                        <a16:rowId xmlns:a16="http://schemas.microsoft.com/office/drawing/2014/main" val="2364934189"/>
                      </a:ext>
                    </a:extLst>
                  </a:tr>
                </a:tbl>
              </a:graphicData>
            </a:graphic>
          </p:graphicFrame>
        </mc:Choice>
        <mc:Fallback xmlns="">
          <p:graphicFrame>
            <p:nvGraphicFramePr>
              <p:cNvPr id="7" name="Table 6">
                <a:extLst>
                  <a:ext uri="{FF2B5EF4-FFF2-40B4-BE49-F238E27FC236}">
                    <a16:creationId xmlns:a16="http://schemas.microsoft.com/office/drawing/2014/main" id="{89FC5B46-45AD-B0A5-565F-994C6E7F7DE5}"/>
                  </a:ext>
                </a:extLst>
              </p:cNvPr>
              <p:cNvGraphicFramePr>
                <a:graphicFrameLocks noGrp="1"/>
              </p:cNvGraphicFramePr>
              <p:nvPr>
                <p:extLst>
                  <p:ext uri="{D42A27DB-BD31-4B8C-83A1-F6EECF244321}">
                    <p14:modId xmlns:p14="http://schemas.microsoft.com/office/powerpoint/2010/main" val="3226334303"/>
                  </p:ext>
                </p:extLst>
              </p:nvPr>
            </p:nvGraphicFramePr>
            <p:xfrm>
              <a:off x="6431399" y="3750714"/>
              <a:ext cx="5334891" cy="1037676"/>
            </p:xfrm>
            <a:graphic>
              <a:graphicData uri="http://schemas.openxmlformats.org/drawingml/2006/table">
                <a:tbl>
                  <a:tblPr firstRow="1" firstCol="1" bandRow="1"/>
                  <a:tblGrid>
                    <a:gridCol w="573030">
                      <a:extLst>
                        <a:ext uri="{9D8B030D-6E8A-4147-A177-3AD203B41FA5}">
                          <a16:colId xmlns:a16="http://schemas.microsoft.com/office/drawing/2014/main" val="963987118"/>
                        </a:ext>
                      </a:extLst>
                    </a:gridCol>
                    <a:gridCol w="925093">
                      <a:extLst>
                        <a:ext uri="{9D8B030D-6E8A-4147-A177-3AD203B41FA5}">
                          <a16:colId xmlns:a16="http://schemas.microsoft.com/office/drawing/2014/main" val="1629240492"/>
                        </a:ext>
                      </a:extLst>
                    </a:gridCol>
                    <a:gridCol w="925093">
                      <a:extLst>
                        <a:ext uri="{9D8B030D-6E8A-4147-A177-3AD203B41FA5}">
                          <a16:colId xmlns:a16="http://schemas.microsoft.com/office/drawing/2014/main" val="852840866"/>
                        </a:ext>
                      </a:extLst>
                    </a:gridCol>
                    <a:gridCol w="925093">
                      <a:extLst>
                        <a:ext uri="{9D8B030D-6E8A-4147-A177-3AD203B41FA5}">
                          <a16:colId xmlns:a16="http://schemas.microsoft.com/office/drawing/2014/main" val="2401921686"/>
                        </a:ext>
                      </a:extLst>
                    </a:gridCol>
                    <a:gridCol w="925093">
                      <a:extLst>
                        <a:ext uri="{9D8B030D-6E8A-4147-A177-3AD203B41FA5}">
                          <a16:colId xmlns:a16="http://schemas.microsoft.com/office/drawing/2014/main" val="30145293"/>
                        </a:ext>
                      </a:extLst>
                    </a:gridCol>
                    <a:gridCol w="1061489">
                      <a:extLst>
                        <a:ext uri="{9D8B030D-6E8A-4147-A177-3AD203B41FA5}">
                          <a16:colId xmlns:a16="http://schemas.microsoft.com/office/drawing/2014/main" val="2882376435"/>
                        </a:ext>
                      </a:extLst>
                    </a:gridCol>
                  </a:tblGrid>
                  <a:tr h="518838">
                    <a:tc>
                      <a:txBody>
                        <a:bodyPr/>
                        <a:lstStyle/>
                        <a:p>
                          <a:endParaRPr lang="en-US"/>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128" t="-1163" r="-834043" b="-119767"/>
                          </a:stretch>
                        </a:blipFill>
                      </a:tcPr>
                    </a:tc>
                    <a:tc>
                      <a:txBody>
                        <a:bodyPr/>
                        <a:lstStyle/>
                        <a:p>
                          <a:pPr algn="l" fontAlgn="t">
                            <a:lnSpc>
                              <a:spcPct val="150000"/>
                            </a:lnSpc>
                            <a:spcBef>
                              <a:spcPts val="1200"/>
                            </a:spcBef>
                            <a:spcAft>
                              <a:spcPts val="0"/>
                            </a:spcAft>
                          </a:pPr>
                          <a:r>
                            <a:rPr lang="en-AU" sz="2000" b="1" i="0" u="none" strike="noStrike" dirty="0">
                              <a:solidFill>
                                <a:srgbClr val="000000"/>
                              </a:solidFill>
                              <a:effectLst/>
                              <a:latin typeface="+mn-lt"/>
                              <a:ea typeface="Calibri" panose="020F0502020204030204" pitchFamily="34" charset="0"/>
                              <a:cs typeface="Arial" panose="020B0604020202020204" pitchFamily="34" charset="0"/>
                            </a:rPr>
                            <a:t>0</a:t>
                          </a:r>
                          <a:endParaRPr lang="en-AU" sz="3400" b="1"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7FBB"/>
                        </a:solidFill>
                      </a:tcPr>
                    </a:tc>
                    <a:tc>
                      <a:txBody>
                        <a:bodyPr/>
                        <a:lstStyle/>
                        <a:p>
                          <a:pPr algn="l" fontAlgn="t">
                            <a:lnSpc>
                              <a:spcPct val="150000"/>
                            </a:lnSpc>
                            <a:spcBef>
                              <a:spcPts val="1200"/>
                            </a:spcBef>
                            <a:spcAft>
                              <a:spcPts val="0"/>
                            </a:spcAft>
                          </a:pPr>
                          <a:r>
                            <a:rPr lang="en-AU" sz="2000" b="1" i="0" u="none" strike="noStrike" dirty="0">
                              <a:solidFill>
                                <a:srgbClr val="000000"/>
                              </a:solidFill>
                              <a:effectLst/>
                              <a:latin typeface="+mn-lt"/>
                              <a:ea typeface="Calibri" panose="020F0502020204030204" pitchFamily="34" charset="0"/>
                              <a:cs typeface="Arial" panose="020B0604020202020204" pitchFamily="34" charset="0"/>
                            </a:rPr>
                            <a:t>5</a:t>
                          </a:r>
                          <a:endParaRPr lang="en-AU" sz="3400" b="1"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859"/>
                        </a:solidFill>
                      </a:tcPr>
                    </a:tc>
                    <a:tc>
                      <a:txBody>
                        <a:bodyPr/>
                        <a:lstStyle/>
                        <a:p>
                          <a:pPr algn="l" fontAlgn="t">
                            <a:lnSpc>
                              <a:spcPct val="150000"/>
                            </a:lnSpc>
                            <a:spcBef>
                              <a:spcPts val="1200"/>
                            </a:spcBef>
                            <a:spcAft>
                              <a:spcPts val="0"/>
                            </a:spcAft>
                          </a:pPr>
                          <a:r>
                            <a:rPr lang="en-AU" sz="2000" b="1" i="0" u="none" strike="noStrike" dirty="0">
                              <a:solidFill>
                                <a:srgbClr val="000000"/>
                              </a:solidFill>
                              <a:effectLst/>
                              <a:latin typeface="+mn-lt"/>
                              <a:ea typeface="Calibri" panose="020F0502020204030204" pitchFamily="34" charset="0"/>
                              <a:cs typeface="Arial" panose="020B0604020202020204" pitchFamily="34" charset="0"/>
                            </a:rPr>
                            <a:t>10</a:t>
                          </a:r>
                          <a:endParaRPr lang="en-AU" sz="3400" b="1"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55AF"/>
                        </a:solidFill>
                      </a:tcPr>
                    </a:tc>
                    <a:tc>
                      <a:txBody>
                        <a:bodyPr/>
                        <a:lstStyle/>
                        <a:p>
                          <a:pPr algn="l" fontAlgn="t">
                            <a:lnSpc>
                              <a:spcPct val="150000"/>
                            </a:lnSpc>
                            <a:spcBef>
                              <a:spcPts val="1200"/>
                            </a:spcBef>
                            <a:spcAft>
                              <a:spcPts val="0"/>
                            </a:spcAft>
                          </a:pPr>
                          <a:r>
                            <a:rPr lang="en-AU" sz="2000" b="1" i="0" u="none" strike="noStrike" dirty="0">
                              <a:solidFill>
                                <a:srgbClr val="000000"/>
                              </a:solidFill>
                              <a:effectLst/>
                              <a:latin typeface="+mn-lt"/>
                              <a:ea typeface="Calibri" panose="020F0502020204030204" pitchFamily="34" charset="0"/>
                              <a:cs typeface="Arial" panose="020B0604020202020204" pitchFamily="34" charset="0"/>
                            </a:rPr>
                            <a:t>15</a:t>
                          </a:r>
                          <a:endParaRPr lang="en-AU" sz="3400" b="1"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5754"/>
                        </a:solidFill>
                      </a:tcPr>
                    </a:tc>
                    <a:tc>
                      <a:txBody>
                        <a:bodyPr/>
                        <a:lstStyle/>
                        <a:p>
                          <a:pPr algn="l" fontAlgn="t">
                            <a:lnSpc>
                              <a:spcPct val="150000"/>
                            </a:lnSpc>
                            <a:spcBef>
                              <a:spcPts val="1200"/>
                            </a:spcBef>
                            <a:spcAft>
                              <a:spcPts val="0"/>
                            </a:spcAft>
                          </a:pPr>
                          <a:r>
                            <a:rPr lang="en-AU" sz="2000" b="1" i="0" u="none" strike="noStrike" dirty="0">
                              <a:solidFill>
                                <a:srgbClr val="000000"/>
                              </a:solidFill>
                              <a:effectLst/>
                              <a:latin typeface="+mn-lt"/>
                              <a:ea typeface="Calibri" panose="020F0502020204030204" pitchFamily="34" charset="0"/>
                              <a:cs typeface="Arial" panose="020B0604020202020204" pitchFamily="34" charset="0"/>
                            </a:rPr>
                            <a:t>20</a:t>
                          </a:r>
                          <a:endParaRPr lang="en-AU" sz="3400" b="1"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8B30"/>
                        </a:solidFill>
                      </a:tcPr>
                    </a:tc>
                    <a:extLst>
                      <a:ext uri="{0D108BD9-81ED-4DB2-BD59-A6C34878D82A}">
                        <a16:rowId xmlns:a16="http://schemas.microsoft.com/office/drawing/2014/main" val="4160137759"/>
                      </a:ext>
                    </a:extLst>
                  </a:tr>
                  <a:tr h="518838">
                    <a:tc>
                      <a:txBody>
                        <a:bodyPr/>
                        <a:lstStyle/>
                        <a:p>
                          <a:endParaRPr lang="en-US"/>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2128" t="-102353" r="-834043" b="-21176"/>
                          </a:stretch>
                        </a:blipFill>
                      </a:tcPr>
                    </a:tc>
                    <a:tc>
                      <a:txBody>
                        <a:bodyPr/>
                        <a:lstStyle/>
                        <a:p>
                          <a:pPr algn="l" fontAlgn="t">
                            <a:lnSpc>
                              <a:spcPct val="150000"/>
                            </a:lnSpc>
                            <a:spcBef>
                              <a:spcPts val="1200"/>
                            </a:spcBef>
                            <a:spcAft>
                              <a:spcPts val="0"/>
                            </a:spcAft>
                          </a:pPr>
                          <a:r>
                            <a:rPr lang="en-AU" sz="2000" b="0" i="0" u="none" strike="noStrike" dirty="0">
                              <a:solidFill>
                                <a:srgbClr val="000000"/>
                              </a:solidFill>
                              <a:effectLst/>
                              <a:latin typeface="+mn-lt"/>
                              <a:ea typeface="Calibri" panose="020F0502020204030204" pitchFamily="34" charset="0"/>
                              <a:cs typeface="Arial" panose="020B0604020202020204" pitchFamily="34" charset="0"/>
                            </a:rPr>
                            <a:t>5000</a:t>
                          </a:r>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27FBB"/>
                        </a:solidFill>
                      </a:tcPr>
                    </a:tc>
                    <a:tc>
                      <a:txBody>
                        <a:bodyPr/>
                        <a:lstStyle/>
                        <a:p>
                          <a:pPr algn="l" fontAlgn="t">
                            <a:lnSpc>
                              <a:spcPct val="150000"/>
                            </a:lnSpc>
                            <a:spcBef>
                              <a:spcPts val="1200"/>
                            </a:spcBef>
                            <a:spcAft>
                              <a:spcPts val="0"/>
                            </a:spcAft>
                          </a:pPr>
                          <a:r>
                            <a:rPr lang="en-AU" sz="2000" b="0" i="0" u="none" strike="noStrike" dirty="0">
                              <a:solidFill>
                                <a:srgbClr val="000000"/>
                              </a:solidFill>
                              <a:effectLst/>
                              <a:latin typeface="+mn-lt"/>
                              <a:ea typeface="Calibri" panose="020F0502020204030204" pitchFamily="34" charset="0"/>
                              <a:cs typeface="Arial" panose="020B0604020202020204" pitchFamily="34" charset="0"/>
                            </a:rPr>
                            <a:t>6500</a:t>
                          </a:r>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C9859"/>
                        </a:solidFill>
                      </a:tcPr>
                    </a:tc>
                    <a:tc>
                      <a:txBody>
                        <a:bodyPr/>
                        <a:lstStyle/>
                        <a:p>
                          <a:pPr algn="l" fontAlgn="t">
                            <a:lnSpc>
                              <a:spcPct val="150000"/>
                            </a:lnSpc>
                            <a:spcBef>
                              <a:spcPts val="1200"/>
                            </a:spcBef>
                            <a:spcAft>
                              <a:spcPts val="0"/>
                            </a:spcAft>
                          </a:pPr>
                          <a:r>
                            <a:rPr lang="en-AU" sz="2000" b="0" i="0" u="none" strike="noStrike" dirty="0">
                              <a:solidFill>
                                <a:srgbClr val="000000"/>
                              </a:solidFill>
                              <a:effectLst/>
                              <a:latin typeface="+mn-lt"/>
                              <a:ea typeface="Calibri" panose="020F0502020204030204" pitchFamily="34" charset="0"/>
                              <a:cs typeface="Arial" panose="020B0604020202020204" pitchFamily="34" charset="0"/>
                            </a:rPr>
                            <a:t>8000</a:t>
                          </a:r>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55AF"/>
                        </a:solidFill>
                      </a:tcPr>
                    </a:tc>
                    <a:tc>
                      <a:txBody>
                        <a:bodyPr/>
                        <a:lstStyle/>
                        <a:p>
                          <a:pPr algn="l" fontAlgn="t">
                            <a:lnSpc>
                              <a:spcPct val="150000"/>
                            </a:lnSpc>
                            <a:spcBef>
                              <a:spcPts val="1200"/>
                            </a:spcBef>
                            <a:spcAft>
                              <a:spcPts val="0"/>
                            </a:spcAft>
                          </a:pPr>
                          <a:r>
                            <a:rPr lang="en-AU" sz="2000" b="0" i="0" u="none" strike="noStrike" dirty="0">
                              <a:solidFill>
                                <a:srgbClr val="000000"/>
                              </a:solidFill>
                              <a:effectLst/>
                              <a:latin typeface="+mn-lt"/>
                              <a:ea typeface="Calibri" panose="020F0502020204030204" pitchFamily="34" charset="0"/>
                              <a:cs typeface="Arial" panose="020B0604020202020204" pitchFamily="34" charset="0"/>
                            </a:rPr>
                            <a:t>9500</a:t>
                          </a:r>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5754"/>
                        </a:solidFill>
                      </a:tcPr>
                    </a:tc>
                    <a:tc>
                      <a:txBody>
                        <a:bodyPr/>
                        <a:lstStyle/>
                        <a:p>
                          <a:pPr algn="l" fontAlgn="t">
                            <a:lnSpc>
                              <a:spcPct val="150000"/>
                            </a:lnSpc>
                            <a:spcBef>
                              <a:spcPts val="1200"/>
                            </a:spcBef>
                            <a:spcAft>
                              <a:spcPts val="0"/>
                            </a:spcAft>
                          </a:pPr>
                          <a:r>
                            <a:rPr lang="en-AU" sz="2000" b="0" i="0" u="none" strike="noStrike" dirty="0">
                              <a:solidFill>
                                <a:srgbClr val="000000"/>
                              </a:solidFill>
                              <a:effectLst/>
                              <a:latin typeface="+mn-lt"/>
                              <a:ea typeface="Calibri" panose="020F0502020204030204" pitchFamily="34" charset="0"/>
                              <a:cs typeface="Arial" panose="020B0604020202020204" pitchFamily="34" charset="0"/>
                            </a:rPr>
                            <a:t>11000</a:t>
                          </a:r>
                          <a:endParaRPr lang="en-AU" sz="3400" b="0" i="0" u="none" strike="noStrike" dirty="0">
                            <a:effectLst/>
                            <a:latin typeface="+mn-lt"/>
                          </a:endParaRPr>
                        </a:p>
                      </a:txBody>
                      <a:tcPr marL="127792" marR="127792" marT="1774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8B30"/>
                        </a:solidFill>
                      </a:tcPr>
                    </a:tc>
                    <a:extLst>
                      <a:ext uri="{0D108BD9-81ED-4DB2-BD59-A6C34878D82A}">
                        <a16:rowId xmlns:a16="http://schemas.microsoft.com/office/drawing/2014/main" val="2364934189"/>
                      </a:ext>
                    </a:extLst>
                  </a:tr>
                </a:tbl>
              </a:graphicData>
            </a:graphic>
          </p:graphicFrame>
        </mc:Fallback>
      </mc:AlternateContent>
      <p:sp>
        <p:nvSpPr>
          <p:cNvPr id="3" name="Slide Number Placeholder 2">
            <a:extLst>
              <a:ext uri="{FF2B5EF4-FFF2-40B4-BE49-F238E27FC236}">
                <a16:creationId xmlns:a16="http://schemas.microsoft.com/office/drawing/2014/main" id="{AC961C5A-1CE2-D6FE-F7D2-C996410E4DE4}"/>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dirty="0"/>
          </a:p>
        </p:txBody>
      </p:sp>
    </p:spTree>
    <p:extLst>
      <p:ext uri="{BB962C8B-B14F-4D97-AF65-F5344CB8AC3E}">
        <p14:creationId xmlns:p14="http://schemas.microsoft.com/office/powerpoint/2010/main" val="29878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Worked example 1</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Graphing from an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B8D611-6781-BE81-52B5-208CC7AC6BB2}"/>
                  </a:ext>
                </a:extLst>
              </p:cNvPr>
              <p:cNvSpPr>
                <a:spLocks noGrp="1"/>
              </p:cNvSpPr>
              <p:nvPr>
                <p:ph idx="4294967295"/>
              </p:nvPr>
            </p:nvSpPr>
            <p:spPr>
              <a:xfrm>
                <a:off x="360000" y="1619250"/>
                <a:ext cx="2177143" cy="310015"/>
              </a:xfrm>
            </p:spPr>
            <p:txBody>
              <a:bodyPr/>
              <a:lstStyle/>
              <a:p>
                <a:r>
                  <a:rPr lang="en-AU" b="1" dirty="0"/>
                  <a:t>Graph </a:t>
                </a:r>
                <a14:m>
                  <m:oMath xmlns:m="http://schemas.openxmlformats.org/officeDocument/2006/math">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𝟓</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oMath>
                </a14:m>
                <a:r>
                  <a:rPr lang="en-AU" b="1" dirty="0"/>
                  <a:t>.</a:t>
                </a:r>
              </a:p>
              <a:p>
                <a:endParaRPr lang="en-AU" dirty="0"/>
              </a:p>
            </p:txBody>
          </p:sp>
        </mc:Choice>
        <mc:Fallback xmlns="">
          <p:sp>
            <p:nvSpPr>
              <p:cNvPr id="3" name="Content Placeholder 2">
                <a:extLst>
                  <a:ext uri="{FF2B5EF4-FFF2-40B4-BE49-F238E27FC236}">
                    <a16:creationId xmlns:a16="http://schemas.microsoft.com/office/drawing/2014/main" id="{0EB8D611-6781-BE81-52B5-208CC7AC6BB2}"/>
                  </a:ext>
                </a:extLst>
              </p:cNvPr>
              <p:cNvSpPr>
                <a:spLocks noGrp="1" noRot="1" noChangeAspect="1" noMove="1" noResize="1" noEditPoints="1" noAdjustHandles="1" noChangeArrowheads="1" noChangeShapeType="1" noTextEdit="1"/>
              </p:cNvSpPr>
              <p:nvPr>
                <p:ph idx="4294967295"/>
              </p:nvPr>
            </p:nvSpPr>
            <p:spPr>
              <a:xfrm>
                <a:off x="360000" y="1619250"/>
                <a:ext cx="2177143" cy="310015"/>
              </a:xfrm>
              <a:blipFill>
                <a:blip r:embed="rId3"/>
                <a:stretch>
                  <a:fillRect l="-7003" t="-28000" r="-2241" b="-48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6413E7-F1A0-73C5-4F51-A7E0AD17384E}"/>
                  </a:ext>
                </a:extLst>
              </p:cNvPr>
              <p:cNvSpPr txBox="1"/>
              <p:nvPr/>
            </p:nvSpPr>
            <p:spPr>
              <a:xfrm>
                <a:off x="360000" y="2174965"/>
                <a:ext cx="2177143" cy="1467521"/>
              </a:xfrm>
              <a:prstGeom prst="rect">
                <a:avLst/>
              </a:prstGeom>
              <a:noFill/>
            </p:spPr>
            <p:txBody>
              <a:bodyPr wrap="square" lIns="0" tIns="0" rIns="0" bIns="0" rtlCol="0">
                <a:noAutofit/>
              </a:bodyPr>
              <a:lstStyle/>
              <a:p>
                <a:pPr algn="l"/>
                <a:r>
                  <a:rPr lang="en-AU" sz="1800" dirty="0"/>
                  <a:t>Let x = </a:t>
                </a:r>
                <a:r>
                  <a:rPr lang="en-AU" sz="1800" b="1" dirty="0">
                    <a:solidFill>
                      <a:schemeClr val="tx2"/>
                    </a:solidFill>
                  </a:rPr>
                  <a:t>2</a:t>
                </a:r>
                <a:r>
                  <a:rPr lang="en-AU" sz="1800" dirty="0"/>
                  <a:t>,</a:t>
                </a:r>
              </a:p>
              <a:p>
                <a:pPr algn="l"/>
                <a:endParaRPr lang="en-AU" sz="1800" dirty="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=5 </m:t>
                      </m:r>
                      <m:d>
                        <m:dPr>
                          <m:ctrlPr>
                            <a:rPr lang="en-AU" sz="1800" b="0" i="1" smtClean="0">
                              <a:solidFill>
                                <a:schemeClr val="tx2"/>
                              </a:solidFill>
                              <a:latin typeface="Cambria Math" panose="02040503050406030204" pitchFamily="18" charset="0"/>
                            </a:rPr>
                          </m:ctrlPr>
                        </m:dPr>
                        <m:e>
                          <m:r>
                            <a:rPr lang="en-AU" sz="1800" b="1" i="1" smtClean="0">
                              <a:solidFill>
                                <a:schemeClr val="tx2"/>
                              </a:solidFill>
                              <a:latin typeface="Cambria Math" panose="02040503050406030204" pitchFamily="18" charset="0"/>
                            </a:rPr>
                            <m:t>𝟐</m:t>
                          </m:r>
                        </m:e>
                      </m:d>
                      <m:r>
                        <a:rPr lang="en-AU" sz="1800" b="0" i="1" smtClean="0">
                          <a:latin typeface="Cambria Math" panose="02040503050406030204" pitchFamily="18" charset="0"/>
                        </a:rPr>
                        <m:t>+2</m:t>
                      </m:r>
                    </m:oMath>
                  </m:oMathPara>
                </a14:m>
                <a:endParaRPr lang="en-AU" sz="1800" b="0" i="1" dirty="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=10+2</m:t>
                      </m:r>
                    </m:oMath>
                  </m:oMathPara>
                </a14:m>
                <a:endParaRPr lang="en-AU" sz="1800" b="0" dirty="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1" i="1" smtClean="0">
                          <a:solidFill>
                            <a:srgbClr val="00B050"/>
                          </a:solidFill>
                          <a:latin typeface="Cambria Math" panose="02040503050406030204" pitchFamily="18" charset="0"/>
                        </a:rPr>
                        <m:t>𝟏𝟐</m:t>
                      </m:r>
                    </m:oMath>
                  </m:oMathPara>
                </a14:m>
                <a:endParaRPr lang="en-AU" sz="1800" b="1" dirty="0"/>
              </a:p>
              <a:p>
                <a:endParaRPr lang="en-AU" sz="1800" dirty="0"/>
              </a:p>
              <a:p>
                <a:endParaRPr lang="en-AU" sz="1800" dirty="0"/>
              </a:p>
            </p:txBody>
          </p:sp>
        </mc:Choice>
        <mc:Fallback xmlns="">
          <p:sp>
            <p:nvSpPr>
              <p:cNvPr id="7" name="TextBox 6">
                <a:extLst>
                  <a:ext uri="{FF2B5EF4-FFF2-40B4-BE49-F238E27FC236}">
                    <a16:creationId xmlns:a16="http://schemas.microsoft.com/office/drawing/2014/main" id="{076413E7-F1A0-73C5-4F51-A7E0AD17384E}"/>
                  </a:ext>
                </a:extLst>
              </p:cNvPr>
              <p:cNvSpPr txBox="1">
                <a:spLocks noRot="1" noChangeAspect="1" noMove="1" noResize="1" noEditPoints="1" noAdjustHandles="1" noChangeArrowheads="1" noChangeShapeType="1" noTextEdit="1"/>
              </p:cNvSpPr>
              <p:nvPr/>
            </p:nvSpPr>
            <p:spPr>
              <a:xfrm>
                <a:off x="360000" y="2174965"/>
                <a:ext cx="2177143" cy="1467521"/>
              </a:xfrm>
              <a:prstGeom prst="rect">
                <a:avLst/>
              </a:prstGeom>
              <a:blipFill>
                <a:blip r:embed="rId4"/>
                <a:stretch>
                  <a:fillRect l="-6443" t="-539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49C00328-4135-31B5-8A97-5C445A69652B}"/>
                  </a:ext>
                </a:extLst>
              </p:cNvPr>
              <p:cNvGraphicFramePr>
                <a:graphicFrameLocks noGrp="1"/>
              </p:cNvGraphicFramePr>
              <p:nvPr>
                <p:extLst>
                  <p:ext uri="{D42A27DB-BD31-4B8C-83A1-F6EECF244321}">
                    <p14:modId xmlns:p14="http://schemas.microsoft.com/office/powerpoint/2010/main" val="857608624"/>
                  </p:ext>
                </p:extLst>
              </p:nvPr>
            </p:nvGraphicFramePr>
            <p:xfrm>
              <a:off x="360000" y="3888000"/>
              <a:ext cx="4320000" cy="74168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4251129378"/>
                        </a:ext>
                      </a:extLst>
                    </a:gridCol>
                    <a:gridCol w="1080000">
                      <a:extLst>
                        <a:ext uri="{9D8B030D-6E8A-4147-A177-3AD203B41FA5}">
                          <a16:colId xmlns:a16="http://schemas.microsoft.com/office/drawing/2014/main" val="484792785"/>
                        </a:ext>
                      </a:extLst>
                    </a:gridCol>
                    <a:gridCol w="1080000">
                      <a:extLst>
                        <a:ext uri="{9D8B030D-6E8A-4147-A177-3AD203B41FA5}">
                          <a16:colId xmlns:a16="http://schemas.microsoft.com/office/drawing/2014/main" val="3490212685"/>
                        </a:ext>
                      </a:extLst>
                    </a:gridCol>
                    <a:gridCol w="1080000">
                      <a:extLst>
                        <a:ext uri="{9D8B030D-6E8A-4147-A177-3AD203B41FA5}">
                          <a16:colId xmlns:a16="http://schemas.microsoft.com/office/drawing/2014/main" val="177237652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AU" dirty="0"/>
                        </a:p>
                      </a:txBody>
                      <a:tcPr/>
                    </a:tc>
                    <a:tc>
                      <a:txBody>
                        <a:bodyPr/>
                        <a:lstStyle/>
                        <a:p>
                          <a:r>
                            <a:rPr lang="en-AU" dirty="0"/>
                            <a:t>-3</a:t>
                          </a:r>
                        </a:p>
                      </a:txBody>
                      <a:tcPr/>
                    </a:tc>
                    <a:tc>
                      <a:txBody>
                        <a:bodyPr/>
                        <a:lstStyle/>
                        <a:p>
                          <a:r>
                            <a:rPr lang="en-AU" dirty="0"/>
                            <a:t>0</a:t>
                          </a:r>
                        </a:p>
                      </a:txBody>
                      <a:tcPr/>
                    </a:tc>
                    <a:tc>
                      <a:txBody>
                        <a:bodyPr/>
                        <a:lstStyle/>
                        <a:p>
                          <a:r>
                            <a:rPr lang="en-AU" b="1" dirty="0">
                              <a:solidFill>
                                <a:schemeClr val="tx2"/>
                              </a:solidFill>
                            </a:rPr>
                            <a:t>2</a:t>
                          </a:r>
                        </a:p>
                      </a:txBody>
                      <a:tcPr/>
                    </a:tc>
                    <a:extLst>
                      <a:ext uri="{0D108BD9-81ED-4DB2-BD59-A6C34878D82A}">
                        <a16:rowId xmlns:a16="http://schemas.microsoft.com/office/drawing/2014/main" val="2364818406"/>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oMath>
                            </m:oMathPara>
                          </a14:m>
                          <a:endParaRPr lang="en-AU" dirty="0"/>
                        </a:p>
                      </a:txBody>
                      <a:tcPr/>
                    </a:tc>
                    <a:tc>
                      <a:txBody>
                        <a:bodyPr/>
                        <a:lstStyle/>
                        <a:p>
                          <a:r>
                            <a:rPr lang="en-AU" dirty="0"/>
                            <a:t>-13</a:t>
                          </a:r>
                        </a:p>
                      </a:txBody>
                      <a:tcPr/>
                    </a:tc>
                    <a:tc>
                      <a:txBody>
                        <a:bodyPr/>
                        <a:lstStyle/>
                        <a:p>
                          <a:r>
                            <a:rPr lang="en-AU" dirty="0"/>
                            <a:t>2</a:t>
                          </a:r>
                        </a:p>
                      </a:txBody>
                      <a:tcPr/>
                    </a:tc>
                    <a:tc>
                      <a:txBody>
                        <a:bodyPr/>
                        <a:lstStyle/>
                        <a:p>
                          <a:r>
                            <a:rPr lang="en-AU" b="1" dirty="0">
                              <a:solidFill>
                                <a:srgbClr val="00B050"/>
                              </a:solidFill>
                            </a:rPr>
                            <a:t>12</a:t>
                          </a:r>
                        </a:p>
                      </a:txBody>
                      <a:tcPr/>
                    </a:tc>
                    <a:extLst>
                      <a:ext uri="{0D108BD9-81ED-4DB2-BD59-A6C34878D82A}">
                        <a16:rowId xmlns:a16="http://schemas.microsoft.com/office/drawing/2014/main" val="453176365"/>
                      </a:ext>
                    </a:extLst>
                  </a:tr>
                </a:tbl>
              </a:graphicData>
            </a:graphic>
          </p:graphicFrame>
        </mc:Choice>
        <mc:Fallback xmlns="">
          <p:graphicFrame>
            <p:nvGraphicFramePr>
              <p:cNvPr id="5" name="Table 6">
                <a:extLst>
                  <a:ext uri="{FF2B5EF4-FFF2-40B4-BE49-F238E27FC236}">
                    <a16:creationId xmlns:a16="http://schemas.microsoft.com/office/drawing/2014/main" id="{49C00328-4135-31B5-8A97-5C445A69652B}"/>
                  </a:ext>
                </a:extLst>
              </p:cNvPr>
              <p:cNvGraphicFramePr>
                <a:graphicFrameLocks noGrp="1"/>
              </p:cNvGraphicFramePr>
              <p:nvPr>
                <p:extLst>
                  <p:ext uri="{D42A27DB-BD31-4B8C-83A1-F6EECF244321}">
                    <p14:modId xmlns:p14="http://schemas.microsoft.com/office/powerpoint/2010/main" val="857608624"/>
                  </p:ext>
                </p:extLst>
              </p:nvPr>
            </p:nvGraphicFramePr>
            <p:xfrm>
              <a:off x="360000" y="3888000"/>
              <a:ext cx="4320000" cy="74168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4251129378"/>
                        </a:ext>
                      </a:extLst>
                    </a:gridCol>
                    <a:gridCol w="1080000">
                      <a:extLst>
                        <a:ext uri="{9D8B030D-6E8A-4147-A177-3AD203B41FA5}">
                          <a16:colId xmlns:a16="http://schemas.microsoft.com/office/drawing/2014/main" val="484792785"/>
                        </a:ext>
                      </a:extLst>
                    </a:gridCol>
                    <a:gridCol w="1080000">
                      <a:extLst>
                        <a:ext uri="{9D8B030D-6E8A-4147-A177-3AD203B41FA5}">
                          <a16:colId xmlns:a16="http://schemas.microsoft.com/office/drawing/2014/main" val="3490212685"/>
                        </a:ext>
                      </a:extLst>
                    </a:gridCol>
                    <a:gridCol w="1080000">
                      <a:extLst>
                        <a:ext uri="{9D8B030D-6E8A-4147-A177-3AD203B41FA5}">
                          <a16:colId xmlns:a16="http://schemas.microsoft.com/office/drawing/2014/main" val="1772376521"/>
                        </a:ext>
                      </a:extLst>
                    </a:gridCol>
                  </a:tblGrid>
                  <a:tr h="370840">
                    <a:tc>
                      <a:txBody>
                        <a:bodyPr/>
                        <a:lstStyle/>
                        <a:p>
                          <a:endParaRPr lang="en-US"/>
                        </a:p>
                      </a:txBody>
                      <a:tcPr>
                        <a:blipFill>
                          <a:blip r:embed="rId5"/>
                          <a:stretch>
                            <a:fillRect l="-565" t="-8065" r="-301695" b="-122581"/>
                          </a:stretch>
                        </a:blipFill>
                      </a:tcPr>
                    </a:tc>
                    <a:tc>
                      <a:txBody>
                        <a:bodyPr/>
                        <a:lstStyle/>
                        <a:p>
                          <a:r>
                            <a:rPr lang="en-AU" dirty="0"/>
                            <a:t>-3</a:t>
                          </a:r>
                        </a:p>
                      </a:txBody>
                      <a:tcPr/>
                    </a:tc>
                    <a:tc>
                      <a:txBody>
                        <a:bodyPr/>
                        <a:lstStyle/>
                        <a:p>
                          <a:r>
                            <a:rPr lang="en-AU" dirty="0"/>
                            <a:t>0</a:t>
                          </a:r>
                        </a:p>
                      </a:txBody>
                      <a:tcPr/>
                    </a:tc>
                    <a:tc>
                      <a:txBody>
                        <a:bodyPr/>
                        <a:lstStyle/>
                        <a:p>
                          <a:r>
                            <a:rPr lang="en-AU" b="1" dirty="0">
                              <a:solidFill>
                                <a:schemeClr val="tx2"/>
                              </a:solidFill>
                            </a:rPr>
                            <a:t>2</a:t>
                          </a:r>
                        </a:p>
                      </a:txBody>
                      <a:tcPr/>
                    </a:tc>
                    <a:extLst>
                      <a:ext uri="{0D108BD9-81ED-4DB2-BD59-A6C34878D82A}">
                        <a16:rowId xmlns:a16="http://schemas.microsoft.com/office/drawing/2014/main" val="2364818406"/>
                      </a:ext>
                    </a:extLst>
                  </a:tr>
                  <a:tr h="370840">
                    <a:tc>
                      <a:txBody>
                        <a:bodyPr/>
                        <a:lstStyle/>
                        <a:p>
                          <a:endParaRPr lang="en-US"/>
                        </a:p>
                      </a:txBody>
                      <a:tcPr>
                        <a:blipFill>
                          <a:blip r:embed="rId5"/>
                          <a:stretch>
                            <a:fillRect l="-565" t="-109836" r="-301695" b="-24590"/>
                          </a:stretch>
                        </a:blipFill>
                      </a:tcPr>
                    </a:tc>
                    <a:tc>
                      <a:txBody>
                        <a:bodyPr/>
                        <a:lstStyle/>
                        <a:p>
                          <a:r>
                            <a:rPr lang="en-AU" dirty="0"/>
                            <a:t>-13</a:t>
                          </a:r>
                        </a:p>
                      </a:txBody>
                      <a:tcPr/>
                    </a:tc>
                    <a:tc>
                      <a:txBody>
                        <a:bodyPr/>
                        <a:lstStyle/>
                        <a:p>
                          <a:r>
                            <a:rPr lang="en-AU" dirty="0"/>
                            <a:t>2</a:t>
                          </a:r>
                        </a:p>
                      </a:txBody>
                      <a:tcPr/>
                    </a:tc>
                    <a:tc>
                      <a:txBody>
                        <a:bodyPr/>
                        <a:lstStyle/>
                        <a:p>
                          <a:r>
                            <a:rPr lang="en-AU" b="1" dirty="0">
                              <a:solidFill>
                                <a:srgbClr val="00B050"/>
                              </a:solidFill>
                            </a:rPr>
                            <a:t>12</a:t>
                          </a:r>
                        </a:p>
                      </a:txBody>
                      <a:tcPr/>
                    </a:tc>
                    <a:extLst>
                      <a:ext uri="{0D108BD9-81ED-4DB2-BD59-A6C34878D82A}">
                        <a16:rowId xmlns:a16="http://schemas.microsoft.com/office/drawing/2014/main" val="453176365"/>
                      </a:ext>
                    </a:extLst>
                  </a:tr>
                </a:tbl>
              </a:graphicData>
            </a:graphic>
          </p:graphicFrame>
        </mc:Fallback>
      </mc:AlternateContent>
      <p:pic>
        <p:nvPicPr>
          <p:cNvPr id="8" name="Picture 7" descr="Linear graph joining the points (-3,-13) and (0,2) and (2, 12). The point (2,12) is coloured in red.">
            <a:extLst>
              <a:ext uri="{FF2B5EF4-FFF2-40B4-BE49-F238E27FC236}">
                <a16:creationId xmlns:a16="http://schemas.microsoft.com/office/drawing/2014/main" id="{7F106C56-1094-699A-F98A-A1FB4DCE1284}"/>
              </a:ext>
            </a:extLst>
          </p:cNvPr>
          <p:cNvPicPr>
            <a:picLocks noChangeAspect="1"/>
          </p:cNvPicPr>
          <p:nvPr/>
        </p:nvPicPr>
        <p:blipFill>
          <a:blip r:embed="rId6"/>
          <a:stretch>
            <a:fillRect/>
          </a:stretch>
        </p:blipFill>
        <p:spPr>
          <a:xfrm>
            <a:off x="5896800" y="1141200"/>
            <a:ext cx="5934932" cy="5356657"/>
          </a:xfrm>
          <a:prstGeom prst="rect">
            <a:avLst/>
          </a:prstGeom>
        </p:spPr>
      </p:pic>
      <p:sp>
        <p:nvSpPr>
          <p:cNvPr id="6" name="Slide Number Placeholder 5">
            <a:extLst>
              <a:ext uri="{FF2B5EF4-FFF2-40B4-BE49-F238E27FC236}">
                <a16:creationId xmlns:a16="http://schemas.microsoft.com/office/drawing/2014/main" id="{D67E4371-1E37-0BBB-4659-BE61083A88E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77902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Worked example 1 prompts</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Graphing from an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B8D611-6781-BE81-52B5-208CC7AC6BB2}"/>
                  </a:ext>
                </a:extLst>
              </p:cNvPr>
              <p:cNvSpPr>
                <a:spLocks noGrp="1"/>
              </p:cNvSpPr>
              <p:nvPr>
                <p:ph idx="4294967295"/>
              </p:nvPr>
            </p:nvSpPr>
            <p:spPr>
              <a:xfrm>
                <a:off x="360000" y="1619251"/>
                <a:ext cx="2118302" cy="307792"/>
              </a:xfrm>
            </p:spPr>
            <p:txBody>
              <a:bodyPr/>
              <a:lstStyle/>
              <a:p>
                <a:r>
                  <a:rPr lang="en-AU" b="1" dirty="0"/>
                  <a:t>Graph </a:t>
                </a:r>
                <a14:m>
                  <m:oMath xmlns:m="http://schemas.openxmlformats.org/officeDocument/2006/math">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𝟓</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𝟐</m:t>
                    </m:r>
                  </m:oMath>
                </a14:m>
                <a:r>
                  <a:rPr lang="en-AU" b="1" dirty="0"/>
                  <a:t>.</a:t>
                </a:r>
              </a:p>
              <a:p>
                <a:endParaRPr lang="en-AU" dirty="0"/>
              </a:p>
            </p:txBody>
          </p:sp>
        </mc:Choice>
        <mc:Fallback xmlns="">
          <p:sp>
            <p:nvSpPr>
              <p:cNvPr id="3" name="Content Placeholder 2">
                <a:extLst>
                  <a:ext uri="{FF2B5EF4-FFF2-40B4-BE49-F238E27FC236}">
                    <a16:creationId xmlns:a16="http://schemas.microsoft.com/office/drawing/2014/main" id="{0EB8D611-6781-BE81-52B5-208CC7AC6BB2}"/>
                  </a:ext>
                </a:extLst>
              </p:cNvPr>
              <p:cNvSpPr>
                <a:spLocks noGrp="1" noRot="1" noChangeAspect="1" noMove="1" noResize="1" noEditPoints="1" noAdjustHandles="1" noChangeArrowheads="1" noChangeShapeType="1" noTextEdit="1"/>
              </p:cNvSpPr>
              <p:nvPr>
                <p:ph idx="4294967295"/>
              </p:nvPr>
            </p:nvSpPr>
            <p:spPr>
              <a:xfrm>
                <a:off x="360000" y="1619251"/>
                <a:ext cx="2118302" cy="307792"/>
              </a:xfrm>
              <a:blipFill>
                <a:blip r:embed="rId3"/>
                <a:stretch>
                  <a:fillRect l="-7184" t="-28000" r="-4885" b="-48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6413E7-F1A0-73C5-4F51-A7E0AD17384E}"/>
                  </a:ext>
                </a:extLst>
              </p:cNvPr>
              <p:cNvSpPr txBox="1"/>
              <p:nvPr/>
            </p:nvSpPr>
            <p:spPr>
              <a:xfrm>
                <a:off x="360000" y="2171038"/>
                <a:ext cx="2177143" cy="1472966"/>
              </a:xfrm>
              <a:prstGeom prst="rect">
                <a:avLst/>
              </a:prstGeom>
              <a:noFill/>
            </p:spPr>
            <p:txBody>
              <a:bodyPr wrap="square" lIns="0" tIns="0" rIns="0" bIns="0" rtlCol="0">
                <a:noAutofit/>
              </a:bodyPr>
              <a:lstStyle/>
              <a:p>
                <a:pPr algn="l"/>
                <a:r>
                  <a:rPr lang="en-AU" sz="1800" dirty="0"/>
                  <a:t>Let x = </a:t>
                </a:r>
                <a:r>
                  <a:rPr lang="en-AU" sz="1800" b="1" dirty="0">
                    <a:solidFill>
                      <a:schemeClr val="tx2"/>
                    </a:solidFill>
                  </a:rPr>
                  <a:t>2</a:t>
                </a:r>
                <a:r>
                  <a:rPr lang="en-AU" sz="1800" dirty="0"/>
                  <a:t>,</a:t>
                </a:r>
              </a:p>
              <a:p>
                <a:pPr algn="l"/>
                <a:endParaRPr lang="en-AU" sz="1800" dirty="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=5 (</m:t>
                      </m:r>
                      <m:r>
                        <a:rPr lang="en-AU" sz="1800" b="1" i="1" smtClean="0">
                          <a:solidFill>
                            <a:schemeClr val="tx2"/>
                          </a:solidFill>
                          <a:latin typeface="Cambria Math" panose="02040503050406030204" pitchFamily="18" charset="0"/>
                        </a:rPr>
                        <m:t>𝟐</m:t>
                      </m:r>
                      <m:r>
                        <a:rPr lang="en-AU" sz="1800" b="0" i="1" smtClean="0">
                          <a:latin typeface="Cambria Math" panose="02040503050406030204" pitchFamily="18" charset="0"/>
                        </a:rPr>
                        <m:t>)+2</m:t>
                      </m:r>
                    </m:oMath>
                  </m:oMathPara>
                </a14:m>
                <a:endParaRPr lang="en-AU" sz="1800" b="0" dirty="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=10+2</m:t>
                      </m:r>
                    </m:oMath>
                  </m:oMathPara>
                </a14:m>
                <a:endParaRPr lang="en-AU" sz="1800" b="0" dirty="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r>
                        <a:rPr lang="en-AU" sz="1800" b="1" i="1" smtClean="0">
                          <a:solidFill>
                            <a:srgbClr val="00B050"/>
                          </a:solidFill>
                          <a:latin typeface="Cambria Math" panose="02040503050406030204" pitchFamily="18" charset="0"/>
                        </a:rPr>
                        <m:t>𝟏𝟐</m:t>
                      </m:r>
                    </m:oMath>
                  </m:oMathPara>
                </a14:m>
                <a:endParaRPr lang="en-AU" sz="1800" b="1" dirty="0"/>
              </a:p>
              <a:p>
                <a:endParaRPr lang="en-AU" sz="1800" dirty="0"/>
              </a:p>
              <a:p>
                <a:endParaRPr lang="en-AU" sz="1800" dirty="0"/>
              </a:p>
            </p:txBody>
          </p:sp>
        </mc:Choice>
        <mc:Fallback xmlns="">
          <p:sp>
            <p:nvSpPr>
              <p:cNvPr id="7" name="TextBox 6">
                <a:extLst>
                  <a:ext uri="{FF2B5EF4-FFF2-40B4-BE49-F238E27FC236}">
                    <a16:creationId xmlns:a16="http://schemas.microsoft.com/office/drawing/2014/main" id="{076413E7-F1A0-73C5-4F51-A7E0AD17384E}"/>
                  </a:ext>
                </a:extLst>
              </p:cNvPr>
              <p:cNvSpPr txBox="1">
                <a:spLocks noRot="1" noChangeAspect="1" noMove="1" noResize="1" noEditPoints="1" noAdjustHandles="1" noChangeArrowheads="1" noChangeShapeType="1" noTextEdit="1"/>
              </p:cNvSpPr>
              <p:nvPr/>
            </p:nvSpPr>
            <p:spPr>
              <a:xfrm>
                <a:off x="360000" y="2171038"/>
                <a:ext cx="2177143" cy="1472966"/>
              </a:xfrm>
              <a:prstGeom prst="rect">
                <a:avLst/>
              </a:prstGeom>
              <a:blipFill>
                <a:blip r:embed="rId4"/>
                <a:stretch>
                  <a:fillRect l="-6443" t="-5372"/>
                </a:stretch>
              </a:blipFill>
            </p:spPr>
            <p:txBody>
              <a:bodyPr/>
              <a:lstStyle/>
              <a:p>
                <a:r>
                  <a:rPr lang="en-AU">
                    <a:noFill/>
                  </a:rPr>
                  <a:t> </a:t>
                </a:r>
              </a:p>
            </p:txBody>
          </p:sp>
        </mc:Fallback>
      </mc:AlternateContent>
      <p:sp>
        <p:nvSpPr>
          <p:cNvPr id="2" name="Speech Bubble: Rectangle with Corners Rounded 1" descr="A callout box pointing to the 12 in the equation 'y = 12'. 'Where did the 12 go in the table? Why?'">
            <a:extLst>
              <a:ext uri="{FF2B5EF4-FFF2-40B4-BE49-F238E27FC236}">
                <a16:creationId xmlns:a16="http://schemas.microsoft.com/office/drawing/2014/main" id="{987D0C0E-4CA4-30D1-0ED7-3A4B48D2A33D}"/>
              </a:ext>
            </a:extLst>
          </p:cNvPr>
          <p:cNvSpPr/>
          <p:nvPr/>
        </p:nvSpPr>
        <p:spPr>
          <a:xfrm>
            <a:off x="2701234" y="2108410"/>
            <a:ext cx="2838066" cy="1126800"/>
          </a:xfrm>
          <a:prstGeom prst="wedgeRoundRectCallout">
            <a:avLst>
              <a:gd name="adj1" fmla="val -75078"/>
              <a:gd name="adj2" fmla="val 43095"/>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lstStyle/>
          <a:p>
            <a:pPr>
              <a:lnSpc>
                <a:spcPct val="150000"/>
              </a:lnSpc>
            </a:pPr>
            <a:r>
              <a:rPr lang="en-AU" sz="2000" dirty="0"/>
              <a:t>Where did the 12 go in the table? Why?</a:t>
            </a:r>
          </a:p>
        </p:txBody>
      </p:sp>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49C00328-4135-31B5-8A97-5C445A69652B}"/>
                  </a:ext>
                </a:extLst>
              </p:cNvPr>
              <p:cNvGraphicFramePr>
                <a:graphicFrameLocks noGrp="1"/>
              </p:cNvGraphicFramePr>
              <p:nvPr>
                <p:extLst>
                  <p:ext uri="{D42A27DB-BD31-4B8C-83A1-F6EECF244321}">
                    <p14:modId xmlns:p14="http://schemas.microsoft.com/office/powerpoint/2010/main" val="2962549185"/>
                  </p:ext>
                </p:extLst>
              </p:nvPr>
            </p:nvGraphicFramePr>
            <p:xfrm>
              <a:off x="360000" y="3888000"/>
              <a:ext cx="4320000" cy="74168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4251129378"/>
                        </a:ext>
                      </a:extLst>
                    </a:gridCol>
                    <a:gridCol w="1080000">
                      <a:extLst>
                        <a:ext uri="{9D8B030D-6E8A-4147-A177-3AD203B41FA5}">
                          <a16:colId xmlns:a16="http://schemas.microsoft.com/office/drawing/2014/main" val="484792785"/>
                        </a:ext>
                      </a:extLst>
                    </a:gridCol>
                    <a:gridCol w="1080000">
                      <a:extLst>
                        <a:ext uri="{9D8B030D-6E8A-4147-A177-3AD203B41FA5}">
                          <a16:colId xmlns:a16="http://schemas.microsoft.com/office/drawing/2014/main" val="3490212685"/>
                        </a:ext>
                      </a:extLst>
                    </a:gridCol>
                    <a:gridCol w="1080000">
                      <a:extLst>
                        <a:ext uri="{9D8B030D-6E8A-4147-A177-3AD203B41FA5}">
                          <a16:colId xmlns:a16="http://schemas.microsoft.com/office/drawing/2014/main" val="177237652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AU" dirty="0">
                            <a:latin typeface="+mn-lt"/>
                          </a:endParaRPr>
                        </a:p>
                      </a:txBody>
                      <a:tcPr/>
                    </a:tc>
                    <a:tc>
                      <a:txBody>
                        <a:bodyPr/>
                        <a:lstStyle/>
                        <a:p>
                          <a:r>
                            <a:rPr lang="en-AU" dirty="0">
                              <a:latin typeface="+mn-lt"/>
                            </a:rPr>
                            <a:t>-3</a:t>
                          </a:r>
                        </a:p>
                      </a:txBody>
                      <a:tcPr/>
                    </a:tc>
                    <a:tc>
                      <a:txBody>
                        <a:bodyPr/>
                        <a:lstStyle/>
                        <a:p>
                          <a:r>
                            <a:rPr lang="en-AU" dirty="0">
                              <a:latin typeface="+mn-lt"/>
                            </a:rPr>
                            <a:t>0</a:t>
                          </a:r>
                        </a:p>
                      </a:txBody>
                      <a:tcPr/>
                    </a:tc>
                    <a:tc>
                      <a:txBody>
                        <a:bodyPr/>
                        <a:lstStyle/>
                        <a:p>
                          <a:r>
                            <a:rPr lang="en-AU" b="1" dirty="0">
                              <a:solidFill>
                                <a:schemeClr val="tx2"/>
                              </a:solidFill>
                              <a:latin typeface="+mn-lt"/>
                            </a:rPr>
                            <a:t>2</a:t>
                          </a:r>
                        </a:p>
                      </a:txBody>
                      <a:tcPr/>
                    </a:tc>
                    <a:extLst>
                      <a:ext uri="{0D108BD9-81ED-4DB2-BD59-A6C34878D82A}">
                        <a16:rowId xmlns:a16="http://schemas.microsoft.com/office/drawing/2014/main" val="2364818406"/>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oMath>
                            </m:oMathPara>
                          </a14:m>
                          <a:endParaRPr lang="en-AU" dirty="0">
                            <a:latin typeface="+mn-lt"/>
                          </a:endParaRPr>
                        </a:p>
                      </a:txBody>
                      <a:tcPr/>
                    </a:tc>
                    <a:tc>
                      <a:txBody>
                        <a:bodyPr/>
                        <a:lstStyle/>
                        <a:p>
                          <a:r>
                            <a:rPr lang="en-AU" dirty="0">
                              <a:latin typeface="+mn-lt"/>
                            </a:rPr>
                            <a:t>-13</a:t>
                          </a:r>
                        </a:p>
                      </a:txBody>
                      <a:tcPr/>
                    </a:tc>
                    <a:tc>
                      <a:txBody>
                        <a:bodyPr/>
                        <a:lstStyle/>
                        <a:p>
                          <a:r>
                            <a:rPr lang="en-AU" dirty="0">
                              <a:latin typeface="+mn-lt"/>
                            </a:rPr>
                            <a:t>2</a:t>
                          </a:r>
                        </a:p>
                      </a:txBody>
                      <a:tcPr/>
                    </a:tc>
                    <a:tc>
                      <a:txBody>
                        <a:bodyPr/>
                        <a:lstStyle/>
                        <a:p>
                          <a:r>
                            <a:rPr lang="en-AU" b="1" dirty="0">
                              <a:solidFill>
                                <a:srgbClr val="00B050"/>
                              </a:solidFill>
                              <a:latin typeface="+mn-lt"/>
                            </a:rPr>
                            <a:t>12</a:t>
                          </a:r>
                        </a:p>
                      </a:txBody>
                      <a:tcPr/>
                    </a:tc>
                    <a:extLst>
                      <a:ext uri="{0D108BD9-81ED-4DB2-BD59-A6C34878D82A}">
                        <a16:rowId xmlns:a16="http://schemas.microsoft.com/office/drawing/2014/main" val="453176365"/>
                      </a:ext>
                    </a:extLst>
                  </a:tr>
                </a:tbl>
              </a:graphicData>
            </a:graphic>
          </p:graphicFrame>
        </mc:Choice>
        <mc:Fallback xmlns="">
          <p:graphicFrame>
            <p:nvGraphicFramePr>
              <p:cNvPr id="5" name="Table 6">
                <a:extLst>
                  <a:ext uri="{FF2B5EF4-FFF2-40B4-BE49-F238E27FC236}">
                    <a16:creationId xmlns:a16="http://schemas.microsoft.com/office/drawing/2014/main" id="{49C00328-4135-31B5-8A97-5C445A69652B}"/>
                  </a:ext>
                </a:extLst>
              </p:cNvPr>
              <p:cNvGraphicFramePr>
                <a:graphicFrameLocks noGrp="1"/>
              </p:cNvGraphicFramePr>
              <p:nvPr>
                <p:extLst>
                  <p:ext uri="{D42A27DB-BD31-4B8C-83A1-F6EECF244321}">
                    <p14:modId xmlns:p14="http://schemas.microsoft.com/office/powerpoint/2010/main" val="2962549185"/>
                  </p:ext>
                </p:extLst>
              </p:nvPr>
            </p:nvGraphicFramePr>
            <p:xfrm>
              <a:off x="360000" y="3888000"/>
              <a:ext cx="4320000" cy="74168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4251129378"/>
                        </a:ext>
                      </a:extLst>
                    </a:gridCol>
                    <a:gridCol w="1080000">
                      <a:extLst>
                        <a:ext uri="{9D8B030D-6E8A-4147-A177-3AD203B41FA5}">
                          <a16:colId xmlns:a16="http://schemas.microsoft.com/office/drawing/2014/main" val="484792785"/>
                        </a:ext>
                      </a:extLst>
                    </a:gridCol>
                    <a:gridCol w="1080000">
                      <a:extLst>
                        <a:ext uri="{9D8B030D-6E8A-4147-A177-3AD203B41FA5}">
                          <a16:colId xmlns:a16="http://schemas.microsoft.com/office/drawing/2014/main" val="3490212685"/>
                        </a:ext>
                      </a:extLst>
                    </a:gridCol>
                    <a:gridCol w="1080000">
                      <a:extLst>
                        <a:ext uri="{9D8B030D-6E8A-4147-A177-3AD203B41FA5}">
                          <a16:colId xmlns:a16="http://schemas.microsoft.com/office/drawing/2014/main" val="1772376521"/>
                        </a:ext>
                      </a:extLst>
                    </a:gridCol>
                  </a:tblGrid>
                  <a:tr h="370840">
                    <a:tc>
                      <a:txBody>
                        <a:bodyPr/>
                        <a:lstStyle/>
                        <a:p>
                          <a:endParaRPr lang="en-US"/>
                        </a:p>
                      </a:txBody>
                      <a:tcPr>
                        <a:blipFill>
                          <a:blip r:embed="rId5"/>
                          <a:stretch>
                            <a:fillRect l="-565" t="-8065" r="-301695" b="-122581"/>
                          </a:stretch>
                        </a:blipFill>
                      </a:tcPr>
                    </a:tc>
                    <a:tc>
                      <a:txBody>
                        <a:bodyPr/>
                        <a:lstStyle/>
                        <a:p>
                          <a:r>
                            <a:rPr lang="en-AU" dirty="0">
                              <a:latin typeface="+mn-lt"/>
                            </a:rPr>
                            <a:t>-3</a:t>
                          </a:r>
                        </a:p>
                      </a:txBody>
                      <a:tcPr/>
                    </a:tc>
                    <a:tc>
                      <a:txBody>
                        <a:bodyPr/>
                        <a:lstStyle/>
                        <a:p>
                          <a:r>
                            <a:rPr lang="en-AU" dirty="0">
                              <a:latin typeface="+mn-lt"/>
                            </a:rPr>
                            <a:t>0</a:t>
                          </a:r>
                        </a:p>
                      </a:txBody>
                      <a:tcPr/>
                    </a:tc>
                    <a:tc>
                      <a:txBody>
                        <a:bodyPr/>
                        <a:lstStyle/>
                        <a:p>
                          <a:r>
                            <a:rPr lang="en-AU" b="1" dirty="0">
                              <a:solidFill>
                                <a:schemeClr val="tx2"/>
                              </a:solidFill>
                              <a:latin typeface="+mn-lt"/>
                            </a:rPr>
                            <a:t>2</a:t>
                          </a:r>
                        </a:p>
                      </a:txBody>
                      <a:tcPr/>
                    </a:tc>
                    <a:extLst>
                      <a:ext uri="{0D108BD9-81ED-4DB2-BD59-A6C34878D82A}">
                        <a16:rowId xmlns:a16="http://schemas.microsoft.com/office/drawing/2014/main" val="2364818406"/>
                      </a:ext>
                    </a:extLst>
                  </a:tr>
                  <a:tr h="370840">
                    <a:tc>
                      <a:txBody>
                        <a:bodyPr/>
                        <a:lstStyle/>
                        <a:p>
                          <a:endParaRPr lang="en-US"/>
                        </a:p>
                      </a:txBody>
                      <a:tcPr>
                        <a:blipFill>
                          <a:blip r:embed="rId5"/>
                          <a:stretch>
                            <a:fillRect l="-565" t="-109836" r="-301695" b="-24590"/>
                          </a:stretch>
                        </a:blipFill>
                      </a:tcPr>
                    </a:tc>
                    <a:tc>
                      <a:txBody>
                        <a:bodyPr/>
                        <a:lstStyle/>
                        <a:p>
                          <a:r>
                            <a:rPr lang="en-AU" dirty="0">
                              <a:latin typeface="+mn-lt"/>
                            </a:rPr>
                            <a:t>-13</a:t>
                          </a:r>
                        </a:p>
                      </a:txBody>
                      <a:tcPr/>
                    </a:tc>
                    <a:tc>
                      <a:txBody>
                        <a:bodyPr/>
                        <a:lstStyle/>
                        <a:p>
                          <a:r>
                            <a:rPr lang="en-AU" dirty="0">
                              <a:latin typeface="+mn-lt"/>
                            </a:rPr>
                            <a:t>2</a:t>
                          </a:r>
                        </a:p>
                      </a:txBody>
                      <a:tcPr/>
                    </a:tc>
                    <a:tc>
                      <a:txBody>
                        <a:bodyPr/>
                        <a:lstStyle/>
                        <a:p>
                          <a:r>
                            <a:rPr lang="en-AU" b="1" dirty="0">
                              <a:solidFill>
                                <a:srgbClr val="00B050"/>
                              </a:solidFill>
                              <a:latin typeface="+mn-lt"/>
                            </a:rPr>
                            <a:t>12</a:t>
                          </a:r>
                        </a:p>
                      </a:txBody>
                      <a:tcPr/>
                    </a:tc>
                    <a:extLst>
                      <a:ext uri="{0D108BD9-81ED-4DB2-BD59-A6C34878D82A}">
                        <a16:rowId xmlns:a16="http://schemas.microsoft.com/office/drawing/2014/main" val="453176365"/>
                      </a:ext>
                    </a:extLst>
                  </a:tr>
                </a:tbl>
              </a:graphicData>
            </a:graphic>
          </p:graphicFrame>
        </mc:Fallback>
      </mc:AlternateContent>
      <p:sp>
        <p:nvSpPr>
          <p:cNvPr id="4" name="Speech Bubble: Rectangle with Corners Rounded 3" descr="A call out box pointing to the first row of the table with the heading 'x'. 'Does it matter what values we choose for x?'">
            <a:extLst>
              <a:ext uri="{FF2B5EF4-FFF2-40B4-BE49-F238E27FC236}">
                <a16:creationId xmlns:a16="http://schemas.microsoft.com/office/drawing/2014/main" id="{886D778D-05EA-DC29-3586-02A174674CB5}"/>
              </a:ext>
            </a:extLst>
          </p:cNvPr>
          <p:cNvSpPr/>
          <p:nvPr/>
        </p:nvSpPr>
        <p:spPr>
          <a:xfrm>
            <a:off x="741156" y="4901937"/>
            <a:ext cx="3557688" cy="1126800"/>
          </a:xfrm>
          <a:prstGeom prst="wedgeRoundRectCallout">
            <a:avLst>
              <a:gd name="adj1" fmla="val 8715"/>
              <a:gd name="adj2" fmla="val -113163"/>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lstStyle/>
          <a:p>
            <a:pPr>
              <a:lnSpc>
                <a:spcPct val="150000"/>
              </a:lnSpc>
            </a:pPr>
            <a:r>
              <a:rPr lang="en-AU" sz="2000" dirty="0"/>
              <a:t>Does it matter what values we choose for x?</a:t>
            </a:r>
          </a:p>
        </p:txBody>
      </p:sp>
      <p:pic>
        <p:nvPicPr>
          <p:cNvPr id="9" name="Picture 8" descr="Linear graph joining the points (-3,-13) and (0,2) and (2, 12). The point (2,12) is coloured in red.">
            <a:extLst>
              <a:ext uri="{FF2B5EF4-FFF2-40B4-BE49-F238E27FC236}">
                <a16:creationId xmlns:a16="http://schemas.microsoft.com/office/drawing/2014/main" id="{BD693C53-CE48-BAB8-0A4C-FF729CE0EEDE}"/>
              </a:ext>
            </a:extLst>
          </p:cNvPr>
          <p:cNvPicPr>
            <a:picLocks noChangeAspect="1"/>
          </p:cNvPicPr>
          <p:nvPr/>
        </p:nvPicPr>
        <p:blipFill>
          <a:blip r:embed="rId6"/>
          <a:stretch>
            <a:fillRect/>
          </a:stretch>
        </p:blipFill>
        <p:spPr>
          <a:xfrm>
            <a:off x="5897068" y="1141343"/>
            <a:ext cx="5934932" cy="5356657"/>
          </a:xfrm>
          <a:prstGeom prst="rect">
            <a:avLst/>
          </a:prstGeom>
        </p:spPr>
      </p:pic>
      <p:sp>
        <p:nvSpPr>
          <p:cNvPr id="6" name="Speech Bubble: Rectangle with Corners Rounded 5" descr="A callout box referring to the points on the linear graph. 'How were these points decided?'">
            <a:extLst>
              <a:ext uri="{FF2B5EF4-FFF2-40B4-BE49-F238E27FC236}">
                <a16:creationId xmlns:a16="http://schemas.microsoft.com/office/drawing/2014/main" id="{8BD02D97-71BA-37BF-56ED-DC477EB836C3}"/>
              </a:ext>
            </a:extLst>
          </p:cNvPr>
          <p:cNvSpPr/>
          <p:nvPr/>
        </p:nvSpPr>
        <p:spPr>
          <a:xfrm>
            <a:off x="8155007" y="5528968"/>
            <a:ext cx="3233429" cy="1127855"/>
          </a:xfrm>
          <a:prstGeom prst="wedgeRoundRectCallout">
            <a:avLst>
              <a:gd name="adj1" fmla="val -79127"/>
              <a:gd name="adj2" fmla="val 11358"/>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lstStyle/>
          <a:p>
            <a:pPr>
              <a:lnSpc>
                <a:spcPct val="150000"/>
              </a:lnSpc>
            </a:pPr>
            <a:r>
              <a:rPr lang="en-AU" sz="2000" dirty="0"/>
              <a:t>How were these points decided?</a:t>
            </a:r>
          </a:p>
        </p:txBody>
      </p:sp>
      <p:sp>
        <p:nvSpPr>
          <p:cNvPr id="8" name="Slide Number Placeholder 7">
            <a:extLst>
              <a:ext uri="{FF2B5EF4-FFF2-40B4-BE49-F238E27FC236}">
                <a16:creationId xmlns:a16="http://schemas.microsoft.com/office/drawing/2014/main" id="{C8E57433-A391-C628-6C28-F535E8F297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19190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D536F-0CA8-A285-5728-69507103DC60}"/>
              </a:ext>
            </a:extLst>
          </p:cNvPr>
          <p:cNvSpPr>
            <a:spLocks noGrp="1"/>
          </p:cNvSpPr>
          <p:nvPr>
            <p:ph type="title"/>
          </p:nvPr>
        </p:nvSpPr>
        <p:spPr/>
        <p:txBody>
          <a:bodyPr/>
          <a:lstStyle/>
          <a:p>
            <a:r>
              <a:rPr lang="en-AU" dirty="0"/>
              <a:t>Your turn 1</a:t>
            </a:r>
          </a:p>
        </p:txBody>
      </p:sp>
      <p:sp>
        <p:nvSpPr>
          <p:cNvPr id="5" name="Text Placeholder 4">
            <a:extLst>
              <a:ext uri="{FF2B5EF4-FFF2-40B4-BE49-F238E27FC236}">
                <a16:creationId xmlns:a16="http://schemas.microsoft.com/office/drawing/2014/main" id="{D8DA3B87-653C-80F6-C75C-8131C97FC74B}"/>
              </a:ext>
            </a:extLst>
          </p:cNvPr>
          <p:cNvSpPr>
            <a:spLocks noGrp="1"/>
          </p:cNvSpPr>
          <p:nvPr>
            <p:ph type="body" sz="quarter" idx="18"/>
          </p:nvPr>
        </p:nvSpPr>
        <p:spPr/>
        <p:txBody>
          <a:bodyPr/>
          <a:lstStyle/>
          <a:p>
            <a:r>
              <a:rPr lang="en-AU" dirty="0"/>
              <a:t>Graphing from an equation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B53CADC-24FD-7C90-1125-7CC23802AB73}"/>
                  </a:ext>
                </a:extLst>
              </p:cNvPr>
              <p:cNvSpPr>
                <a:spLocks noGrp="1"/>
              </p:cNvSpPr>
              <p:nvPr>
                <p:ph idx="4294967295"/>
              </p:nvPr>
            </p:nvSpPr>
            <p:spPr>
              <a:xfrm>
                <a:off x="360000" y="1619250"/>
                <a:ext cx="2428875" cy="309563"/>
              </a:xfrm>
            </p:spPr>
            <p:txBody>
              <a:bodyPr/>
              <a:lstStyle/>
              <a:p>
                <a:r>
                  <a:rPr lang="en-AU" b="1" dirty="0"/>
                  <a:t>Graph </a:t>
                </a:r>
                <a14:m>
                  <m:oMath xmlns:m="http://schemas.openxmlformats.org/officeDocument/2006/math">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𝟐</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𝟒</m:t>
                    </m:r>
                  </m:oMath>
                </a14:m>
                <a:endParaRPr lang="en-AU" b="1" dirty="0"/>
              </a:p>
            </p:txBody>
          </p:sp>
        </mc:Choice>
        <mc:Fallback xmlns="">
          <p:sp>
            <p:nvSpPr>
              <p:cNvPr id="2" name="Content Placeholder 1">
                <a:extLst>
                  <a:ext uri="{FF2B5EF4-FFF2-40B4-BE49-F238E27FC236}">
                    <a16:creationId xmlns:a16="http://schemas.microsoft.com/office/drawing/2014/main" id="{7B53CADC-24FD-7C90-1125-7CC23802AB73}"/>
                  </a:ext>
                </a:extLst>
              </p:cNvPr>
              <p:cNvSpPr>
                <a:spLocks noGrp="1" noRot="1" noChangeAspect="1" noMove="1" noResize="1" noEditPoints="1" noAdjustHandles="1" noChangeArrowheads="1" noChangeShapeType="1" noTextEdit="1"/>
              </p:cNvSpPr>
              <p:nvPr>
                <p:ph idx="4294967295"/>
              </p:nvPr>
            </p:nvSpPr>
            <p:spPr>
              <a:xfrm>
                <a:off x="360000" y="1619250"/>
                <a:ext cx="2428875" cy="309563"/>
              </a:xfrm>
              <a:blipFill>
                <a:blip r:embed="rId2"/>
                <a:stretch>
                  <a:fillRect l="-6281" t="-28000" b="-48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0B5B9EC9-56EF-195F-8657-02F09E312D83}"/>
                  </a:ext>
                </a:extLst>
              </p:cNvPr>
              <p:cNvGraphicFramePr>
                <a:graphicFrameLocks noGrp="1"/>
              </p:cNvGraphicFramePr>
              <p:nvPr>
                <p:extLst>
                  <p:ext uri="{D42A27DB-BD31-4B8C-83A1-F6EECF244321}">
                    <p14:modId xmlns:p14="http://schemas.microsoft.com/office/powerpoint/2010/main" val="1974041932"/>
                  </p:ext>
                </p:extLst>
              </p:nvPr>
            </p:nvGraphicFramePr>
            <p:xfrm>
              <a:off x="360000" y="3429000"/>
              <a:ext cx="2880000" cy="74168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652699830"/>
                        </a:ext>
                      </a:extLst>
                    </a:gridCol>
                    <a:gridCol w="720000">
                      <a:extLst>
                        <a:ext uri="{9D8B030D-6E8A-4147-A177-3AD203B41FA5}">
                          <a16:colId xmlns:a16="http://schemas.microsoft.com/office/drawing/2014/main" val="3863640427"/>
                        </a:ext>
                      </a:extLst>
                    </a:gridCol>
                    <a:gridCol w="720000">
                      <a:extLst>
                        <a:ext uri="{9D8B030D-6E8A-4147-A177-3AD203B41FA5}">
                          <a16:colId xmlns:a16="http://schemas.microsoft.com/office/drawing/2014/main" val="4144204316"/>
                        </a:ext>
                      </a:extLst>
                    </a:gridCol>
                    <a:gridCol w="720000">
                      <a:extLst>
                        <a:ext uri="{9D8B030D-6E8A-4147-A177-3AD203B41FA5}">
                          <a16:colId xmlns:a16="http://schemas.microsoft.com/office/drawing/2014/main" val="109602437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AU" dirty="0">
                            <a:latin typeface="+mn-lt"/>
                          </a:endParaRPr>
                        </a:p>
                      </a:txBody>
                      <a:tcPr/>
                    </a:tc>
                    <a:tc>
                      <a:txBody>
                        <a:bodyPr/>
                        <a:lstStyle/>
                        <a:p>
                          <a:endParaRPr lang="en-AU" dirty="0">
                            <a:latin typeface="+mn-lt"/>
                          </a:endParaRPr>
                        </a:p>
                      </a:txBody>
                      <a:tcPr/>
                    </a:tc>
                    <a:tc>
                      <a:txBody>
                        <a:bodyPr/>
                        <a:lstStyle/>
                        <a:p>
                          <a:endParaRPr lang="en-AU" dirty="0">
                            <a:latin typeface="+mn-lt"/>
                          </a:endParaRPr>
                        </a:p>
                      </a:txBody>
                      <a:tcPr/>
                    </a:tc>
                    <a:tc>
                      <a:txBody>
                        <a:bodyPr/>
                        <a:lstStyle/>
                        <a:p>
                          <a:endParaRPr lang="en-AU" dirty="0">
                            <a:latin typeface="+mn-lt"/>
                          </a:endParaRPr>
                        </a:p>
                      </a:txBody>
                      <a:tcPr/>
                    </a:tc>
                    <a:extLst>
                      <a:ext uri="{0D108BD9-81ED-4DB2-BD59-A6C34878D82A}">
                        <a16:rowId xmlns:a16="http://schemas.microsoft.com/office/drawing/2014/main" val="3533882117"/>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oMath>
                            </m:oMathPara>
                          </a14:m>
                          <a:endParaRPr lang="en-AU" dirty="0">
                            <a:latin typeface="+mn-lt"/>
                          </a:endParaRPr>
                        </a:p>
                      </a:txBody>
                      <a:tcPr/>
                    </a:tc>
                    <a:tc>
                      <a:txBody>
                        <a:bodyPr/>
                        <a:lstStyle/>
                        <a:p>
                          <a:endParaRPr lang="en-AU" dirty="0">
                            <a:latin typeface="+mn-lt"/>
                          </a:endParaRPr>
                        </a:p>
                      </a:txBody>
                      <a:tcPr/>
                    </a:tc>
                    <a:tc>
                      <a:txBody>
                        <a:bodyPr/>
                        <a:lstStyle/>
                        <a:p>
                          <a:endParaRPr lang="en-AU" dirty="0">
                            <a:latin typeface="+mn-lt"/>
                          </a:endParaRPr>
                        </a:p>
                      </a:txBody>
                      <a:tcPr/>
                    </a:tc>
                    <a:tc>
                      <a:txBody>
                        <a:bodyPr/>
                        <a:lstStyle/>
                        <a:p>
                          <a:endParaRPr lang="en-AU" dirty="0">
                            <a:latin typeface="+mn-lt"/>
                          </a:endParaRPr>
                        </a:p>
                      </a:txBody>
                      <a:tcPr/>
                    </a:tc>
                    <a:extLst>
                      <a:ext uri="{0D108BD9-81ED-4DB2-BD59-A6C34878D82A}">
                        <a16:rowId xmlns:a16="http://schemas.microsoft.com/office/drawing/2014/main" val="1745413171"/>
                      </a:ext>
                    </a:extLst>
                  </a:tr>
                </a:tbl>
              </a:graphicData>
            </a:graphic>
          </p:graphicFrame>
        </mc:Choice>
        <mc:Fallback xmlns="">
          <p:graphicFrame>
            <p:nvGraphicFramePr>
              <p:cNvPr id="6" name="Table 6">
                <a:extLst>
                  <a:ext uri="{FF2B5EF4-FFF2-40B4-BE49-F238E27FC236}">
                    <a16:creationId xmlns:a16="http://schemas.microsoft.com/office/drawing/2014/main" id="{0B5B9EC9-56EF-195F-8657-02F09E312D83}"/>
                  </a:ext>
                </a:extLst>
              </p:cNvPr>
              <p:cNvGraphicFramePr>
                <a:graphicFrameLocks noGrp="1"/>
              </p:cNvGraphicFramePr>
              <p:nvPr>
                <p:extLst>
                  <p:ext uri="{D42A27DB-BD31-4B8C-83A1-F6EECF244321}">
                    <p14:modId xmlns:p14="http://schemas.microsoft.com/office/powerpoint/2010/main" val="1974041932"/>
                  </p:ext>
                </p:extLst>
              </p:nvPr>
            </p:nvGraphicFramePr>
            <p:xfrm>
              <a:off x="360000" y="3429000"/>
              <a:ext cx="2880000" cy="74168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652699830"/>
                        </a:ext>
                      </a:extLst>
                    </a:gridCol>
                    <a:gridCol w="720000">
                      <a:extLst>
                        <a:ext uri="{9D8B030D-6E8A-4147-A177-3AD203B41FA5}">
                          <a16:colId xmlns:a16="http://schemas.microsoft.com/office/drawing/2014/main" val="3863640427"/>
                        </a:ext>
                      </a:extLst>
                    </a:gridCol>
                    <a:gridCol w="720000">
                      <a:extLst>
                        <a:ext uri="{9D8B030D-6E8A-4147-A177-3AD203B41FA5}">
                          <a16:colId xmlns:a16="http://schemas.microsoft.com/office/drawing/2014/main" val="4144204316"/>
                        </a:ext>
                      </a:extLst>
                    </a:gridCol>
                    <a:gridCol w="720000">
                      <a:extLst>
                        <a:ext uri="{9D8B030D-6E8A-4147-A177-3AD203B41FA5}">
                          <a16:colId xmlns:a16="http://schemas.microsoft.com/office/drawing/2014/main" val="1096024377"/>
                        </a:ext>
                      </a:extLst>
                    </a:gridCol>
                  </a:tblGrid>
                  <a:tr h="370840">
                    <a:tc>
                      <a:txBody>
                        <a:bodyPr/>
                        <a:lstStyle/>
                        <a:p>
                          <a:endParaRPr lang="en-US"/>
                        </a:p>
                      </a:txBody>
                      <a:tcPr>
                        <a:blipFill>
                          <a:blip r:embed="rId3"/>
                          <a:stretch>
                            <a:fillRect l="-847" t="-1613" r="-302542" b="-104839"/>
                          </a:stretch>
                        </a:blipFill>
                      </a:tcPr>
                    </a:tc>
                    <a:tc>
                      <a:txBody>
                        <a:bodyPr/>
                        <a:lstStyle/>
                        <a:p>
                          <a:endParaRPr lang="en-AU" dirty="0">
                            <a:latin typeface="+mn-lt"/>
                          </a:endParaRPr>
                        </a:p>
                      </a:txBody>
                      <a:tcPr/>
                    </a:tc>
                    <a:tc>
                      <a:txBody>
                        <a:bodyPr/>
                        <a:lstStyle/>
                        <a:p>
                          <a:endParaRPr lang="en-AU" dirty="0">
                            <a:latin typeface="+mn-lt"/>
                          </a:endParaRPr>
                        </a:p>
                      </a:txBody>
                      <a:tcPr/>
                    </a:tc>
                    <a:tc>
                      <a:txBody>
                        <a:bodyPr/>
                        <a:lstStyle/>
                        <a:p>
                          <a:endParaRPr lang="en-AU" dirty="0">
                            <a:latin typeface="+mn-lt"/>
                          </a:endParaRPr>
                        </a:p>
                      </a:txBody>
                      <a:tcPr/>
                    </a:tc>
                    <a:extLst>
                      <a:ext uri="{0D108BD9-81ED-4DB2-BD59-A6C34878D82A}">
                        <a16:rowId xmlns:a16="http://schemas.microsoft.com/office/drawing/2014/main" val="3533882117"/>
                      </a:ext>
                    </a:extLst>
                  </a:tr>
                  <a:tr h="370840">
                    <a:tc>
                      <a:txBody>
                        <a:bodyPr/>
                        <a:lstStyle/>
                        <a:p>
                          <a:endParaRPr lang="en-US"/>
                        </a:p>
                      </a:txBody>
                      <a:tcPr>
                        <a:blipFill>
                          <a:blip r:embed="rId3"/>
                          <a:stretch>
                            <a:fillRect l="-847" t="-103279" r="-302542" b="-6557"/>
                          </a:stretch>
                        </a:blipFill>
                      </a:tcPr>
                    </a:tc>
                    <a:tc>
                      <a:txBody>
                        <a:bodyPr/>
                        <a:lstStyle/>
                        <a:p>
                          <a:endParaRPr lang="en-AU" dirty="0">
                            <a:latin typeface="+mn-lt"/>
                          </a:endParaRPr>
                        </a:p>
                      </a:txBody>
                      <a:tcPr/>
                    </a:tc>
                    <a:tc>
                      <a:txBody>
                        <a:bodyPr/>
                        <a:lstStyle/>
                        <a:p>
                          <a:endParaRPr lang="en-AU" dirty="0">
                            <a:latin typeface="+mn-lt"/>
                          </a:endParaRPr>
                        </a:p>
                      </a:txBody>
                      <a:tcPr/>
                    </a:tc>
                    <a:tc>
                      <a:txBody>
                        <a:bodyPr/>
                        <a:lstStyle/>
                        <a:p>
                          <a:endParaRPr lang="en-AU" dirty="0">
                            <a:latin typeface="+mn-lt"/>
                          </a:endParaRPr>
                        </a:p>
                      </a:txBody>
                      <a:tcPr/>
                    </a:tc>
                    <a:extLst>
                      <a:ext uri="{0D108BD9-81ED-4DB2-BD59-A6C34878D82A}">
                        <a16:rowId xmlns:a16="http://schemas.microsoft.com/office/drawing/2014/main" val="1745413171"/>
                      </a:ext>
                    </a:extLst>
                  </a:tr>
                </a:tbl>
              </a:graphicData>
            </a:graphic>
          </p:graphicFrame>
        </mc:Fallback>
      </mc:AlternateContent>
      <p:pic>
        <p:nvPicPr>
          <p:cNvPr id="8" name="Picture 7" descr="Cartesian plane. Quadrants divided by two perpendicular lines called the x-axis, a horizontal line, and the y-axis, a vertical line.">
            <a:extLst>
              <a:ext uri="{FF2B5EF4-FFF2-40B4-BE49-F238E27FC236}">
                <a16:creationId xmlns:a16="http://schemas.microsoft.com/office/drawing/2014/main" id="{F48C0112-454B-8E13-F667-F6589DA7A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988" y="0"/>
            <a:ext cx="6858000" cy="6858000"/>
          </a:xfrm>
          <a:prstGeom prst="rect">
            <a:avLst/>
          </a:prstGeom>
        </p:spPr>
      </p:pic>
      <p:sp>
        <p:nvSpPr>
          <p:cNvPr id="3" name="Slide Number Placeholder 2">
            <a:extLst>
              <a:ext uri="{FF2B5EF4-FFF2-40B4-BE49-F238E27FC236}">
                <a16:creationId xmlns:a16="http://schemas.microsoft.com/office/drawing/2014/main" id="{E6C4AA0E-4500-166F-9A27-C4D829D422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59324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D536F-0CA8-A285-5728-69507103DC60}"/>
              </a:ext>
            </a:extLst>
          </p:cNvPr>
          <p:cNvSpPr>
            <a:spLocks noGrp="1"/>
          </p:cNvSpPr>
          <p:nvPr>
            <p:ph type="title"/>
          </p:nvPr>
        </p:nvSpPr>
        <p:spPr/>
        <p:txBody>
          <a:bodyPr/>
          <a:lstStyle/>
          <a:p>
            <a:r>
              <a:rPr lang="en-AU" dirty="0"/>
              <a:t>Solution 1</a:t>
            </a:r>
          </a:p>
        </p:txBody>
      </p:sp>
      <p:sp>
        <p:nvSpPr>
          <p:cNvPr id="5" name="Text Placeholder 4">
            <a:extLst>
              <a:ext uri="{FF2B5EF4-FFF2-40B4-BE49-F238E27FC236}">
                <a16:creationId xmlns:a16="http://schemas.microsoft.com/office/drawing/2014/main" id="{D8DA3B87-653C-80F6-C75C-8131C97FC74B}"/>
              </a:ext>
            </a:extLst>
          </p:cNvPr>
          <p:cNvSpPr>
            <a:spLocks noGrp="1"/>
          </p:cNvSpPr>
          <p:nvPr>
            <p:ph type="body" sz="quarter" idx="18"/>
          </p:nvPr>
        </p:nvSpPr>
        <p:spPr/>
        <p:txBody>
          <a:bodyPr/>
          <a:lstStyle/>
          <a:p>
            <a:r>
              <a:rPr lang="en-AU" dirty="0"/>
              <a:t>Graphing from an equation</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B53CADC-24FD-7C90-1125-7CC23802AB73}"/>
                  </a:ext>
                </a:extLst>
              </p:cNvPr>
              <p:cNvSpPr>
                <a:spLocks noGrp="1"/>
              </p:cNvSpPr>
              <p:nvPr>
                <p:ph idx="4294967295"/>
              </p:nvPr>
            </p:nvSpPr>
            <p:spPr>
              <a:xfrm>
                <a:off x="360000" y="1619250"/>
                <a:ext cx="2322513" cy="311150"/>
              </a:xfrm>
            </p:spPr>
            <p:txBody>
              <a:bodyPr/>
              <a:lstStyle/>
              <a:p>
                <a:r>
                  <a:rPr lang="en-AU" b="1" dirty="0"/>
                  <a:t>Graph </a:t>
                </a:r>
                <a14:m>
                  <m:oMath xmlns:m="http://schemas.openxmlformats.org/officeDocument/2006/math">
                    <m:r>
                      <a:rPr lang="en-AU" b="1" i="1" smtClean="0">
                        <a:latin typeface="Cambria Math" panose="02040503050406030204" pitchFamily="18" charset="0"/>
                      </a:rPr>
                      <m:t>𝒚</m:t>
                    </m:r>
                    <m:r>
                      <a:rPr lang="en-AU" b="1" i="1" smtClean="0">
                        <a:latin typeface="Cambria Math" panose="02040503050406030204" pitchFamily="18" charset="0"/>
                      </a:rPr>
                      <m:t>=−</m:t>
                    </m:r>
                    <m:r>
                      <a:rPr lang="en-AU" b="1" i="1" smtClean="0">
                        <a:latin typeface="Cambria Math" panose="02040503050406030204" pitchFamily="18" charset="0"/>
                      </a:rPr>
                      <m:t>𝟐</m:t>
                    </m:r>
                    <m:r>
                      <a:rPr lang="en-AU" b="1" i="1" smtClean="0">
                        <a:latin typeface="Cambria Math" panose="02040503050406030204" pitchFamily="18" charset="0"/>
                      </a:rPr>
                      <m:t>𝒙</m:t>
                    </m:r>
                    <m:r>
                      <a:rPr lang="en-AU" b="1" i="1" smtClean="0">
                        <a:latin typeface="Cambria Math" panose="02040503050406030204" pitchFamily="18" charset="0"/>
                      </a:rPr>
                      <m:t>+</m:t>
                    </m:r>
                    <m:r>
                      <a:rPr lang="en-AU" b="1" i="1" smtClean="0">
                        <a:latin typeface="Cambria Math" panose="02040503050406030204" pitchFamily="18" charset="0"/>
                      </a:rPr>
                      <m:t>𝟒</m:t>
                    </m:r>
                  </m:oMath>
                </a14:m>
                <a:endParaRPr lang="en-AU" b="1" dirty="0"/>
              </a:p>
            </p:txBody>
          </p:sp>
        </mc:Choice>
        <mc:Fallback xmlns="">
          <p:sp>
            <p:nvSpPr>
              <p:cNvPr id="2" name="Content Placeholder 1">
                <a:extLst>
                  <a:ext uri="{FF2B5EF4-FFF2-40B4-BE49-F238E27FC236}">
                    <a16:creationId xmlns:a16="http://schemas.microsoft.com/office/drawing/2014/main" id="{7B53CADC-24FD-7C90-1125-7CC23802AB73}"/>
                  </a:ext>
                </a:extLst>
              </p:cNvPr>
              <p:cNvSpPr>
                <a:spLocks noGrp="1" noRot="1" noChangeAspect="1" noMove="1" noResize="1" noEditPoints="1" noAdjustHandles="1" noChangeArrowheads="1" noChangeShapeType="1" noTextEdit="1"/>
              </p:cNvSpPr>
              <p:nvPr>
                <p:ph idx="4294967295"/>
              </p:nvPr>
            </p:nvSpPr>
            <p:spPr>
              <a:xfrm>
                <a:off x="360000" y="1619250"/>
                <a:ext cx="2322513" cy="311150"/>
              </a:xfrm>
              <a:blipFill>
                <a:blip r:embed="rId2"/>
                <a:stretch>
                  <a:fillRect l="-6562" t="-27451" b="-4509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0B5B9EC9-56EF-195F-8657-02F09E312D83}"/>
                  </a:ext>
                </a:extLst>
              </p:cNvPr>
              <p:cNvGraphicFramePr>
                <a:graphicFrameLocks noGrp="1"/>
              </p:cNvGraphicFramePr>
              <p:nvPr>
                <p:extLst>
                  <p:ext uri="{D42A27DB-BD31-4B8C-83A1-F6EECF244321}">
                    <p14:modId xmlns:p14="http://schemas.microsoft.com/office/powerpoint/2010/main" val="3420104468"/>
                  </p:ext>
                </p:extLst>
              </p:nvPr>
            </p:nvGraphicFramePr>
            <p:xfrm>
              <a:off x="360000" y="3429000"/>
              <a:ext cx="2880000" cy="74168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652699830"/>
                        </a:ext>
                      </a:extLst>
                    </a:gridCol>
                    <a:gridCol w="720000">
                      <a:extLst>
                        <a:ext uri="{9D8B030D-6E8A-4147-A177-3AD203B41FA5}">
                          <a16:colId xmlns:a16="http://schemas.microsoft.com/office/drawing/2014/main" val="3863640427"/>
                        </a:ext>
                      </a:extLst>
                    </a:gridCol>
                    <a:gridCol w="720000">
                      <a:extLst>
                        <a:ext uri="{9D8B030D-6E8A-4147-A177-3AD203B41FA5}">
                          <a16:colId xmlns:a16="http://schemas.microsoft.com/office/drawing/2014/main" val="4144204316"/>
                        </a:ext>
                      </a:extLst>
                    </a:gridCol>
                    <a:gridCol w="720000">
                      <a:extLst>
                        <a:ext uri="{9D8B030D-6E8A-4147-A177-3AD203B41FA5}">
                          <a16:colId xmlns:a16="http://schemas.microsoft.com/office/drawing/2014/main" val="1096024377"/>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𝑥</m:t>
                                </m:r>
                              </m:oMath>
                            </m:oMathPara>
                          </a14:m>
                          <a:endParaRPr lang="en-AU" dirty="0">
                            <a:latin typeface="+mn-lt"/>
                          </a:endParaRPr>
                        </a:p>
                      </a:txBody>
                      <a:tcPr/>
                    </a:tc>
                    <a:tc>
                      <a:txBody>
                        <a:bodyPr/>
                        <a:lstStyle/>
                        <a:p>
                          <a:r>
                            <a:rPr lang="en-AU" dirty="0"/>
                            <a:t>-1</a:t>
                          </a:r>
                        </a:p>
                      </a:txBody>
                      <a:tcPr/>
                    </a:tc>
                    <a:tc>
                      <a:txBody>
                        <a:bodyPr/>
                        <a:lstStyle/>
                        <a:p>
                          <a:r>
                            <a:rPr lang="en-AU" dirty="0"/>
                            <a:t>0</a:t>
                          </a:r>
                        </a:p>
                      </a:txBody>
                      <a:tcPr/>
                    </a:tc>
                    <a:tc>
                      <a:txBody>
                        <a:bodyPr/>
                        <a:lstStyle/>
                        <a:p>
                          <a:r>
                            <a:rPr lang="en-AU" dirty="0"/>
                            <a:t>1</a:t>
                          </a:r>
                        </a:p>
                      </a:txBody>
                      <a:tcPr/>
                    </a:tc>
                    <a:extLst>
                      <a:ext uri="{0D108BD9-81ED-4DB2-BD59-A6C34878D82A}">
                        <a16:rowId xmlns:a16="http://schemas.microsoft.com/office/drawing/2014/main" val="3533882117"/>
                      </a:ext>
                    </a:extLst>
                  </a:tr>
                  <a:tr h="370840">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oMath>
                            </m:oMathPara>
                          </a14:m>
                          <a:endParaRPr lang="en-AU" dirty="0">
                            <a:latin typeface="+mn-lt"/>
                          </a:endParaRPr>
                        </a:p>
                      </a:txBody>
                      <a:tcPr/>
                    </a:tc>
                    <a:tc>
                      <a:txBody>
                        <a:bodyPr/>
                        <a:lstStyle/>
                        <a:p>
                          <a:r>
                            <a:rPr lang="en-AU" dirty="0"/>
                            <a:t>6</a:t>
                          </a:r>
                        </a:p>
                      </a:txBody>
                      <a:tcPr/>
                    </a:tc>
                    <a:tc>
                      <a:txBody>
                        <a:bodyPr/>
                        <a:lstStyle/>
                        <a:p>
                          <a:r>
                            <a:rPr lang="en-AU" dirty="0"/>
                            <a:t>4</a:t>
                          </a:r>
                        </a:p>
                      </a:txBody>
                      <a:tcPr/>
                    </a:tc>
                    <a:tc>
                      <a:txBody>
                        <a:bodyPr/>
                        <a:lstStyle/>
                        <a:p>
                          <a:r>
                            <a:rPr lang="en-AU" dirty="0"/>
                            <a:t>2</a:t>
                          </a:r>
                        </a:p>
                      </a:txBody>
                      <a:tcPr/>
                    </a:tc>
                    <a:extLst>
                      <a:ext uri="{0D108BD9-81ED-4DB2-BD59-A6C34878D82A}">
                        <a16:rowId xmlns:a16="http://schemas.microsoft.com/office/drawing/2014/main" val="1745413171"/>
                      </a:ext>
                    </a:extLst>
                  </a:tr>
                </a:tbl>
              </a:graphicData>
            </a:graphic>
          </p:graphicFrame>
        </mc:Choice>
        <mc:Fallback xmlns="">
          <p:graphicFrame>
            <p:nvGraphicFramePr>
              <p:cNvPr id="6" name="Table 6">
                <a:extLst>
                  <a:ext uri="{FF2B5EF4-FFF2-40B4-BE49-F238E27FC236}">
                    <a16:creationId xmlns:a16="http://schemas.microsoft.com/office/drawing/2014/main" id="{0B5B9EC9-56EF-195F-8657-02F09E312D83}"/>
                  </a:ext>
                </a:extLst>
              </p:cNvPr>
              <p:cNvGraphicFramePr>
                <a:graphicFrameLocks noGrp="1"/>
              </p:cNvGraphicFramePr>
              <p:nvPr>
                <p:extLst>
                  <p:ext uri="{D42A27DB-BD31-4B8C-83A1-F6EECF244321}">
                    <p14:modId xmlns:p14="http://schemas.microsoft.com/office/powerpoint/2010/main" val="3420104468"/>
                  </p:ext>
                </p:extLst>
              </p:nvPr>
            </p:nvGraphicFramePr>
            <p:xfrm>
              <a:off x="360000" y="3429000"/>
              <a:ext cx="2880000" cy="74168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652699830"/>
                        </a:ext>
                      </a:extLst>
                    </a:gridCol>
                    <a:gridCol w="720000">
                      <a:extLst>
                        <a:ext uri="{9D8B030D-6E8A-4147-A177-3AD203B41FA5}">
                          <a16:colId xmlns:a16="http://schemas.microsoft.com/office/drawing/2014/main" val="3863640427"/>
                        </a:ext>
                      </a:extLst>
                    </a:gridCol>
                    <a:gridCol w="720000">
                      <a:extLst>
                        <a:ext uri="{9D8B030D-6E8A-4147-A177-3AD203B41FA5}">
                          <a16:colId xmlns:a16="http://schemas.microsoft.com/office/drawing/2014/main" val="4144204316"/>
                        </a:ext>
                      </a:extLst>
                    </a:gridCol>
                    <a:gridCol w="720000">
                      <a:extLst>
                        <a:ext uri="{9D8B030D-6E8A-4147-A177-3AD203B41FA5}">
                          <a16:colId xmlns:a16="http://schemas.microsoft.com/office/drawing/2014/main" val="1096024377"/>
                        </a:ext>
                      </a:extLst>
                    </a:gridCol>
                  </a:tblGrid>
                  <a:tr h="370840">
                    <a:tc>
                      <a:txBody>
                        <a:bodyPr/>
                        <a:lstStyle/>
                        <a:p>
                          <a:endParaRPr lang="en-US"/>
                        </a:p>
                      </a:txBody>
                      <a:tcPr>
                        <a:blipFill>
                          <a:blip r:embed="rId3"/>
                          <a:stretch>
                            <a:fillRect l="-847" t="-8065" r="-302542" b="-120968"/>
                          </a:stretch>
                        </a:blipFill>
                      </a:tcPr>
                    </a:tc>
                    <a:tc>
                      <a:txBody>
                        <a:bodyPr/>
                        <a:lstStyle/>
                        <a:p>
                          <a:r>
                            <a:rPr lang="en-AU" dirty="0"/>
                            <a:t>-1</a:t>
                          </a:r>
                        </a:p>
                      </a:txBody>
                      <a:tcPr/>
                    </a:tc>
                    <a:tc>
                      <a:txBody>
                        <a:bodyPr/>
                        <a:lstStyle/>
                        <a:p>
                          <a:r>
                            <a:rPr lang="en-AU" dirty="0"/>
                            <a:t>0</a:t>
                          </a:r>
                        </a:p>
                      </a:txBody>
                      <a:tcPr/>
                    </a:tc>
                    <a:tc>
                      <a:txBody>
                        <a:bodyPr/>
                        <a:lstStyle/>
                        <a:p>
                          <a:r>
                            <a:rPr lang="en-AU" dirty="0"/>
                            <a:t>1</a:t>
                          </a:r>
                        </a:p>
                      </a:txBody>
                      <a:tcPr/>
                    </a:tc>
                    <a:extLst>
                      <a:ext uri="{0D108BD9-81ED-4DB2-BD59-A6C34878D82A}">
                        <a16:rowId xmlns:a16="http://schemas.microsoft.com/office/drawing/2014/main" val="3533882117"/>
                      </a:ext>
                    </a:extLst>
                  </a:tr>
                  <a:tr h="370840">
                    <a:tc>
                      <a:txBody>
                        <a:bodyPr/>
                        <a:lstStyle/>
                        <a:p>
                          <a:endParaRPr lang="en-US"/>
                        </a:p>
                      </a:txBody>
                      <a:tcPr>
                        <a:blipFill>
                          <a:blip r:embed="rId3"/>
                          <a:stretch>
                            <a:fillRect l="-847" t="-109836" r="-302542" b="-22951"/>
                          </a:stretch>
                        </a:blipFill>
                      </a:tcPr>
                    </a:tc>
                    <a:tc>
                      <a:txBody>
                        <a:bodyPr/>
                        <a:lstStyle/>
                        <a:p>
                          <a:r>
                            <a:rPr lang="en-AU" dirty="0"/>
                            <a:t>6</a:t>
                          </a:r>
                        </a:p>
                      </a:txBody>
                      <a:tcPr/>
                    </a:tc>
                    <a:tc>
                      <a:txBody>
                        <a:bodyPr/>
                        <a:lstStyle/>
                        <a:p>
                          <a:r>
                            <a:rPr lang="en-AU" dirty="0"/>
                            <a:t>4</a:t>
                          </a:r>
                        </a:p>
                      </a:txBody>
                      <a:tcPr/>
                    </a:tc>
                    <a:tc>
                      <a:txBody>
                        <a:bodyPr/>
                        <a:lstStyle/>
                        <a:p>
                          <a:r>
                            <a:rPr lang="en-AU" dirty="0"/>
                            <a:t>2</a:t>
                          </a:r>
                        </a:p>
                      </a:txBody>
                      <a:tcPr/>
                    </a:tc>
                    <a:extLst>
                      <a:ext uri="{0D108BD9-81ED-4DB2-BD59-A6C34878D82A}">
                        <a16:rowId xmlns:a16="http://schemas.microsoft.com/office/drawing/2014/main" val="1745413171"/>
                      </a:ext>
                    </a:extLst>
                  </a:tr>
                </a:tbl>
              </a:graphicData>
            </a:graphic>
          </p:graphicFrame>
        </mc:Fallback>
      </mc:AlternateContent>
      <p:pic>
        <p:nvPicPr>
          <p:cNvPr id="9" name="Picture 8" descr="Cartesian plane. Graph of y=-2x+4 with points (-1, 6), (0, 4) and (1,2) labelled">
            <a:extLst>
              <a:ext uri="{FF2B5EF4-FFF2-40B4-BE49-F238E27FC236}">
                <a16:creationId xmlns:a16="http://schemas.microsoft.com/office/drawing/2014/main" id="{580CC34B-4BF2-E05D-B86E-3FDB8877E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59" y="0"/>
            <a:ext cx="6858000" cy="6858000"/>
          </a:xfrm>
          <a:prstGeom prst="rect">
            <a:avLst/>
          </a:prstGeom>
        </p:spPr>
      </p:pic>
      <p:sp>
        <p:nvSpPr>
          <p:cNvPr id="3" name="Slide Number Placeholder 2">
            <a:extLst>
              <a:ext uri="{FF2B5EF4-FFF2-40B4-BE49-F238E27FC236}">
                <a16:creationId xmlns:a16="http://schemas.microsoft.com/office/drawing/2014/main" id="{E6C4AA0E-4500-166F-9A27-C4D829D422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367387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77B9C0-8F90-DE87-9D0F-F84ED1F4E61A}"/>
              </a:ext>
            </a:extLst>
          </p:cNvPr>
          <p:cNvSpPr>
            <a:spLocks noGrp="1"/>
          </p:cNvSpPr>
          <p:nvPr>
            <p:ph type="title"/>
          </p:nvPr>
        </p:nvSpPr>
        <p:spPr/>
        <p:txBody>
          <a:bodyPr/>
          <a:lstStyle/>
          <a:p>
            <a:r>
              <a:rPr lang="en-AU" dirty="0"/>
              <a:t>Statement</a:t>
            </a:r>
          </a:p>
        </p:txBody>
      </p:sp>
      <p:sp>
        <p:nvSpPr>
          <p:cNvPr id="7" name="TextBox 6">
            <a:extLst>
              <a:ext uri="{FF2B5EF4-FFF2-40B4-BE49-F238E27FC236}">
                <a16:creationId xmlns:a16="http://schemas.microsoft.com/office/drawing/2014/main" id="{6437D03B-FAA9-14EE-D090-23CE7D8BE1EC}"/>
              </a:ext>
            </a:extLst>
          </p:cNvPr>
          <p:cNvSpPr txBox="1"/>
          <p:nvPr/>
        </p:nvSpPr>
        <p:spPr>
          <a:xfrm>
            <a:off x="536895" y="1702965"/>
            <a:ext cx="5559105" cy="4311941"/>
          </a:xfrm>
          <a:prstGeom prst="rect">
            <a:avLst/>
          </a:prstGeom>
          <a:noFill/>
        </p:spPr>
        <p:txBody>
          <a:bodyPr wrap="square" lIns="0" tIns="0" rIns="0" bIns="0" rtlCol="0">
            <a:noAutofit/>
          </a:bodyPr>
          <a:lstStyle/>
          <a:p>
            <a:pPr algn="l">
              <a:lnSpc>
                <a:spcPct val="150000"/>
              </a:lnSpc>
            </a:pPr>
            <a:r>
              <a:rPr lang="en-AU" sz="2000" dirty="0"/>
              <a:t>Marissa has made a statement about a straight line.</a:t>
            </a:r>
            <a:br>
              <a:rPr lang="en-AU" sz="2000" dirty="0"/>
            </a:br>
            <a:br>
              <a:rPr lang="en-AU" sz="2000" dirty="0"/>
            </a:br>
            <a:r>
              <a:rPr lang="en-AU" sz="2000" dirty="0"/>
              <a:t>Can you prove her wrong?</a:t>
            </a:r>
          </a:p>
        </p:txBody>
      </p:sp>
      <p:grpSp>
        <p:nvGrpSpPr>
          <p:cNvPr id="10" name="Group 9" descr="A woman holding a sign the sign says: The point (3, 1) is on the line &#10;𝑦=4/3 𝑥−5&#10;">
            <a:extLst>
              <a:ext uri="{FF2B5EF4-FFF2-40B4-BE49-F238E27FC236}">
                <a16:creationId xmlns:a16="http://schemas.microsoft.com/office/drawing/2014/main" id="{F381A706-AF8B-996E-FA63-DC6B3919D425}"/>
              </a:ext>
            </a:extLst>
          </p:cNvPr>
          <p:cNvGrpSpPr/>
          <p:nvPr/>
        </p:nvGrpSpPr>
        <p:grpSpPr>
          <a:xfrm>
            <a:off x="6132513" y="512763"/>
            <a:ext cx="4662487" cy="6497637"/>
            <a:chOff x="6132513" y="512763"/>
            <a:chExt cx="4662487" cy="6497637"/>
          </a:xfrm>
        </p:grpSpPr>
        <p:pic>
          <p:nvPicPr>
            <p:cNvPr id="9" name="Content Placeholder 4" descr="Woman holding sign">
              <a:extLst>
                <a:ext uri="{FF2B5EF4-FFF2-40B4-BE49-F238E27FC236}">
                  <a16:creationId xmlns:a16="http://schemas.microsoft.com/office/drawing/2014/main" id="{11E8989F-E0FD-CA98-C7AF-4513E24A47D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132513" y="512763"/>
              <a:ext cx="4662487" cy="6497637"/>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A5B6EBA-2A1C-5C05-78BF-80E4A9A99AEB}"/>
                    </a:ext>
                  </a:extLst>
                </p:cNvPr>
                <p:cNvSpPr txBox="1"/>
                <p:nvPr/>
              </p:nvSpPr>
              <p:spPr>
                <a:xfrm rot="21441919">
                  <a:off x="6633254" y="3639200"/>
                  <a:ext cx="3661005" cy="2707601"/>
                </a:xfrm>
                <a:prstGeom prst="rect">
                  <a:avLst/>
                </a:prstGeom>
                <a:noFill/>
              </p:spPr>
              <p:txBody>
                <a:bodyPr wrap="square" lIns="0" tIns="0" rIns="0" bIns="0" rtlCol="0">
                  <a:normAutofit fontScale="92500" lnSpcReduction="20000"/>
                </a:bodyPr>
                <a:lstStyle/>
                <a:p>
                  <a:pPr algn="l">
                    <a:lnSpc>
                      <a:spcPct val="150000"/>
                    </a:lnSpc>
                  </a:pPr>
                  <a:r>
                    <a:rPr lang="en-AU" sz="3600" dirty="0"/>
                    <a:t>The point </a:t>
                  </a:r>
                  <a14:m>
                    <m:oMath xmlns:m="http://schemas.openxmlformats.org/officeDocument/2006/math">
                      <m:d>
                        <m:dPr>
                          <m:ctrlPr>
                            <a:rPr lang="en-AU" sz="3600" b="0" i="1" smtClean="0">
                              <a:latin typeface="Cambria Math" panose="02040503050406030204" pitchFamily="18" charset="0"/>
                            </a:rPr>
                          </m:ctrlPr>
                        </m:dPr>
                        <m:e>
                          <m:r>
                            <a:rPr lang="en-AU" sz="3600" b="0" i="1" smtClean="0">
                              <a:latin typeface="Cambria Math" panose="02040503050406030204" pitchFamily="18" charset="0"/>
                            </a:rPr>
                            <m:t>3, 1</m:t>
                          </m:r>
                        </m:e>
                      </m:d>
                    </m:oMath>
                  </a14:m>
                  <a:r>
                    <a:rPr lang="en-AU" sz="3600" dirty="0"/>
                    <a:t> is on the line </a:t>
                  </a:r>
                  <a:br>
                    <a:rPr lang="en-AU" sz="3600" b="0" i="1" dirty="0"/>
                  </a:br>
                  <a14:m>
                    <m:oMathPara xmlns:m="http://schemas.openxmlformats.org/officeDocument/2006/math">
                      <m:oMathParaPr>
                        <m:jc m:val="centerGroup"/>
                      </m:oMathParaPr>
                      <m:oMath xmlns:m="http://schemas.openxmlformats.org/officeDocument/2006/math">
                        <m:r>
                          <a:rPr lang="en-AU" sz="3600" b="0" i="1" smtClean="0">
                            <a:latin typeface="Cambria Math" panose="02040503050406030204" pitchFamily="18" charset="0"/>
                          </a:rPr>
                          <m:t>𝑦</m:t>
                        </m:r>
                        <m:r>
                          <a:rPr lang="en-AU" sz="3600" b="0" i="1" smtClean="0">
                            <a:latin typeface="Cambria Math" panose="02040503050406030204" pitchFamily="18" charset="0"/>
                          </a:rPr>
                          <m:t>=</m:t>
                        </m:r>
                        <m:f>
                          <m:fPr>
                            <m:ctrlPr>
                              <a:rPr lang="en-AU" sz="3600" b="0" i="1" smtClean="0">
                                <a:latin typeface="Cambria Math" panose="02040503050406030204" pitchFamily="18" charset="0"/>
                              </a:rPr>
                            </m:ctrlPr>
                          </m:fPr>
                          <m:num>
                            <m:r>
                              <a:rPr lang="en-AU" sz="3600" b="0" i="1" smtClean="0">
                                <a:latin typeface="Cambria Math" panose="02040503050406030204" pitchFamily="18" charset="0"/>
                              </a:rPr>
                              <m:t>4</m:t>
                            </m:r>
                          </m:num>
                          <m:den>
                            <m:r>
                              <a:rPr lang="en-AU" sz="3600" b="0" i="1" smtClean="0">
                                <a:latin typeface="Cambria Math" panose="02040503050406030204" pitchFamily="18" charset="0"/>
                              </a:rPr>
                              <m:t>3</m:t>
                            </m:r>
                          </m:den>
                        </m:f>
                        <m:r>
                          <a:rPr lang="en-AU" sz="3600" b="0" i="1" smtClean="0">
                            <a:latin typeface="Cambria Math" panose="02040503050406030204" pitchFamily="18" charset="0"/>
                          </a:rPr>
                          <m:t>𝑥</m:t>
                        </m:r>
                        <m:r>
                          <a:rPr lang="en-AU" sz="3600" b="0" i="1" smtClean="0">
                            <a:latin typeface="Cambria Math" panose="02040503050406030204" pitchFamily="18" charset="0"/>
                          </a:rPr>
                          <m:t>−5</m:t>
                        </m:r>
                      </m:oMath>
                    </m:oMathPara>
                  </a14:m>
                  <a:endParaRPr lang="en-AU" sz="3600" dirty="0"/>
                </a:p>
              </p:txBody>
            </p:sp>
          </mc:Choice>
          <mc:Fallback xmlns="">
            <p:sp>
              <p:nvSpPr>
                <p:cNvPr id="6" name="TextBox 5">
                  <a:extLst>
                    <a:ext uri="{FF2B5EF4-FFF2-40B4-BE49-F238E27FC236}">
                      <a16:creationId xmlns:a16="http://schemas.microsoft.com/office/drawing/2014/main" id="{9A5B6EBA-2A1C-5C05-78BF-80E4A9A99AEB}"/>
                    </a:ext>
                  </a:extLst>
                </p:cNvPr>
                <p:cNvSpPr txBox="1">
                  <a:spLocks noRot="1" noChangeAspect="1" noMove="1" noResize="1" noEditPoints="1" noAdjustHandles="1" noChangeArrowheads="1" noChangeShapeType="1" noTextEdit="1"/>
                </p:cNvSpPr>
                <p:nvPr/>
              </p:nvSpPr>
              <p:spPr>
                <a:xfrm rot="21441919">
                  <a:off x="6633254" y="3639200"/>
                  <a:ext cx="3661005" cy="2707601"/>
                </a:xfrm>
                <a:prstGeom prst="rect">
                  <a:avLst/>
                </a:prstGeom>
                <a:blipFill>
                  <a:blip r:embed="rId3"/>
                  <a:stretch>
                    <a:fillRect l="-6763" t="-1695"/>
                  </a:stretch>
                </a:blipFill>
              </p:spPr>
              <p:txBody>
                <a:bodyPr/>
                <a:lstStyle/>
                <a:p>
                  <a:r>
                    <a:rPr lang="en-AU">
                      <a:noFill/>
                    </a:rPr>
                    <a:t> </a:t>
                  </a:r>
                </a:p>
              </p:txBody>
            </p:sp>
          </mc:Fallback>
        </mc:AlternateContent>
      </p:grpSp>
      <p:sp>
        <p:nvSpPr>
          <p:cNvPr id="3" name="Slide Number Placeholder 2">
            <a:extLst>
              <a:ext uri="{FF2B5EF4-FFF2-40B4-BE49-F238E27FC236}">
                <a16:creationId xmlns:a16="http://schemas.microsoft.com/office/drawing/2014/main" id="{6E010F7D-76A6-07F8-2253-64BE4C8F88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43754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654</Words>
  <Application>Microsoft Office PowerPoint</Application>
  <PresentationFormat>Widescreen</PresentationFormat>
  <Paragraphs>109</Paragraphs>
  <Slides>10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Public Sans</vt:lpstr>
      <vt:lpstr>Public Sans Light</vt:lpstr>
      <vt:lpstr>Arial</vt:lpstr>
      <vt:lpstr>Public Sans SemiBold</vt:lpstr>
      <vt:lpstr>Times New Roman</vt:lpstr>
      <vt:lpstr>Cambria Math</vt:lpstr>
      <vt:lpstr>NSWG Corporate</vt:lpstr>
      <vt:lpstr>Money matters</vt:lpstr>
      <vt:lpstr>What would you rather?</vt:lpstr>
      <vt:lpstr>Would you rather?</vt:lpstr>
      <vt:lpstr>See-notice-wonder</vt:lpstr>
      <vt:lpstr>Worked example 1</vt:lpstr>
      <vt:lpstr>Worked example 1 prompts</vt:lpstr>
      <vt:lpstr>Your turn 1</vt:lpstr>
      <vt:lpstr>Solution 1</vt:lpstr>
      <vt:lpstr>Statement</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matters</dc:title>
  <dc:creator>NSW Department of Education</dc:creator>
  <dcterms:created xsi:type="dcterms:W3CDTF">2023-10-17T02:22:49Z</dcterms:created>
  <dcterms:modified xsi:type="dcterms:W3CDTF">2023-10-17T02:23:15Z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2023-10-17T02:23:14Z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7fcc7fe6-7a33-4578-84ac-feb05a9835d3</vt:lpwstr>
  </property>
  <property fmtid="{D5CDD505-2E9C-101B-9397-08002B2CF9AE}" pid="8" name="MSIP_Label_b603dfd7-d93a-4381-a340-2995d8282205_ContentBits">
    <vt:lpwstr>0</vt:lpwstr>
  </property>
</Properties>
</file>