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78" r:id="rId3"/>
    <p:sldId id="280" r:id="rId4"/>
    <p:sldId id="283" r:id="rId5"/>
    <p:sldId id="282" r:id="rId6"/>
    <p:sldId id="272" r:id="rId7"/>
    <p:sldId id="284" r:id="rId8"/>
    <p:sldId id="281" r:id="rId9"/>
    <p:sldId id="268" r:id="rId10"/>
    <p:sldId id="275" r:id="rId11"/>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
      <p:font typeface="Public Sans Light" pitchFamily="2" charset="0"/>
      <p:regular r:id="rId23"/>
      <p:italic r:id="rId24"/>
    </p:embeddedFont>
    <p:embeddedFont>
      <p:font typeface="Public Sans SemiBold" pitchFamily="2" charset="0"/>
      <p:bold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78"/>
            <p14:sldId id="280"/>
            <p14:sldId id="283"/>
            <p14:sldId id="282"/>
            <p14:sldId id="272"/>
            <p14:sldId id="284"/>
            <p14:sldId id="281"/>
            <p14:sldId id="268"/>
            <p14:sldId id="27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2C89B-8984-4158-850C-4B782E49A015}" v="5" dt="2023-10-17T02:22:30.37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76" autoAdjust="0"/>
  </p:normalViewPr>
  <p:slideViewPr>
    <p:cSldViewPr snapToGrid="0">
      <p:cViewPr varScale="1">
        <p:scale>
          <a:sx n="66" d="100"/>
          <a:sy n="66" d="100"/>
        </p:scale>
        <p:origin x="1241" y="6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3415" y="3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51503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Recognise and describe direct variation from graphs, noting that the graph of y = </a:t>
            </a:r>
            <a:r>
              <a:rPr lang="en-AU" sz="1600" kern="100" dirty="0" err="1">
                <a:effectLst/>
                <a:latin typeface="Calibri" panose="020F0502020204030204" pitchFamily="34" charset="0"/>
                <a:ea typeface="Calibri" panose="020F0502020204030204" pitchFamily="34" charset="0"/>
                <a:cs typeface="Times New Roman" panose="02020603050405020304" pitchFamily="18" charset="0"/>
              </a:rPr>
              <a:t>kx</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is a straight line passing through the origin, with its gradient k being the constant of variation</a:t>
            </a:r>
            <a:r>
              <a:rPr lang="en-AU" sz="1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81292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Recognise and describe direct variation from graphs, noting that the graph of y = </a:t>
            </a:r>
            <a:r>
              <a:rPr lang="en-AU" sz="1600" kern="100" dirty="0" err="1">
                <a:effectLst/>
                <a:latin typeface="Calibri" panose="020F0502020204030204" pitchFamily="34" charset="0"/>
                <a:ea typeface="Calibri" panose="020F0502020204030204" pitchFamily="34" charset="0"/>
                <a:cs typeface="Times New Roman" panose="02020603050405020304" pitchFamily="18" charset="0"/>
              </a:rPr>
              <a:t>kx</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is a straight line passing through the origin, with its gradient k being the constant of variation.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37239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32674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40738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5310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6291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4395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11151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451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65543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6155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62922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10733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8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993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27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96362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1263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96022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0976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86156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878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5140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90899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449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76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27655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854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63307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93626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008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65269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50322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7197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How efficient is my car?</a:t>
            </a:r>
          </a:p>
        </p:txBody>
      </p:sp>
      <p:sp>
        <p:nvSpPr>
          <p:cNvPr id="3" name="Text Placeholder 2">
            <a:extLst>
              <a:ext uri="{FF2B5EF4-FFF2-40B4-BE49-F238E27FC236}">
                <a16:creationId xmlns:a16="http://schemas.microsoft.com/office/drawing/2014/main" id="{AC691277-35A7-7533-5B87-62C9807AE9F3}"/>
              </a:ext>
            </a:extLst>
          </p:cNvPr>
          <p:cNvSpPr>
            <a:spLocks noGrp="1"/>
          </p:cNvSpPr>
          <p:nvPr>
            <p:ph type="body" sz="quarter" idx="14"/>
          </p:nvPr>
        </p:nvSpPr>
        <p:spPr/>
        <p:txBody>
          <a:bodyPr/>
          <a:lstStyle/>
          <a:p>
            <a:r>
              <a:rPr lang="en-AU" dirty="0"/>
              <a:t>Explicit teaching</a:t>
            </a:r>
          </a:p>
          <a:p>
            <a:endParaRPr lang="en-AU" dirty="0"/>
          </a:p>
        </p:txBody>
      </p:sp>
      <p:sp>
        <p:nvSpPr>
          <p:cNvPr id="7" name="Footer Placeholder 6">
            <a:extLst>
              <a:ext uri="{FF2B5EF4-FFF2-40B4-BE49-F238E27FC236}">
                <a16:creationId xmlns:a16="http://schemas.microsoft.com/office/drawing/2014/main" id="{7D52552D-EFFA-5A9C-656E-67E0E798CF6A}"/>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4B7D4-E7C0-1A97-5850-5FCCAF3B5B61}"/>
              </a:ext>
            </a:extLst>
          </p:cNvPr>
          <p:cNvSpPr>
            <a:spLocks noGrp="1"/>
          </p:cNvSpPr>
          <p:nvPr>
            <p:ph type="title"/>
          </p:nvPr>
        </p:nvSpPr>
        <p:spPr/>
        <p:txBody>
          <a:bodyPr/>
          <a:lstStyle/>
          <a:p>
            <a:r>
              <a:rPr lang="en-AU" dirty="0"/>
              <a:t>Copyright</a:t>
            </a:r>
          </a:p>
        </p:txBody>
      </p:sp>
      <p:sp>
        <p:nvSpPr>
          <p:cNvPr id="5" name="TextBox 4">
            <a:extLst>
              <a:ext uri="{FF2B5EF4-FFF2-40B4-BE49-F238E27FC236}">
                <a16:creationId xmlns:a16="http://schemas.microsoft.com/office/drawing/2014/main" id="{9AE2D91D-E471-4FF4-41EE-DD22A78292F0}"/>
              </a:ext>
            </a:extLst>
          </p:cNvPr>
          <p:cNvSpPr txBox="1"/>
          <p:nvPr/>
        </p:nvSpPr>
        <p:spPr>
          <a:xfrm>
            <a:off x="360000" y="1250002"/>
            <a:ext cx="11619797" cy="2766349"/>
          </a:xfrm>
          <a:prstGeom prst="rect">
            <a:avLst/>
          </a:prstGeom>
          <a:noFill/>
        </p:spPr>
        <p:txBody>
          <a:bodyPr wrap="square" lIns="0" tIns="0" rIns="0" bIns="0" rtlCol="0">
            <a:noAutofit/>
          </a:bodyPr>
          <a:lstStyle/>
          <a:p>
            <a:pPr algn="l">
              <a:lnSpc>
                <a:spcPct val="150000"/>
              </a:lnSpc>
            </a:pPr>
            <a:r>
              <a:rPr lang="en-AU" sz="1200" dirty="0">
                <a:solidFill>
                  <a:schemeClr val="bg1"/>
                </a:solidFill>
              </a:rPr>
              <a:t>© State of New South Wales (Department of Education), 2023</a:t>
            </a:r>
          </a:p>
          <a:p>
            <a:pPr algn="l">
              <a:lnSpc>
                <a:spcPct val="150000"/>
              </a:lnSpc>
            </a:pPr>
            <a:r>
              <a:rPr lang="en-AU" sz="1200" dirty="0">
                <a:solidFill>
                  <a:schemeClr val="bg1"/>
                </a:solidFill>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pPr>
            <a:r>
              <a:rPr lang="en-AU" sz="1200" dirty="0">
                <a:solidFill>
                  <a:schemeClr val="bg1"/>
                </a:solidFill>
              </a:rPr>
              <a:t>Copyright material available in this resource and owned by the NSW Department of Education is licensed under a </a:t>
            </a:r>
            <a:r>
              <a:rPr lang="en-AU" sz="1200" dirty="0">
                <a:solidFill>
                  <a:schemeClr val="bg1"/>
                </a:solidFill>
                <a:hlinkClick r:id="rId3"/>
              </a:rPr>
              <a:t>Creative Commons Attribution 4.0 International (CC BY 4.0) license</a:t>
            </a:r>
            <a:r>
              <a:rPr lang="en-AU" sz="1200" dirty="0">
                <a:solidFill>
                  <a:schemeClr val="bg1"/>
                </a:solidFill>
              </a:rPr>
              <a:t>.</a:t>
            </a:r>
          </a:p>
          <a:p>
            <a:pPr algn="l">
              <a:lnSpc>
                <a:spcPct val="150000"/>
              </a:lnSpc>
            </a:pPr>
            <a:r>
              <a:rPr lang="en-AU" sz="1200" dirty="0">
                <a:solidFill>
                  <a:schemeClr val="bg1"/>
                </a:solidFill>
              </a:rPr>
              <a:t>This license allows you to share and adapt the material for any purpose, even commercially.</a:t>
            </a:r>
          </a:p>
          <a:p>
            <a:pPr algn="l">
              <a:lnSpc>
                <a:spcPct val="150000"/>
              </a:lnSpc>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p:txBody>
      </p:sp>
      <p:sp>
        <p:nvSpPr>
          <p:cNvPr id="6" name="TextBox 5">
            <a:extLst>
              <a:ext uri="{FF2B5EF4-FFF2-40B4-BE49-F238E27FC236}">
                <a16:creationId xmlns:a16="http://schemas.microsoft.com/office/drawing/2014/main" id="{C2F1F668-3A1D-6F32-E7FF-FB863A0528DB}"/>
              </a:ext>
            </a:extLst>
          </p:cNvPr>
          <p:cNvSpPr txBox="1"/>
          <p:nvPr/>
        </p:nvSpPr>
        <p:spPr>
          <a:xfrm>
            <a:off x="360000" y="4337307"/>
            <a:ext cx="11631372" cy="1857737"/>
          </a:xfrm>
          <a:prstGeom prst="rect">
            <a:avLst/>
          </a:prstGeom>
          <a:noFill/>
        </p:spPr>
        <p:txBody>
          <a:bodyPr wrap="square" lIns="0" tIns="0" rIns="0" bIns="0" rtlCol="0">
            <a:noAutofit/>
          </a:bodyPr>
          <a:lstStyle/>
          <a:p>
            <a:pPr algn="l">
              <a:lnSpc>
                <a:spcPct val="150000"/>
              </a:lnSpc>
            </a:pPr>
            <a:r>
              <a:rPr lang="en-AU" sz="1200" b="1" dirty="0">
                <a:solidFill>
                  <a:schemeClr val="bg1"/>
                </a:solidFill>
              </a:rPr>
              <a:t>Links to third-party material and websites</a:t>
            </a:r>
          </a:p>
          <a:p>
            <a:pPr algn="l">
              <a:lnSpc>
                <a:spcPct val="150000"/>
              </a:lnSpc>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a:t>
            </a:r>
          </a:p>
          <a:p>
            <a:pPr algn="l"/>
            <a:endParaRPr lang="en-AU" sz="1200" dirty="0"/>
          </a:p>
        </p:txBody>
      </p:sp>
      <p:sp>
        <p:nvSpPr>
          <p:cNvPr id="2" name="Slide Number Placeholder 1">
            <a:extLst>
              <a:ext uri="{FF2B5EF4-FFF2-40B4-BE49-F238E27FC236}">
                <a16:creationId xmlns:a16="http://schemas.microsoft.com/office/drawing/2014/main" id="{EE4B51A9-B902-4E7D-7CD4-BDBE6E94BA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9960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1642E7-03FB-5B69-E5CE-651E104F52F0}"/>
              </a:ext>
            </a:extLst>
          </p:cNvPr>
          <p:cNvSpPr>
            <a:spLocks noGrp="1"/>
          </p:cNvSpPr>
          <p:nvPr>
            <p:ph type="title"/>
          </p:nvPr>
        </p:nvSpPr>
        <p:spPr>
          <a:xfrm>
            <a:off x="360000" y="360000"/>
            <a:ext cx="10080000" cy="545601"/>
          </a:xfrm>
        </p:spPr>
        <p:txBody>
          <a:bodyPr/>
          <a:lstStyle/>
          <a:p>
            <a:r>
              <a:rPr lang="en-AU" dirty="0"/>
              <a:t>Car vs bike</a:t>
            </a:r>
          </a:p>
        </p:txBody>
      </p:sp>
      <p:sp>
        <p:nvSpPr>
          <p:cNvPr id="14" name="Text Placeholder 13">
            <a:extLst>
              <a:ext uri="{FF2B5EF4-FFF2-40B4-BE49-F238E27FC236}">
                <a16:creationId xmlns:a16="http://schemas.microsoft.com/office/drawing/2014/main" id="{B110E711-C8F0-0D1B-2785-122CA680AC7F}"/>
              </a:ext>
            </a:extLst>
          </p:cNvPr>
          <p:cNvSpPr>
            <a:spLocks noGrp="1"/>
          </p:cNvSpPr>
          <p:nvPr>
            <p:ph type="body" sz="quarter" idx="18"/>
          </p:nvPr>
        </p:nvSpPr>
        <p:spPr>
          <a:xfrm>
            <a:off x="360000" y="982520"/>
            <a:ext cx="10080000" cy="310015"/>
          </a:xfrm>
        </p:spPr>
        <p:txBody>
          <a:bodyPr/>
          <a:lstStyle/>
          <a:p>
            <a:r>
              <a:rPr lang="en-AU" dirty="0"/>
              <a:t>Facts</a:t>
            </a:r>
          </a:p>
        </p:txBody>
      </p:sp>
      <p:sp>
        <p:nvSpPr>
          <p:cNvPr id="3" name="Rectangle: Rounded Corners 2">
            <a:extLst>
              <a:ext uri="{FF2B5EF4-FFF2-40B4-BE49-F238E27FC236}">
                <a16:creationId xmlns:a16="http://schemas.microsoft.com/office/drawing/2014/main" id="{6ADD1CE5-D42A-E7EB-6BDF-B1C6D6C4A853}"/>
              </a:ext>
            </a:extLst>
          </p:cNvPr>
          <p:cNvSpPr/>
          <p:nvPr/>
        </p:nvSpPr>
        <p:spPr>
          <a:xfrm>
            <a:off x="2652134" y="1667059"/>
            <a:ext cx="3279871" cy="20915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4400" numCol="1" spcCol="1270" anchor="ctr" anchorCtr="0">
            <a:noAutofit/>
          </a:bodyPr>
          <a:lstStyle/>
          <a:p>
            <a:pPr marL="0" lvl="0" indent="0" defTabSz="1200150">
              <a:lnSpc>
                <a:spcPct val="150000"/>
              </a:lnSpc>
              <a:spcBef>
                <a:spcPct val="0"/>
              </a:spcBef>
              <a:spcAft>
                <a:spcPct val="35000"/>
              </a:spcAft>
              <a:buNone/>
            </a:pPr>
            <a:r>
              <a:rPr lang="en-AU" sz="2000" kern="1200" dirty="0">
                <a:effectLst/>
                <a:ea typeface="Calibri" panose="020F0502020204030204" pitchFamily="34" charset="0"/>
              </a:rPr>
              <a:t>5 L of fuel for a car </a:t>
            </a:r>
            <a:r>
              <a:rPr lang="en-AU" sz="2000" dirty="0">
                <a:ea typeface="Calibri" panose="020F0502020204030204" pitchFamily="34" charset="0"/>
              </a:rPr>
              <a:t>is</a:t>
            </a:r>
            <a:r>
              <a:rPr lang="en-AU" sz="2000" kern="1200" dirty="0">
                <a:effectLst/>
                <a:ea typeface="Calibri" panose="020F0502020204030204" pitchFamily="34" charset="0"/>
              </a:rPr>
              <a:t> equal to an intake of 170 887 kilojoules for a person.</a:t>
            </a:r>
            <a:endParaRPr lang="en-AU" sz="2000" kern="1200" dirty="0"/>
          </a:p>
        </p:txBody>
      </p:sp>
      <p:sp>
        <p:nvSpPr>
          <p:cNvPr id="4" name="Rectangle: Rounded Corners 3">
            <a:extLst>
              <a:ext uri="{FF2B5EF4-FFF2-40B4-BE49-F238E27FC236}">
                <a16:creationId xmlns:a16="http://schemas.microsoft.com/office/drawing/2014/main" id="{460008A6-D7D7-E34A-A026-FC5694186852}"/>
              </a:ext>
            </a:extLst>
          </p:cNvPr>
          <p:cNvSpPr/>
          <p:nvPr/>
        </p:nvSpPr>
        <p:spPr>
          <a:xfrm>
            <a:off x="6259993" y="1667059"/>
            <a:ext cx="3279871" cy="20915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4400" numCol="1" spcCol="1270" anchor="ctr" anchorCtr="0">
            <a:noAutofit/>
          </a:bodyPr>
          <a:lstStyle/>
          <a:p>
            <a:pPr marL="0" lvl="0" indent="0" defTabSz="1200150">
              <a:lnSpc>
                <a:spcPct val="150000"/>
              </a:lnSpc>
              <a:spcBef>
                <a:spcPct val="0"/>
              </a:spcBef>
              <a:spcAft>
                <a:spcPct val="35000"/>
              </a:spcAft>
              <a:buNone/>
            </a:pPr>
            <a:r>
              <a:rPr lang="en-AU" sz="2000" kern="1200" dirty="0"/>
              <a:t>A car with a fuel tank of 80 L can go about 600 km</a:t>
            </a:r>
            <a:r>
              <a:rPr lang="en-AU" sz="2000" kern="1200" dirty="0">
                <a:solidFill>
                  <a:schemeClr val="bg1"/>
                </a:solidFill>
              </a:rPr>
              <a:t>.</a:t>
            </a:r>
          </a:p>
        </p:txBody>
      </p:sp>
      <p:sp>
        <p:nvSpPr>
          <p:cNvPr id="5" name="Rectangle: Rounded Corners 4">
            <a:extLst>
              <a:ext uri="{FF2B5EF4-FFF2-40B4-BE49-F238E27FC236}">
                <a16:creationId xmlns:a16="http://schemas.microsoft.com/office/drawing/2014/main" id="{C20B8D34-356F-A4BA-88F3-EA534A5EDE1E}"/>
              </a:ext>
            </a:extLst>
          </p:cNvPr>
          <p:cNvSpPr/>
          <p:nvPr/>
        </p:nvSpPr>
        <p:spPr>
          <a:xfrm>
            <a:off x="2652134" y="3974544"/>
            <a:ext cx="3279871" cy="20915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4400" numCol="1" spcCol="1270" anchor="ctr" anchorCtr="0">
            <a:noAutofit/>
          </a:bodyPr>
          <a:lstStyle/>
          <a:p>
            <a:pPr marL="0" lvl="0" indent="0" defTabSz="1200150">
              <a:lnSpc>
                <a:spcPct val="150000"/>
              </a:lnSpc>
              <a:spcBef>
                <a:spcPct val="0"/>
              </a:spcBef>
              <a:spcAft>
                <a:spcPct val="35000"/>
              </a:spcAft>
              <a:buNone/>
            </a:pPr>
            <a:r>
              <a:rPr lang="en-AU" sz="2000" kern="1200" dirty="0"/>
              <a:t>Riding a bike for </a:t>
            </a:r>
            <a:br>
              <a:rPr lang="en-AU" sz="2000" kern="1200" dirty="0"/>
            </a:br>
            <a:r>
              <a:rPr lang="en-AU" sz="2000" kern="1200" dirty="0"/>
              <a:t>1-hour burns </a:t>
            </a:r>
            <a:br>
              <a:rPr lang="en-AU" sz="2000" kern="1200" dirty="0"/>
            </a:br>
            <a:r>
              <a:rPr lang="en-AU" sz="2000" kern="1200" dirty="0"/>
              <a:t>around 1778 kilojoules</a:t>
            </a:r>
            <a:r>
              <a:rPr lang="en-AU" sz="2000" kern="1200" dirty="0">
                <a:solidFill>
                  <a:schemeClr val="bg1"/>
                </a:solidFill>
              </a:rPr>
              <a:t>.</a:t>
            </a:r>
          </a:p>
        </p:txBody>
      </p:sp>
      <p:sp>
        <p:nvSpPr>
          <p:cNvPr id="6" name="Rectangle: Rounded Corners 5">
            <a:extLst>
              <a:ext uri="{FF2B5EF4-FFF2-40B4-BE49-F238E27FC236}">
                <a16:creationId xmlns:a16="http://schemas.microsoft.com/office/drawing/2014/main" id="{030AC657-389B-B3D9-4CD5-0EF188F45EDD}"/>
              </a:ext>
            </a:extLst>
          </p:cNvPr>
          <p:cNvSpPr/>
          <p:nvPr/>
        </p:nvSpPr>
        <p:spPr>
          <a:xfrm>
            <a:off x="6259993" y="3974544"/>
            <a:ext cx="3279871" cy="20915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102870" rIns="102870" bIns="104400" numCol="1" spcCol="1270" anchor="ctr" anchorCtr="0">
            <a:noAutofit/>
          </a:bodyPr>
          <a:lstStyle/>
          <a:p>
            <a:pPr marL="0" lvl="0" indent="0" defTabSz="1200150">
              <a:lnSpc>
                <a:spcPct val="150000"/>
              </a:lnSpc>
              <a:spcBef>
                <a:spcPct val="0"/>
              </a:spcBef>
              <a:spcAft>
                <a:spcPct val="35000"/>
              </a:spcAft>
              <a:buNone/>
            </a:pPr>
            <a:r>
              <a:rPr lang="en-AU" sz="2000" kern="1200" dirty="0"/>
              <a:t>It takes around </a:t>
            </a:r>
            <a:br>
              <a:rPr lang="en-AU" sz="2000" kern="1200" dirty="0"/>
            </a:br>
            <a:r>
              <a:rPr lang="en-AU" sz="2000" kern="1200" dirty="0"/>
              <a:t>30 minutes to ride 10 km</a:t>
            </a:r>
            <a:r>
              <a:rPr lang="en-AU" sz="2000" kern="1200" dirty="0">
                <a:solidFill>
                  <a:schemeClr val="bg1"/>
                </a:solidFill>
              </a:rPr>
              <a:t>.</a:t>
            </a:r>
          </a:p>
        </p:txBody>
      </p:sp>
    </p:spTree>
    <p:extLst>
      <p:ext uri="{BB962C8B-B14F-4D97-AF65-F5344CB8AC3E}">
        <p14:creationId xmlns:p14="http://schemas.microsoft.com/office/powerpoint/2010/main" val="12832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329D16-F7A5-7E58-9108-0921651375C2}"/>
              </a:ext>
            </a:extLst>
          </p:cNvPr>
          <p:cNvSpPr>
            <a:spLocks noGrp="1"/>
          </p:cNvSpPr>
          <p:nvPr>
            <p:ph type="title"/>
          </p:nvPr>
        </p:nvSpPr>
        <p:spPr/>
        <p:txBody>
          <a:bodyPr/>
          <a:lstStyle/>
          <a:p>
            <a:r>
              <a:rPr lang="en-AU" dirty="0"/>
              <a:t>Direct relationships (1)</a:t>
            </a:r>
          </a:p>
        </p:txBody>
      </p:sp>
      <p:sp>
        <p:nvSpPr>
          <p:cNvPr id="3" name="Slide Number Placeholder 2">
            <a:extLst>
              <a:ext uri="{FF2B5EF4-FFF2-40B4-BE49-F238E27FC236}">
                <a16:creationId xmlns:a16="http://schemas.microsoft.com/office/drawing/2014/main" id="{2751D503-B528-5376-932B-6E6D912BF1E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
        <p:nvSpPr>
          <p:cNvPr id="5" name="Text Placeholder 4">
            <a:extLst>
              <a:ext uri="{FF2B5EF4-FFF2-40B4-BE49-F238E27FC236}">
                <a16:creationId xmlns:a16="http://schemas.microsoft.com/office/drawing/2014/main" id="{ACA2C5E0-907A-0B1E-9761-7B2DFCCEA452}"/>
              </a:ext>
            </a:extLst>
          </p:cNvPr>
          <p:cNvSpPr>
            <a:spLocks noGrp="1"/>
          </p:cNvSpPr>
          <p:nvPr>
            <p:ph type="body" sz="quarter" idx="18"/>
          </p:nvPr>
        </p:nvSpPr>
        <p:spPr/>
        <p:txBody>
          <a:bodyPr/>
          <a:lstStyle/>
          <a:p>
            <a:r>
              <a:rPr lang="en-AU" dirty="0"/>
              <a:t>What is it?</a:t>
            </a:r>
          </a:p>
        </p:txBody>
      </p:sp>
      <p:sp>
        <p:nvSpPr>
          <p:cNvPr id="13" name="TextBox 12">
            <a:extLst>
              <a:ext uri="{FF2B5EF4-FFF2-40B4-BE49-F238E27FC236}">
                <a16:creationId xmlns:a16="http://schemas.microsoft.com/office/drawing/2014/main" id="{656695A8-E23B-6AFE-60A6-427887B032F6}"/>
              </a:ext>
            </a:extLst>
          </p:cNvPr>
          <p:cNvSpPr txBox="1"/>
          <p:nvPr/>
        </p:nvSpPr>
        <p:spPr>
          <a:xfrm>
            <a:off x="427703" y="1757226"/>
            <a:ext cx="11473200" cy="4404515"/>
          </a:xfrm>
          <a:prstGeom prst="rect">
            <a:avLst/>
          </a:prstGeom>
          <a:noFill/>
        </p:spPr>
        <p:txBody>
          <a:bodyPr wrap="square" lIns="0" tIns="0" rIns="0" bIns="0" rtlCol="0">
            <a:noAutofit/>
          </a:bodyPr>
          <a:lstStyle/>
          <a:p>
            <a:pPr marL="342900" indent="-342900">
              <a:lnSpc>
                <a:spcPct val="150000"/>
              </a:lnSpc>
              <a:buFont typeface="Arial" panose="020B0604020202020204" pitchFamily="34" charset="0"/>
              <a:buChar char="•"/>
            </a:pPr>
            <a:r>
              <a:rPr lang="en-AU" sz="2000" b="1" dirty="0">
                <a:latin typeface="+mj-lt"/>
              </a:rPr>
              <a:t>O</a:t>
            </a:r>
            <a:r>
              <a:rPr lang="en-AU" sz="2000" b="1" i="0" dirty="0">
                <a:effectLst/>
                <a:latin typeface="+mj-lt"/>
              </a:rPr>
              <a:t>ne quantity increases (or decreases) with an increase (or decrease) in another quantity</a:t>
            </a:r>
          </a:p>
          <a:p>
            <a:pPr marL="342900" indent="-342900">
              <a:lnSpc>
                <a:spcPct val="150000"/>
              </a:lnSpc>
              <a:buFont typeface="Arial" panose="020B0604020202020204" pitchFamily="34" charset="0"/>
              <a:buChar char="•"/>
            </a:pPr>
            <a:r>
              <a:rPr lang="en-AU" sz="2000" dirty="0">
                <a:latin typeface="+mj-lt"/>
              </a:rPr>
              <a:t>Linear relationship – straight line</a:t>
            </a:r>
          </a:p>
          <a:p>
            <a:pPr marL="342900" indent="-342900">
              <a:lnSpc>
                <a:spcPct val="150000"/>
              </a:lnSpc>
              <a:buFont typeface="Arial" panose="020B0604020202020204" pitchFamily="34" charset="0"/>
              <a:buChar char="•"/>
            </a:pPr>
            <a:r>
              <a:rPr lang="en-AU" sz="2000" dirty="0">
                <a:latin typeface="+mj-lt"/>
              </a:rPr>
              <a:t>Graph always goes through (0, 0)</a:t>
            </a:r>
          </a:p>
          <a:p>
            <a:pPr marL="342900" indent="-342900">
              <a:lnSpc>
                <a:spcPct val="150000"/>
              </a:lnSpc>
              <a:buFont typeface="Arial" panose="020B0604020202020204" pitchFamily="34" charset="0"/>
              <a:buChar char="•"/>
            </a:pPr>
            <a:r>
              <a:rPr lang="en-AU" sz="2000" dirty="0">
                <a:latin typeface="+mj-lt"/>
              </a:rPr>
              <a:t>How much you earn is </a:t>
            </a:r>
            <a:r>
              <a:rPr lang="en-AU" sz="2000" b="1" dirty="0">
                <a:latin typeface="+mj-lt"/>
              </a:rPr>
              <a:t>directly proportional </a:t>
            </a:r>
            <a:r>
              <a:rPr lang="en-AU" sz="2000" dirty="0">
                <a:latin typeface="+mj-lt"/>
              </a:rPr>
              <a:t>to how much you work</a:t>
            </a:r>
          </a:p>
          <a:p>
            <a:pPr marL="342900" indent="-342900">
              <a:lnSpc>
                <a:spcPct val="150000"/>
              </a:lnSpc>
              <a:buFont typeface="Arial" panose="020B0604020202020204" pitchFamily="34" charset="0"/>
              <a:buChar char="•"/>
            </a:pPr>
            <a:r>
              <a:rPr lang="en-AU" sz="2000" dirty="0">
                <a:latin typeface="+mj-lt"/>
              </a:rPr>
              <a:t>Earnings ∝ hours worked</a:t>
            </a:r>
          </a:p>
          <a:p>
            <a:pPr algn="l"/>
            <a:endParaRPr lang="en-AU" sz="1600" dirty="0"/>
          </a:p>
        </p:txBody>
      </p:sp>
    </p:spTree>
    <p:extLst>
      <p:ext uri="{BB962C8B-B14F-4D97-AF65-F5344CB8AC3E}">
        <p14:creationId xmlns:p14="http://schemas.microsoft.com/office/powerpoint/2010/main" val="402511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329D16-F7A5-7E58-9108-0921651375C2}"/>
              </a:ext>
            </a:extLst>
          </p:cNvPr>
          <p:cNvSpPr>
            <a:spLocks noGrp="1"/>
          </p:cNvSpPr>
          <p:nvPr>
            <p:ph type="title"/>
          </p:nvPr>
        </p:nvSpPr>
        <p:spPr/>
        <p:txBody>
          <a:bodyPr/>
          <a:lstStyle/>
          <a:p>
            <a:r>
              <a:rPr lang="en-AU" dirty="0"/>
              <a:t>Direct relationships (2)</a:t>
            </a:r>
          </a:p>
        </p:txBody>
      </p:sp>
      <p:sp>
        <p:nvSpPr>
          <p:cNvPr id="3" name="Slide Number Placeholder 2">
            <a:extLst>
              <a:ext uri="{FF2B5EF4-FFF2-40B4-BE49-F238E27FC236}">
                <a16:creationId xmlns:a16="http://schemas.microsoft.com/office/drawing/2014/main" id="{2751D503-B528-5376-932B-6E6D912BF1E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
        <p:nvSpPr>
          <p:cNvPr id="5" name="Text Placeholder 4">
            <a:extLst>
              <a:ext uri="{FF2B5EF4-FFF2-40B4-BE49-F238E27FC236}">
                <a16:creationId xmlns:a16="http://schemas.microsoft.com/office/drawing/2014/main" id="{ACA2C5E0-907A-0B1E-9761-7B2DFCCEA452}"/>
              </a:ext>
            </a:extLst>
          </p:cNvPr>
          <p:cNvSpPr>
            <a:spLocks noGrp="1"/>
          </p:cNvSpPr>
          <p:nvPr>
            <p:ph type="body" sz="quarter" idx="18"/>
          </p:nvPr>
        </p:nvSpPr>
        <p:spPr/>
        <p:txBody>
          <a:bodyPr/>
          <a:lstStyle/>
          <a:p>
            <a:r>
              <a:rPr lang="en-AU" dirty="0"/>
              <a:t>Language</a:t>
            </a:r>
          </a:p>
        </p:txBody>
      </p:sp>
      <p:sp>
        <p:nvSpPr>
          <p:cNvPr id="13" name="TextBox 12">
            <a:extLst>
              <a:ext uri="{FF2B5EF4-FFF2-40B4-BE49-F238E27FC236}">
                <a16:creationId xmlns:a16="http://schemas.microsoft.com/office/drawing/2014/main" id="{656695A8-E23B-6AFE-60A6-427887B032F6}"/>
              </a:ext>
            </a:extLst>
          </p:cNvPr>
          <p:cNvSpPr txBox="1"/>
          <p:nvPr/>
        </p:nvSpPr>
        <p:spPr>
          <a:xfrm>
            <a:off x="427703" y="1756800"/>
            <a:ext cx="11473200" cy="4191903"/>
          </a:xfrm>
          <a:prstGeom prst="rect">
            <a:avLst/>
          </a:prstGeom>
          <a:noFill/>
        </p:spPr>
        <p:txBody>
          <a:bodyPr wrap="square" lIns="0" tIns="0" rIns="0" bIns="0" rtlCol="0">
            <a:noAutofit/>
          </a:bodyPr>
          <a:lstStyle/>
          <a:p>
            <a:pPr marL="342900" indent="-342900">
              <a:lnSpc>
                <a:spcPct val="150000"/>
              </a:lnSpc>
              <a:buFont typeface="Arial" panose="020B0604020202020204" pitchFamily="34" charset="0"/>
              <a:buChar char="•"/>
            </a:pPr>
            <a:r>
              <a:rPr lang="en-AU" sz="2000" dirty="0">
                <a:latin typeface="+mj-lt"/>
              </a:rPr>
              <a:t>How much you earn is </a:t>
            </a:r>
            <a:r>
              <a:rPr lang="en-AU" sz="2000" b="1" dirty="0">
                <a:latin typeface="+mj-lt"/>
              </a:rPr>
              <a:t>directly proportional </a:t>
            </a:r>
            <a:r>
              <a:rPr lang="en-AU" sz="2000" dirty="0">
                <a:latin typeface="+mj-lt"/>
              </a:rPr>
              <a:t>to how much you work</a:t>
            </a:r>
          </a:p>
          <a:p>
            <a:pPr marL="342900" indent="-342900">
              <a:lnSpc>
                <a:spcPct val="150000"/>
              </a:lnSpc>
              <a:buFont typeface="Arial" panose="020B0604020202020204" pitchFamily="34" charset="0"/>
              <a:buChar char="•"/>
            </a:pPr>
            <a:r>
              <a:rPr lang="en-AU" sz="2000" dirty="0">
                <a:latin typeface="+mj-lt"/>
              </a:rPr>
              <a:t>Earnings ∝ Hours worked</a:t>
            </a:r>
          </a:p>
          <a:p>
            <a:pPr marL="342900" indent="-342900">
              <a:lnSpc>
                <a:spcPct val="150000"/>
              </a:lnSpc>
              <a:buFont typeface="Arial" panose="020B0604020202020204" pitchFamily="34" charset="0"/>
              <a:buChar char="•"/>
            </a:pPr>
            <a:r>
              <a:rPr lang="en-AU" sz="2000" dirty="0">
                <a:latin typeface="+mj-lt"/>
              </a:rPr>
              <a:t>Earnings </a:t>
            </a:r>
            <a:r>
              <a:rPr lang="en-AU" sz="2000" b="1" dirty="0">
                <a:latin typeface="+mj-lt"/>
              </a:rPr>
              <a:t>vary directly </a:t>
            </a:r>
            <a:r>
              <a:rPr lang="en-AU" sz="2000" dirty="0">
                <a:latin typeface="+mj-lt"/>
              </a:rPr>
              <a:t>with the number of hours worked</a:t>
            </a:r>
          </a:p>
          <a:p>
            <a:pPr marL="342900" indent="-342900">
              <a:lnSpc>
                <a:spcPct val="150000"/>
              </a:lnSpc>
              <a:buFont typeface="Arial" panose="020B0604020202020204" pitchFamily="34" charset="0"/>
              <a:buChar char="•"/>
            </a:pPr>
            <a:endParaRPr lang="en-AU" sz="2000" dirty="0">
              <a:latin typeface="+mj-lt"/>
            </a:endParaRPr>
          </a:p>
          <a:p>
            <a:pPr marL="342900" indent="-342900">
              <a:lnSpc>
                <a:spcPct val="150000"/>
              </a:lnSpc>
              <a:buFont typeface="Arial" panose="020B0604020202020204" pitchFamily="34" charset="0"/>
              <a:buChar char="•"/>
            </a:pPr>
            <a:endParaRPr lang="en-AU" sz="2000" dirty="0">
              <a:latin typeface="+mj-lt"/>
            </a:endParaRPr>
          </a:p>
          <a:p>
            <a:pPr algn="l">
              <a:lnSpc>
                <a:spcPct val="150000"/>
              </a:lnSpc>
            </a:pPr>
            <a:endParaRPr lang="en-AU" sz="1600" dirty="0"/>
          </a:p>
        </p:txBody>
      </p:sp>
    </p:spTree>
    <p:extLst>
      <p:ext uri="{BB962C8B-B14F-4D97-AF65-F5344CB8AC3E}">
        <p14:creationId xmlns:p14="http://schemas.microsoft.com/office/powerpoint/2010/main" val="213986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329D16-F7A5-7E58-9108-0921651375C2}"/>
              </a:ext>
            </a:extLst>
          </p:cNvPr>
          <p:cNvSpPr>
            <a:spLocks noGrp="1"/>
          </p:cNvSpPr>
          <p:nvPr>
            <p:ph type="title"/>
          </p:nvPr>
        </p:nvSpPr>
        <p:spPr/>
        <p:txBody>
          <a:bodyPr/>
          <a:lstStyle/>
          <a:p>
            <a:r>
              <a:rPr lang="en-AU" dirty="0"/>
              <a:t>Equations of direct relationships</a:t>
            </a:r>
          </a:p>
        </p:txBody>
      </p:sp>
      <p:sp>
        <p:nvSpPr>
          <p:cNvPr id="5" name="Text Placeholder 4">
            <a:extLst>
              <a:ext uri="{FF2B5EF4-FFF2-40B4-BE49-F238E27FC236}">
                <a16:creationId xmlns:a16="http://schemas.microsoft.com/office/drawing/2014/main" id="{ACA2C5E0-907A-0B1E-9761-7B2DFCCEA452}"/>
              </a:ext>
            </a:extLst>
          </p:cNvPr>
          <p:cNvSpPr>
            <a:spLocks noGrp="1"/>
          </p:cNvSpPr>
          <p:nvPr>
            <p:ph type="body" sz="quarter" idx="18"/>
          </p:nvPr>
        </p:nvSpPr>
        <p:spPr/>
        <p:txBody>
          <a:bodyPr/>
          <a:lstStyle/>
          <a:p>
            <a:r>
              <a:rPr lang="en-AU" dirty="0"/>
              <a:t>Equation</a:t>
            </a:r>
          </a:p>
        </p:txBody>
      </p:sp>
      <p:sp>
        <p:nvSpPr>
          <p:cNvPr id="3" name="Slide Number Placeholder 2">
            <a:extLst>
              <a:ext uri="{FF2B5EF4-FFF2-40B4-BE49-F238E27FC236}">
                <a16:creationId xmlns:a16="http://schemas.microsoft.com/office/drawing/2014/main" id="{2751D503-B528-5376-932B-6E6D912BF1E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grpSp>
        <p:nvGrpSpPr>
          <p:cNvPr id="15" name="Group 14" descr="In the equation y = kx, 'y' is the Dependent variable 'k' is the Constant of variation and 'x' is the Independent variable. ">
            <a:extLst>
              <a:ext uri="{FF2B5EF4-FFF2-40B4-BE49-F238E27FC236}">
                <a16:creationId xmlns:a16="http://schemas.microsoft.com/office/drawing/2014/main" id="{9FF48658-CAEF-DF6C-FF6D-D098AA655B2A}"/>
              </a:ext>
            </a:extLst>
          </p:cNvPr>
          <p:cNvGrpSpPr/>
          <p:nvPr/>
        </p:nvGrpSpPr>
        <p:grpSpPr>
          <a:xfrm>
            <a:off x="724565" y="1786875"/>
            <a:ext cx="7984987" cy="4214111"/>
            <a:chOff x="360001" y="1916950"/>
            <a:chExt cx="7984987" cy="4214111"/>
          </a:xfrm>
        </p:grpSpPr>
        <p:sp>
          <p:nvSpPr>
            <p:cNvPr id="11" name="Speech Bubble: Rectangle with Corners Rounded 10" descr="Call out box pointing to 'y' in the equation 'y = kx'. Y is the 'Dependent variable'.">
              <a:extLst>
                <a:ext uri="{FF2B5EF4-FFF2-40B4-BE49-F238E27FC236}">
                  <a16:creationId xmlns:a16="http://schemas.microsoft.com/office/drawing/2014/main" id="{DF781449-C21A-93A6-DA50-338FC4430D7B}"/>
                </a:ext>
              </a:extLst>
            </p:cNvPr>
            <p:cNvSpPr/>
            <p:nvPr/>
          </p:nvSpPr>
          <p:spPr>
            <a:xfrm>
              <a:off x="360001" y="1916951"/>
              <a:ext cx="3309552" cy="1081377"/>
            </a:xfrm>
            <a:prstGeom prst="wedgeRoundRectCallout">
              <a:avLst>
                <a:gd name="adj1" fmla="val -6418"/>
                <a:gd name="adj2" fmla="val 9676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t>Dependent variable</a:t>
              </a:r>
            </a:p>
          </p:txBody>
        </p:sp>
        <p:sp>
          <p:nvSpPr>
            <p:cNvPr id="8" name="Speech Bubble: Rectangle with Corners Rounded 7" descr="Call out box pointing to 'k' in the equation 'y = kx'. K is the 'Constant of variation'.">
              <a:extLst>
                <a:ext uri="{FF2B5EF4-FFF2-40B4-BE49-F238E27FC236}">
                  <a16:creationId xmlns:a16="http://schemas.microsoft.com/office/drawing/2014/main" id="{B11C0775-BF5A-C889-7843-7390A3FEC2D2}"/>
                </a:ext>
              </a:extLst>
            </p:cNvPr>
            <p:cNvSpPr/>
            <p:nvPr/>
          </p:nvSpPr>
          <p:spPr>
            <a:xfrm>
              <a:off x="2223491" y="5049684"/>
              <a:ext cx="3309552" cy="1081377"/>
            </a:xfrm>
            <a:prstGeom prst="wedgeRoundRectCallout">
              <a:avLst>
                <a:gd name="adj1" fmla="val 10364"/>
                <a:gd name="adj2" fmla="val -10717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t>Constant of variation</a:t>
              </a:r>
            </a:p>
          </p:txBody>
        </p:sp>
        <p:sp>
          <p:nvSpPr>
            <p:cNvPr id="12" name="Speech Bubble: Rectangle with Corners Rounded 11" descr="Call out box pointing to 'x' in the equation 'y = kx'. X is the 'Independent variable'.">
              <a:extLst>
                <a:ext uri="{FF2B5EF4-FFF2-40B4-BE49-F238E27FC236}">
                  <a16:creationId xmlns:a16="http://schemas.microsoft.com/office/drawing/2014/main" id="{2F3192A8-CDCD-7C64-94EE-B27024A775AB}"/>
                </a:ext>
              </a:extLst>
            </p:cNvPr>
            <p:cNvSpPr/>
            <p:nvPr/>
          </p:nvSpPr>
          <p:spPr>
            <a:xfrm>
              <a:off x="5035436" y="1916950"/>
              <a:ext cx="3309552" cy="1081377"/>
            </a:xfrm>
            <a:prstGeom prst="wedgeRoundRectCallout">
              <a:avLst>
                <a:gd name="adj1" fmla="val -49502"/>
                <a:gd name="adj2" fmla="val 10616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t>Independent variable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063DFC-FA9F-F210-28E4-0548EA010C63}"/>
                    </a:ext>
                  </a:extLst>
                </p:cNvPr>
                <p:cNvSpPr txBox="1"/>
                <p:nvPr/>
              </p:nvSpPr>
              <p:spPr>
                <a:xfrm>
                  <a:off x="988644" y="3187320"/>
                  <a:ext cx="4954494" cy="134470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8000" b="0" i="1" smtClean="0">
                            <a:latin typeface="Cambria Math" panose="02040503050406030204" pitchFamily="18" charset="0"/>
                          </a:rPr>
                          <m:t>𝑦</m:t>
                        </m:r>
                        <m:r>
                          <a:rPr lang="en-AU" sz="8000" b="0" i="1" smtClean="0">
                            <a:latin typeface="Cambria Math" panose="02040503050406030204" pitchFamily="18" charset="0"/>
                          </a:rPr>
                          <m:t>=</m:t>
                        </m:r>
                        <m:r>
                          <a:rPr lang="en-AU" sz="8000" b="0" i="1" smtClean="0">
                            <a:latin typeface="Cambria Math" panose="02040503050406030204" pitchFamily="18" charset="0"/>
                          </a:rPr>
                          <m:t>𝑘𝑥</m:t>
                        </m:r>
                      </m:oMath>
                    </m:oMathPara>
                  </a14:m>
                  <a:endParaRPr lang="en-AU" sz="8000" dirty="0"/>
                </a:p>
              </p:txBody>
            </p:sp>
          </mc:Choice>
          <mc:Fallback xmlns="">
            <p:sp>
              <p:nvSpPr>
                <p:cNvPr id="7" name="TextBox 6">
                  <a:extLst>
                    <a:ext uri="{FF2B5EF4-FFF2-40B4-BE49-F238E27FC236}">
                      <a16:creationId xmlns:a16="http://schemas.microsoft.com/office/drawing/2014/main" id="{6D063DFC-FA9F-F210-28E4-0548EA010C63}"/>
                    </a:ext>
                  </a:extLst>
                </p:cNvPr>
                <p:cNvSpPr txBox="1">
                  <a:spLocks noRot="1" noChangeAspect="1" noMove="1" noResize="1" noEditPoints="1" noAdjustHandles="1" noChangeArrowheads="1" noChangeShapeType="1" noTextEdit="1"/>
                </p:cNvSpPr>
                <p:nvPr/>
              </p:nvSpPr>
              <p:spPr>
                <a:xfrm>
                  <a:off x="988644" y="3187320"/>
                  <a:ext cx="4954494" cy="1344706"/>
                </a:xfrm>
                <a:prstGeom prst="rect">
                  <a:avLst/>
                </a:prstGeom>
                <a:blipFill>
                  <a:blip r:embed="rId2"/>
                  <a:stretch>
                    <a:fillRect/>
                  </a:stretch>
                </a:blipFill>
              </p:spPr>
              <p:txBody>
                <a:bodyPr/>
                <a:lstStyle/>
                <a:p>
                  <a:r>
                    <a:rPr lang="en-AU">
                      <a:noFill/>
                    </a:rPr>
                    <a:t> </a:t>
                  </a:r>
                </a:p>
              </p:txBody>
            </p:sp>
          </mc:Fallback>
        </mc:AlternateContent>
      </p:grpSp>
    </p:spTree>
    <p:extLst>
      <p:ext uri="{BB962C8B-B14F-4D97-AF65-F5344CB8AC3E}">
        <p14:creationId xmlns:p14="http://schemas.microsoft.com/office/powerpoint/2010/main" val="88802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77B9C0-8F90-DE87-9D0F-F84ED1F4E61A}"/>
              </a:ext>
            </a:extLst>
          </p:cNvPr>
          <p:cNvSpPr>
            <a:spLocks noGrp="1"/>
          </p:cNvSpPr>
          <p:nvPr>
            <p:ph type="title"/>
          </p:nvPr>
        </p:nvSpPr>
        <p:spPr/>
        <p:txBody>
          <a:bodyPr/>
          <a:lstStyle/>
          <a:p>
            <a:r>
              <a:rPr lang="en-AU" dirty="0"/>
              <a:t>Example</a:t>
            </a:r>
          </a:p>
        </p:txBody>
      </p:sp>
      <p:sp>
        <p:nvSpPr>
          <p:cNvPr id="5" name="Text Placeholder 4">
            <a:extLst>
              <a:ext uri="{FF2B5EF4-FFF2-40B4-BE49-F238E27FC236}">
                <a16:creationId xmlns:a16="http://schemas.microsoft.com/office/drawing/2014/main" id="{DAECA6A4-36CC-3B29-0F29-4E5A5C0CE866}"/>
              </a:ext>
            </a:extLst>
          </p:cNvPr>
          <p:cNvSpPr>
            <a:spLocks noGrp="1"/>
          </p:cNvSpPr>
          <p:nvPr>
            <p:ph type="body" sz="quarter" idx="18"/>
          </p:nvPr>
        </p:nvSpPr>
        <p:spPr/>
        <p:txBody>
          <a:bodyPr/>
          <a:lstStyle/>
          <a:p>
            <a:r>
              <a:rPr lang="en-AU" dirty="0"/>
              <a:t>Problems involving variation</a:t>
            </a:r>
          </a:p>
        </p:txBody>
      </p:sp>
      <p:sp>
        <p:nvSpPr>
          <p:cNvPr id="6" name="TextBox 5">
            <a:extLst>
              <a:ext uri="{FF2B5EF4-FFF2-40B4-BE49-F238E27FC236}">
                <a16:creationId xmlns:a16="http://schemas.microsoft.com/office/drawing/2014/main" id="{4F82797C-95DD-0AAF-3280-DF0369A473BF}"/>
              </a:ext>
            </a:extLst>
          </p:cNvPr>
          <p:cNvSpPr txBox="1"/>
          <p:nvPr/>
        </p:nvSpPr>
        <p:spPr>
          <a:xfrm>
            <a:off x="360000" y="1468600"/>
            <a:ext cx="11219290" cy="1270650"/>
          </a:xfrm>
          <a:prstGeom prst="rect">
            <a:avLst/>
          </a:prstGeom>
          <a:noFill/>
        </p:spPr>
        <p:txBody>
          <a:bodyPr wrap="square" lIns="0" tIns="0" rIns="0" bIns="0" rtlCol="0">
            <a:noAutofit/>
          </a:bodyPr>
          <a:lstStyle/>
          <a:p>
            <a:pPr>
              <a:lnSpc>
                <a:spcPct val="150000"/>
              </a:lnSpc>
              <a:spcBef>
                <a:spcPts val="1200"/>
              </a:spcBef>
            </a:pPr>
            <a:r>
              <a:rPr lang="en-AU" sz="1800" dirty="0">
                <a:effectLst/>
                <a:ea typeface="Calibri" panose="020F0502020204030204" pitchFamily="34" charset="0"/>
              </a:rPr>
              <a:t>The circumference of a circle </a:t>
            </a:r>
            <a:r>
              <a:rPr lang="en-AU" sz="1800" b="1" dirty="0">
                <a:effectLst/>
                <a:ea typeface="Calibri" panose="020F0502020204030204" pitchFamily="34" charset="0"/>
              </a:rPr>
              <a:t>varies directly </a:t>
            </a:r>
            <a:r>
              <a:rPr lang="en-AU" sz="1800" dirty="0">
                <a:effectLst/>
                <a:ea typeface="Calibri" panose="020F0502020204030204" pitchFamily="34" charset="0"/>
              </a:rPr>
              <a:t>with its diameter.</a:t>
            </a:r>
          </a:p>
          <a:p>
            <a:pPr>
              <a:lnSpc>
                <a:spcPct val="150000"/>
              </a:lnSpc>
            </a:pPr>
            <a:r>
              <a:rPr lang="en-AU" sz="1800" dirty="0">
                <a:effectLst/>
                <a:ea typeface="Calibri" panose="020F0502020204030204" pitchFamily="34" charset="0"/>
              </a:rPr>
              <a:t>Given that a circle with a circumference of 15 cm has a diameter of 4.8 cm, </a:t>
            </a:r>
            <a:r>
              <a:rPr lang="en-AU" sz="1800" dirty="0">
                <a:ea typeface="Calibri" panose="020F0502020204030204" pitchFamily="34" charset="0"/>
              </a:rPr>
              <a:t>f</a:t>
            </a:r>
            <a:r>
              <a:rPr lang="en-AU" sz="1800" dirty="0">
                <a:effectLst/>
                <a:ea typeface="Calibri" panose="020F0502020204030204" pitchFamily="34" charset="0"/>
              </a:rPr>
              <a:t>ind the circumference of a circle with diameter of 3 cm.</a:t>
            </a:r>
            <a:endParaRPr lang="en-AU" sz="1800" b="0" i="1" dirty="0"/>
          </a:p>
          <a:p>
            <a:pPr algn="l">
              <a:lnSpc>
                <a:spcPct val="150000"/>
              </a:lnSpc>
            </a:pPr>
            <a:endParaRPr lang="en-AU" sz="1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DB91BC-6682-7C03-B2E2-7251941F9BBD}"/>
                  </a:ext>
                </a:extLst>
              </p:cNvPr>
              <p:cNvSpPr txBox="1"/>
              <p:nvPr/>
            </p:nvSpPr>
            <p:spPr>
              <a:xfrm>
                <a:off x="484093" y="3304928"/>
                <a:ext cx="5555312" cy="3211072"/>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𝐶𝑖𝑟𝑐𝑢𝑚𝑓𝑒𝑟𝑒𝑛𝑐𝑒</m:t>
                      </m:r>
                      <m:r>
                        <a:rPr lang="en-AU" sz="1800" b="0" i="1" smtClean="0">
                          <a:latin typeface="Cambria Math" panose="02040503050406030204" pitchFamily="18" charset="0"/>
                        </a:rPr>
                        <m:t>∝</m:t>
                      </m:r>
                      <m:r>
                        <a:rPr lang="en-AU" sz="1800" b="0" i="1" smtClean="0">
                          <a:latin typeface="Cambria Math" panose="02040503050406030204" pitchFamily="18" charset="0"/>
                        </a:rPr>
                        <m:t>𝑑𝑖𝑎𝑚𝑒𝑡𝑒𝑟</m:t>
                      </m:r>
                    </m:oMath>
                  </m:oMathPara>
                </a14:m>
                <a:br>
                  <a:rPr lang="en-AU" sz="1800" i="1" dirty="0"/>
                </a:br>
                <a:endParaRPr lang="en-AU" sz="1800" i="1"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𝑑</m:t>
                      </m:r>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m:t>
                      </m:r>
                      <m:r>
                        <a:rPr lang="en-AU" sz="1800" b="0" i="1" smtClean="0">
                          <a:latin typeface="Cambria Math" panose="02040503050406030204" pitchFamily="18" charset="0"/>
                        </a:rPr>
                        <m:t>𝑘𝑑</m:t>
                      </m:r>
                    </m:oMath>
                  </m:oMathPara>
                </a14:m>
                <a:endParaRPr lang="en-AU" sz="1800" dirty="0"/>
              </a:p>
              <a:p>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15=</m:t>
                      </m:r>
                      <m:r>
                        <a:rPr lang="en-AU" sz="1800" b="0" i="1" smtClean="0">
                          <a:latin typeface="Cambria Math" panose="02040503050406030204" pitchFamily="18" charset="0"/>
                        </a:rPr>
                        <m:t>𝑘</m:t>
                      </m:r>
                      <m:r>
                        <a:rPr lang="en-AU" sz="1800" b="0" i="1" smtClean="0">
                          <a:latin typeface="Cambria Math" panose="02040503050406030204" pitchFamily="18" charset="0"/>
                        </a:rPr>
                        <m:t>×4.8</m:t>
                      </m:r>
                    </m:oMath>
                  </m:oMathPara>
                </a14:m>
                <a:endParaRPr lang="en-AU" sz="1800" b="0" dirty="0"/>
              </a:p>
              <a:p>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15</m:t>
                          </m:r>
                        </m:num>
                        <m:den>
                          <m:r>
                            <a:rPr lang="en-AU" sz="1800" b="0" i="1" smtClean="0">
                              <a:latin typeface="Cambria Math" panose="02040503050406030204" pitchFamily="18" charset="0"/>
                            </a:rPr>
                            <m:t>4.8</m:t>
                          </m:r>
                        </m:den>
                      </m:f>
                    </m:oMath>
                  </m:oMathPara>
                </a14:m>
                <a:endParaRPr lang="en-AU" sz="1800" b="0" dirty="0"/>
              </a:p>
              <a:p>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=3.125</m:t>
                      </m:r>
                    </m:oMath>
                  </m:oMathPara>
                </a14:m>
                <a:endParaRPr lang="en-AU" sz="1800" dirty="0"/>
              </a:p>
              <a:p>
                <a:endParaRPr lang="en-AU" sz="1800" dirty="0"/>
              </a:p>
            </p:txBody>
          </p:sp>
        </mc:Choice>
        <mc:Fallback xmlns="">
          <p:sp>
            <p:nvSpPr>
              <p:cNvPr id="7" name="TextBox 6">
                <a:extLst>
                  <a:ext uri="{FF2B5EF4-FFF2-40B4-BE49-F238E27FC236}">
                    <a16:creationId xmlns:a16="http://schemas.microsoft.com/office/drawing/2014/main" id="{DADB91BC-6682-7C03-B2E2-7251941F9BBD}"/>
                  </a:ext>
                </a:extLst>
              </p:cNvPr>
              <p:cNvSpPr txBox="1">
                <a:spLocks noRot="1" noChangeAspect="1" noMove="1" noResize="1" noEditPoints="1" noAdjustHandles="1" noChangeArrowheads="1" noChangeShapeType="1" noTextEdit="1"/>
              </p:cNvSpPr>
              <p:nvPr/>
            </p:nvSpPr>
            <p:spPr>
              <a:xfrm>
                <a:off x="484093" y="3304928"/>
                <a:ext cx="5555312" cy="3211072"/>
              </a:xfrm>
              <a:prstGeom prst="rect">
                <a:avLst/>
              </a:prstGeom>
              <a:blipFill>
                <a:blip r:embed="rId3"/>
                <a:stretch>
                  <a:fillRect l="-15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43F004-08A3-E90C-2E23-9DD77ED299EA}"/>
                  </a:ext>
                </a:extLst>
              </p:cNvPr>
              <p:cNvSpPr txBox="1"/>
              <p:nvPr/>
            </p:nvSpPr>
            <p:spPr>
              <a:xfrm>
                <a:off x="6919201" y="3694542"/>
                <a:ext cx="4788706" cy="2456953"/>
              </a:xfrm>
              <a:prstGeom prst="rect">
                <a:avLst/>
              </a:prstGeom>
              <a:noFill/>
            </p:spPr>
            <p:txBody>
              <a:bodyPr wrap="square" lIns="0" tIns="0" rIns="0" bIns="0" rtlCol="0">
                <a:noAutofit/>
              </a:bodyPr>
              <a:lstStyle/>
              <a:p>
                <a:pPr algn="l">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=3.125</m:t>
                      </m:r>
                      <m:r>
                        <a:rPr lang="en-AU" sz="1800" b="0" i="1" smtClean="0">
                          <a:latin typeface="Cambria Math" panose="02040503050406030204" pitchFamily="18" charset="0"/>
                        </a:rPr>
                        <m:t>𝑑</m:t>
                      </m:r>
                    </m:oMath>
                  </m:oMathPara>
                </a14:m>
                <a:endParaRPr lang="en-AU" sz="1800" dirty="0"/>
              </a:p>
              <a:p>
                <a:pPr algn="l">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=3.125×3</m:t>
                      </m:r>
                    </m:oMath>
                  </m:oMathPara>
                </a14:m>
                <a:endParaRPr lang="en-AU" sz="1800" dirty="0"/>
              </a:p>
              <a:p>
                <a:pPr algn="l">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=9.375</m:t>
                      </m:r>
                    </m:oMath>
                  </m:oMathPara>
                </a14:m>
                <a:endParaRPr lang="en-AU" sz="1800" dirty="0"/>
              </a:p>
            </p:txBody>
          </p:sp>
        </mc:Choice>
        <mc:Fallback xmlns="">
          <p:sp>
            <p:nvSpPr>
              <p:cNvPr id="8" name="TextBox 7">
                <a:extLst>
                  <a:ext uri="{FF2B5EF4-FFF2-40B4-BE49-F238E27FC236}">
                    <a16:creationId xmlns:a16="http://schemas.microsoft.com/office/drawing/2014/main" id="{D143F004-08A3-E90C-2E23-9DD77ED299EA}"/>
                  </a:ext>
                </a:extLst>
              </p:cNvPr>
              <p:cNvSpPr txBox="1">
                <a:spLocks noRot="1" noChangeAspect="1" noMove="1" noResize="1" noEditPoints="1" noAdjustHandles="1" noChangeArrowheads="1" noChangeShapeType="1" noTextEdit="1"/>
              </p:cNvSpPr>
              <p:nvPr/>
            </p:nvSpPr>
            <p:spPr>
              <a:xfrm>
                <a:off x="6919201" y="3694542"/>
                <a:ext cx="4788706" cy="2456953"/>
              </a:xfrm>
              <a:prstGeom prst="rect">
                <a:avLst/>
              </a:prstGeo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E010F7D-76A6-07F8-2253-64BE4C8F88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53341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77B9C0-8F90-DE87-9D0F-F84ED1F4E61A}"/>
              </a:ext>
            </a:extLst>
          </p:cNvPr>
          <p:cNvSpPr>
            <a:spLocks noGrp="1"/>
          </p:cNvSpPr>
          <p:nvPr>
            <p:ph type="title"/>
          </p:nvPr>
        </p:nvSpPr>
        <p:spPr/>
        <p:txBody>
          <a:bodyPr/>
          <a:lstStyle/>
          <a:p>
            <a:r>
              <a:rPr lang="en-AU" dirty="0"/>
              <a:t>Self-explanation prompts</a:t>
            </a:r>
          </a:p>
        </p:txBody>
      </p:sp>
      <p:sp>
        <p:nvSpPr>
          <p:cNvPr id="5" name="Text Placeholder 4">
            <a:extLst>
              <a:ext uri="{FF2B5EF4-FFF2-40B4-BE49-F238E27FC236}">
                <a16:creationId xmlns:a16="http://schemas.microsoft.com/office/drawing/2014/main" id="{DAECA6A4-36CC-3B29-0F29-4E5A5C0CE866}"/>
              </a:ext>
            </a:extLst>
          </p:cNvPr>
          <p:cNvSpPr>
            <a:spLocks noGrp="1"/>
          </p:cNvSpPr>
          <p:nvPr>
            <p:ph type="body" sz="quarter" idx="18"/>
          </p:nvPr>
        </p:nvSpPr>
        <p:spPr/>
        <p:txBody>
          <a:bodyPr/>
          <a:lstStyle/>
          <a:p>
            <a:r>
              <a:rPr lang="en-AU" dirty="0"/>
              <a:t>Problems involving variation</a:t>
            </a:r>
          </a:p>
        </p:txBody>
      </p:sp>
      <p:sp>
        <p:nvSpPr>
          <p:cNvPr id="6" name="TextBox 5">
            <a:extLst>
              <a:ext uri="{FF2B5EF4-FFF2-40B4-BE49-F238E27FC236}">
                <a16:creationId xmlns:a16="http://schemas.microsoft.com/office/drawing/2014/main" id="{4F82797C-95DD-0AAF-3280-DF0369A473BF}"/>
              </a:ext>
            </a:extLst>
          </p:cNvPr>
          <p:cNvSpPr txBox="1"/>
          <p:nvPr/>
        </p:nvSpPr>
        <p:spPr>
          <a:xfrm>
            <a:off x="360000" y="1468800"/>
            <a:ext cx="11219290" cy="1121134"/>
          </a:xfrm>
          <a:prstGeom prst="rect">
            <a:avLst/>
          </a:prstGeom>
          <a:noFill/>
        </p:spPr>
        <p:txBody>
          <a:bodyPr wrap="square" lIns="0" tIns="0" rIns="0" bIns="0" rtlCol="0">
            <a:noAutofit/>
          </a:bodyPr>
          <a:lstStyle/>
          <a:p>
            <a:pPr>
              <a:lnSpc>
                <a:spcPct val="150000"/>
              </a:lnSpc>
              <a:spcBef>
                <a:spcPts val="1200"/>
              </a:spcBef>
            </a:pPr>
            <a:r>
              <a:rPr lang="en-AU" sz="1800" dirty="0">
                <a:effectLst/>
                <a:ea typeface="Calibri" panose="020F0502020204030204" pitchFamily="34" charset="0"/>
              </a:rPr>
              <a:t>The circumference of a circle </a:t>
            </a:r>
            <a:r>
              <a:rPr lang="en-AU" sz="1800" b="1" dirty="0">
                <a:effectLst/>
                <a:ea typeface="Calibri" panose="020F0502020204030204" pitchFamily="34" charset="0"/>
              </a:rPr>
              <a:t>varies directly </a:t>
            </a:r>
            <a:r>
              <a:rPr lang="en-AU" sz="1800" dirty="0">
                <a:effectLst/>
                <a:ea typeface="Calibri" panose="020F0502020204030204" pitchFamily="34" charset="0"/>
              </a:rPr>
              <a:t>with its diameter.</a:t>
            </a:r>
          </a:p>
          <a:p>
            <a:pPr>
              <a:lnSpc>
                <a:spcPct val="150000"/>
              </a:lnSpc>
            </a:pPr>
            <a:r>
              <a:rPr lang="en-AU" sz="1800" dirty="0">
                <a:effectLst/>
                <a:ea typeface="Calibri" panose="020F0502020204030204" pitchFamily="34" charset="0"/>
              </a:rPr>
              <a:t>Given that a circle with a circumference of 15 cm has a diameter of 4.8 cm. Find the circumference of a circle with diameter of 3 cm.</a:t>
            </a:r>
            <a:endParaRPr lang="en-AU" sz="1800" b="0" i="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8F0DBA-DDC4-2EC7-AFA4-0B2B26CDE155}"/>
                  </a:ext>
                </a:extLst>
              </p:cNvPr>
              <p:cNvSpPr txBox="1"/>
              <p:nvPr/>
            </p:nvSpPr>
            <p:spPr>
              <a:xfrm>
                <a:off x="486000" y="3304036"/>
                <a:ext cx="2866800" cy="778189"/>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𝐶𝑖𝑟𝑐𝑢𝑚𝑓𝑒𝑟𝑒𝑛𝑐𝑒</m:t>
                      </m:r>
                      <m:r>
                        <a:rPr lang="en-AU" sz="1800" b="0" i="1" smtClean="0">
                          <a:latin typeface="Cambria Math" panose="02040503050406030204" pitchFamily="18" charset="0"/>
                        </a:rPr>
                        <m:t>∝</m:t>
                      </m:r>
                      <m:r>
                        <a:rPr lang="en-AU" sz="1800" b="0" i="1" smtClean="0">
                          <a:latin typeface="Cambria Math" panose="02040503050406030204" pitchFamily="18" charset="0"/>
                        </a:rPr>
                        <m:t>𝑑𝑖𝑎𝑚𝑒𝑡𝑒𝑟</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𝑑</m:t>
                      </m:r>
                    </m:oMath>
                  </m:oMathPara>
                </a14:m>
                <a:endParaRPr lang="en-AU" sz="1800" dirty="0"/>
              </a:p>
            </p:txBody>
          </p:sp>
        </mc:Choice>
        <mc:Fallback xmlns="">
          <p:sp>
            <p:nvSpPr>
              <p:cNvPr id="12" name="TextBox 11">
                <a:extLst>
                  <a:ext uri="{FF2B5EF4-FFF2-40B4-BE49-F238E27FC236}">
                    <a16:creationId xmlns:a16="http://schemas.microsoft.com/office/drawing/2014/main" id="{2A8F0DBA-DDC4-2EC7-AFA4-0B2B26CDE155}"/>
                  </a:ext>
                </a:extLst>
              </p:cNvPr>
              <p:cNvSpPr txBox="1">
                <a:spLocks noRot="1" noChangeAspect="1" noMove="1" noResize="1" noEditPoints="1" noAdjustHandles="1" noChangeArrowheads="1" noChangeShapeType="1" noTextEdit="1"/>
              </p:cNvSpPr>
              <p:nvPr/>
            </p:nvSpPr>
            <p:spPr>
              <a:xfrm>
                <a:off x="486000" y="3304036"/>
                <a:ext cx="2866800" cy="778189"/>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descr="Call out box pointing to '∝' symbol. 'What does the '∝' symbol mean?'">
                <a:extLst>
                  <a:ext uri="{FF2B5EF4-FFF2-40B4-BE49-F238E27FC236}">
                    <a16:creationId xmlns:a16="http://schemas.microsoft.com/office/drawing/2014/main" id="{839E579D-5810-34E0-7311-76840FED1695}"/>
                  </a:ext>
                </a:extLst>
              </p:cNvPr>
              <p:cNvSpPr/>
              <p:nvPr/>
            </p:nvSpPr>
            <p:spPr>
              <a:xfrm>
                <a:off x="3442915" y="2746093"/>
                <a:ext cx="3196944" cy="1206000"/>
              </a:xfrm>
              <a:prstGeom prst="wedgeRoundRectCallout">
                <a:avLst>
                  <a:gd name="adj1" fmla="val -83927"/>
                  <a:gd name="adj2" fmla="val -274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nSpc>
                    <a:spcPct val="150000"/>
                  </a:lnSpc>
                </a:pPr>
                <a:r>
                  <a:rPr lang="en-AU" sz="2000" dirty="0"/>
                  <a:t>What does the </a:t>
                </a:r>
                <a14:m>
                  <m:oMath xmlns:m="http://schemas.openxmlformats.org/officeDocument/2006/math">
                    <m:r>
                      <a:rPr lang="en-AU" sz="2000" b="0" i="1" smtClean="0">
                        <a:latin typeface="Cambria Math" panose="02040503050406030204" pitchFamily="18" charset="0"/>
                        <a:ea typeface="Cambria Math" panose="02040503050406030204" pitchFamily="18" charset="0"/>
                      </a:rPr>
                      <m:t>∝</m:t>
                    </m:r>
                  </m:oMath>
                </a14:m>
                <a:r>
                  <a:rPr lang="en-AU" sz="2000" dirty="0"/>
                  <a:t> symbol mean?</a:t>
                </a:r>
              </a:p>
            </p:txBody>
          </p:sp>
        </mc:Choice>
        <mc:Fallback xmlns="">
          <p:sp>
            <p:nvSpPr>
              <p:cNvPr id="11" name="Speech Bubble: Rectangle with Corners Rounded 10" descr="Call out box pointing to '∝' symbol. 'What does the '∝' symbol mean?'">
                <a:extLst>
                  <a:ext uri="{FF2B5EF4-FFF2-40B4-BE49-F238E27FC236}">
                    <a16:creationId xmlns:a16="http://schemas.microsoft.com/office/drawing/2014/main" id="{839E579D-5810-34E0-7311-76840FED1695}"/>
                  </a:ext>
                </a:extLst>
              </p:cNvPr>
              <p:cNvSpPr>
                <a:spLocks noRot="1" noChangeAspect="1" noMove="1" noResize="1" noEditPoints="1" noAdjustHandles="1" noChangeArrowheads="1" noChangeShapeType="1" noTextEdit="1"/>
              </p:cNvSpPr>
              <p:nvPr/>
            </p:nvSpPr>
            <p:spPr>
              <a:xfrm>
                <a:off x="3442915" y="2746093"/>
                <a:ext cx="3196944" cy="1206000"/>
              </a:xfrm>
              <a:prstGeom prst="wedgeRoundRectCallout">
                <a:avLst>
                  <a:gd name="adj1" fmla="val -83927"/>
                  <a:gd name="adj2" fmla="val -2740"/>
                  <a:gd name="adj3" fmla="val 16667"/>
                </a:avLst>
              </a:prstGeom>
              <a:blipFill>
                <a:blip r:embed="rId4"/>
                <a:stretch>
                  <a:fillRect r="-570"/>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EAB952-A9FD-3444-9EF8-93AAE6E14DC2}"/>
                  </a:ext>
                </a:extLst>
              </p:cNvPr>
              <p:cNvSpPr txBox="1"/>
              <p:nvPr/>
            </p:nvSpPr>
            <p:spPr>
              <a:xfrm>
                <a:off x="486000" y="4137270"/>
                <a:ext cx="3358370" cy="1026401"/>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m:t>
                      </m:r>
                      <m:r>
                        <a:rPr lang="en-AU" sz="1800" b="0" i="1" smtClean="0">
                          <a:latin typeface="Cambria Math" panose="02040503050406030204" pitchFamily="18" charset="0"/>
                        </a:rPr>
                        <m:t>𝑘𝑑</m:t>
                      </m:r>
                    </m:oMath>
                  </m:oMathPara>
                </a14:m>
                <a:endParaRPr lang="en-AU" sz="1800" dirty="0"/>
              </a:p>
              <a:p>
                <a:pPr algn="l"/>
                <a:endParaRPr lang="en-AU" sz="1800" dirty="0"/>
              </a:p>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15=</m:t>
                      </m:r>
                      <m:r>
                        <a:rPr lang="en-AU" sz="1800" b="0" i="1" smtClean="0">
                          <a:latin typeface="Cambria Math" panose="02040503050406030204" pitchFamily="18" charset="0"/>
                        </a:rPr>
                        <m:t>𝑘</m:t>
                      </m:r>
                      <m:r>
                        <a:rPr lang="en-AU" sz="1800" b="0" i="1" smtClean="0">
                          <a:latin typeface="Cambria Math" panose="02040503050406030204" pitchFamily="18" charset="0"/>
                        </a:rPr>
                        <m:t>×4.8</m:t>
                      </m:r>
                    </m:oMath>
                  </m:oMathPara>
                </a14:m>
                <a:endParaRPr lang="en-AU" sz="1800" b="0" dirty="0"/>
              </a:p>
            </p:txBody>
          </p:sp>
        </mc:Choice>
        <mc:Fallback xmlns="">
          <p:sp>
            <p:nvSpPr>
              <p:cNvPr id="13" name="TextBox 12">
                <a:extLst>
                  <a:ext uri="{FF2B5EF4-FFF2-40B4-BE49-F238E27FC236}">
                    <a16:creationId xmlns:a16="http://schemas.microsoft.com/office/drawing/2014/main" id="{D4EAB952-A9FD-3444-9EF8-93AAE6E14DC2}"/>
                  </a:ext>
                </a:extLst>
              </p:cNvPr>
              <p:cNvSpPr txBox="1">
                <a:spLocks noRot="1" noChangeAspect="1" noMove="1" noResize="1" noEditPoints="1" noAdjustHandles="1" noChangeArrowheads="1" noChangeShapeType="1" noTextEdit="1"/>
              </p:cNvSpPr>
              <p:nvPr/>
            </p:nvSpPr>
            <p:spPr>
              <a:xfrm>
                <a:off x="486000" y="4137270"/>
                <a:ext cx="3358370" cy="1026401"/>
              </a:xfrm>
              <a:prstGeom prst="rect">
                <a:avLst/>
              </a:prstGeom>
              <a:blipFill>
                <a:blip r:embed="rId5"/>
                <a:stretch>
                  <a:fillRect l="-2541"/>
                </a:stretch>
              </a:blipFill>
            </p:spPr>
            <p:txBody>
              <a:bodyPr/>
              <a:lstStyle/>
              <a:p>
                <a:r>
                  <a:rPr lang="en-AU">
                    <a:noFill/>
                  </a:rPr>
                  <a:t> </a:t>
                </a:r>
              </a:p>
            </p:txBody>
          </p:sp>
        </mc:Fallback>
      </mc:AlternateContent>
      <p:sp>
        <p:nvSpPr>
          <p:cNvPr id="9" name="Speech Bubble: Rectangle with Corners Rounded 8" descr="Call out box pointing to equation '15 = k times 4.8'. 'Where did the values come from?'">
            <a:extLst>
              <a:ext uri="{FF2B5EF4-FFF2-40B4-BE49-F238E27FC236}">
                <a16:creationId xmlns:a16="http://schemas.microsoft.com/office/drawing/2014/main" id="{E62B7815-27E3-7379-2AAD-A3FD25C2944A}"/>
              </a:ext>
            </a:extLst>
          </p:cNvPr>
          <p:cNvSpPr/>
          <p:nvPr/>
        </p:nvSpPr>
        <p:spPr>
          <a:xfrm>
            <a:off x="3442915" y="4082225"/>
            <a:ext cx="3196944" cy="1206000"/>
          </a:xfrm>
          <a:prstGeom prst="wedgeRoundRectCallout">
            <a:avLst>
              <a:gd name="adj1" fmla="val -100119"/>
              <a:gd name="adj2" fmla="val 2503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nSpc>
                <a:spcPct val="150000"/>
              </a:lnSpc>
            </a:pPr>
            <a:r>
              <a:rPr lang="en-AU" sz="2000" dirty="0"/>
              <a:t>Where did the values come from?</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FA4953B-9085-39AB-8157-C1F6A63E5F07}"/>
                  </a:ext>
                </a:extLst>
              </p:cNvPr>
              <p:cNvSpPr txBox="1"/>
              <p:nvPr/>
            </p:nvSpPr>
            <p:spPr>
              <a:xfrm>
                <a:off x="486000" y="5358938"/>
                <a:ext cx="3248394" cy="581674"/>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15</m:t>
                          </m:r>
                        </m:num>
                        <m:den>
                          <m:r>
                            <a:rPr lang="en-AU" sz="1800" b="0" i="1" smtClean="0">
                              <a:latin typeface="Cambria Math" panose="02040503050406030204" pitchFamily="18" charset="0"/>
                            </a:rPr>
                            <m:t>4.8</m:t>
                          </m:r>
                        </m:den>
                      </m:f>
                    </m:oMath>
                  </m:oMathPara>
                </a14:m>
                <a:endParaRPr lang="en-AU" sz="1800" b="0" dirty="0"/>
              </a:p>
            </p:txBody>
          </p:sp>
        </mc:Choice>
        <mc:Fallback xmlns="">
          <p:sp>
            <p:nvSpPr>
              <p:cNvPr id="15" name="TextBox 14">
                <a:extLst>
                  <a:ext uri="{FF2B5EF4-FFF2-40B4-BE49-F238E27FC236}">
                    <a16:creationId xmlns:a16="http://schemas.microsoft.com/office/drawing/2014/main" id="{7FA4953B-9085-39AB-8157-C1F6A63E5F07}"/>
                  </a:ext>
                </a:extLst>
              </p:cNvPr>
              <p:cNvSpPr txBox="1">
                <a:spLocks noRot="1" noChangeAspect="1" noMove="1" noResize="1" noEditPoints="1" noAdjustHandles="1" noChangeArrowheads="1" noChangeShapeType="1" noTextEdit="1"/>
              </p:cNvSpPr>
              <p:nvPr/>
            </p:nvSpPr>
            <p:spPr>
              <a:xfrm>
                <a:off x="486000" y="5358938"/>
                <a:ext cx="3248394" cy="581674"/>
              </a:xfrm>
              <a:prstGeom prst="rect">
                <a:avLst/>
              </a:prstGeom>
              <a:blipFill>
                <a:blip r:embed="rId6"/>
                <a:stretch>
                  <a:fillRect/>
                </a:stretch>
              </a:blipFill>
            </p:spPr>
            <p:txBody>
              <a:bodyPr/>
              <a:lstStyle/>
              <a:p>
                <a:r>
                  <a:rPr lang="en-AU">
                    <a:noFill/>
                  </a:rPr>
                  <a:t> </a:t>
                </a:r>
              </a:p>
            </p:txBody>
          </p:sp>
        </mc:Fallback>
      </mc:AlternateContent>
      <p:sp>
        <p:nvSpPr>
          <p:cNvPr id="10" name="Speech Bubble: Rectangle with Corners Rounded 9" descr="Call out box pointing to equation 'k=15 over 4.8'. 'Why does this find the constant of variation?'">
            <a:extLst>
              <a:ext uri="{FF2B5EF4-FFF2-40B4-BE49-F238E27FC236}">
                <a16:creationId xmlns:a16="http://schemas.microsoft.com/office/drawing/2014/main" id="{0F7164FD-E05E-E54A-9C5E-67C56A9A82CE}"/>
              </a:ext>
            </a:extLst>
          </p:cNvPr>
          <p:cNvSpPr/>
          <p:nvPr/>
        </p:nvSpPr>
        <p:spPr>
          <a:xfrm>
            <a:off x="3442916" y="5418356"/>
            <a:ext cx="3196943" cy="1205220"/>
          </a:xfrm>
          <a:prstGeom prst="wedgeRoundRectCallout">
            <a:avLst>
              <a:gd name="adj1" fmla="val -112003"/>
              <a:gd name="adj2" fmla="val -4347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nSpc>
                <a:spcPct val="150000"/>
              </a:lnSpc>
            </a:pPr>
            <a:r>
              <a:rPr lang="en-AU" sz="2000" dirty="0"/>
              <a:t>Why does this find the constant of variation?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BCA6C18-2221-4D7D-BE51-5CB00B4D7A3C}"/>
                  </a:ext>
                </a:extLst>
              </p:cNvPr>
              <p:cNvSpPr txBox="1"/>
              <p:nvPr/>
            </p:nvSpPr>
            <p:spPr>
              <a:xfrm>
                <a:off x="486000" y="6151630"/>
                <a:ext cx="3556000" cy="278772"/>
              </a:xfrm>
              <a:prstGeom prst="rect">
                <a:avLst/>
              </a:prstGeom>
              <a:noFill/>
            </p:spPr>
            <p:txBody>
              <a:bodyPr wrap="square" lIns="0" tIns="0" rIns="0" bIns="0" rtlCol="0">
                <a:no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=3.125</m:t>
                      </m:r>
                    </m:oMath>
                  </m:oMathPara>
                </a14:m>
                <a:endParaRPr lang="en-AU" sz="1800" dirty="0"/>
              </a:p>
              <a:p>
                <a:pPr algn="l"/>
                <a:endParaRPr lang="en-AU" sz="1800" dirty="0"/>
              </a:p>
            </p:txBody>
          </p:sp>
        </mc:Choice>
        <mc:Fallback xmlns="">
          <p:sp>
            <p:nvSpPr>
              <p:cNvPr id="16" name="TextBox 15">
                <a:extLst>
                  <a:ext uri="{FF2B5EF4-FFF2-40B4-BE49-F238E27FC236}">
                    <a16:creationId xmlns:a16="http://schemas.microsoft.com/office/drawing/2014/main" id="{BBCA6C18-2221-4D7D-BE51-5CB00B4D7A3C}"/>
                  </a:ext>
                </a:extLst>
              </p:cNvPr>
              <p:cNvSpPr txBox="1">
                <a:spLocks noRot="1" noChangeAspect="1" noMove="1" noResize="1" noEditPoints="1" noAdjustHandles="1" noChangeArrowheads="1" noChangeShapeType="1" noTextEdit="1"/>
              </p:cNvSpPr>
              <p:nvPr/>
            </p:nvSpPr>
            <p:spPr>
              <a:xfrm>
                <a:off x="486000" y="6151630"/>
                <a:ext cx="3556000" cy="278772"/>
              </a:xfrm>
              <a:prstGeom prst="rect">
                <a:avLst/>
              </a:prstGeom>
              <a:blipFill>
                <a:blip r:embed="rId7"/>
                <a:stretch>
                  <a:fillRect l="-2401" b="-869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43F004-08A3-E90C-2E23-9DD77ED299EA}"/>
                  </a:ext>
                </a:extLst>
              </p:cNvPr>
              <p:cNvSpPr txBox="1"/>
              <p:nvPr/>
            </p:nvSpPr>
            <p:spPr>
              <a:xfrm>
                <a:off x="6920348" y="3693600"/>
                <a:ext cx="4730965" cy="2846567"/>
              </a:xfrm>
              <a:prstGeom prst="rect">
                <a:avLst/>
              </a:prstGeom>
              <a:noFill/>
            </p:spPr>
            <p:txBody>
              <a:bodyPr wrap="square" lIns="0" tIns="0" rIns="0" bIns="0" rtlCol="0">
                <a:noAutofit/>
              </a:bodyPr>
              <a:lstStyle/>
              <a:p>
                <a:pPr algn="l">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=3.125</m:t>
                      </m:r>
                      <m:r>
                        <a:rPr lang="en-AU" sz="1800" b="0" i="1" smtClean="0">
                          <a:latin typeface="Cambria Math" panose="02040503050406030204" pitchFamily="18" charset="0"/>
                        </a:rPr>
                        <m:t>𝑑</m:t>
                      </m:r>
                    </m:oMath>
                  </m:oMathPara>
                </a14:m>
                <a:endParaRPr lang="en-AU" sz="1800" dirty="0"/>
              </a:p>
              <a:p>
                <a:pPr algn="l">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=3.125×3</m:t>
                      </m:r>
                    </m:oMath>
                  </m:oMathPara>
                </a14:m>
                <a:endParaRPr lang="en-AU" sz="1800" dirty="0"/>
              </a:p>
              <a:p>
                <a:pPr algn="l">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=9.375</m:t>
                      </m:r>
                    </m:oMath>
                  </m:oMathPara>
                </a14:m>
                <a:endParaRPr lang="en-AU" sz="1800" dirty="0"/>
              </a:p>
            </p:txBody>
          </p:sp>
        </mc:Choice>
        <mc:Fallback xmlns="">
          <p:sp>
            <p:nvSpPr>
              <p:cNvPr id="8" name="TextBox 7">
                <a:extLst>
                  <a:ext uri="{FF2B5EF4-FFF2-40B4-BE49-F238E27FC236}">
                    <a16:creationId xmlns:a16="http://schemas.microsoft.com/office/drawing/2014/main" id="{D143F004-08A3-E90C-2E23-9DD77ED299EA}"/>
                  </a:ext>
                </a:extLst>
              </p:cNvPr>
              <p:cNvSpPr txBox="1">
                <a:spLocks noRot="1" noChangeAspect="1" noMove="1" noResize="1" noEditPoints="1" noAdjustHandles="1" noChangeArrowheads="1" noChangeShapeType="1" noTextEdit="1"/>
              </p:cNvSpPr>
              <p:nvPr/>
            </p:nvSpPr>
            <p:spPr>
              <a:xfrm>
                <a:off x="6920348" y="3693600"/>
                <a:ext cx="4730965" cy="2846567"/>
              </a:xfrm>
              <a:prstGeom prst="rect">
                <a:avLst/>
              </a:prstGeom>
              <a:blipFill>
                <a:blip r:embed="rId8"/>
                <a:stretch>
                  <a:fillRect/>
                </a:stretch>
              </a:blipFill>
            </p:spPr>
            <p:txBody>
              <a:bodyPr/>
              <a:lstStyle/>
              <a:p>
                <a:r>
                  <a:rPr lang="en-AU">
                    <a:noFill/>
                  </a:rPr>
                  <a:t> </a:t>
                </a:r>
              </a:p>
            </p:txBody>
          </p:sp>
        </mc:Fallback>
      </mc:AlternateContent>
      <p:sp>
        <p:nvSpPr>
          <p:cNvPr id="2" name="Speech Bubble: Rectangle with Corners Rounded 1" descr="Callout box pointing to the multiplier '3' in 'C = 3.125 times 3'.'">
            <a:extLst>
              <a:ext uri="{FF2B5EF4-FFF2-40B4-BE49-F238E27FC236}">
                <a16:creationId xmlns:a16="http://schemas.microsoft.com/office/drawing/2014/main" id="{D1EAEF3B-E1E8-1035-8197-B13110BB6723}"/>
              </a:ext>
            </a:extLst>
          </p:cNvPr>
          <p:cNvSpPr/>
          <p:nvPr/>
        </p:nvSpPr>
        <p:spPr>
          <a:xfrm>
            <a:off x="8402919" y="5418780"/>
            <a:ext cx="3248394" cy="1187220"/>
          </a:xfrm>
          <a:prstGeom prst="wedgeRoundRectCallout">
            <a:avLst>
              <a:gd name="adj1" fmla="val -50116"/>
              <a:gd name="adj2" fmla="val -9997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did we substitute this value here?</a:t>
            </a:r>
          </a:p>
        </p:txBody>
      </p:sp>
      <p:sp>
        <p:nvSpPr>
          <p:cNvPr id="3" name="Slide Number Placeholder 2">
            <a:extLst>
              <a:ext uri="{FF2B5EF4-FFF2-40B4-BE49-F238E27FC236}">
                <a16:creationId xmlns:a16="http://schemas.microsoft.com/office/drawing/2014/main" id="{6E010F7D-76A6-07F8-2253-64BE4C8F88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80431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77B9C0-8F90-DE87-9D0F-F84ED1F4E61A}"/>
              </a:ext>
            </a:extLst>
          </p:cNvPr>
          <p:cNvSpPr>
            <a:spLocks noGrp="1"/>
          </p:cNvSpPr>
          <p:nvPr>
            <p:ph type="title"/>
          </p:nvPr>
        </p:nvSpPr>
        <p:spPr/>
        <p:txBody>
          <a:bodyPr/>
          <a:lstStyle/>
          <a:p>
            <a:r>
              <a:rPr lang="en-AU" dirty="0"/>
              <a:t>Your turn</a:t>
            </a:r>
          </a:p>
        </p:txBody>
      </p:sp>
      <p:sp>
        <p:nvSpPr>
          <p:cNvPr id="5" name="Text Placeholder 4">
            <a:extLst>
              <a:ext uri="{FF2B5EF4-FFF2-40B4-BE49-F238E27FC236}">
                <a16:creationId xmlns:a16="http://schemas.microsoft.com/office/drawing/2014/main" id="{DAECA6A4-36CC-3B29-0F29-4E5A5C0CE866}"/>
              </a:ext>
            </a:extLst>
          </p:cNvPr>
          <p:cNvSpPr>
            <a:spLocks noGrp="1"/>
          </p:cNvSpPr>
          <p:nvPr>
            <p:ph type="body" sz="quarter" idx="18"/>
          </p:nvPr>
        </p:nvSpPr>
        <p:spPr/>
        <p:txBody>
          <a:bodyPr/>
          <a:lstStyle/>
          <a:p>
            <a:r>
              <a:rPr lang="en-AU" dirty="0"/>
              <a:t>Problems involving variation</a:t>
            </a:r>
          </a:p>
        </p:txBody>
      </p:sp>
      <p:sp>
        <p:nvSpPr>
          <p:cNvPr id="8" name="TextBox 7">
            <a:extLst>
              <a:ext uri="{FF2B5EF4-FFF2-40B4-BE49-F238E27FC236}">
                <a16:creationId xmlns:a16="http://schemas.microsoft.com/office/drawing/2014/main" id="{9010850B-4ED1-E52A-FD3B-2DA4B5455743}"/>
              </a:ext>
            </a:extLst>
          </p:cNvPr>
          <p:cNvSpPr txBox="1"/>
          <p:nvPr/>
        </p:nvSpPr>
        <p:spPr>
          <a:xfrm>
            <a:off x="360000" y="1436400"/>
            <a:ext cx="11360223" cy="4452730"/>
          </a:xfrm>
          <a:prstGeom prst="rect">
            <a:avLst/>
          </a:prstGeom>
          <a:noFill/>
        </p:spPr>
        <p:txBody>
          <a:bodyPr wrap="square" lIns="0" tIns="0" rIns="0" bIns="0" rtlCol="0">
            <a:noAutofit/>
          </a:bodyPr>
          <a:lstStyle/>
          <a:p>
            <a:pPr>
              <a:lnSpc>
                <a:spcPct val="150000"/>
              </a:lnSpc>
              <a:spcBef>
                <a:spcPts val="1200"/>
              </a:spcBef>
            </a:pPr>
            <a:r>
              <a:rPr lang="en-AU" sz="1800" b="0" i="0" dirty="0">
                <a:solidFill>
                  <a:srgbClr val="333333"/>
                </a:solidFill>
                <a:effectLst/>
                <a:cs typeface="Arial" panose="020B0604020202020204" pitchFamily="34" charset="0"/>
              </a:rPr>
              <a:t>The quantity of boxes made is directly proportional to the number of blocks. </a:t>
            </a:r>
          </a:p>
          <a:p>
            <a:pPr>
              <a:lnSpc>
                <a:spcPct val="150000"/>
              </a:lnSpc>
              <a:spcBef>
                <a:spcPts val="1200"/>
              </a:spcBef>
            </a:pPr>
            <a:r>
              <a:rPr lang="en-AU" sz="1800" b="0" i="0" dirty="0">
                <a:solidFill>
                  <a:srgbClr val="333333"/>
                </a:solidFill>
                <a:effectLst/>
                <a:cs typeface="Arial" panose="020B0604020202020204" pitchFamily="34" charset="0"/>
              </a:rPr>
              <a:t>The number of blocks needed for 40 boxes is 160. How many blocks are needed for a 6 boxes?</a:t>
            </a:r>
            <a:endParaRPr lang="en-AU" sz="1800" dirty="0">
              <a:cs typeface="Arial" panose="020B0604020202020204" pitchFamily="34" charset="0"/>
            </a:endParaRPr>
          </a:p>
        </p:txBody>
      </p:sp>
      <p:sp>
        <p:nvSpPr>
          <p:cNvPr id="3" name="Slide Number Placeholder 2">
            <a:extLst>
              <a:ext uri="{FF2B5EF4-FFF2-40B4-BE49-F238E27FC236}">
                <a16:creationId xmlns:a16="http://schemas.microsoft.com/office/drawing/2014/main" id="{6E010F7D-76A6-07F8-2253-64BE4C8F88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6330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77B9C0-8F90-DE87-9D0F-F84ED1F4E61A}"/>
              </a:ext>
            </a:extLst>
          </p:cNvPr>
          <p:cNvSpPr>
            <a:spLocks noGrp="1"/>
          </p:cNvSpPr>
          <p:nvPr>
            <p:ph type="title"/>
          </p:nvPr>
        </p:nvSpPr>
        <p:spPr/>
        <p:txBody>
          <a:bodyPr/>
          <a:lstStyle/>
          <a:p>
            <a:r>
              <a:rPr lang="en-AU" dirty="0"/>
              <a:t>Solution</a:t>
            </a:r>
          </a:p>
        </p:txBody>
      </p:sp>
      <p:sp>
        <p:nvSpPr>
          <p:cNvPr id="5" name="Text Placeholder 4">
            <a:extLst>
              <a:ext uri="{FF2B5EF4-FFF2-40B4-BE49-F238E27FC236}">
                <a16:creationId xmlns:a16="http://schemas.microsoft.com/office/drawing/2014/main" id="{DAECA6A4-36CC-3B29-0F29-4E5A5C0CE866}"/>
              </a:ext>
            </a:extLst>
          </p:cNvPr>
          <p:cNvSpPr>
            <a:spLocks noGrp="1"/>
          </p:cNvSpPr>
          <p:nvPr>
            <p:ph type="body" sz="quarter" idx="18"/>
          </p:nvPr>
        </p:nvSpPr>
        <p:spPr/>
        <p:txBody>
          <a:bodyPr/>
          <a:lstStyle/>
          <a:p>
            <a:r>
              <a:rPr lang="en-AU" dirty="0"/>
              <a:t>Problems involving variation</a:t>
            </a:r>
          </a:p>
        </p:txBody>
      </p:sp>
      <p:sp>
        <p:nvSpPr>
          <p:cNvPr id="8" name="TextBox 7">
            <a:extLst>
              <a:ext uri="{FF2B5EF4-FFF2-40B4-BE49-F238E27FC236}">
                <a16:creationId xmlns:a16="http://schemas.microsoft.com/office/drawing/2014/main" id="{9010850B-4ED1-E52A-FD3B-2DA4B5455743}"/>
              </a:ext>
            </a:extLst>
          </p:cNvPr>
          <p:cNvSpPr txBox="1"/>
          <p:nvPr/>
        </p:nvSpPr>
        <p:spPr>
          <a:xfrm>
            <a:off x="360000" y="1437105"/>
            <a:ext cx="11360223" cy="1004887"/>
          </a:xfrm>
          <a:prstGeom prst="rect">
            <a:avLst/>
          </a:prstGeom>
          <a:noFill/>
        </p:spPr>
        <p:txBody>
          <a:bodyPr wrap="square" lIns="0" tIns="0" rIns="0" bIns="0" rtlCol="0">
            <a:noAutofit/>
          </a:bodyPr>
          <a:lstStyle/>
          <a:p>
            <a:pPr>
              <a:lnSpc>
                <a:spcPct val="150000"/>
              </a:lnSpc>
              <a:spcBef>
                <a:spcPts val="1200"/>
              </a:spcBef>
            </a:pPr>
            <a:r>
              <a:rPr lang="en-AU" sz="1800" b="0" i="0" dirty="0">
                <a:solidFill>
                  <a:srgbClr val="333333"/>
                </a:solidFill>
                <a:effectLst/>
                <a:cs typeface="Arial" panose="020B0604020202020204" pitchFamily="34" charset="0"/>
              </a:rPr>
              <a:t>The quantity of boxes made is directly proportional to the number of blocks. </a:t>
            </a:r>
          </a:p>
          <a:p>
            <a:pPr>
              <a:lnSpc>
                <a:spcPct val="150000"/>
              </a:lnSpc>
              <a:spcBef>
                <a:spcPts val="1200"/>
              </a:spcBef>
            </a:pPr>
            <a:r>
              <a:rPr lang="en-AU" sz="1800" b="0" i="0" dirty="0">
                <a:solidFill>
                  <a:srgbClr val="333333"/>
                </a:solidFill>
                <a:effectLst/>
                <a:cs typeface="Arial" panose="020B0604020202020204" pitchFamily="34" charset="0"/>
              </a:rPr>
              <a:t>The number of blocks needed for 40 boxes is 160. How many blocks are needed for a 6 boxes?</a:t>
            </a:r>
          </a:p>
          <a:p>
            <a:pPr>
              <a:lnSpc>
                <a:spcPct val="150000"/>
              </a:lnSpc>
              <a:spcBef>
                <a:spcPts val="1200"/>
              </a:spcBef>
            </a:pPr>
            <a:endParaRPr lang="en-AU" sz="1800" b="0" dirty="0">
              <a:cs typeface="Arial" panose="020B0604020202020204" pitchFamily="34" charset="0"/>
            </a:endParaRPr>
          </a:p>
          <a:p>
            <a:pPr>
              <a:lnSpc>
                <a:spcPct val="150000"/>
              </a:lnSpc>
              <a:spcBef>
                <a:spcPts val="1200"/>
              </a:spcBef>
            </a:pPr>
            <a:endParaRPr lang="en-AU" sz="1800" dirty="0">
              <a:cs typeface="Arial" panose="020B0604020202020204" pitchFamily="34" charset="0"/>
            </a:endParaRPr>
          </a:p>
          <a:p>
            <a:pPr>
              <a:lnSpc>
                <a:spcPct val="150000"/>
              </a:lnSpc>
              <a:spcBef>
                <a:spcPts val="1200"/>
              </a:spcBef>
            </a:pPr>
            <a:endParaRPr lang="en-AU" sz="1800" dirty="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E6A18C-DA9C-A79A-6F60-4BCFBAFBC682}"/>
                  </a:ext>
                </a:extLst>
              </p:cNvPr>
              <p:cNvSpPr txBox="1"/>
              <p:nvPr/>
            </p:nvSpPr>
            <p:spPr>
              <a:xfrm>
                <a:off x="581024" y="2575907"/>
                <a:ext cx="4419601" cy="4016140"/>
              </a:xfrm>
              <a:prstGeom prst="rect">
                <a:avLst/>
              </a:prstGeom>
              <a:noFill/>
            </p:spPr>
            <p:txBody>
              <a:bodyPr wrap="square" lIns="0" tIns="0" rIns="0" bIns="0" rtlCol="0">
                <a:noAutofit/>
              </a:bodyPr>
              <a:lstStyle/>
              <a:p>
                <a:pPr>
                  <a:lnSpc>
                    <a:spcPct val="15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𝐵𝑜𝑥𝑒𝑠</m:t>
                      </m:r>
                      <m:r>
                        <a:rPr lang="en-AU" sz="1800" b="0" i="1" smtClean="0">
                          <a:latin typeface="Cambria Math" panose="02040503050406030204" pitchFamily="18" charset="0"/>
                          <a:cs typeface="Arial" panose="020B0604020202020204" pitchFamily="34" charset="0"/>
                        </a:rPr>
                        <m:t> </m:t>
                      </m:r>
                      <m:d>
                        <m:dPr>
                          <m:ctrlPr>
                            <a:rPr lang="en-AU" sz="1800" b="0" i="1" smtClean="0">
                              <a:latin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cs typeface="Arial" panose="020B0604020202020204" pitchFamily="34" charset="0"/>
                            </a:rPr>
                            <m:t>𝐵</m:t>
                          </m:r>
                        </m:e>
                      </m:d>
                      <m:r>
                        <a:rPr lang="en-AU" sz="1800" b="0" i="1" smtClean="0">
                          <a:latin typeface="Cambria Math" panose="02040503050406030204" pitchFamily="18" charset="0"/>
                          <a:cs typeface="Arial" panose="020B0604020202020204" pitchFamily="34" charset="0"/>
                        </a:rPr>
                        <m:t>𝛼</m:t>
                      </m:r>
                      <m:r>
                        <a:rPr lang="en-AU" sz="1800" b="0" i="1"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𝑛𝑢𝑚𝑏𝑒𝑟</m:t>
                      </m:r>
                      <m:r>
                        <a:rPr lang="en-AU" sz="1800" b="0" i="1"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𝑜𝑓</m:t>
                      </m:r>
                      <m:r>
                        <a:rPr lang="en-AU" sz="1800" b="0" i="1"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𝑏𝑙𝑜𝑐𝑘𝑠</m:t>
                      </m:r>
                      <m:r>
                        <a:rPr lang="en-AU" sz="1800" b="0" i="1" smtClean="0">
                          <a:latin typeface="Cambria Math" panose="02040503050406030204" pitchFamily="18" charset="0"/>
                          <a:cs typeface="Arial" panose="020B0604020202020204" pitchFamily="34" charset="0"/>
                        </a:rPr>
                        <m:t> </m:t>
                      </m:r>
                      <m:d>
                        <m:dPr>
                          <m:ctrlPr>
                            <a:rPr lang="en-AU" sz="1800" b="0" i="1" smtClean="0">
                              <a:latin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cs typeface="Arial" panose="020B0604020202020204" pitchFamily="34" charset="0"/>
                            </a:rPr>
                            <m:t>𝑛</m:t>
                          </m:r>
                        </m:e>
                      </m:d>
                    </m:oMath>
                  </m:oMathPara>
                </a14:m>
                <a:endParaRPr lang="en-AU" sz="1800" b="0" dirty="0">
                  <a:cs typeface="Arial" panose="020B0604020202020204" pitchFamily="34" charset="0"/>
                </a:endParaRPr>
              </a:p>
              <a:p>
                <a:pPr>
                  <a:lnSpc>
                    <a:spcPct val="15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𝐵</m:t>
                      </m:r>
                      <m:r>
                        <a:rPr lang="en-AU" sz="1800" b="0" i="1"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𝛼</m:t>
                      </m:r>
                      <m:r>
                        <a:rPr lang="en-AU" sz="1800" b="0" i="1"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𝑛</m:t>
                      </m:r>
                    </m:oMath>
                  </m:oMathPara>
                </a14:m>
                <a:endParaRPr lang="en-AU" sz="1800" dirty="0">
                  <a:cs typeface="Arial" panose="020B0604020202020204" pitchFamily="34" charset="0"/>
                </a:endParaRPr>
              </a:p>
              <a:p>
                <a:pPr>
                  <a:lnSpc>
                    <a:spcPct val="15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𝐵</m:t>
                      </m:r>
                      <m:r>
                        <a:rPr lang="en-AU" sz="1800" b="0" i="1" smtClean="0">
                          <a:latin typeface="Cambria Math" panose="02040503050406030204" pitchFamily="18" charset="0"/>
                          <a:cs typeface="Arial" panose="020B0604020202020204" pitchFamily="34" charset="0"/>
                        </a:rPr>
                        <m:t>=</m:t>
                      </m:r>
                      <m:r>
                        <a:rPr lang="en-AU" sz="1800" b="0" i="1" smtClean="0">
                          <a:latin typeface="Cambria Math" panose="02040503050406030204" pitchFamily="18" charset="0"/>
                          <a:cs typeface="Arial" panose="020B0604020202020204" pitchFamily="34" charset="0"/>
                        </a:rPr>
                        <m:t>𝑘𝑛</m:t>
                      </m:r>
                    </m:oMath>
                  </m:oMathPara>
                </a14:m>
                <a:endParaRPr lang="en-AU" sz="1800" b="0" dirty="0">
                  <a:cs typeface="Arial" panose="020B0604020202020204" pitchFamily="34" charset="0"/>
                </a:endParaRPr>
              </a:p>
              <a:p>
                <a:pPr>
                  <a:lnSpc>
                    <a:spcPct val="15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40=</m:t>
                      </m:r>
                      <m:r>
                        <a:rPr lang="en-AU" sz="1800" b="0" i="1" smtClean="0">
                          <a:latin typeface="Cambria Math" panose="02040503050406030204" pitchFamily="18" charset="0"/>
                          <a:cs typeface="Arial" panose="020B0604020202020204" pitchFamily="34" charset="0"/>
                        </a:rPr>
                        <m:t>𝑘</m:t>
                      </m:r>
                      <m:r>
                        <a:rPr lang="en-AU" sz="1800" b="0" i="1" smtClean="0">
                          <a:latin typeface="Cambria Math" panose="02040503050406030204" pitchFamily="18" charset="0"/>
                          <a:cs typeface="Arial" panose="020B0604020202020204" pitchFamily="34" charset="0"/>
                        </a:rPr>
                        <m:t>×160</m:t>
                      </m:r>
                    </m:oMath>
                  </m:oMathPara>
                </a14:m>
                <a:endParaRPr lang="en-AU" sz="1800" dirty="0">
                  <a:cs typeface="Arial" panose="020B0604020202020204" pitchFamily="34" charset="0"/>
                </a:endParaRPr>
              </a:p>
              <a:p>
                <a:pPr>
                  <a:lnSpc>
                    <a:spcPct val="15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𝑘</m:t>
                      </m:r>
                      <m:r>
                        <a:rPr lang="en-AU" sz="1800" b="0" i="1" smtClean="0">
                          <a:latin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cs typeface="Arial" panose="020B0604020202020204" pitchFamily="34" charset="0"/>
                            </a:rPr>
                            <m:t>40</m:t>
                          </m:r>
                        </m:num>
                        <m:den>
                          <m:r>
                            <a:rPr lang="en-AU" sz="1800" b="0" i="1" smtClean="0">
                              <a:latin typeface="Cambria Math" panose="02040503050406030204" pitchFamily="18" charset="0"/>
                              <a:cs typeface="Arial" panose="020B0604020202020204" pitchFamily="34" charset="0"/>
                            </a:rPr>
                            <m:t>160</m:t>
                          </m:r>
                        </m:den>
                      </m:f>
                    </m:oMath>
                  </m:oMathPara>
                </a14:m>
                <a:endParaRPr lang="en-AU" sz="1800" b="0" dirty="0">
                  <a:cs typeface="Arial" panose="020B0604020202020204" pitchFamily="34" charset="0"/>
                </a:endParaRPr>
              </a:p>
              <a:p>
                <a:pPr>
                  <a:lnSpc>
                    <a:spcPct val="15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𝑘</m:t>
                      </m:r>
                      <m:r>
                        <a:rPr lang="en-AU" sz="1800" b="0" i="1" smtClean="0">
                          <a:latin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cs typeface="Arial" panose="020B0604020202020204" pitchFamily="34" charset="0"/>
                            </a:rPr>
                            <m:t>4</m:t>
                          </m:r>
                        </m:den>
                      </m:f>
                    </m:oMath>
                  </m:oMathPara>
                </a14:m>
                <a:endParaRPr lang="en-AU" sz="1800" b="0" dirty="0">
                  <a:cs typeface="Arial" panose="020B0604020202020204" pitchFamily="34" charset="0"/>
                </a:endParaRPr>
              </a:p>
              <a:p>
                <a:pPr>
                  <a:lnSpc>
                    <a:spcPct val="15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𝐵</m:t>
                      </m:r>
                      <m:r>
                        <a:rPr lang="en-AU" sz="1800" b="0" i="1" smtClean="0">
                          <a:latin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cs typeface="Arial" panose="020B0604020202020204" pitchFamily="34" charset="0"/>
                            </a:rPr>
                            <m:t>4</m:t>
                          </m:r>
                        </m:den>
                      </m:f>
                      <m:r>
                        <a:rPr lang="en-AU" sz="1800" b="0" i="1" smtClean="0">
                          <a:latin typeface="Cambria Math" panose="02040503050406030204" pitchFamily="18" charset="0"/>
                          <a:cs typeface="Arial" panose="020B0604020202020204" pitchFamily="34" charset="0"/>
                        </a:rPr>
                        <m:t>𝑛</m:t>
                      </m:r>
                    </m:oMath>
                  </m:oMathPara>
                </a14:m>
                <a:endParaRPr lang="en-AU" sz="1800" b="0" dirty="0">
                  <a:cs typeface="Arial" panose="020B0604020202020204" pitchFamily="34" charset="0"/>
                </a:endParaRPr>
              </a:p>
              <a:p>
                <a:pPr>
                  <a:lnSpc>
                    <a:spcPct val="150000"/>
                  </a:lnSpc>
                  <a:spcBef>
                    <a:spcPts val="1200"/>
                  </a:spcBef>
                </a:pPr>
                <a:endParaRPr lang="en-AU" sz="1800" b="0" dirty="0">
                  <a:cs typeface="Arial" panose="020B0604020202020204" pitchFamily="34" charset="0"/>
                </a:endParaRPr>
              </a:p>
              <a:p>
                <a:endParaRPr lang="en-AU" sz="1800" dirty="0"/>
              </a:p>
            </p:txBody>
          </p:sp>
        </mc:Choice>
        <mc:Fallback xmlns="">
          <p:sp>
            <p:nvSpPr>
              <p:cNvPr id="6" name="TextBox 5">
                <a:extLst>
                  <a:ext uri="{FF2B5EF4-FFF2-40B4-BE49-F238E27FC236}">
                    <a16:creationId xmlns:a16="http://schemas.microsoft.com/office/drawing/2014/main" id="{2AE6A18C-DA9C-A79A-6F60-4BCFBAFBC682}"/>
                  </a:ext>
                </a:extLst>
              </p:cNvPr>
              <p:cNvSpPr txBox="1">
                <a:spLocks noRot="1" noChangeAspect="1" noMove="1" noResize="1" noEditPoints="1" noAdjustHandles="1" noChangeArrowheads="1" noChangeShapeType="1" noTextEdit="1"/>
              </p:cNvSpPr>
              <p:nvPr/>
            </p:nvSpPr>
            <p:spPr>
              <a:xfrm>
                <a:off x="581024" y="2575907"/>
                <a:ext cx="4419601" cy="4016140"/>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53F4359-A5B9-A269-B8D2-AB8F0245F749}"/>
                  </a:ext>
                </a:extLst>
              </p:cNvPr>
              <p:cNvSpPr txBox="1"/>
              <p:nvPr/>
            </p:nvSpPr>
            <p:spPr>
              <a:xfrm>
                <a:off x="6183966" y="2828927"/>
                <a:ext cx="3438525" cy="1127498"/>
              </a:xfrm>
              <a:prstGeom prst="rect">
                <a:avLst/>
              </a:prstGeom>
              <a:noFill/>
            </p:spPr>
            <p:txBody>
              <a:bodyPr wrap="square" lIns="0" tIns="0" rIns="0" bIns="0" rtlCol="0">
                <a:noAutofit/>
              </a:bodyPr>
              <a:lstStyle/>
              <a:p>
                <a:pPr algn="l"/>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6=</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4</m:t>
                          </m:r>
                        </m:den>
                      </m:f>
                      <m:r>
                        <a:rPr lang="en-AU" sz="1800" b="0" i="1" smtClean="0">
                          <a:latin typeface="Cambria Math" panose="02040503050406030204" pitchFamily="18" charset="0"/>
                        </a:rPr>
                        <m:t>𝑛</m:t>
                      </m:r>
                    </m:oMath>
                  </m:oMathPara>
                </a14:m>
                <a:endParaRPr lang="en-AU" sz="1800" b="0" dirty="0"/>
              </a:p>
              <a:p>
                <a:pPr algn="l"/>
                <a:br>
                  <a:rPr lang="en-AU" sz="1800" dirty="0"/>
                </a:b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𝑛</m:t>
                      </m:r>
                      <m:r>
                        <a:rPr lang="en-AU" sz="1800" b="0" i="1" smtClean="0">
                          <a:latin typeface="Cambria Math" panose="02040503050406030204" pitchFamily="18" charset="0"/>
                        </a:rPr>
                        <m:t>=24</m:t>
                      </m:r>
                    </m:oMath>
                  </m:oMathPara>
                </a14:m>
                <a:endParaRPr lang="en-AU" sz="1800" b="0" dirty="0"/>
              </a:p>
              <a:p>
                <a:pPr algn="l"/>
                <a:endParaRPr lang="en-AU" sz="1800" dirty="0"/>
              </a:p>
            </p:txBody>
          </p:sp>
        </mc:Choice>
        <mc:Fallback xmlns="">
          <p:sp>
            <p:nvSpPr>
              <p:cNvPr id="7" name="TextBox 6">
                <a:extLst>
                  <a:ext uri="{FF2B5EF4-FFF2-40B4-BE49-F238E27FC236}">
                    <a16:creationId xmlns:a16="http://schemas.microsoft.com/office/drawing/2014/main" id="{F53F4359-A5B9-A269-B8D2-AB8F0245F749}"/>
                  </a:ext>
                </a:extLst>
              </p:cNvPr>
              <p:cNvSpPr txBox="1">
                <a:spLocks noRot="1" noChangeAspect="1" noMove="1" noResize="1" noEditPoints="1" noAdjustHandles="1" noChangeArrowheads="1" noChangeShapeType="1" noTextEdit="1"/>
              </p:cNvSpPr>
              <p:nvPr/>
            </p:nvSpPr>
            <p:spPr>
              <a:xfrm>
                <a:off x="6183966" y="2828927"/>
                <a:ext cx="3438525" cy="1127498"/>
              </a:xfrm>
              <a:prstGeom prst="rect">
                <a:avLst/>
              </a:prstGeom>
              <a:blipFill>
                <a:blip r:embed="rId4"/>
                <a:stretch>
                  <a:fillRect l="-177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E010F7D-76A6-07F8-2253-64BE4C8F88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7392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881</Words>
  <Application>Microsoft Office PowerPoint</Application>
  <PresentationFormat>Widescreen</PresentationFormat>
  <Paragraphs>108</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Public Sans</vt:lpstr>
      <vt:lpstr>Public Sans Light</vt:lpstr>
      <vt:lpstr>Arial</vt:lpstr>
      <vt:lpstr>Calibri</vt:lpstr>
      <vt:lpstr>Public Sans SemiBold</vt:lpstr>
      <vt:lpstr>Times New Roman</vt:lpstr>
      <vt:lpstr>Cambria Math</vt:lpstr>
      <vt:lpstr>NSWG Corporate</vt:lpstr>
      <vt:lpstr>How efficient is my car?</vt:lpstr>
      <vt:lpstr>Car vs bike</vt:lpstr>
      <vt:lpstr>Direct relationships (1)</vt:lpstr>
      <vt:lpstr>Direct relationships (2)</vt:lpstr>
      <vt:lpstr>Equations of direct relationships</vt:lpstr>
      <vt:lpstr>Example</vt:lpstr>
      <vt:lpstr>Self-explanation prompts</vt:lpstr>
      <vt:lpstr>Your turn</vt:lpstr>
      <vt:lpstr>Solution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efficient is my car?</dc:title>
  <dc:creator>NSW Department of Education</dc:creator>
  <dcterms:created xsi:type="dcterms:W3CDTF">2023-10-17T02:22:14Z</dcterms:created>
  <dcterms:modified xsi:type="dcterms:W3CDTF">2023-10-17T02:22:36Z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2023-10-17T02:22:25Z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54aa7df5-a8ee-4173-a79a-9e59d3d8eba9</vt:lpwstr>
  </property>
  <property fmtid="{D5CDD505-2E9C-101B-9397-08002B2CF9AE}" pid="8" name="MSIP_Label_b603dfd7-d93a-4381-a340-2995d8282205_ContentBits">
    <vt:lpwstr>0</vt:lpwstr>
  </property>
</Properties>
</file>