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6" r:id="rId3"/>
    <p:sldId id="267" r:id="rId4"/>
    <p:sldId id="271" r:id="rId5"/>
    <p:sldId id="272" r:id="rId6"/>
    <p:sldId id="273" r:id="rId7"/>
    <p:sldId id="268" r:id="rId8"/>
    <p:sldId id="275" r:id="rId9"/>
  </p:sldIdLst>
  <p:sldSz cx="12192000" cy="6858000"/>
  <p:notesSz cx="6858000" cy="9144000"/>
  <p:embeddedFontLst>
    <p:embeddedFont>
      <p:font typeface="Cambria Math" panose="02040503050406030204" pitchFamily="18" charset="0"/>
      <p:regular r:id="rId12"/>
    </p:embeddedFont>
    <p:embeddedFont>
      <p:font typeface="Public Sans" pitchFamily="2" charset="0"/>
      <p:regular r:id="rId13"/>
      <p:bold r:id="rId14"/>
      <p:italic r:id="rId15"/>
      <p:boldItalic r:id="rId16"/>
    </p:embeddedFont>
    <p:embeddedFont>
      <p:font typeface="Public Sans Light" pitchFamily="2" charset="0"/>
      <p:regular r:id="rId17"/>
      <p:italic r:id="rId18"/>
    </p:embeddedFont>
    <p:embeddedFont>
      <p:font typeface="Public Sans SemiBold" pitchFamily="2" charset="0"/>
      <p:bold r:id="rId19"/>
      <p:boldItalic r:id="rId2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ldId id="258"/>
            <p14:sldId id="266"/>
            <p14:sldId id="267"/>
            <p14:sldId id="271"/>
            <p14:sldId id="272"/>
            <p14:sldId id="273"/>
            <p14:sldId id="268"/>
            <p14:sldId id="275"/>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B8"/>
    <a:srgbClr val="FF0000"/>
    <a:srgbClr val="00AC47"/>
    <a:srgbClr val="146CFD"/>
    <a:srgbClr val="0070C0"/>
    <a:srgbClr val="CBEDFD"/>
    <a:srgbClr val="00296C"/>
    <a:srgbClr val="002664"/>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8C49B7-5EC9-46FD-828D-0EA3C1E720AD}" v="8" dt="2023-10-17T02:21:04.656"/>
    <p1510:client id="{FA9DCD0C-4B74-46DF-B628-C280A3114615}" v="7" dt="2023-10-16T02:49:53.71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68" autoAdjust="0"/>
  </p:normalViewPr>
  <p:slideViewPr>
    <p:cSldViewPr snapToGrid="0">
      <p:cViewPr varScale="1">
        <p:scale>
          <a:sx n="67" d="100"/>
          <a:sy n="67" d="100"/>
        </p:scale>
        <p:origin x="1210" y="4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17/10/2023</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17/10/2023</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2316076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2097484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843083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3278104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2284169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970834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1003421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5310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7011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99565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261204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415244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84502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301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375729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199664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854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17813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105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45825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061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01660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91780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40086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68862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92350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8255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88635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75797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934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416635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64778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7468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7466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9611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61851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80792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25261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33">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A3B2A6-BFB1-7E9F-3A9E-A94F7B3F2DD2}"/>
              </a:ext>
            </a:extLst>
          </p:cNvPr>
          <p:cNvSpPr>
            <a:spLocks noGrp="1"/>
          </p:cNvSpPr>
          <p:nvPr>
            <p:ph type="ctrTitle"/>
          </p:nvPr>
        </p:nvSpPr>
        <p:spPr/>
        <p:txBody>
          <a:bodyPr/>
          <a:lstStyle/>
          <a:p>
            <a:r>
              <a:rPr lang="en-AU" dirty="0"/>
              <a:t>Yubercept</a:t>
            </a:r>
          </a:p>
        </p:txBody>
      </p:sp>
      <p:sp>
        <p:nvSpPr>
          <p:cNvPr id="7" name="Footer Placeholder 6">
            <a:extLst>
              <a:ext uri="{FF2B5EF4-FFF2-40B4-BE49-F238E27FC236}">
                <a16:creationId xmlns:a16="http://schemas.microsoft.com/office/drawing/2014/main" id="{7D52552D-EFFA-5A9C-656E-67E0E798CF6A}"/>
              </a:ext>
            </a:extLst>
          </p:cNvPr>
          <p:cNvSpPr>
            <a:spLocks noGrp="1"/>
          </p:cNvSpPr>
          <p:nvPr>
            <p:ph type="ftr" sz="quarter" idx="3"/>
          </p:nvPr>
        </p:nvSpPr>
        <p:spPr/>
        <p:txBody>
          <a:bodyPr/>
          <a:lstStyle/>
          <a:p>
            <a:r>
              <a:rPr lang="en-US" dirty="0"/>
              <a:t>NSW Department of Education</a:t>
            </a:r>
            <a:endParaRPr lang="en-AU" dirty="0"/>
          </a:p>
        </p:txBody>
      </p:sp>
      <p:sp>
        <p:nvSpPr>
          <p:cNvPr id="3" name="Text Placeholder 2">
            <a:extLst>
              <a:ext uri="{FF2B5EF4-FFF2-40B4-BE49-F238E27FC236}">
                <a16:creationId xmlns:a16="http://schemas.microsoft.com/office/drawing/2014/main" id="{4E1F4F51-7611-614F-228F-5DDD7AAF6298}"/>
              </a:ext>
            </a:extLst>
          </p:cNvPr>
          <p:cNvSpPr>
            <a:spLocks noGrp="1"/>
          </p:cNvSpPr>
          <p:nvPr>
            <p:ph type="body" sz="quarter" idx="14"/>
          </p:nvPr>
        </p:nvSpPr>
        <p:spPr/>
        <p:txBody>
          <a:bodyPr/>
          <a:lstStyle/>
          <a:p>
            <a:r>
              <a:rPr lang="en-AU" dirty="0"/>
              <a:t>Explicit teaching</a:t>
            </a:r>
          </a:p>
          <a:p>
            <a:endParaRPr lang="en-AU" dirty="0"/>
          </a:p>
        </p:txBody>
      </p:sp>
    </p:spTree>
    <p:extLst>
      <p:ext uri="{BB962C8B-B14F-4D97-AF65-F5344CB8AC3E}">
        <p14:creationId xmlns:p14="http://schemas.microsoft.com/office/powerpoint/2010/main" val="342981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4C1A2-BBDA-94FB-26B3-329F38C4498A}"/>
              </a:ext>
            </a:extLst>
          </p:cNvPr>
          <p:cNvSpPr>
            <a:spLocks noGrp="1"/>
          </p:cNvSpPr>
          <p:nvPr>
            <p:ph type="title"/>
          </p:nvPr>
        </p:nvSpPr>
        <p:spPr/>
        <p:txBody>
          <a:bodyPr/>
          <a:lstStyle/>
          <a:p>
            <a:r>
              <a:rPr lang="en-AU" dirty="0"/>
              <a:t>Yuber rates</a:t>
            </a:r>
          </a:p>
        </p:txBody>
      </p:sp>
      <p:sp>
        <p:nvSpPr>
          <p:cNvPr id="6" name="Text Placeholder 5">
            <a:extLst>
              <a:ext uri="{FF2B5EF4-FFF2-40B4-BE49-F238E27FC236}">
                <a16:creationId xmlns:a16="http://schemas.microsoft.com/office/drawing/2014/main" id="{6CF91E9D-4412-A043-34D3-8D2E93C31AA4}"/>
              </a:ext>
            </a:extLst>
          </p:cNvPr>
          <p:cNvSpPr>
            <a:spLocks noGrp="1"/>
          </p:cNvSpPr>
          <p:nvPr>
            <p:ph type="body" sz="quarter" idx="18"/>
          </p:nvPr>
        </p:nvSpPr>
        <p:spPr/>
        <p:txBody>
          <a:bodyPr/>
          <a:lstStyle/>
          <a:p>
            <a:r>
              <a:rPr lang="en-AU" dirty="0"/>
              <a:t>Graph</a:t>
            </a:r>
          </a:p>
        </p:txBody>
      </p:sp>
      <p:grpSp>
        <p:nvGrpSpPr>
          <p:cNvPr id="14" name="Group 13" descr="Graph of the cost of a rideshare with distance on the x-axis and cost on the y-axis with both people shown on the graph. The equation is y=1.45x+3">
            <a:extLst>
              <a:ext uri="{FF2B5EF4-FFF2-40B4-BE49-F238E27FC236}">
                <a16:creationId xmlns:a16="http://schemas.microsoft.com/office/drawing/2014/main" id="{B2371C66-F7F5-9E46-9680-AC18918CD280}"/>
              </a:ext>
            </a:extLst>
          </p:cNvPr>
          <p:cNvGrpSpPr/>
          <p:nvPr/>
        </p:nvGrpSpPr>
        <p:grpSpPr>
          <a:xfrm>
            <a:off x="360000" y="1480818"/>
            <a:ext cx="6499439" cy="5125182"/>
            <a:chOff x="360000" y="1480818"/>
            <a:chExt cx="6499439" cy="5125182"/>
          </a:xfrm>
        </p:grpSpPr>
        <p:sp>
          <p:nvSpPr>
            <p:cNvPr id="9" name="TextBox 8" descr="Graph of the cost of an rideshare with distance on the x-axis and cost on the y-axis with both people shown on the graph. The equation is y=1.45x+3">
              <a:extLst>
                <a:ext uri="{FF2B5EF4-FFF2-40B4-BE49-F238E27FC236}">
                  <a16:creationId xmlns:a16="http://schemas.microsoft.com/office/drawing/2014/main" id="{518FD2B3-7FB1-4A64-4081-DE76C8198759}"/>
                </a:ext>
              </a:extLst>
            </p:cNvPr>
            <p:cNvSpPr txBox="1"/>
            <p:nvPr/>
          </p:nvSpPr>
          <p:spPr>
            <a:xfrm>
              <a:off x="2874611" y="6124635"/>
              <a:ext cx="3110055" cy="481365"/>
            </a:xfrm>
            <a:prstGeom prst="rect">
              <a:avLst/>
            </a:prstGeom>
            <a:noFill/>
          </p:spPr>
          <p:txBody>
            <a:bodyPr wrap="square" lIns="0" tIns="0" rIns="0" bIns="0" rtlCol="0">
              <a:noAutofit/>
            </a:bodyPr>
            <a:lstStyle/>
            <a:p>
              <a:pPr algn="l"/>
              <a:r>
                <a:rPr lang="en-AU" sz="1800" dirty="0"/>
                <a:t>Distance (km)</a:t>
              </a:r>
            </a:p>
          </p:txBody>
        </p:sp>
        <p:sp>
          <p:nvSpPr>
            <p:cNvPr id="10" name="TextBox 9" descr="Graph of the cost of an rideshare with distance on the x-axis and cost on the y-axis with both people shown on the graph. The equation is y=1.45x+3">
              <a:extLst>
                <a:ext uri="{FF2B5EF4-FFF2-40B4-BE49-F238E27FC236}">
                  <a16:creationId xmlns:a16="http://schemas.microsoft.com/office/drawing/2014/main" id="{46FAD557-3A2B-CAB4-9279-E2A5055D1416}"/>
                </a:ext>
              </a:extLst>
            </p:cNvPr>
            <p:cNvSpPr txBox="1"/>
            <p:nvPr/>
          </p:nvSpPr>
          <p:spPr>
            <a:xfrm rot="16200000">
              <a:off x="94039" y="3337687"/>
              <a:ext cx="1013287" cy="481365"/>
            </a:xfrm>
            <a:prstGeom prst="rect">
              <a:avLst/>
            </a:prstGeom>
            <a:noFill/>
          </p:spPr>
          <p:txBody>
            <a:bodyPr wrap="square" lIns="0" tIns="0" rIns="0" bIns="0" rtlCol="0">
              <a:noAutofit/>
            </a:bodyPr>
            <a:lstStyle/>
            <a:p>
              <a:pPr algn="l"/>
              <a:r>
                <a:rPr lang="en-AU" sz="1800" dirty="0"/>
                <a:t>Cost ($)</a:t>
              </a:r>
            </a:p>
          </p:txBody>
        </p:sp>
        <p:pic>
          <p:nvPicPr>
            <p:cNvPr id="13" name="Picture 12">
              <a:extLst>
                <a:ext uri="{FF2B5EF4-FFF2-40B4-BE49-F238E27FC236}">
                  <a16:creationId xmlns:a16="http://schemas.microsoft.com/office/drawing/2014/main" id="{92EF15A5-EF8E-6839-C813-9FC1F1ACC795}"/>
                </a:ext>
              </a:extLst>
            </p:cNvPr>
            <p:cNvPicPr>
              <a:picLocks noChangeAspect="1"/>
            </p:cNvPicPr>
            <p:nvPr/>
          </p:nvPicPr>
          <p:blipFill>
            <a:blip r:embed="rId3"/>
            <a:stretch>
              <a:fillRect/>
            </a:stretch>
          </p:blipFill>
          <p:spPr>
            <a:xfrm>
              <a:off x="701945" y="1480818"/>
              <a:ext cx="6157494" cy="4535817"/>
            </a:xfrm>
            <a:prstGeom prst="rect">
              <a:avLst/>
            </a:prstGeom>
          </p:spPr>
        </p:pic>
      </p:grpSp>
      <p:sp>
        <p:nvSpPr>
          <p:cNvPr id="4" name="Speech Bubble: Rectangle with Corners Rounded 3">
            <a:extLst>
              <a:ext uri="{FF2B5EF4-FFF2-40B4-BE49-F238E27FC236}">
                <a16:creationId xmlns:a16="http://schemas.microsoft.com/office/drawing/2014/main" id="{B0234CF0-ED02-656F-953D-B8685A243655}"/>
              </a:ext>
            </a:extLst>
          </p:cNvPr>
          <p:cNvSpPr/>
          <p:nvPr/>
        </p:nvSpPr>
        <p:spPr>
          <a:xfrm>
            <a:off x="7837007" y="1137264"/>
            <a:ext cx="3484408" cy="2047164"/>
          </a:xfrm>
          <a:prstGeom prst="wedgeRoundRectCallout">
            <a:avLst>
              <a:gd name="adj1" fmla="val -80302"/>
              <a:gd name="adj2" fmla="val 8487"/>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How does this graph differ to the ones we have looked at in previous lessons?</a:t>
            </a:r>
          </a:p>
        </p:txBody>
      </p:sp>
      <p:sp>
        <p:nvSpPr>
          <p:cNvPr id="7" name="Speech Bubble: Rectangle with Corners Rounded 6">
            <a:extLst>
              <a:ext uri="{FF2B5EF4-FFF2-40B4-BE49-F238E27FC236}">
                <a16:creationId xmlns:a16="http://schemas.microsoft.com/office/drawing/2014/main" id="{68504221-E3D4-8325-89AA-822252E1E915}"/>
              </a:ext>
            </a:extLst>
          </p:cNvPr>
          <p:cNvSpPr/>
          <p:nvPr/>
        </p:nvSpPr>
        <p:spPr>
          <a:xfrm>
            <a:off x="7837006" y="3336390"/>
            <a:ext cx="3484409" cy="1769449"/>
          </a:xfrm>
          <a:prstGeom prst="wedgeRoundRectCallout">
            <a:avLst>
              <a:gd name="adj1" fmla="val -106959"/>
              <a:gd name="adj2" fmla="val -76153"/>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What is the gradient of this graph and what does it represent?</a:t>
            </a:r>
          </a:p>
        </p:txBody>
      </p:sp>
      <p:sp>
        <p:nvSpPr>
          <p:cNvPr id="5" name="Speech Bubble: Rectangle with Corners Rounded 4">
            <a:extLst>
              <a:ext uri="{FF2B5EF4-FFF2-40B4-BE49-F238E27FC236}">
                <a16:creationId xmlns:a16="http://schemas.microsoft.com/office/drawing/2014/main" id="{16381CE8-3668-9B12-C809-A6A8A55BCC54}"/>
              </a:ext>
            </a:extLst>
          </p:cNvPr>
          <p:cNvSpPr/>
          <p:nvPr/>
        </p:nvSpPr>
        <p:spPr>
          <a:xfrm>
            <a:off x="7837006" y="5257800"/>
            <a:ext cx="3484409" cy="1171575"/>
          </a:xfrm>
          <a:prstGeom prst="wedgeRoundRectCallout">
            <a:avLst>
              <a:gd name="adj1" fmla="val -248935"/>
              <a:gd name="adj2" fmla="val 1447"/>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What does this point represent?</a:t>
            </a:r>
          </a:p>
        </p:txBody>
      </p:sp>
      <p:sp>
        <p:nvSpPr>
          <p:cNvPr id="3" name="Slide Number Placeholder 2">
            <a:extLst>
              <a:ext uri="{FF2B5EF4-FFF2-40B4-BE49-F238E27FC236}">
                <a16:creationId xmlns:a16="http://schemas.microsoft.com/office/drawing/2014/main" id="{6E010F7D-76A6-07F8-2253-64BE4C8F88A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43754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E7674C-301D-3CCD-401B-ABB5BF47E17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
        <p:nvSpPr>
          <p:cNvPr id="10" name="Title 9">
            <a:extLst>
              <a:ext uri="{FF2B5EF4-FFF2-40B4-BE49-F238E27FC236}">
                <a16:creationId xmlns:a16="http://schemas.microsoft.com/office/drawing/2014/main" id="{6DE80199-234D-EE7A-E1EB-BF4A1435EF21}"/>
              </a:ext>
            </a:extLst>
          </p:cNvPr>
          <p:cNvSpPr>
            <a:spLocks noGrp="1"/>
          </p:cNvSpPr>
          <p:nvPr>
            <p:ph type="title"/>
          </p:nvPr>
        </p:nvSpPr>
        <p:spPr/>
        <p:txBody>
          <a:bodyPr/>
          <a:lstStyle/>
          <a:p>
            <a:r>
              <a:rPr lang="en-AU" dirty="0"/>
              <a:t>Exploring y-intercepts</a:t>
            </a:r>
          </a:p>
        </p:txBody>
      </p:sp>
      <p:sp>
        <p:nvSpPr>
          <p:cNvPr id="13" name="Text Placeholder 12">
            <a:extLst>
              <a:ext uri="{FF2B5EF4-FFF2-40B4-BE49-F238E27FC236}">
                <a16:creationId xmlns:a16="http://schemas.microsoft.com/office/drawing/2014/main" id="{A39461B8-4239-C380-E8C7-A33931359B97}"/>
              </a:ext>
            </a:extLst>
          </p:cNvPr>
          <p:cNvSpPr>
            <a:spLocks noGrp="1"/>
          </p:cNvSpPr>
          <p:nvPr>
            <p:ph type="body" sz="quarter" idx="18"/>
          </p:nvPr>
        </p:nvSpPr>
        <p:spPr/>
        <p:txBody>
          <a:bodyPr/>
          <a:lstStyle/>
          <a:p>
            <a:r>
              <a:rPr lang="en-AU" dirty="0"/>
              <a:t>Notice, wonder</a:t>
            </a:r>
          </a:p>
        </p:txBody>
      </p:sp>
      <p:pic>
        <p:nvPicPr>
          <p:cNvPr id="6" name="Picture 5" descr="The graphs of y=5x-2, y=0.5x-2 and y=-5/3x-2 on the same axes">
            <a:extLst>
              <a:ext uri="{FF2B5EF4-FFF2-40B4-BE49-F238E27FC236}">
                <a16:creationId xmlns:a16="http://schemas.microsoft.com/office/drawing/2014/main" id="{EABD59F0-EDD8-8D76-C625-AA7184AB401F}"/>
              </a:ext>
            </a:extLst>
          </p:cNvPr>
          <p:cNvPicPr>
            <a:picLocks noChangeAspect="1"/>
          </p:cNvPicPr>
          <p:nvPr/>
        </p:nvPicPr>
        <p:blipFill>
          <a:blip r:embed="rId3"/>
          <a:stretch>
            <a:fillRect/>
          </a:stretch>
        </p:blipFill>
        <p:spPr>
          <a:xfrm>
            <a:off x="5400000" y="1369454"/>
            <a:ext cx="5911188" cy="4536776"/>
          </a:xfrm>
          <a:prstGeom prst="rect">
            <a:avLst/>
          </a:prstGeom>
        </p:spPr>
      </p:pic>
    </p:spTree>
    <p:extLst>
      <p:ext uri="{BB962C8B-B14F-4D97-AF65-F5344CB8AC3E}">
        <p14:creationId xmlns:p14="http://schemas.microsoft.com/office/powerpoint/2010/main" val="229390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E7674C-301D-3CCD-401B-ABB5BF47E17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
        <p:nvSpPr>
          <p:cNvPr id="10" name="Title 9">
            <a:extLst>
              <a:ext uri="{FF2B5EF4-FFF2-40B4-BE49-F238E27FC236}">
                <a16:creationId xmlns:a16="http://schemas.microsoft.com/office/drawing/2014/main" id="{6DE80199-234D-EE7A-E1EB-BF4A1435EF21}"/>
              </a:ext>
            </a:extLst>
          </p:cNvPr>
          <p:cNvSpPr>
            <a:spLocks noGrp="1"/>
          </p:cNvSpPr>
          <p:nvPr>
            <p:ph type="title"/>
          </p:nvPr>
        </p:nvSpPr>
        <p:spPr/>
        <p:txBody>
          <a:bodyPr/>
          <a:lstStyle/>
          <a:p>
            <a:r>
              <a:rPr lang="en-AU" dirty="0"/>
              <a:t>Exploring y-intercepts (2)</a:t>
            </a:r>
          </a:p>
        </p:txBody>
      </p:sp>
      <p:sp>
        <p:nvSpPr>
          <p:cNvPr id="13" name="Text Placeholder 12">
            <a:extLst>
              <a:ext uri="{FF2B5EF4-FFF2-40B4-BE49-F238E27FC236}">
                <a16:creationId xmlns:a16="http://schemas.microsoft.com/office/drawing/2014/main" id="{A39461B8-4239-C380-E8C7-A33931359B97}"/>
              </a:ext>
            </a:extLst>
          </p:cNvPr>
          <p:cNvSpPr>
            <a:spLocks noGrp="1"/>
          </p:cNvSpPr>
          <p:nvPr>
            <p:ph type="body" sz="quarter" idx="18"/>
          </p:nvPr>
        </p:nvSpPr>
        <p:spPr/>
        <p:txBody>
          <a:bodyPr/>
          <a:lstStyle/>
          <a:p>
            <a:r>
              <a:rPr lang="en-AU" dirty="0"/>
              <a:t>Notice, wonder</a:t>
            </a:r>
          </a:p>
        </p:txBody>
      </p:sp>
      <p:pic>
        <p:nvPicPr>
          <p:cNvPr id="7" name="Content Placeholder 6" descr="The graphs of y=5x-2, y=0.5x-2 and y=-5/3x-2 on the same axes">
            <a:extLst>
              <a:ext uri="{FF2B5EF4-FFF2-40B4-BE49-F238E27FC236}">
                <a16:creationId xmlns:a16="http://schemas.microsoft.com/office/drawing/2014/main" id="{3B522EE7-B6F0-6E43-DAC0-56899F651122}"/>
              </a:ext>
            </a:extLst>
          </p:cNvPr>
          <p:cNvPicPr>
            <a:picLocks noGrp="1" noChangeAspect="1"/>
          </p:cNvPicPr>
          <p:nvPr>
            <p:ph sz="half" idx="4294967295"/>
          </p:nvPr>
        </p:nvPicPr>
        <p:blipFill>
          <a:blip r:embed="rId3"/>
          <a:stretch>
            <a:fillRect/>
          </a:stretch>
        </p:blipFill>
        <p:spPr>
          <a:xfrm>
            <a:off x="5399999" y="1368000"/>
            <a:ext cx="5911200" cy="4537823"/>
          </a:xfrm>
          <a:prstGeom prst="rect">
            <a:avLst/>
          </a:prstGeom>
        </p:spPr>
      </p:pic>
      <p:sp>
        <p:nvSpPr>
          <p:cNvPr id="5" name="Speech Bubble: Rectangle with Corners Rounded 4">
            <a:extLst>
              <a:ext uri="{FF2B5EF4-FFF2-40B4-BE49-F238E27FC236}">
                <a16:creationId xmlns:a16="http://schemas.microsoft.com/office/drawing/2014/main" id="{EC044938-B97A-6B20-5B70-750F6E1CFB35}"/>
              </a:ext>
            </a:extLst>
          </p:cNvPr>
          <p:cNvSpPr/>
          <p:nvPr/>
        </p:nvSpPr>
        <p:spPr>
          <a:xfrm>
            <a:off x="969154" y="1872604"/>
            <a:ext cx="4082907" cy="1062237"/>
          </a:xfrm>
          <a:prstGeom prst="wedgeRoundRectCallout">
            <a:avLst>
              <a:gd name="adj1" fmla="val 59708"/>
              <a:gd name="adj2" fmla="val 101154"/>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What do all the graphs share?</a:t>
            </a:r>
          </a:p>
        </p:txBody>
      </p:sp>
      <p:sp>
        <p:nvSpPr>
          <p:cNvPr id="6" name="Speech Bubble: Rectangle with Corners Rounded 5">
            <a:extLst>
              <a:ext uri="{FF2B5EF4-FFF2-40B4-BE49-F238E27FC236}">
                <a16:creationId xmlns:a16="http://schemas.microsoft.com/office/drawing/2014/main" id="{92504489-C2A5-5272-7C19-3F2ECDCE19CD}"/>
              </a:ext>
            </a:extLst>
          </p:cNvPr>
          <p:cNvSpPr/>
          <p:nvPr/>
        </p:nvSpPr>
        <p:spPr>
          <a:xfrm>
            <a:off x="969153" y="4193282"/>
            <a:ext cx="4082907" cy="1062237"/>
          </a:xfrm>
          <a:prstGeom prst="wedgeRoundRectCallout">
            <a:avLst>
              <a:gd name="adj1" fmla="val 60252"/>
              <a:gd name="adj2" fmla="val -103678"/>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What is similar in all the equations?</a:t>
            </a:r>
          </a:p>
        </p:txBody>
      </p:sp>
    </p:spTree>
    <p:extLst>
      <p:ext uri="{BB962C8B-B14F-4D97-AF65-F5344CB8AC3E}">
        <p14:creationId xmlns:p14="http://schemas.microsoft.com/office/powerpoint/2010/main" val="306478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E7674C-301D-3CCD-401B-ABB5BF47E17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
        <p:nvSpPr>
          <p:cNvPr id="10" name="Title 9">
            <a:extLst>
              <a:ext uri="{FF2B5EF4-FFF2-40B4-BE49-F238E27FC236}">
                <a16:creationId xmlns:a16="http://schemas.microsoft.com/office/drawing/2014/main" id="{6DE80199-234D-EE7A-E1EB-BF4A1435EF21}"/>
              </a:ext>
            </a:extLst>
          </p:cNvPr>
          <p:cNvSpPr>
            <a:spLocks noGrp="1"/>
          </p:cNvSpPr>
          <p:nvPr>
            <p:ph type="title"/>
          </p:nvPr>
        </p:nvSpPr>
        <p:spPr/>
        <p:txBody>
          <a:bodyPr/>
          <a:lstStyle/>
          <a:p>
            <a:r>
              <a:rPr lang="en-AU" dirty="0"/>
              <a:t>Exploring y-intercepts (3)</a:t>
            </a:r>
          </a:p>
        </p:txBody>
      </p:sp>
      <p:sp>
        <p:nvSpPr>
          <p:cNvPr id="13" name="Text Placeholder 12">
            <a:extLst>
              <a:ext uri="{FF2B5EF4-FFF2-40B4-BE49-F238E27FC236}">
                <a16:creationId xmlns:a16="http://schemas.microsoft.com/office/drawing/2014/main" id="{A39461B8-4239-C380-E8C7-A33931359B97}"/>
              </a:ext>
            </a:extLst>
          </p:cNvPr>
          <p:cNvSpPr>
            <a:spLocks noGrp="1"/>
          </p:cNvSpPr>
          <p:nvPr>
            <p:ph type="body" sz="quarter" idx="18"/>
          </p:nvPr>
        </p:nvSpPr>
        <p:spPr/>
        <p:txBody>
          <a:bodyPr/>
          <a:lstStyle/>
          <a:p>
            <a:r>
              <a:rPr lang="en-AU" dirty="0"/>
              <a:t>Notice, wonder</a:t>
            </a:r>
          </a:p>
        </p:txBody>
      </p:sp>
      <p:pic>
        <p:nvPicPr>
          <p:cNvPr id="8" name="Content Placeholder 7" descr="The graphs of y=1/2x+3, y=1/2x and y=1/2x-4 on the same axes">
            <a:extLst>
              <a:ext uri="{FF2B5EF4-FFF2-40B4-BE49-F238E27FC236}">
                <a16:creationId xmlns:a16="http://schemas.microsoft.com/office/drawing/2014/main" id="{42933BCD-8746-084B-BDED-34A065C208DD}"/>
              </a:ext>
            </a:extLst>
          </p:cNvPr>
          <p:cNvPicPr>
            <a:picLocks noGrp="1" noChangeAspect="1"/>
          </p:cNvPicPr>
          <p:nvPr>
            <p:ph sz="half" idx="4294967295"/>
          </p:nvPr>
        </p:nvPicPr>
        <p:blipFill>
          <a:blip r:embed="rId3"/>
          <a:stretch>
            <a:fillRect/>
          </a:stretch>
        </p:blipFill>
        <p:spPr>
          <a:xfrm>
            <a:off x="360000" y="1887538"/>
            <a:ext cx="5614988" cy="4144962"/>
          </a:xfrm>
        </p:spPr>
      </p:pic>
    </p:spTree>
    <p:extLst>
      <p:ext uri="{BB962C8B-B14F-4D97-AF65-F5344CB8AC3E}">
        <p14:creationId xmlns:p14="http://schemas.microsoft.com/office/powerpoint/2010/main" val="95314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E7674C-301D-3CCD-401B-ABB5BF47E17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
        <p:nvSpPr>
          <p:cNvPr id="10" name="Title 9">
            <a:extLst>
              <a:ext uri="{FF2B5EF4-FFF2-40B4-BE49-F238E27FC236}">
                <a16:creationId xmlns:a16="http://schemas.microsoft.com/office/drawing/2014/main" id="{6DE80199-234D-EE7A-E1EB-BF4A1435EF21}"/>
              </a:ext>
            </a:extLst>
          </p:cNvPr>
          <p:cNvSpPr>
            <a:spLocks noGrp="1"/>
          </p:cNvSpPr>
          <p:nvPr>
            <p:ph type="title"/>
          </p:nvPr>
        </p:nvSpPr>
        <p:spPr/>
        <p:txBody>
          <a:bodyPr/>
          <a:lstStyle/>
          <a:p>
            <a:r>
              <a:rPr lang="en-AU" dirty="0"/>
              <a:t>Exploring y-intercepts (4)</a:t>
            </a:r>
          </a:p>
        </p:txBody>
      </p:sp>
      <p:sp>
        <p:nvSpPr>
          <p:cNvPr id="13" name="Text Placeholder 12">
            <a:extLst>
              <a:ext uri="{FF2B5EF4-FFF2-40B4-BE49-F238E27FC236}">
                <a16:creationId xmlns:a16="http://schemas.microsoft.com/office/drawing/2014/main" id="{A39461B8-4239-C380-E8C7-A33931359B97}"/>
              </a:ext>
            </a:extLst>
          </p:cNvPr>
          <p:cNvSpPr>
            <a:spLocks noGrp="1"/>
          </p:cNvSpPr>
          <p:nvPr>
            <p:ph type="body" sz="quarter" idx="18"/>
          </p:nvPr>
        </p:nvSpPr>
        <p:spPr/>
        <p:txBody>
          <a:bodyPr/>
          <a:lstStyle/>
          <a:p>
            <a:r>
              <a:rPr lang="en-AU" dirty="0"/>
              <a:t>Notice, wonder</a:t>
            </a:r>
          </a:p>
        </p:txBody>
      </p:sp>
      <p:pic>
        <p:nvPicPr>
          <p:cNvPr id="6" name="Content Placeholder 7" descr="The graphs of y=1/2x+3, y=1/2x and y=1/2x-4 on the same axes">
            <a:extLst>
              <a:ext uri="{FF2B5EF4-FFF2-40B4-BE49-F238E27FC236}">
                <a16:creationId xmlns:a16="http://schemas.microsoft.com/office/drawing/2014/main" id="{05F7A824-7AC6-FDBE-608B-9EB87F56980F}"/>
              </a:ext>
            </a:extLst>
          </p:cNvPr>
          <p:cNvPicPr>
            <a:picLocks noGrp="1" noChangeAspect="1"/>
          </p:cNvPicPr>
          <p:nvPr>
            <p:ph sz="half" idx="4294967295"/>
          </p:nvPr>
        </p:nvPicPr>
        <p:blipFill>
          <a:blip r:embed="rId3"/>
          <a:stretch>
            <a:fillRect/>
          </a:stretch>
        </p:blipFill>
        <p:spPr>
          <a:xfrm>
            <a:off x="360000" y="1887538"/>
            <a:ext cx="5614988" cy="4144962"/>
          </a:xfrm>
        </p:spPr>
      </p:pic>
      <p:sp>
        <p:nvSpPr>
          <p:cNvPr id="5" name="Speech Bubble: Rectangle with Corners Rounded 4">
            <a:extLst>
              <a:ext uri="{FF2B5EF4-FFF2-40B4-BE49-F238E27FC236}">
                <a16:creationId xmlns:a16="http://schemas.microsoft.com/office/drawing/2014/main" id="{9349E638-068C-90BF-A909-91C682733DBF}"/>
              </a:ext>
            </a:extLst>
          </p:cNvPr>
          <p:cNvSpPr/>
          <p:nvPr/>
        </p:nvSpPr>
        <p:spPr>
          <a:xfrm>
            <a:off x="7311379" y="1912981"/>
            <a:ext cx="3878592" cy="1253129"/>
          </a:xfrm>
          <a:prstGeom prst="wedgeRoundRectCallout">
            <a:avLst>
              <a:gd name="adj1" fmla="val -82728"/>
              <a:gd name="adj2" fmla="val 81463"/>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Where do the graphs cross the y-axis?</a:t>
            </a:r>
          </a:p>
        </p:txBody>
      </p:sp>
    </p:spTree>
    <p:extLst>
      <p:ext uri="{BB962C8B-B14F-4D97-AF65-F5344CB8AC3E}">
        <p14:creationId xmlns:p14="http://schemas.microsoft.com/office/powerpoint/2010/main" val="371569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D597AB-E269-3392-BBF4-633512C03AA0}"/>
              </a:ext>
            </a:extLst>
          </p:cNvPr>
          <p:cNvSpPr>
            <a:spLocks noGrp="1"/>
          </p:cNvSpPr>
          <p:nvPr>
            <p:ph type="title"/>
          </p:nvPr>
        </p:nvSpPr>
        <p:spPr/>
        <p:txBody>
          <a:bodyPr/>
          <a:lstStyle/>
          <a:p>
            <a:r>
              <a:rPr lang="en-AU" dirty="0"/>
              <a:t>Finding the y-intercept</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960458CD-4C33-689A-9DB8-1D3562C7FF53}"/>
                  </a:ext>
                </a:extLst>
              </p:cNvPr>
              <p:cNvSpPr>
                <a:spLocks noGrp="1"/>
              </p:cNvSpPr>
              <p:nvPr>
                <p:ph idx="1"/>
              </p:nvPr>
            </p:nvSpPr>
            <p:spPr/>
            <p:txBody>
              <a:bodyPr/>
              <a:lstStyle/>
              <a:p>
                <a:pPr/>
                <a14:m>
                  <m:oMathPara xmlns:m="http://schemas.openxmlformats.org/officeDocument/2006/math">
                    <m:oMathParaPr>
                      <m:jc m:val="left"/>
                    </m:oMathParaPr>
                    <m:oMath xmlns:m="http://schemas.openxmlformats.org/officeDocument/2006/math">
                      <m:r>
                        <a:rPr lang="en-AU" sz="5000" b="0" i="1" smtClean="0">
                          <a:latin typeface="Cambria Math" panose="02040503050406030204" pitchFamily="18" charset="0"/>
                        </a:rPr>
                        <m:t>3</m:t>
                      </m:r>
                      <m:r>
                        <a:rPr lang="en-AU" sz="5000" b="0" i="1" smtClean="0">
                          <a:latin typeface="Cambria Math" panose="02040503050406030204" pitchFamily="18" charset="0"/>
                        </a:rPr>
                        <m:t>𝑥</m:t>
                      </m:r>
                      <m:r>
                        <a:rPr lang="en-AU" sz="5000" b="0" i="1" smtClean="0">
                          <a:latin typeface="Cambria Math" panose="02040503050406030204" pitchFamily="18" charset="0"/>
                        </a:rPr>
                        <m:t>+4</m:t>
                      </m:r>
                      <m:r>
                        <a:rPr lang="en-AU" sz="5000" b="0" i="1" smtClean="0">
                          <a:latin typeface="Cambria Math" panose="02040503050406030204" pitchFamily="18" charset="0"/>
                        </a:rPr>
                        <m:t>𝑦</m:t>
                      </m:r>
                      <m:r>
                        <a:rPr lang="en-AU" sz="5000" b="0" i="1" smtClean="0">
                          <a:latin typeface="Cambria Math" panose="02040503050406030204" pitchFamily="18" charset="0"/>
                        </a:rPr>
                        <m:t>=12</m:t>
                      </m:r>
                    </m:oMath>
                  </m:oMathPara>
                </a14:m>
                <a:endParaRPr lang="en-AU" sz="5000" dirty="0"/>
              </a:p>
            </p:txBody>
          </p:sp>
        </mc:Choice>
        <mc:Fallback xmlns="">
          <p:sp>
            <p:nvSpPr>
              <p:cNvPr id="7" name="Content Placeholder 6">
                <a:extLst>
                  <a:ext uri="{FF2B5EF4-FFF2-40B4-BE49-F238E27FC236}">
                    <a16:creationId xmlns:a16="http://schemas.microsoft.com/office/drawing/2014/main" id="{960458CD-4C33-689A-9DB8-1D3562C7FF53}"/>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CD1F6F0A-0C1E-6089-6736-486CD5639B7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dirty="0"/>
          </a:p>
        </p:txBody>
      </p:sp>
      <p:sp>
        <p:nvSpPr>
          <p:cNvPr id="6" name="Text Placeholder 5">
            <a:extLst>
              <a:ext uri="{FF2B5EF4-FFF2-40B4-BE49-F238E27FC236}">
                <a16:creationId xmlns:a16="http://schemas.microsoft.com/office/drawing/2014/main" id="{20F19A76-6B3A-86B2-4714-43DB76AAE1BC}"/>
              </a:ext>
            </a:extLst>
          </p:cNvPr>
          <p:cNvSpPr>
            <a:spLocks noGrp="1"/>
          </p:cNvSpPr>
          <p:nvPr>
            <p:ph type="body" sz="quarter" idx="18"/>
          </p:nvPr>
        </p:nvSpPr>
        <p:spPr/>
        <p:txBody>
          <a:bodyPr/>
          <a:lstStyle/>
          <a:p>
            <a:r>
              <a:rPr lang="en-AU" dirty="0"/>
              <a:t>Exploration</a:t>
            </a:r>
          </a:p>
        </p:txBody>
      </p:sp>
      <p:sp>
        <p:nvSpPr>
          <p:cNvPr id="2" name="TextBox 1">
            <a:extLst>
              <a:ext uri="{FF2B5EF4-FFF2-40B4-BE49-F238E27FC236}">
                <a16:creationId xmlns:a16="http://schemas.microsoft.com/office/drawing/2014/main" id="{CAF3F83A-9D63-1928-DB94-CBD1018B8AD2}"/>
              </a:ext>
            </a:extLst>
          </p:cNvPr>
          <p:cNvSpPr txBox="1"/>
          <p:nvPr/>
        </p:nvSpPr>
        <p:spPr>
          <a:xfrm>
            <a:off x="360000" y="3949065"/>
            <a:ext cx="10898550" cy="491490"/>
          </a:xfrm>
          <a:prstGeom prst="rect">
            <a:avLst/>
          </a:prstGeom>
          <a:noFill/>
        </p:spPr>
        <p:txBody>
          <a:bodyPr wrap="square" lIns="0" tIns="0" rIns="0" bIns="0" rtlCol="0">
            <a:noAutofit/>
          </a:bodyPr>
          <a:lstStyle/>
          <a:p>
            <a:r>
              <a:rPr lang="en-AU" sz="2500" dirty="0"/>
              <a:t>How would you find the y-intercept if an equation was given in this form?</a:t>
            </a:r>
          </a:p>
          <a:p>
            <a:pPr algn="l"/>
            <a:endParaRPr lang="en-AU" sz="2500" dirty="0"/>
          </a:p>
        </p:txBody>
      </p:sp>
    </p:spTree>
    <p:extLst>
      <p:ext uri="{BB962C8B-B14F-4D97-AF65-F5344CB8AC3E}">
        <p14:creationId xmlns:p14="http://schemas.microsoft.com/office/powerpoint/2010/main" val="34296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F4B7D4-E7C0-1A97-5850-5FCCAF3B5B61}"/>
              </a:ext>
            </a:extLst>
          </p:cNvPr>
          <p:cNvSpPr>
            <a:spLocks noGrp="1"/>
          </p:cNvSpPr>
          <p:nvPr>
            <p:ph type="title"/>
          </p:nvPr>
        </p:nvSpPr>
        <p:spPr/>
        <p:txBody>
          <a:bodyPr/>
          <a:lstStyle/>
          <a:p>
            <a:r>
              <a:rPr lang="en-AU" dirty="0"/>
              <a:t>Copyright</a:t>
            </a:r>
          </a:p>
        </p:txBody>
      </p:sp>
      <p:sp>
        <p:nvSpPr>
          <p:cNvPr id="5" name="TextBox 4">
            <a:extLst>
              <a:ext uri="{FF2B5EF4-FFF2-40B4-BE49-F238E27FC236}">
                <a16:creationId xmlns:a16="http://schemas.microsoft.com/office/drawing/2014/main" id="{9AE2D91D-E471-4FF4-41EE-DD22A78292F0}"/>
              </a:ext>
            </a:extLst>
          </p:cNvPr>
          <p:cNvSpPr txBox="1"/>
          <p:nvPr/>
        </p:nvSpPr>
        <p:spPr>
          <a:xfrm>
            <a:off x="360000" y="1250002"/>
            <a:ext cx="11619797" cy="2766349"/>
          </a:xfrm>
          <a:prstGeom prst="rect">
            <a:avLst/>
          </a:prstGeom>
          <a:noFill/>
        </p:spPr>
        <p:txBody>
          <a:bodyPr wrap="square" lIns="0" tIns="0" rIns="0" bIns="0" rtlCol="0">
            <a:noAutofit/>
          </a:bodyPr>
          <a:lstStyle/>
          <a:p>
            <a:pPr algn="l">
              <a:lnSpc>
                <a:spcPct val="150000"/>
              </a:lnSpc>
            </a:pPr>
            <a:r>
              <a:rPr lang="en-AU" sz="1200" dirty="0">
                <a:solidFill>
                  <a:schemeClr val="bg1"/>
                </a:solidFill>
              </a:rPr>
              <a:t>© State of New South Wales (Department of Education), 2023</a:t>
            </a:r>
          </a:p>
          <a:p>
            <a:pPr algn="l">
              <a:lnSpc>
                <a:spcPct val="150000"/>
              </a:lnSpc>
            </a:pPr>
            <a:r>
              <a:rPr lang="en-AU" sz="1200" dirty="0">
                <a:solidFill>
                  <a:schemeClr val="bg1"/>
                </a:solidFill>
              </a:rPr>
              <a:t>The copyright material published in this resource is subject to the Copyright Act 1968 (Cth) and is owned by the NSW Department of Education or, where indicated, by a party other than the NSW Department of Education (third-party material).</a:t>
            </a:r>
          </a:p>
          <a:p>
            <a:pPr algn="l">
              <a:lnSpc>
                <a:spcPct val="150000"/>
              </a:lnSpc>
            </a:pPr>
            <a:r>
              <a:rPr lang="en-AU" sz="1200" dirty="0">
                <a:solidFill>
                  <a:schemeClr val="bg1"/>
                </a:solidFill>
              </a:rPr>
              <a:t>Copyright material available in this resource and owned by the NSW Department of Education is licensed under a </a:t>
            </a:r>
            <a:r>
              <a:rPr lang="en-AU" sz="1200" dirty="0">
                <a:solidFill>
                  <a:schemeClr val="bg1"/>
                </a:solidFill>
                <a:hlinkClick r:id="rId3"/>
              </a:rPr>
              <a:t>Creative Commons Attribution 4.0 International (CC BY 4.0) license</a:t>
            </a:r>
            <a:r>
              <a:rPr lang="en-AU" sz="1200" dirty="0">
                <a:solidFill>
                  <a:schemeClr val="bg1"/>
                </a:solidFill>
              </a:rPr>
              <a:t>.</a:t>
            </a:r>
          </a:p>
          <a:p>
            <a:pPr algn="l">
              <a:lnSpc>
                <a:spcPct val="150000"/>
              </a:lnSpc>
            </a:pPr>
            <a:r>
              <a:rPr lang="en-AU" sz="1200" dirty="0">
                <a:solidFill>
                  <a:schemeClr val="bg1"/>
                </a:solidFill>
              </a:rPr>
              <a:t>This license allows you to share and adapt the material for any purpose, even commercially.</a:t>
            </a:r>
          </a:p>
          <a:p>
            <a:pPr algn="l">
              <a:lnSpc>
                <a:spcPct val="150000"/>
              </a:lnSpc>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a:t>
            </a:r>
          </a:p>
        </p:txBody>
      </p:sp>
      <p:sp>
        <p:nvSpPr>
          <p:cNvPr id="6" name="TextBox 5">
            <a:extLst>
              <a:ext uri="{FF2B5EF4-FFF2-40B4-BE49-F238E27FC236}">
                <a16:creationId xmlns:a16="http://schemas.microsoft.com/office/drawing/2014/main" id="{C2F1F668-3A1D-6F32-E7FF-FB863A0528DB}"/>
              </a:ext>
            </a:extLst>
          </p:cNvPr>
          <p:cNvSpPr txBox="1"/>
          <p:nvPr/>
        </p:nvSpPr>
        <p:spPr>
          <a:xfrm>
            <a:off x="360000" y="4337307"/>
            <a:ext cx="11631372" cy="1857737"/>
          </a:xfrm>
          <a:prstGeom prst="rect">
            <a:avLst/>
          </a:prstGeom>
          <a:noFill/>
        </p:spPr>
        <p:txBody>
          <a:bodyPr wrap="square" lIns="0" tIns="0" rIns="0" bIns="0" rtlCol="0">
            <a:noAutofit/>
          </a:bodyPr>
          <a:lstStyle/>
          <a:p>
            <a:pPr algn="l">
              <a:lnSpc>
                <a:spcPct val="150000"/>
              </a:lnSpc>
            </a:pPr>
            <a:r>
              <a:rPr lang="en-AU" sz="1200" b="1" dirty="0">
                <a:solidFill>
                  <a:schemeClr val="bg1"/>
                </a:solidFill>
              </a:rPr>
              <a:t>Links to third-party material and websites</a:t>
            </a:r>
          </a:p>
          <a:p>
            <a:pPr algn="l">
              <a:lnSpc>
                <a:spcPct val="150000"/>
              </a:lnSpc>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Copyright Act 1968 (Cth). The department accepts no responsibility for content on third-party websites.</a:t>
            </a:r>
          </a:p>
          <a:p>
            <a:pPr algn="l"/>
            <a:endParaRPr lang="en-AU" sz="1200" dirty="0"/>
          </a:p>
        </p:txBody>
      </p:sp>
      <p:sp>
        <p:nvSpPr>
          <p:cNvPr id="2" name="Slide Number Placeholder 1">
            <a:extLst>
              <a:ext uri="{FF2B5EF4-FFF2-40B4-BE49-F238E27FC236}">
                <a16:creationId xmlns:a16="http://schemas.microsoft.com/office/drawing/2014/main" id="{EE4B51A9-B902-4E7D-7CD4-BDBE6E94BAD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99602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7-10-syllabus-sws-december-2022.potx  -  Read-Only" id="{4B7518B7-7928-4400-889E-427E9DE28E01}" vid="{F7238460-63C4-40E6-AE58-06ED0ED9CA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467</Words>
  <Application>Microsoft Office PowerPoint</Application>
  <PresentationFormat>Widescreen</PresentationFormat>
  <Paragraphs>52</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Public Sans</vt:lpstr>
      <vt:lpstr>Public Sans Light</vt:lpstr>
      <vt:lpstr>Arial</vt:lpstr>
      <vt:lpstr>Public Sans SemiBold</vt:lpstr>
      <vt:lpstr>Times New Roman</vt:lpstr>
      <vt:lpstr>Cambria Math</vt:lpstr>
      <vt:lpstr>NSWG Corporate</vt:lpstr>
      <vt:lpstr>Yubercept</vt:lpstr>
      <vt:lpstr>Yuber rates</vt:lpstr>
      <vt:lpstr>Exploring y-intercepts</vt:lpstr>
      <vt:lpstr>Exploring y-intercepts (2)</vt:lpstr>
      <vt:lpstr>Exploring y-intercepts (3)</vt:lpstr>
      <vt:lpstr>Exploring y-intercepts (4)</vt:lpstr>
      <vt:lpstr>Finding the y-intercept</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Yubercept</dc:title>
  <dc:creator>NSW Department of Education</dc:creator>
  <dcterms:created xsi:type="dcterms:W3CDTF">2023-10-17T02:20:37Z</dcterms:created>
  <dcterms:modified xsi:type="dcterms:W3CDTF">2023-10-17T02:21:14Z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2023-10-17T02:20:48Z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5a51b288-9db7-476e-9d9c-d8d44001a685</vt:lpwstr>
  </property>
  <property fmtid="{D5CDD505-2E9C-101B-9397-08002B2CF9AE}" pid="8" name="MSIP_Label_b603dfd7-d93a-4381-a340-2995d8282205_ContentBits">
    <vt:lpwstr>0</vt:lpwstr>
  </property>
</Properties>
</file>