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65" r:id="rId3"/>
    <p:sldId id="268" r:id="rId4"/>
    <p:sldId id="266" r:id="rId5"/>
    <p:sldId id="267" r:id="rId6"/>
    <p:sldId id="275" r:id="rId7"/>
  </p:sldIdLst>
  <p:sldSz cx="12192000" cy="6858000"/>
  <p:notesSz cx="6858000" cy="9144000"/>
  <p:embeddedFontLst>
    <p:embeddedFont>
      <p:font typeface="Cambria Math" panose="02040503050406030204" pitchFamily="18" charset="0"/>
      <p:regular r:id="rId10"/>
    </p:embeddedFont>
    <p:embeddedFont>
      <p:font typeface="Public Sans" pitchFamily="2" charset="0"/>
      <p:regular r:id="rId11"/>
      <p:bold r:id="rId12"/>
      <p:italic r:id="rId13"/>
      <p:boldItalic r:id="rId14"/>
    </p:embeddedFont>
    <p:embeddedFont>
      <p:font typeface="Public Sans Light" pitchFamily="2" charset="0"/>
      <p:regular r:id="rId15"/>
      <p:italic r:id="rId16"/>
    </p:embeddedFont>
    <p:embeddedFont>
      <p:font typeface="Public Sans SemiBold" pitchFamily="2" charset="0"/>
      <p:bold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5"/>
            <p14:sldId id="268"/>
            <p14:sldId id="266"/>
            <p14:sldId id="267"/>
            <p14:sldId id="2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04EB3-4C93-4A5D-98EB-3366D5D55B5E}" v="5" dt="2023-10-16T03:01:50.848"/>
    <p1510:client id="{78F2FA8B-9AB7-4F23-AA21-9287418BCBDC}" v="5" dt="2023-10-17T02:20:11.90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1724" autoAdjust="0"/>
  </p:normalViewPr>
  <p:slideViewPr>
    <p:cSldViewPr snapToGrid="0">
      <p:cViewPr varScale="1">
        <p:scale>
          <a:sx n="80" d="100"/>
          <a:sy n="80" d="100"/>
        </p:scale>
        <p:origin x="1370" y="2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87960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58401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8547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531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6938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21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6185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4628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352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0550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6644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47762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2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64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7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067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065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1051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7055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143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3041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562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477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1764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1559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68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14339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694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64190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71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32837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6855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53876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941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What’s the line?</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a:t>NSW Department of Education</a:t>
            </a:r>
            <a:endParaRPr lang="en-AU"/>
          </a:p>
        </p:txBody>
      </p:sp>
      <p:sp>
        <p:nvSpPr>
          <p:cNvPr id="3" name="Text Placeholder 2">
            <a:extLst>
              <a:ext uri="{FF2B5EF4-FFF2-40B4-BE49-F238E27FC236}">
                <a16:creationId xmlns:a16="http://schemas.microsoft.com/office/drawing/2014/main" id="{CEC9A6C3-8771-DFB9-D3E0-5BF8A247B17E}"/>
              </a:ext>
            </a:extLst>
          </p:cNvPr>
          <p:cNvSpPr>
            <a:spLocks noGrp="1"/>
          </p:cNvSpPr>
          <p:nvPr>
            <p:ph type="body" sz="quarter" idx="14"/>
          </p:nvPr>
        </p:nvSpPr>
        <p:spPr/>
        <p:txBody>
          <a:bodyPr/>
          <a:lstStyle/>
          <a:p>
            <a:r>
              <a:rPr lang="en-AU" dirty="0"/>
              <a:t>Explicit teaching</a:t>
            </a:r>
          </a:p>
          <a:p>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Incorrect linear equation</a:t>
            </a:r>
          </a:p>
        </p:txBody>
      </p:sp>
      <p:pic>
        <p:nvPicPr>
          <p:cNvPr id="3" name="Picture 2" descr="Straight line graph running through the points (-3,-5) (-2, -3) (-1, -1) (0,1) (1,3) (2, 5) and (3, 7)">
            <a:extLst>
              <a:ext uri="{FF2B5EF4-FFF2-40B4-BE49-F238E27FC236}">
                <a16:creationId xmlns:a16="http://schemas.microsoft.com/office/drawing/2014/main" id="{9AC0370A-89F8-B7DD-608C-96AA61E65705}"/>
              </a:ext>
            </a:extLst>
          </p:cNvPr>
          <p:cNvPicPr>
            <a:picLocks noChangeAspect="1"/>
          </p:cNvPicPr>
          <p:nvPr/>
        </p:nvPicPr>
        <p:blipFill>
          <a:blip r:embed="rId3"/>
          <a:stretch>
            <a:fillRect/>
          </a:stretch>
        </p:blipFill>
        <p:spPr>
          <a:xfrm>
            <a:off x="2266087" y="1471256"/>
            <a:ext cx="7659826" cy="5044744"/>
          </a:xfrm>
          <a:prstGeom prst="rect">
            <a:avLst/>
          </a:prstGeom>
        </p:spPr>
      </p:pic>
      <p:sp>
        <p:nvSpPr>
          <p:cNvPr id="2" name="Slide Number Placeholder 1">
            <a:extLst>
              <a:ext uri="{FF2B5EF4-FFF2-40B4-BE49-F238E27FC236}">
                <a16:creationId xmlns:a16="http://schemas.microsoft.com/office/drawing/2014/main" id="{DB32D8BA-9830-5158-3763-003C5C5640D6}"/>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0654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Graphs and equations (1)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Notice/wonder</a:t>
            </a:r>
          </a:p>
        </p:txBody>
      </p:sp>
      <p:pic>
        <p:nvPicPr>
          <p:cNvPr id="12" name="Picture 11" descr="Graph of y=3x+2, with the point (0,2) labelled which on the line and a triangle connecting (0,2) (0, -1) and (-1,-1), with the lengths 3 and 1 labelled.">
            <a:extLst>
              <a:ext uri="{FF2B5EF4-FFF2-40B4-BE49-F238E27FC236}">
                <a16:creationId xmlns:a16="http://schemas.microsoft.com/office/drawing/2014/main" id="{829A7021-8FBB-6C3E-975D-2AB30E0BC611}"/>
              </a:ext>
            </a:extLst>
          </p:cNvPr>
          <p:cNvPicPr>
            <a:picLocks noChangeAspect="1"/>
          </p:cNvPicPr>
          <p:nvPr/>
        </p:nvPicPr>
        <p:blipFill>
          <a:blip r:embed="rId3"/>
          <a:stretch>
            <a:fillRect/>
          </a:stretch>
        </p:blipFill>
        <p:spPr>
          <a:xfrm>
            <a:off x="360000" y="1352414"/>
            <a:ext cx="3840983" cy="389095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5DE384-8D67-44A3-9C6C-46C1E021668F}"/>
                  </a:ext>
                </a:extLst>
              </p:cNvPr>
              <p:cNvSpPr txBox="1"/>
              <p:nvPr/>
            </p:nvSpPr>
            <p:spPr>
              <a:xfrm>
                <a:off x="481263" y="5390146"/>
                <a:ext cx="3603885" cy="302987"/>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dirty="0"/>
              </a:p>
            </p:txBody>
          </p:sp>
        </mc:Choice>
        <mc:Fallback xmlns="">
          <p:sp>
            <p:nvSpPr>
              <p:cNvPr id="8" name="TextBox 7">
                <a:extLst>
                  <a:ext uri="{FF2B5EF4-FFF2-40B4-BE49-F238E27FC236}">
                    <a16:creationId xmlns:a16="http://schemas.microsoft.com/office/drawing/2014/main" id="{C65DE384-8D67-44A3-9C6C-46C1E021668F}"/>
                  </a:ext>
                </a:extLst>
              </p:cNvPr>
              <p:cNvSpPr txBox="1">
                <a:spLocks noRot="1" noChangeAspect="1" noMove="1" noResize="1" noEditPoints="1" noAdjustHandles="1" noChangeArrowheads="1" noChangeShapeType="1" noTextEdit="1"/>
              </p:cNvSpPr>
              <p:nvPr/>
            </p:nvSpPr>
            <p:spPr>
              <a:xfrm>
                <a:off x="481263" y="5390146"/>
                <a:ext cx="3603885" cy="302987"/>
              </a:xfrm>
              <a:prstGeom prst="rect">
                <a:avLst/>
              </a:prstGeom>
              <a:blipFill>
                <a:blip r:embed="rId4"/>
                <a:stretch>
                  <a:fillRect l="-2369" b="-16000"/>
                </a:stretch>
              </a:blipFill>
            </p:spPr>
            <p:txBody>
              <a:bodyPr/>
              <a:lstStyle/>
              <a:p>
                <a:r>
                  <a:rPr lang="en-AU">
                    <a:noFill/>
                  </a:rPr>
                  <a:t> </a:t>
                </a:r>
              </a:p>
            </p:txBody>
          </p:sp>
        </mc:Fallback>
      </mc:AlternateContent>
      <p:pic>
        <p:nvPicPr>
          <p:cNvPr id="25" name="Picture 24" descr="Graph of y=-3/2x-3, with the point (0,-3) labelled which on the line and a triangle connecting (0,-3) (0, -6) and (2,-6), with the lengths 3 and 2 labelled. ">
            <a:extLst>
              <a:ext uri="{FF2B5EF4-FFF2-40B4-BE49-F238E27FC236}">
                <a16:creationId xmlns:a16="http://schemas.microsoft.com/office/drawing/2014/main" id="{084954B3-6A35-FB6C-698A-27E68938D678}"/>
              </a:ext>
            </a:extLst>
          </p:cNvPr>
          <p:cNvPicPr>
            <a:picLocks noChangeAspect="1"/>
          </p:cNvPicPr>
          <p:nvPr/>
        </p:nvPicPr>
        <p:blipFill>
          <a:blip r:embed="rId5"/>
          <a:stretch>
            <a:fillRect/>
          </a:stretch>
        </p:blipFill>
        <p:spPr>
          <a:xfrm>
            <a:off x="4308463" y="1362039"/>
            <a:ext cx="3744135" cy="382922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B264DFA-F833-1F32-8515-83A27C34167A}"/>
                  </a:ext>
                </a:extLst>
              </p:cNvPr>
              <p:cNvSpPr txBox="1"/>
              <p:nvPr/>
            </p:nvSpPr>
            <p:spPr>
              <a:xfrm>
                <a:off x="4442750" y="5390146"/>
                <a:ext cx="3603885" cy="573332"/>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𝑥</m:t>
                      </m:r>
                      <m:r>
                        <a:rPr lang="en-AU" sz="1800" b="0" i="1" smtClean="0">
                          <a:latin typeface="Cambria Math" panose="02040503050406030204" pitchFamily="18" charset="0"/>
                        </a:rPr>
                        <m:t>−3</m:t>
                      </m:r>
                    </m:oMath>
                  </m:oMathPara>
                </a14:m>
                <a:endParaRPr lang="en-AU" sz="1800" dirty="0"/>
              </a:p>
            </p:txBody>
          </p:sp>
        </mc:Choice>
        <mc:Fallback xmlns="">
          <p:sp>
            <p:nvSpPr>
              <p:cNvPr id="9" name="TextBox 8">
                <a:extLst>
                  <a:ext uri="{FF2B5EF4-FFF2-40B4-BE49-F238E27FC236}">
                    <a16:creationId xmlns:a16="http://schemas.microsoft.com/office/drawing/2014/main" id="{8B264DFA-F833-1F32-8515-83A27C34167A}"/>
                  </a:ext>
                </a:extLst>
              </p:cNvPr>
              <p:cNvSpPr txBox="1">
                <a:spLocks noRot="1" noChangeAspect="1" noMove="1" noResize="1" noEditPoints="1" noAdjustHandles="1" noChangeArrowheads="1" noChangeShapeType="1" noTextEdit="1"/>
              </p:cNvSpPr>
              <p:nvPr/>
            </p:nvSpPr>
            <p:spPr>
              <a:xfrm>
                <a:off x="4442750" y="5390146"/>
                <a:ext cx="3603885" cy="573332"/>
              </a:xfrm>
              <a:prstGeom prst="rect">
                <a:avLst/>
              </a:prstGeom>
              <a:blipFill>
                <a:blip r:embed="rId6"/>
                <a:stretch>
                  <a:fillRect l="-169"/>
                </a:stretch>
              </a:blipFill>
            </p:spPr>
            <p:txBody>
              <a:bodyPr/>
              <a:lstStyle/>
              <a:p>
                <a:r>
                  <a:rPr lang="en-AU">
                    <a:noFill/>
                  </a:rPr>
                  <a:t> </a:t>
                </a:r>
              </a:p>
            </p:txBody>
          </p:sp>
        </mc:Fallback>
      </mc:AlternateContent>
      <p:pic>
        <p:nvPicPr>
          <p:cNvPr id="27" name="Picture 26" descr="Graph of y=-4x+1, with the point (0,1) labelled which on the line and a triangle connecting (0,1) (0, -3) and (1,-3), with the lengths 3 and 1 labelled.">
            <a:extLst>
              <a:ext uri="{FF2B5EF4-FFF2-40B4-BE49-F238E27FC236}">
                <a16:creationId xmlns:a16="http://schemas.microsoft.com/office/drawing/2014/main" id="{EAC44176-D16C-BAE5-D321-6A84B4B57B32}"/>
              </a:ext>
            </a:extLst>
          </p:cNvPr>
          <p:cNvPicPr>
            <a:picLocks noChangeAspect="1"/>
          </p:cNvPicPr>
          <p:nvPr/>
        </p:nvPicPr>
        <p:blipFill>
          <a:blip r:embed="rId7"/>
          <a:stretch>
            <a:fillRect/>
          </a:stretch>
        </p:blipFill>
        <p:spPr>
          <a:xfrm>
            <a:off x="8160078" y="1362038"/>
            <a:ext cx="3848044" cy="3890959"/>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E8B96D-8A2E-1BCD-FF56-0EC66E7A8056}"/>
                  </a:ext>
                </a:extLst>
              </p:cNvPr>
              <p:cNvSpPr txBox="1"/>
              <p:nvPr/>
            </p:nvSpPr>
            <p:spPr>
              <a:xfrm>
                <a:off x="8282157" y="5390146"/>
                <a:ext cx="3603885" cy="302987"/>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10" name="TextBox 9">
                <a:extLst>
                  <a:ext uri="{FF2B5EF4-FFF2-40B4-BE49-F238E27FC236}">
                    <a16:creationId xmlns:a16="http://schemas.microsoft.com/office/drawing/2014/main" id="{DAE8B96D-8A2E-1BCD-FF56-0EC66E7A8056}"/>
                  </a:ext>
                </a:extLst>
              </p:cNvPr>
              <p:cNvSpPr txBox="1">
                <a:spLocks noRot="1" noChangeAspect="1" noMove="1" noResize="1" noEditPoints="1" noAdjustHandles="1" noChangeArrowheads="1" noChangeShapeType="1" noTextEdit="1"/>
              </p:cNvSpPr>
              <p:nvPr/>
            </p:nvSpPr>
            <p:spPr>
              <a:xfrm>
                <a:off x="8282157" y="5390146"/>
                <a:ext cx="3603885" cy="302987"/>
              </a:xfrm>
              <a:prstGeom prst="rect">
                <a:avLst/>
              </a:prstGeom>
              <a:blipFill>
                <a:blip r:embed="rId8"/>
                <a:stretch>
                  <a:fillRect l="-2369" b="-16000"/>
                </a:stretch>
              </a:blipFill>
            </p:spPr>
            <p:txBody>
              <a:bodyPr/>
              <a:lstStyle/>
              <a:p>
                <a:r>
                  <a:rPr lang="en-AU">
                    <a:noFill/>
                  </a:rPr>
                  <a:t> </a:t>
                </a:r>
              </a:p>
            </p:txBody>
          </p:sp>
        </mc:Fallback>
      </mc:AlternateContent>
      <p:sp>
        <p:nvSpPr>
          <p:cNvPr id="23" name="TextBox 22">
            <a:extLst>
              <a:ext uri="{FF2B5EF4-FFF2-40B4-BE49-F238E27FC236}">
                <a16:creationId xmlns:a16="http://schemas.microsoft.com/office/drawing/2014/main" id="{D0446464-1EE9-7E87-E7C8-CEEECB0115E5}"/>
              </a:ext>
            </a:extLst>
          </p:cNvPr>
          <p:cNvSpPr txBox="1"/>
          <p:nvPr/>
        </p:nvSpPr>
        <p:spPr>
          <a:xfrm>
            <a:off x="481263" y="6219181"/>
            <a:ext cx="6353316" cy="362953"/>
          </a:xfrm>
          <a:prstGeom prst="rect">
            <a:avLst/>
          </a:prstGeom>
          <a:noFill/>
        </p:spPr>
        <p:txBody>
          <a:bodyPr wrap="square" lIns="0" tIns="0" rIns="0" bIns="0" rtlCol="0">
            <a:noAutofit/>
          </a:bodyPr>
          <a:lstStyle/>
          <a:p>
            <a:r>
              <a:rPr lang="en-AU" sz="1800" dirty="0"/>
              <a:t>What do you notice? What do you wonder?</a:t>
            </a:r>
          </a:p>
        </p:txBody>
      </p:sp>
      <p:sp>
        <p:nvSpPr>
          <p:cNvPr id="2" name="Slide Number Placeholder 1">
            <a:extLst>
              <a:ext uri="{FF2B5EF4-FFF2-40B4-BE49-F238E27FC236}">
                <a16:creationId xmlns:a16="http://schemas.microsoft.com/office/drawing/2014/main" id="{6CF9DE91-9358-015F-A8CA-25D99B8607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4165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05493-81A0-6AA4-C521-FE96F381F754}"/>
              </a:ext>
            </a:extLst>
          </p:cNvPr>
          <p:cNvSpPr>
            <a:spLocks noGrp="1"/>
          </p:cNvSpPr>
          <p:nvPr>
            <p:ph type="title"/>
          </p:nvPr>
        </p:nvSpPr>
        <p:spPr/>
        <p:txBody>
          <a:bodyPr/>
          <a:lstStyle/>
          <a:p>
            <a:r>
              <a:rPr lang="en-AU" dirty="0"/>
              <a:t>Graphs and equations (2)</a:t>
            </a:r>
          </a:p>
        </p:txBody>
      </p:sp>
      <p:sp>
        <p:nvSpPr>
          <p:cNvPr id="5" name="Text Placeholder 4">
            <a:extLst>
              <a:ext uri="{FF2B5EF4-FFF2-40B4-BE49-F238E27FC236}">
                <a16:creationId xmlns:a16="http://schemas.microsoft.com/office/drawing/2014/main" id="{4C21EA45-F43C-9149-17F5-9B9B06AE719A}"/>
              </a:ext>
            </a:extLst>
          </p:cNvPr>
          <p:cNvSpPr>
            <a:spLocks noGrp="1"/>
          </p:cNvSpPr>
          <p:nvPr>
            <p:ph type="body" sz="quarter" idx="18"/>
          </p:nvPr>
        </p:nvSpPr>
        <p:spPr/>
        <p:txBody>
          <a:bodyPr/>
          <a:lstStyle/>
          <a:p>
            <a:r>
              <a:rPr lang="en-AU" dirty="0"/>
              <a:t>State the equation</a:t>
            </a:r>
          </a:p>
        </p:txBody>
      </p:sp>
      <p:sp>
        <p:nvSpPr>
          <p:cNvPr id="9" name="Text Placeholder 8">
            <a:extLst>
              <a:ext uri="{FF2B5EF4-FFF2-40B4-BE49-F238E27FC236}">
                <a16:creationId xmlns:a16="http://schemas.microsoft.com/office/drawing/2014/main" id="{0D5AF915-E7F5-C9E2-BAE6-110128BCEC84}"/>
              </a:ext>
            </a:extLst>
          </p:cNvPr>
          <p:cNvSpPr>
            <a:spLocks noGrp="1"/>
          </p:cNvSpPr>
          <p:nvPr>
            <p:ph type="body" sz="quarter" idx="4294967295"/>
          </p:nvPr>
        </p:nvSpPr>
        <p:spPr>
          <a:xfrm>
            <a:off x="360000" y="1799999"/>
            <a:ext cx="5699488" cy="352891"/>
          </a:xfrm>
        </p:spPr>
        <p:txBody>
          <a:bodyPr/>
          <a:lstStyle/>
          <a:p>
            <a:r>
              <a:rPr lang="en-AU" dirty="0"/>
              <a:t>State the equation of the line.</a:t>
            </a:r>
          </a:p>
        </p:txBody>
      </p:sp>
      <p:pic>
        <p:nvPicPr>
          <p:cNvPr id="7" name="Content Placeholder 6" descr="A graph of y=2/3+1">
            <a:extLst>
              <a:ext uri="{FF2B5EF4-FFF2-40B4-BE49-F238E27FC236}">
                <a16:creationId xmlns:a16="http://schemas.microsoft.com/office/drawing/2014/main" id="{32F5A929-ADCB-E5C8-46BE-264B6989828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132513" y="1205064"/>
            <a:ext cx="5183187" cy="5183188"/>
          </a:xfrm>
        </p:spPr>
      </p:pic>
      <p:sp>
        <p:nvSpPr>
          <p:cNvPr id="3" name="Slide Number Placeholder 2">
            <a:extLst>
              <a:ext uri="{FF2B5EF4-FFF2-40B4-BE49-F238E27FC236}">
                <a16:creationId xmlns:a16="http://schemas.microsoft.com/office/drawing/2014/main" id="{057C6E49-DB2D-AA7B-444C-3913E95CB2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557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05493-81A0-6AA4-C521-FE96F381F754}"/>
              </a:ext>
            </a:extLst>
          </p:cNvPr>
          <p:cNvSpPr>
            <a:spLocks noGrp="1"/>
          </p:cNvSpPr>
          <p:nvPr>
            <p:ph type="title"/>
          </p:nvPr>
        </p:nvSpPr>
        <p:spPr/>
        <p:txBody>
          <a:bodyPr/>
          <a:lstStyle/>
          <a:p>
            <a:r>
              <a:rPr lang="en-AU" dirty="0"/>
              <a:t>Graphs and equations (3)</a:t>
            </a:r>
          </a:p>
        </p:txBody>
      </p:sp>
      <p:sp>
        <p:nvSpPr>
          <p:cNvPr id="5" name="Text Placeholder 4">
            <a:extLst>
              <a:ext uri="{FF2B5EF4-FFF2-40B4-BE49-F238E27FC236}">
                <a16:creationId xmlns:a16="http://schemas.microsoft.com/office/drawing/2014/main" id="{4C21EA45-F43C-9149-17F5-9B9B06AE719A}"/>
              </a:ext>
            </a:extLst>
          </p:cNvPr>
          <p:cNvSpPr>
            <a:spLocks noGrp="1"/>
          </p:cNvSpPr>
          <p:nvPr>
            <p:ph type="body" sz="quarter" idx="18"/>
          </p:nvPr>
        </p:nvSpPr>
        <p:spPr/>
        <p:txBody>
          <a:bodyPr/>
          <a:lstStyle/>
          <a:p>
            <a:r>
              <a:rPr lang="en-AU" dirty="0"/>
              <a:t>State the equation</a:t>
            </a:r>
          </a:p>
        </p:txBody>
      </p:sp>
      <mc:AlternateContent xmlns:mc="http://schemas.openxmlformats.org/markup-compatibility/2006" xmlns:a14="http://schemas.microsoft.com/office/drawing/2010/main">
        <mc:Choice Requires="a14">
          <p:sp>
            <p:nvSpPr>
              <p:cNvPr id="9" name="Text Placeholder 8">
                <a:extLst>
                  <a:ext uri="{FF2B5EF4-FFF2-40B4-BE49-F238E27FC236}">
                    <a16:creationId xmlns:a16="http://schemas.microsoft.com/office/drawing/2014/main" id="{0D5AF915-E7F5-C9E2-BAE6-110128BCEC84}"/>
                  </a:ext>
                </a:extLst>
              </p:cNvPr>
              <p:cNvSpPr>
                <a:spLocks noGrp="1"/>
              </p:cNvSpPr>
              <p:nvPr>
                <p:ph type="body" sz="quarter" idx="4294967295"/>
              </p:nvPr>
            </p:nvSpPr>
            <p:spPr>
              <a:xfrm>
                <a:off x="360000" y="1800000"/>
                <a:ext cx="5736000" cy="1734357"/>
              </a:xfrm>
            </p:spPr>
            <p:txBody>
              <a:bodyPr/>
              <a:lstStyle/>
              <a:p>
                <a:r>
                  <a:rPr lang="en-AU" sz="1800" dirty="0"/>
                  <a:t>State the equation of the line.</a:t>
                </a:r>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a:p>
                <a:endParaRPr lang="en-AU" sz="1800" dirty="0"/>
              </a:p>
            </p:txBody>
          </p:sp>
        </mc:Choice>
        <mc:Fallback xmlns="">
          <p:sp>
            <p:nvSpPr>
              <p:cNvPr id="9" name="Text Placeholder 8">
                <a:extLst>
                  <a:ext uri="{FF2B5EF4-FFF2-40B4-BE49-F238E27FC236}">
                    <a16:creationId xmlns:a16="http://schemas.microsoft.com/office/drawing/2014/main" id="{0D5AF915-E7F5-C9E2-BAE6-110128BCEC84}"/>
                  </a:ext>
                </a:extLst>
              </p:cNvPr>
              <p:cNvSpPr>
                <a:spLocks noGrp="1" noRot="1" noChangeAspect="1" noMove="1" noResize="1" noEditPoints="1" noAdjustHandles="1" noChangeArrowheads="1" noChangeShapeType="1" noTextEdit="1"/>
              </p:cNvSpPr>
              <p:nvPr>
                <p:ph type="body" sz="quarter" idx="4294967295"/>
              </p:nvPr>
            </p:nvSpPr>
            <p:spPr>
              <a:xfrm>
                <a:off x="360000" y="1800000"/>
                <a:ext cx="5736000" cy="1734357"/>
              </a:xfrm>
              <a:blipFill>
                <a:blip r:embed="rId3"/>
                <a:stretch>
                  <a:fillRect l="-2444" t="-4561"/>
                </a:stretch>
              </a:blipFill>
            </p:spPr>
            <p:txBody>
              <a:bodyPr/>
              <a:lstStyle/>
              <a:p>
                <a:r>
                  <a:rPr lang="en-AU">
                    <a:noFill/>
                  </a:rPr>
                  <a:t> </a:t>
                </a:r>
              </a:p>
            </p:txBody>
          </p:sp>
        </mc:Fallback>
      </mc:AlternateContent>
      <p:pic>
        <p:nvPicPr>
          <p:cNvPr id="10" name="Content Placeholder 9" descr="A graph of y=2/3+1, with (0,1) and (3,3) labelled">
            <a:extLst>
              <a:ext uri="{FF2B5EF4-FFF2-40B4-BE49-F238E27FC236}">
                <a16:creationId xmlns:a16="http://schemas.microsoft.com/office/drawing/2014/main" id="{7CA56631-297F-8DFA-C9CF-4BD9C98DB641}"/>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132512" y="1206000"/>
            <a:ext cx="5184000" cy="5184001"/>
          </a:xfrm>
        </p:spPr>
      </p:pic>
      <p:sp>
        <p:nvSpPr>
          <p:cNvPr id="3" name="Slide Number Placeholder 2">
            <a:extLst>
              <a:ext uri="{FF2B5EF4-FFF2-40B4-BE49-F238E27FC236}">
                <a16:creationId xmlns:a16="http://schemas.microsoft.com/office/drawing/2014/main" id="{057C6E49-DB2D-AA7B-444C-3913E95CB2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20727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4B7D4-E7C0-1A97-5850-5FCCAF3B5B61}"/>
              </a:ext>
            </a:extLst>
          </p:cNvPr>
          <p:cNvSpPr>
            <a:spLocks noGrp="1"/>
          </p:cNvSpPr>
          <p:nvPr>
            <p:ph type="title"/>
          </p:nvPr>
        </p:nvSpPr>
        <p:spPr/>
        <p:txBody>
          <a:bodyPr/>
          <a:lstStyle/>
          <a:p>
            <a:r>
              <a:rPr lang="en-AU" dirty="0"/>
              <a:t>Copyright</a:t>
            </a:r>
          </a:p>
        </p:txBody>
      </p:sp>
      <p:sp>
        <p:nvSpPr>
          <p:cNvPr id="5" name="TextBox 4">
            <a:extLst>
              <a:ext uri="{FF2B5EF4-FFF2-40B4-BE49-F238E27FC236}">
                <a16:creationId xmlns:a16="http://schemas.microsoft.com/office/drawing/2014/main" id="{9AE2D91D-E471-4FF4-41EE-DD22A78292F0}"/>
              </a:ext>
            </a:extLst>
          </p:cNvPr>
          <p:cNvSpPr txBox="1"/>
          <p:nvPr/>
        </p:nvSpPr>
        <p:spPr>
          <a:xfrm>
            <a:off x="360000" y="1250002"/>
            <a:ext cx="11619797" cy="2766349"/>
          </a:xfrm>
          <a:prstGeom prst="rect">
            <a:avLst/>
          </a:prstGeom>
          <a:noFill/>
        </p:spPr>
        <p:txBody>
          <a:bodyPr wrap="square" lIns="0" tIns="0" rIns="0" bIns="0" rtlCol="0">
            <a:noAutofit/>
          </a:bodyPr>
          <a:lstStyle/>
          <a:p>
            <a:pPr algn="l">
              <a:lnSpc>
                <a:spcPct val="150000"/>
              </a:lnSpc>
            </a:pPr>
            <a:r>
              <a:rPr lang="en-AU" sz="1200" dirty="0">
                <a:solidFill>
                  <a:schemeClr val="bg1"/>
                </a:solidFill>
              </a:rPr>
              <a:t>© State of New South Wales (Department of Education), 2023</a:t>
            </a:r>
          </a:p>
          <a:p>
            <a:pPr algn="l">
              <a:lnSpc>
                <a:spcPct val="150000"/>
              </a:lnSpc>
            </a:pPr>
            <a:r>
              <a:rPr lang="en-AU" sz="1200" dirty="0">
                <a:solidFill>
                  <a:schemeClr val="bg1"/>
                </a:solidFill>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bg1"/>
                </a:solidFill>
                <a:hlinkClick r:id="rId3"/>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p:txBody>
      </p:sp>
      <p:sp>
        <p:nvSpPr>
          <p:cNvPr id="6" name="TextBox 5">
            <a:extLst>
              <a:ext uri="{FF2B5EF4-FFF2-40B4-BE49-F238E27FC236}">
                <a16:creationId xmlns:a16="http://schemas.microsoft.com/office/drawing/2014/main" id="{C2F1F668-3A1D-6F32-E7FF-FB863A0528DB}"/>
              </a:ext>
            </a:extLst>
          </p:cNvPr>
          <p:cNvSpPr txBox="1"/>
          <p:nvPr/>
        </p:nvSpPr>
        <p:spPr>
          <a:xfrm>
            <a:off x="360000" y="4337307"/>
            <a:ext cx="11631372" cy="1857737"/>
          </a:xfrm>
          <a:prstGeom prst="rect">
            <a:avLst/>
          </a:prstGeom>
          <a:noFill/>
        </p:spPr>
        <p:txBody>
          <a:bodyPr wrap="square" lIns="0" tIns="0" rIns="0" bIns="0" rtlCol="0">
            <a:noAutofit/>
          </a:bodyPr>
          <a:lstStyle/>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a:t>
            </a:r>
          </a:p>
          <a:p>
            <a:pPr algn="l"/>
            <a:endParaRPr lang="en-AU" sz="1200" dirty="0"/>
          </a:p>
        </p:txBody>
      </p:sp>
      <p:sp>
        <p:nvSpPr>
          <p:cNvPr id="2" name="Slide Number Placeholder 1">
            <a:extLst>
              <a:ext uri="{FF2B5EF4-FFF2-40B4-BE49-F238E27FC236}">
                <a16:creationId xmlns:a16="http://schemas.microsoft.com/office/drawing/2014/main" id="{EE4B51A9-B902-4E7D-7CD4-BDBE6E94BA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9960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Widescreen</PresentationFormat>
  <Paragraphs>39</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Public Sans</vt:lpstr>
      <vt:lpstr>Public Sans Light</vt:lpstr>
      <vt:lpstr>Arial</vt:lpstr>
      <vt:lpstr>Public Sans SemiBold</vt:lpstr>
      <vt:lpstr>Times New Roman</vt:lpstr>
      <vt:lpstr>Cambria Math</vt:lpstr>
      <vt:lpstr>NSWG Corporate</vt:lpstr>
      <vt:lpstr>What’s the line?</vt:lpstr>
      <vt:lpstr>Incorrect linear equation</vt:lpstr>
      <vt:lpstr>Graphs and equations (1)</vt:lpstr>
      <vt:lpstr>Graphs and equations (2)</vt:lpstr>
      <vt:lpstr>Graphs and equations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line?</dc:title>
  <dc:creator>NSW Department of Education</dc:creator>
  <dcterms:created xsi:type="dcterms:W3CDTF">2023-10-17T02:19:56Z</dcterms:created>
  <dcterms:modified xsi:type="dcterms:W3CDTF">2023-10-17T02:20:20Z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2023-10-17T02:20:07Z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aace6386-ca30-4574-8248-a3e083936f56</vt:lpwstr>
  </property>
  <property fmtid="{D5CDD505-2E9C-101B-9397-08002B2CF9AE}" pid="8" name="MSIP_Label_b603dfd7-d93a-4381-a340-2995d8282205_ContentBits">
    <vt:lpwstr>0</vt:lpwstr>
  </property>
</Properties>
</file>