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7" r:id="rId2"/>
    <p:sldId id="362" r:id="rId3"/>
    <p:sldId id="363" r:id="rId4"/>
    <p:sldId id="364" r:id="rId5"/>
    <p:sldId id="365" r:id="rId6"/>
    <p:sldId id="366" r:id="rId7"/>
    <p:sldId id="367" r:id="rId8"/>
    <p:sldId id="368" r:id="rId9"/>
    <p:sldId id="369" r:id="rId10"/>
    <p:sldId id="370" r:id="rId11"/>
    <p:sldId id="371" r:id="rId12"/>
    <p:sldId id="361" r:id="rId13"/>
  </p:sldIdLst>
  <p:sldSz cx="12192000" cy="6858000"/>
  <p:notesSz cx="6858000" cy="9144000"/>
  <p:embeddedFontLst>
    <p:embeddedFont>
      <p:font typeface="Cambria Math" panose="02040503050406030204" pitchFamily="18" charset="0"/>
      <p:regular r:id="rId16"/>
    </p:embeddedFont>
    <p:embeddedFont>
      <p:font typeface="Public Sans" pitchFamily="2" charset="0"/>
      <p:regular r:id="rId17"/>
      <p:bold r:id="rId18"/>
      <p:italic r:id="rId19"/>
      <p:boldItalic r:id="rId20"/>
    </p:embeddedFont>
    <p:embeddedFont>
      <p:font typeface="Public Sans Light" pitchFamily="2" charset="0"/>
      <p:regular r:id="rId21"/>
      <p:italic r:id="rId22"/>
    </p:embeddedFont>
    <p:embeddedFont>
      <p:font typeface="Public Sans SemiBold" pitchFamily="2" charset="0"/>
      <p:bold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D45191-54D7-46AF-B243-589A9287B8F5}" v="4" dt="2023-10-17T02:15:09.28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6220" autoAdjust="0"/>
  </p:normalViewPr>
  <p:slideViewPr>
    <p:cSldViewPr snapToGrid="0">
      <p:cViewPr varScale="1">
        <p:scale>
          <a:sx n="68" d="100"/>
          <a:sy n="68" d="100"/>
        </p:scale>
        <p:origin x="1099" y="36"/>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Simultaneous shopping</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sz="2000" dirty="0">
                <a:latin typeface="+mj-lt"/>
              </a:rPr>
              <a:t>Explicit teaching</a:t>
            </a:r>
          </a:p>
          <a:p>
            <a:endParaRPr lang="en-AU" sz="2000" dirty="0">
              <a:latin typeface="+mj-lt"/>
            </a:endParaRPr>
          </a:p>
        </p:txBody>
      </p:sp>
      <p:sp>
        <p:nvSpPr>
          <p:cNvPr id="2" name="Footer Placeholder 6">
            <a:extLst>
              <a:ext uri="{FF2B5EF4-FFF2-40B4-BE49-F238E27FC236}">
                <a16:creationId xmlns:a16="http://schemas.microsoft.com/office/drawing/2014/main" id="{B04EFF1C-98AA-7FBD-A127-500AB4545D5C}"/>
              </a:ext>
            </a:extLst>
          </p:cNvPr>
          <p:cNvSpPr>
            <a:spLocks noGrp="1"/>
          </p:cNvSpPr>
          <p:nvPr>
            <p:ph type="ftr" sz="quarter" idx="3"/>
          </p:nvPr>
        </p:nvSpPr>
        <p:spPr>
          <a:xfrm>
            <a:off x="360000" y="5867118"/>
            <a:ext cx="4500000" cy="684882"/>
          </a:xfrm>
        </p:spPr>
        <p:txBody>
          <a:bodyPr/>
          <a:lstStyle/>
          <a:p>
            <a:r>
              <a:rPr lang="en-US" dirty="0">
                <a:solidFill>
                  <a:schemeClr val="tx1"/>
                </a:solidFill>
                <a:latin typeface="+mn-lt"/>
              </a:rPr>
              <a:t>NSW Department of Education</a:t>
            </a:r>
            <a:endParaRPr lang="en-AU" dirty="0">
              <a:solidFill>
                <a:schemeClr val="tx1"/>
              </a:solidFill>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021F12-56C8-5E9C-CF9B-ADFA77C0280F}"/>
              </a:ext>
            </a:extLst>
          </p:cNvPr>
          <p:cNvSpPr>
            <a:spLocks noGrp="1"/>
          </p:cNvSpPr>
          <p:nvPr>
            <p:ph type="title"/>
          </p:nvPr>
        </p:nvSpPr>
        <p:spPr/>
        <p:txBody>
          <a:bodyPr/>
          <a:lstStyle/>
          <a:p>
            <a:r>
              <a:rPr lang="en-AU" dirty="0"/>
              <a:t>Your turn (2)</a:t>
            </a:r>
          </a:p>
        </p:txBody>
      </p:sp>
      <p:sp>
        <p:nvSpPr>
          <p:cNvPr id="7" name="Text Placeholder 6">
            <a:extLst>
              <a:ext uri="{FF2B5EF4-FFF2-40B4-BE49-F238E27FC236}">
                <a16:creationId xmlns:a16="http://schemas.microsoft.com/office/drawing/2014/main" id="{E73F9C47-AF9B-A352-AFBD-5646A760D7B8}"/>
              </a:ext>
            </a:extLst>
          </p:cNvPr>
          <p:cNvSpPr>
            <a:spLocks noGrp="1"/>
          </p:cNvSpPr>
          <p:nvPr>
            <p:ph type="body" sz="quarter" idx="18"/>
          </p:nvPr>
        </p:nvSpPr>
        <p:spPr/>
        <p:txBody>
          <a:bodyPr/>
          <a:lstStyle/>
          <a:p>
            <a:r>
              <a:rPr lang="en-AU" dirty="0"/>
              <a:t>Question 2</a:t>
            </a:r>
          </a:p>
        </p:txBody>
      </p:sp>
      <p:sp>
        <p:nvSpPr>
          <p:cNvPr id="6" name="Content Placeholder 5">
            <a:extLst>
              <a:ext uri="{FF2B5EF4-FFF2-40B4-BE49-F238E27FC236}">
                <a16:creationId xmlns:a16="http://schemas.microsoft.com/office/drawing/2014/main" id="{6FF197B1-D67B-1D1E-2DFA-D65551392FEB}"/>
              </a:ext>
            </a:extLst>
          </p:cNvPr>
          <p:cNvSpPr>
            <a:spLocks noGrp="1"/>
          </p:cNvSpPr>
          <p:nvPr>
            <p:ph idx="1"/>
          </p:nvPr>
        </p:nvSpPr>
        <p:spPr>
          <a:xfrm>
            <a:off x="360000" y="1620000"/>
            <a:ext cx="11484000" cy="408825"/>
          </a:xfrm>
        </p:spPr>
        <p:txBody>
          <a:bodyPr/>
          <a:lstStyle/>
          <a:p>
            <a:r>
              <a:rPr lang="en-AU" sz="2000" dirty="0"/>
              <a:t>Find the values of x and y.</a:t>
            </a:r>
          </a:p>
        </p:txBody>
      </p:sp>
      <p:pic>
        <p:nvPicPr>
          <p:cNvPr id="8" name="Picture 7" descr="2 bar models&#10;The top bar is a y and 2 x's the same length as 7.&#10;The bottom bar is a y and 4 x's the same length as 13. ">
            <a:extLst>
              <a:ext uri="{FF2B5EF4-FFF2-40B4-BE49-F238E27FC236}">
                <a16:creationId xmlns:a16="http://schemas.microsoft.com/office/drawing/2014/main" id="{A426E821-7919-4830-8EF5-E5DAB22B7433}"/>
              </a:ext>
            </a:extLst>
          </p:cNvPr>
          <p:cNvPicPr>
            <a:picLocks noChangeAspect="1"/>
          </p:cNvPicPr>
          <p:nvPr/>
        </p:nvPicPr>
        <p:blipFill>
          <a:blip r:embed="rId2"/>
          <a:stretch>
            <a:fillRect/>
          </a:stretch>
        </p:blipFill>
        <p:spPr>
          <a:xfrm>
            <a:off x="360000" y="2473885"/>
            <a:ext cx="8612550" cy="3401595"/>
          </a:xfrm>
          <a:prstGeom prst="rect">
            <a:avLst/>
          </a:prstGeom>
        </p:spPr>
      </p:pic>
      <p:sp>
        <p:nvSpPr>
          <p:cNvPr id="2" name="Slide Number Placeholder 1">
            <a:extLst>
              <a:ext uri="{FF2B5EF4-FFF2-40B4-BE49-F238E27FC236}">
                <a16:creationId xmlns:a16="http://schemas.microsoft.com/office/drawing/2014/main" id="{07B9FA96-7291-2D20-E532-D7DEEE7726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68787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85B8-038E-0BE7-3E45-01AB89520E2D}"/>
              </a:ext>
            </a:extLst>
          </p:cNvPr>
          <p:cNvSpPr>
            <a:spLocks noGrp="1"/>
          </p:cNvSpPr>
          <p:nvPr>
            <p:ph type="title"/>
          </p:nvPr>
        </p:nvSpPr>
        <p:spPr/>
        <p:txBody>
          <a:bodyPr/>
          <a:lstStyle/>
          <a:p>
            <a:r>
              <a:rPr lang="en-AU" dirty="0"/>
              <a:t>Your turn – solution (2)</a:t>
            </a:r>
          </a:p>
        </p:txBody>
      </p:sp>
      <mc:AlternateContent xmlns:mc="http://schemas.openxmlformats.org/markup-compatibility/2006" xmlns:a14="http://schemas.microsoft.com/office/drawing/2010/main">
        <mc:Choice Requires="a14">
          <p:graphicFrame>
            <p:nvGraphicFramePr>
              <p:cNvPr id="7" name="Table 6" descr="A table with 2 columns and 4 rows. Column 1 row 1 reads, 'Step 1'. Column 2 row 1 contains 2 bar models. The top bar is a y and 2 x's the same length as 7.&#10;The bottom bar is a y and 4 x's the same length as 13. Column 1 row 2 reads, 'Step 2'. Column 2 row 2 contains 1 bar model where the y and 2 x's the same length as 7 and 2 x's are the same length as 6. Column 1 row 3 reads, 'Step 3'. Column 2 row 3 contains a bar model with two 3's the same length as 6. Column 1 row 4 reads, 'Step 4'. Column 2 row 4 reads, 'x=3 and y=1'. It also contains a bar model with a one and two 3's the same length as 7 and two 3's the same length as 6.">
                <a:extLst>
                  <a:ext uri="{FF2B5EF4-FFF2-40B4-BE49-F238E27FC236}">
                    <a16:creationId xmlns:a16="http://schemas.microsoft.com/office/drawing/2014/main" id="{3009B131-275A-7FC3-99CA-E025BB5176E0}"/>
                  </a:ext>
                </a:extLst>
              </p:cNvPr>
              <p:cNvGraphicFramePr>
                <a:graphicFrameLocks noGrp="1"/>
              </p:cNvGraphicFramePr>
              <p:nvPr>
                <p:extLst>
                  <p:ext uri="{D42A27DB-BD31-4B8C-83A1-F6EECF244321}">
                    <p14:modId xmlns:p14="http://schemas.microsoft.com/office/powerpoint/2010/main" val="2507888795"/>
                  </p:ext>
                </p:extLst>
              </p:nvPr>
            </p:nvGraphicFramePr>
            <p:xfrm>
              <a:off x="360000" y="871295"/>
              <a:ext cx="8479201" cy="5824705"/>
            </p:xfrm>
            <a:graphic>
              <a:graphicData uri="http://schemas.openxmlformats.org/drawingml/2006/table">
                <a:tbl>
                  <a:tblPr firstRow="1" bandRow="1">
                    <a:tableStyleId>{5940675A-B579-460E-94D1-54222C63F5DA}</a:tableStyleId>
                  </a:tblPr>
                  <a:tblGrid>
                    <a:gridCol w="1092880">
                      <a:extLst>
                        <a:ext uri="{9D8B030D-6E8A-4147-A177-3AD203B41FA5}">
                          <a16:colId xmlns:a16="http://schemas.microsoft.com/office/drawing/2014/main" val="3114133362"/>
                        </a:ext>
                      </a:extLst>
                    </a:gridCol>
                    <a:gridCol w="7386321">
                      <a:extLst>
                        <a:ext uri="{9D8B030D-6E8A-4147-A177-3AD203B41FA5}">
                          <a16:colId xmlns:a16="http://schemas.microsoft.com/office/drawing/2014/main" val="884618905"/>
                        </a:ext>
                      </a:extLst>
                    </a:gridCol>
                  </a:tblGrid>
                  <a:tr h="1804966">
                    <a:tc>
                      <a:txBody>
                        <a:bodyPr/>
                        <a:lstStyle/>
                        <a:p>
                          <a:r>
                            <a:rPr lang="en-AU" dirty="0"/>
                            <a:t>Step 1</a:t>
                          </a:r>
                        </a:p>
                      </a:txBody>
                      <a:tcPr/>
                    </a:tc>
                    <a:tc>
                      <a:txBody>
                        <a:bodyPr/>
                        <a:lstStyle/>
                        <a:p>
                          <a:endParaRPr lang="en-AU" dirty="0"/>
                        </a:p>
                      </a:txBody>
                      <a:tcPr/>
                    </a:tc>
                    <a:extLst>
                      <a:ext uri="{0D108BD9-81ED-4DB2-BD59-A6C34878D82A}">
                        <a16:rowId xmlns:a16="http://schemas.microsoft.com/office/drawing/2014/main" val="154352032"/>
                      </a:ext>
                    </a:extLst>
                  </a:tr>
                  <a:tr h="1857760">
                    <a:tc>
                      <a:txBody>
                        <a:bodyPr/>
                        <a:lstStyle/>
                        <a:p>
                          <a:r>
                            <a:rPr lang="en-AU" dirty="0"/>
                            <a:t>Step 2</a:t>
                          </a:r>
                        </a:p>
                      </a:txBody>
                      <a:tcPr/>
                    </a:tc>
                    <a:tc>
                      <a:txBody>
                        <a:bodyPr/>
                        <a:lstStyle/>
                        <a:p>
                          <a:pPr algn="ctr"/>
                          <a:endParaRPr lang="en-AU" dirty="0"/>
                        </a:p>
                      </a:txBody>
                      <a:tcPr/>
                    </a:tc>
                    <a:extLst>
                      <a:ext uri="{0D108BD9-81ED-4DB2-BD59-A6C34878D82A}">
                        <a16:rowId xmlns:a16="http://schemas.microsoft.com/office/drawing/2014/main" val="2714309589"/>
                      </a:ext>
                    </a:extLst>
                  </a:tr>
                  <a:tr h="954713">
                    <a:tc>
                      <a:txBody>
                        <a:bodyPr/>
                        <a:lstStyle/>
                        <a:p>
                          <a:r>
                            <a:rPr lang="en-AU" dirty="0"/>
                            <a:t>Step 3</a:t>
                          </a:r>
                        </a:p>
                      </a:txBody>
                      <a:tcPr/>
                    </a:tc>
                    <a:tc>
                      <a:txBody>
                        <a:bodyPr/>
                        <a:lstStyle/>
                        <a:p>
                          <a:pPr algn="ctr"/>
                          <a:endParaRPr lang="en-AU" dirty="0"/>
                        </a:p>
                      </a:txBody>
                      <a:tcPr/>
                    </a:tc>
                    <a:extLst>
                      <a:ext uri="{0D108BD9-81ED-4DB2-BD59-A6C34878D82A}">
                        <a16:rowId xmlns:a16="http://schemas.microsoft.com/office/drawing/2014/main" val="4089358711"/>
                      </a:ext>
                    </a:extLst>
                  </a:tr>
                  <a:tr h="1207266">
                    <a:tc>
                      <a:txBody>
                        <a:bodyPr/>
                        <a:lstStyle/>
                        <a:p>
                          <a:r>
                            <a:rPr lang="en-AU" dirty="0"/>
                            <a:t>Step 4</a:t>
                          </a:r>
                        </a:p>
                      </a:txBody>
                      <a:tcPr/>
                    </a:tc>
                    <a:tc>
                      <a:txBody>
                        <a:bodyPr/>
                        <a:lstStyle/>
                        <a:p>
                          <a:pPr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 </m:t>
                                </m:r>
                                <m:r>
                                  <a:rPr lang="en-AU" b="0" i="1" smtClean="0">
                                    <a:latin typeface="Cambria Math" panose="02040503050406030204" pitchFamily="18" charset="0"/>
                                  </a:rPr>
                                  <m:t>𝑦</m:t>
                                </m:r>
                                <m:r>
                                  <a:rPr lang="en-AU" b="0" i="1" smtClean="0">
                                    <a:latin typeface="Cambria Math" panose="02040503050406030204" pitchFamily="18" charset="0"/>
                                  </a:rPr>
                                  <m:t>=1</m:t>
                                </m:r>
                              </m:oMath>
                            </m:oMathPara>
                          </a14:m>
                          <a:endParaRPr lang="en-AU" dirty="0"/>
                        </a:p>
                      </a:txBody>
                      <a:tcPr/>
                    </a:tc>
                    <a:extLst>
                      <a:ext uri="{0D108BD9-81ED-4DB2-BD59-A6C34878D82A}">
                        <a16:rowId xmlns:a16="http://schemas.microsoft.com/office/drawing/2014/main" val="3123749539"/>
                      </a:ext>
                    </a:extLst>
                  </a:tr>
                </a:tbl>
              </a:graphicData>
            </a:graphic>
          </p:graphicFrame>
        </mc:Choice>
        <mc:Fallback xmlns="">
          <p:graphicFrame>
            <p:nvGraphicFramePr>
              <p:cNvPr id="7" name="Table 6" descr="A table with 2 columns and 4 rows. Column 1 row 1 reads, 'Step 1'. Column 2 row 1 contains 2 bar models. The top bar is a y and 2 x's the same length as 7.&#10;The bottom bar is a y and 4 x's the same length as 13. Column 1 row 2 reads, 'Step 2'. Column 2 row 2 contains 1 bar model where the y and 2 x's the same length as 7 and 2 x's are the same length as 6. Column 1 row 3 reads, 'Step 3'. Column 2 row 3 contains a bar model with two 3's the same length as 6. Column 1 row 4 reads, 'Step 4'. Column 2 row 4 reads, 'x=3 and y=1'. It also contains a bar model with a one and two 3's the same length as 7 and two 3's the same length as 6.">
                <a:extLst>
                  <a:ext uri="{FF2B5EF4-FFF2-40B4-BE49-F238E27FC236}">
                    <a16:creationId xmlns:a16="http://schemas.microsoft.com/office/drawing/2014/main" id="{3009B131-275A-7FC3-99CA-E025BB5176E0}"/>
                  </a:ext>
                </a:extLst>
              </p:cNvPr>
              <p:cNvGraphicFramePr>
                <a:graphicFrameLocks noGrp="1"/>
              </p:cNvGraphicFramePr>
              <p:nvPr>
                <p:extLst>
                  <p:ext uri="{D42A27DB-BD31-4B8C-83A1-F6EECF244321}">
                    <p14:modId xmlns:p14="http://schemas.microsoft.com/office/powerpoint/2010/main" val="2507888795"/>
                  </p:ext>
                </p:extLst>
              </p:nvPr>
            </p:nvGraphicFramePr>
            <p:xfrm>
              <a:off x="360000" y="871295"/>
              <a:ext cx="8479201" cy="5824705"/>
            </p:xfrm>
            <a:graphic>
              <a:graphicData uri="http://schemas.openxmlformats.org/drawingml/2006/table">
                <a:tbl>
                  <a:tblPr firstRow="1" bandRow="1">
                    <a:tableStyleId>{5940675A-B579-460E-94D1-54222C63F5DA}</a:tableStyleId>
                  </a:tblPr>
                  <a:tblGrid>
                    <a:gridCol w="1092880">
                      <a:extLst>
                        <a:ext uri="{9D8B030D-6E8A-4147-A177-3AD203B41FA5}">
                          <a16:colId xmlns:a16="http://schemas.microsoft.com/office/drawing/2014/main" val="3114133362"/>
                        </a:ext>
                      </a:extLst>
                    </a:gridCol>
                    <a:gridCol w="7386321">
                      <a:extLst>
                        <a:ext uri="{9D8B030D-6E8A-4147-A177-3AD203B41FA5}">
                          <a16:colId xmlns:a16="http://schemas.microsoft.com/office/drawing/2014/main" val="884618905"/>
                        </a:ext>
                      </a:extLst>
                    </a:gridCol>
                  </a:tblGrid>
                  <a:tr h="1804966">
                    <a:tc>
                      <a:txBody>
                        <a:bodyPr/>
                        <a:lstStyle/>
                        <a:p>
                          <a:r>
                            <a:rPr lang="en-AU" dirty="0"/>
                            <a:t>Step 1</a:t>
                          </a:r>
                        </a:p>
                      </a:txBody>
                      <a:tcPr/>
                    </a:tc>
                    <a:tc>
                      <a:txBody>
                        <a:bodyPr/>
                        <a:lstStyle/>
                        <a:p>
                          <a:endParaRPr lang="en-AU" dirty="0"/>
                        </a:p>
                      </a:txBody>
                      <a:tcPr/>
                    </a:tc>
                    <a:extLst>
                      <a:ext uri="{0D108BD9-81ED-4DB2-BD59-A6C34878D82A}">
                        <a16:rowId xmlns:a16="http://schemas.microsoft.com/office/drawing/2014/main" val="154352032"/>
                      </a:ext>
                    </a:extLst>
                  </a:tr>
                  <a:tr h="1857760">
                    <a:tc>
                      <a:txBody>
                        <a:bodyPr/>
                        <a:lstStyle/>
                        <a:p>
                          <a:r>
                            <a:rPr lang="en-AU" dirty="0"/>
                            <a:t>Step 2</a:t>
                          </a:r>
                        </a:p>
                      </a:txBody>
                      <a:tcPr/>
                    </a:tc>
                    <a:tc>
                      <a:txBody>
                        <a:bodyPr/>
                        <a:lstStyle/>
                        <a:p>
                          <a:pPr algn="ctr"/>
                          <a:endParaRPr lang="en-AU" dirty="0"/>
                        </a:p>
                      </a:txBody>
                      <a:tcPr/>
                    </a:tc>
                    <a:extLst>
                      <a:ext uri="{0D108BD9-81ED-4DB2-BD59-A6C34878D82A}">
                        <a16:rowId xmlns:a16="http://schemas.microsoft.com/office/drawing/2014/main" val="2714309589"/>
                      </a:ext>
                    </a:extLst>
                  </a:tr>
                  <a:tr h="954713">
                    <a:tc>
                      <a:txBody>
                        <a:bodyPr/>
                        <a:lstStyle/>
                        <a:p>
                          <a:r>
                            <a:rPr lang="en-AU" dirty="0"/>
                            <a:t>Step 3</a:t>
                          </a:r>
                        </a:p>
                      </a:txBody>
                      <a:tcPr/>
                    </a:tc>
                    <a:tc>
                      <a:txBody>
                        <a:bodyPr/>
                        <a:lstStyle/>
                        <a:p>
                          <a:pPr algn="ctr"/>
                          <a:endParaRPr lang="en-AU" dirty="0"/>
                        </a:p>
                      </a:txBody>
                      <a:tcPr/>
                    </a:tc>
                    <a:extLst>
                      <a:ext uri="{0D108BD9-81ED-4DB2-BD59-A6C34878D82A}">
                        <a16:rowId xmlns:a16="http://schemas.microsoft.com/office/drawing/2014/main" val="4089358711"/>
                      </a:ext>
                    </a:extLst>
                  </a:tr>
                  <a:tr h="1207266">
                    <a:tc>
                      <a:txBody>
                        <a:bodyPr/>
                        <a:lstStyle/>
                        <a:p>
                          <a:r>
                            <a:rPr lang="en-AU" dirty="0"/>
                            <a:t>Step 4</a:t>
                          </a:r>
                        </a:p>
                      </a:txBody>
                      <a:tcPr/>
                    </a:tc>
                    <a:tc>
                      <a:txBody>
                        <a:bodyPr/>
                        <a:lstStyle/>
                        <a:p>
                          <a:endParaRPr lang="en-US"/>
                        </a:p>
                      </a:txBody>
                      <a:tcPr>
                        <a:blipFill>
                          <a:blip r:embed="rId2"/>
                          <a:stretch>
                            <a:fillRect l="-14839" t="-385859" r="-165" b="-1010"/>
                          </a:stretch>
                        </a:blipFill>
                      </a:tcPr>
                    </a:tc>
                    <a:extLst>
                      <a:ext uri="{0D108BD9-81ED-4DB2-BD59-A6C34878D82A}">
                        <a16:rowId xmlns:a16="http://schemas.microsoft.com/office/drawing/2014/main" val="3123749539"/>
                      </a:ext>
                    </a:extLst>
                  </a:tr>
                </a:tbl>
              </a:graphicData>
            </a:graphic>
          </p:graphicFrame>
        </mc:Fallback>
      </mc:AlternateContent>
      <p:pic>
        <p:nvPicPr>
          <p:cNvPr id="11" name="Picture 10">
            <a:extLst>
              <a:ext uri="{FF2B5EF4-FFF2-40B4-BE49-F238E27FC236}">
                <a16:creationId xmlns:a16="http://schemas.microsoft.com/office/drawing/2014/main" id="{0F772A71-85BB-05DF-C6CF-17F4B14BAD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62100" y="966763"/>
            <a:ext cx="3988956" cy="1575470"/>
          </a:xfrm>
          <a:prstGeom prst="rect">
            <a:avLst/>
          </a:prstGeom>
        </p:spPr>
      </p:pic>
      <p:pic>
        <p:nvPicPr>
          <p:cNvPr id="8" name="Picture 7">
            <a:extLst>
              <a:ext uri="{FF2B5EF4-FFF2-40B4-BE49-F238E27FC236}">
                <a16:creationId xmlns:a16="http://schemas.microsoft.com/office/drawing/2014/main" id="{30A07D00-2AED-6FAC-E463-753AC3F6D28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27715" y="2965097"/>
            <a:ext cx="4410075" cy="923925"/>
          </a:xfrm>
          <a:prstGeom prst="rect">
            <a:avLst/>
          </a:prstGeom>
        </p:spPr>
      </p:pic>
      <p:pic>
        <p:nvPicPr>
          <p:cNvPr id="9" name="Picture 8">
            <a:extLst>
              <a:ext uri="{FF2B5EF4-FFF2-40B4-BE49-F238E27FC236}">
                <a16:creationId xmlns:a16="http://schemas.microsoft.com/office/drawing/2014/main" id="{4ABD1A54-82A3-273F-8A4B-819C2DC575FB}"/>
              </a:ext>
              <a:ext uri="{C183D7F6-B498-43B3-948B-1728B52AA6E4}">
                <adec:decorative xmlns:adec="http://schemas.microsoft.com/office/drawing/2017/decorative" val="1"/>
              </a:ext>
            </a:extLst>
          </p:cNvPr>
          <p:cNvPicPr>
            <a:picLocks noChangeAspect="1"/>
          </p:cNvPicPr>
          <p:nvPr/>
        </p:nvPicPr>
        <p:blipFill rotWithShape="1">
          <a:blip r:embed="rId5"/>
          <a:srcRect l="985" r="-1"/>
          <a:stretch/>
        </p:blipFill>
        <p:spPr>
          <a:xfrm>
            <a:off x="4847303" y="4609326"/>
            <a:ext cx="1791938" cy="819150"/>
          </a:xfrm>
          <a:prstGeom prst="rect">
            <a:avLst/>
          </a:prstGeom>
        </p:spPr>
      </p:pic>
      <p:pic>
        <p:nvPicPr>
          <p:cNvPr id="10" name="Picture 9">
            <a:extLst>
              <a:ext uri="{FF2B5EF4-FFF2-40B4-BE49-F238E27FC236}">
                <a16:creationId xmlns:a16="http://schemas.microsoft.com/office/drawing/2014/main" id="{9E2C801F-B596-3E72-223F-DD80E1452E2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474438" y="5643138"/>
            <a:ext cx="4371975" cy="838200"/>
          </a:xfrm>
          <a:prstGeom prst="rect">
            <a:avLst/>
          </a:prstGeom>
        </p:spPr>
      </p:pic>
      <p:sp>
        <p:nvSpPr>
          <p:cNvPr id="4" name="Slide Number Placeholder 3">
            <a:extLst>
              <a:ext uri="{FF2B5EF4-FFF2-40B4-BE49-F238E27FC236}">
                <a16:creationId xmlns:a16="http://schemas.microsoft.com/office/drawing/2014/main" id="{4559D2C3-5908-787B-7AFD-A343525053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15353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FCC8C9-2311-94F3-0458-FF2711CF1E7B}"/>
              </a:ext>
            </a:extLst>
          </p:cNvPr>
          <p:cNvSpPr>
            <a:spLocks noGrp="1"/>
          </p:cNvSpPr>
          <p:nvPr>
            <p:ph type="title"/>
          </p:nvPr>
        </p:nvSpPr>
        <p:spPr/>
        <p:txBody>
          <a:bodyPr/>
          <a:lstStyle/>
          <a:p>
            <a:r>
              <a:rPr lang="en-AU" dirty="0"/>
              <a:t>Challenge</a:t>
            </a:r>
          </a:p>
        </p:txBody>
      </p:sp>
      <p:sp>
        <p:nvSpPr>
          <p:cNvPr id="8" name="Text Placeholder 7">
            <a:extLst>
              <a:ext uri="{FF2B5EF4-FFF2-40B4-BE49-F238E27FC236}">
                <a16:creationId xmlns:a16="http://schemas.microsoft.com/office/drawing/2014/main" id="{30FB14BF-15E2-4202-FC1D-05BF3918A71B}"/>
              </a:ext>
            </a:extLst>
          </p:cNvPr>
          <p:cNvSpPr>
            <a:spLocks noGrp="1"/>
          </p:cNvSpPr>
          <p:nvPr>
            <p:ph type="body" sz="quarter" idx="18"/>
          </p:nvPr>
        </p:nvSpPr>
        <p:spPr>
          <a:xfrm>
            <a:off x="461912" y="982520"/>
            <a:ext cx="9978087" cy="310015"/>
          </a:xfrm>
        </p:spPr>
        <p:txBody>
          <a:bodyPr/>
          <a:lstStyle/>
          <a:p>
            <a:r>
              <a:rPr lang="en-AU" dirty="0"/>
              <a:t>Launch</a:t>
            </a:r>
          </a:p>
        </p:txBody>
      </p:sp>
      <p:sp>
        <p:nvSpPr>
          <p:cNvPr id="10" name="TextBox 9">
            <a:extLst>
              <a:ext uri="{FF2B5EF4-FFF2-40B4-BE49-F238E27FC236}">
                <a16:creationId xmlns:a16="http://schemas.microsoft.com/office/drawing/2014/main" id="{E8FAB275-82F5-D549-60A7-D1F5F52F5476}"/>
              </a:ext>
            </a:extLst>
          </p:cNvPr>
          <p:cNvSpPr txBox="1"/>
          <p:nvPr/>
        </p:nvSpPr>
        <p:spPr>
          <a:xfrm>
            <a:off x="360000" y="1369454"/>
            <a:ext cx="8689156" cy="1113062"/>
          </a:xfrm>
          <a:prstGeom prst="rect">
            <a:avLst/>
          </a:prstGeom>
          <a:noFill/>
        </p:spPr>
        <p:txBody>
          <a:bodyPr wrap="square">
            <a:spAutoFit/>
          </a:bodyPr>
          <a:lstStyle/>
          <a:p>
            <a:pPr marL="342900" indent="-342900">
              <a:lnSpc>
                <a:spcPct val="150000"/>
              </a:lnSpc>
              <a:spcAft>
                <a:spcPts val="1200"/>
              </a:spcAft>
              <a:buFont typeface="Arial" panose="020B0604020202020204" pitchFamily="34" charset="0"/>
              <a:buChar char="•"/>
            </a:pPr>
            <a:r>
              <a:rPr lang="en-GB" sz="2000" dirty="0"/>
              <a:t>These 3 rectangles are congruent. </a:t>
            </a:r>
          </a:p>
          <a:p>
            <a:pPr marL="342900" indent="-342900">
              <a:lnSpc>
                <a:spcPct val="150000"/>
              </a:lnSpc>
              <a:spcAft>
                <a:spcPts val="1200"/>
              </a:spcAft>
              <a:buFont typeface="Arial" panose="020B0604020202020204" pitchFamily="34" charset="0"/>
              <a:buChar char="•"/>
            </a:pPr>
            <a:r>
              <a:rPr lang="en-GB" sz="2000" dirty="0"/>
              <a:t>Work out the dimensions of the rectangles.</a:t>
            </a:r>
          </a:p>
        </p:txBody>
      </p:sp>
      <p:grpSp>
        <p:nvGrpSpPr>
          <p:cNvPr id="11" name="Group 10" descr="3 rectangles joined. The bottom left corner is the point (1,2) and the top right corner is (12,6).">
            <a:extLst>
              <a:ext uri="{FF2B5EF4-FFF2-40B4-BE49-F238E27FC236}">
                <a16:creationId xmlns:a16="http://schemas.microsoft.com/office/drawing/2014/main" id="{BE281DC5-694B-139B-F34E-2A38EB28E844}"/>
              </a:ext>
            </a:extLst>
          </p:cNvPr>
          <p:cNvGrpSpPr/>
          <p:nvPr/>
        </p:nvGrpSpPr>
        <p:grpSpPr>
          <a:xfrm>
            <a:off x="2115005" y="2513179"/>
            <a:ext cx="8229600" cy="3841059"/>
            <a:chOff x="2115005" y="2513179"/>
            <a:chExt cx="8229600" cy="3841059"/>
          </a:xfrm>
        </p:grpSpPr>
        <p:pic>
          <p:nvPicPr>
            <p:cNvPr id="12" name="Picture 2">
              <a:extLst>
                <a:ext uri="{FF2B5EF4-FFF2-40B4-BE49-F238E27FC236}">
                  <a16:creationId xmlns:a16="http://schemas.microsoft.com/office/drawing/2014/main" id="{E25A3DE9-739C-018C-2F31-0F732E29C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005" y="2513179"/>
              <a:ext cx="8229600" cy="3841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D463C4E2-3206-CC23-0C08-33F6A4A37583}"/>
                </a:ext>
              </a:extLst>
            </p:cNvPr>
            <p:cNvSpPr/>
            <p:nvPr/>
          </p:nvSpPr>
          <p:spPr>
            <a:xfrm>
              <a:off x="2115005" y="2600560"/>
              <a:ext cx="2645838" cy="12206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 name="Slide Number Placeholder 1">
            <a:extLst>
              <a:ext uri="{FF2B5EF4-FFF2-40B4-BE49-F238E27FC236}">
                <a16:creationId xmlns:a16="http://schemas.microsoft.com/office/drawing/2014/main" id="{FDBCCE6D-0476-4AF6-1696-0A6E1A9A448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4598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133590-2747-00EC-88F7-C1EE35699E5C}"/>
              </a:ext>
            </a:extLst>
          </p:cNvPr>
          <p:cNvSpPr>
            <a:spLocks noGrp="1"/>
          </p:cNvSpPr>
          <p:nvPr>
            <p:ph type="title"/>
          </p:nvPr>
        </p:nvSpPr>
        <p:spPr/>
        <p:txBody>
          <a:bodyPr/>
          <a:lstStyle/>
          <a:p>
            <a:r>
              <a:rPr lang="en-AU" dirty="0"/>
              <a:t>Solving the challenge</a:t>
            </a:r>
          </a:p>
        </p:txBody>
      </p:sp>
      <p:sp>
        <p:nvSpPr>
          <p:cNvPr id="7" name="Text Placeholder 6">
            <a:extLst>
              <a:ext uri="{FF2B5EF4-FFF2-40B4-BE49-F238E27FC236}">
                <a16:creationId xmlns:a16="http://schemas.microsoft.com/office/drawing/2014/main" id="{A8020A9A-D3EE-BAED-1440-A831C8414DDC}"/>
              </a:ext>
            </a:extLst>
          </p:cNvPr>
          <p:cNvSpPr>
            <a:spLocks noGrp="1"/>
          </p:cNvSpPr>
          <p:nvPr>
            <p:ph type="body" sz="quarter" idx="18"/>
          </p:nvPr>
        </p:nvSpPr>
        <p:spPr/>
        <p:txBody>
          <a:bodyPr/>
          <a:lstStyle/>
          <a:p>
            <a:r>
              <a:rPr lang="en-AU" dirty="0"/>
              <a:t>Launch</a:t>
            </a:r>
          </a:p>
        </p:txBody>
      </p:sp>
      <p:pic>
        <p:nvPicPr>
          <p:cNvPr id="8" name="Picture 7" descr="2 bar models&#10;The top bar is l the same length as 4.&#10;The bottom bar is 2 l and a w the same length as 11. ">
            <a:extLst>
              <a:ext uri="{FF2B5EF4-FFF2-40B4-BE49-F238E27FC236}">
                <a16:creationId xmlns:a16="http://schemas.microsoft.com/office/drawing/2014/main" id="{8E978252-8C02-04A2-216D-5A9D72476EF3}"/>
              </a:ext>
            </a:extLst>
          </p:cNvPr>
          <p:cNvPicPr>
            <a:picLocks noChangeAspect="1"/>
          </p:cNvPicPr>
          <p:nvPr/>
        </p:nvPicPr>
        <p:blipFill>
          <a:blip r:embed="rId2"/>
          <a:stretch>
            <a:fillRect/>
          </a:stretch>
        </p:blipFill>
        <p:spPr>
          <a:xfrm>
            <a:off x="360000" y="1646703"/>
            <a:ext cx="8447116" cy="4582231"/>
          </a:xfrm>
          <a:prstGeom prst="rect">
            <a:avLst/>
          </a:prstGeom>
        </p:spPr>
      </p:pic>
      <p:sp>
        <p:nvSpPr>
          <p:cNvPr id="2" name="Slide Number Placeholder 1">
            <a:extLst>
              <a:ext uri="{FF2B5EF4-FFF2-40B4-BE49-F238E27FC236}">
                <a16:creationId xmlns:a16="http://schemas.microsoft.com/office/drawing/2014/main" id="{3332A57F-0405-F7B4-532F-CE696914173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93366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4E5BAE-0187-425B-42CA-EBB5ABDE78A0}"/>
              </a:ext>
            </a:extLst>
          </p:cNvPr>
          <p:cNvSpPr>
            <a:spLocks noGrp="1"/>
          </p:cNvSpPr>
          <p:nvPr>
            <p:ph type="title"/>
          </p:nvPr>
        </p:nvSpPr>
        <p:spPr/>
        <p:txBody>
          <a:bodyPr/>
          <a:lstStyle/>
          <a:p>
            <a:r>
              <a:rPr lang="en-AU" dirty="0"/>
              <a:t>Worked example (1)</a:t>
            </a:r>
          </a:p>
        </p:txBody>
      </p:sp>
      <mc:AlternateContent xmlns:mc="http://schemas.openxmlformats.org/markup-compatibility/2006" xmlns:a14="http://schemas.microsoft.com/office/drawing/2010/main">
        <mc:Choice Requires="a14">
          <p:graphicFrame>
            <p:nvGraphicFramePr>
              <p:cNvPr id="8" name="Table 5" descr="A table with 2 columns and 3 rows. Column 1 row 1 reads, 'Step 1'. Column 2 row 1 contains 2 bar models. The top bar is l the same length as 4.&#10;The bottom bar is 2 l and a w the same length as 11. Column 1 row 2 reads, 'Step 2'. Column 2 row 2 contains a bar model with 3 sections. l =4, l = 4 and w =3. Column 1 row 3 reads, 'Step 3'. Column 2 row 3 reads, 'l=4 and w=3.">
                <a:extLst>
                  <a:ext uri="{FF2B5EF4-FFF2-40B4-BE49-F238E27FC236}">
                    <a16:creationId xmlns:a16="http://schemas.microsoft.com/office/drawing/2014/main" id="{2E4A64E4-CD15-B64C-EC72-FB77F4BCF0F3}"/>
                  </a:ext>
                </a:extLst>
              </p:cNvPr>
              <p:cNvGraphicFramePr>
                <a:graphicFrameLocks noGrp="1"/>
              </p:cNvGraphicFramePr>
              <p:nvPr>
                <p:extLst>
                  <p:ext uri="{D42A27DB-BD31-4B8C-83A1-F6EECF244321}">
                    <p14:modId xmlns:p14="http://schemas.microsoft.com/office/powerpoint/2010/main" val="946595547"/>
                  </p:ext>
                </p:extLst>
              </p:nvPr>
            </p:nvGraphicFramePr>
            <p:xfrm>
              <a:off x="359999" y="1020278"/>
              <a:ext cx="9505895" cy="5146842"/>
            </p:xfrm>
            <a:graphic>
              <a:graphicData uri="http://schemas.openxmlformats.org/drawingml/2006/table">
                <a:tbl>
                  <a:tblPr firstRow="1" bandRow="1">
                    <a:tableStyleId>{5940675A-B579-460E-94D1-54222C63F5DA}</a:tableStyleId>
                  </a:tblPr>
                  <a:tblGrid>
                    <a:gridCol w="1907915">
                      <a:extLst>
                        <a:ext uri="{9D8B030D-6E8A-4147-A177-3AD203B41FA5}">
                          <a16:colId xmlns:a16="http://schemas.microsoft.com/office/drawing/2014/main" val="3114133362"/>
                        </a:ext>
                      </a:extLst>
                    </a:gridCol>
                    <a:gridCol w="7597980">
                      <a:extLst>
                        <a:ext uri="{9D8B030D-6E8A-4147-A177-3AD203B41FA5}">
                          <a16:colId xmlns:a16="http://schemas.microsoft.com/office/drawing/2014/main" val="884618905"/>
                        </a:ext>
                      </a:extLst>
                    </a:gridCol>
                  </a:tblGrid>
                  <a:tr h="2555774">
                    <a:tc>
                      <a:txBody>
                        <a:bodyPr/>
                        <a:lstStyle/>
                        <a:p>
                          <a:r>
                            <a:rPr lang="en-AU" dirty="0"/>
                            <a:t>Step 1</a:t>
                          </a:r>
                        </a:p>
                      </a:txBody>
                      <a:tcPr/>
                    </a:tc>
                    <a:tc>
                      <a:txBody>
                        <a:bodyPr/>
                        <a:lstStyle/>
                        <a:p>
                          <a:endParaRPr lang="en-AU" dirty="0"/>
                        </a:p>
                      </a:txBody>
                      <a:tcPr/>
                    </a:tc>
                    <a:extLst>
                      <a:ext uri="{0D108BD9-81ED-4DB2-BD59-A6C34878D82A}">
                        <a16:rowId xmlns:a16="http://schemas.microsoft.com/office/drawing/2014/main" val="154352032"/>
                      </a:ext>
                    </a:extLst>
                  </a:tr>
                  <a:tr h="1806274">
                    <a:tc>
                      <a:txBody>
                        <a:bodyPr/>
                        <a:lstStyle/>
                        <a:p>
                          <a:r>
                            <a:rPr lang="en-AU" dirty="0"/>
                            <a:t>Step 2</a:t>
                          </a:r>
                        </a:p>
                      </a:txBody>
                      <a:tcPr/>
                    </a:tc>
                    <a:tc>
                      <a:txBody>
                        <a:bodyPr/>
                        <a:lstStyle/>
                        <a:p>
                          <a:endParaRPr lang="en-AU" dirty="0"/>
                        </a:p>
                      </a:txBody>
                      <a:tcPr/>
                    </a:tc>
                    <a:extLst>
                      <a:ext uri="{0D108BD9-81ED-4DB2-BD59-A6C34878D82A}">
                        <a16:rowId xmlns:a16="http://schemas.microsoft.com/office/drawing/2014/main" val="2714309589"/>
                      </a:ext>
                    </a:extLst>
                  </a:tr>
                  <a:tr h="784794">
                    <a:tc>
                      <a:txBody>
                        <a:bodyPr/>
                        <a:lstStyle/>
                        <a:p>
                          <a:r>
                            <a:rPr lang="en-AU" dirty="0"/>
                            <a:t>Step 3</a:t>
                          </a:r>
                        </a:p>
                      </a:txBody>
                      <a:tcPr/>
                    </a:tc>
                    <a:tc>
                      <a:txBody>
                        <a:bodyPr/>
                        <a:lstStyle/>
                        <a:p>
                          <a:pPr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𝑙</m:t>
                                </m:r>
                                <m:r>
                                  <a:rPr lang="en-AU" b="0" i="1" smtClean="0">
                                    <a:latin typeface="Cambria Math" panose="02040503050406030204" pitchFamily="18" charset="0"/>
                                  </a:rPr>
                                  <m:t>=4</m:t>
                                </m:r>
                              </m:oMath>
                            </m:oMathPara>
                          </a14:m>
                          <a:endParaRPr lang="en-AU" b="0" dirty="0"/>
                        </a:p>
                        <a:p>
                          <a:pPr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𝑤</m:t>
                                </m:r>
                                <m:r>
                                  <a:rPr lang="en-AU" b="0" i="1" smtClean="0">
                                    <a:latin typeface="Cambria Math" panose="02040503050406030204" pitchFamily="18" charset="0"/>
                                  </a:rPr>
                                  <m:t>=3</m:t>
                                </m:r>
                              </m:oMath>
                            </m:oMathPara>
                          </a14:m>
                          <a:endParaRPr lang="en-AU" dirty="0"/>
                        </a:p>
                      </a:txBody>
                      <a:tcPr/>
                    </a:tc>
                    <a:extLst>
                      <a:ext uri="{0D108BD9-81ED-4DB2-BD59-A6C34878D82A}">
                        <a16:rowId xmlns:a16="http://schemas.microsoft.com/office/drawing/2014/main" val="4089358711"/>
                      </a:ext>
                    </a:extLst>
                  </a:tr>
                </a:tbl>
              </a:graphicData>
            </a:graphic>
          </p:graphicFrame>
        </mc:Choice>
        <mc:Fallback xmlns="">
          <p:graphicFrame>
            <p:nvGraphicFramePr>
              <p:cNvPr id="8" name="Table 5" descr="A table with 2 columns and 3 rows. Column 1 row 1 reads, 'Step 1'. Column 2 row 1 contains 2 bar models. The top bar is l the same length as 4.&#10;The bottom bar is 2 l and a w the same length as 11. Column 1 row 2 reads, 'Step 2'. Column 2 row 2 contains a bar model with 3 sections. l =4, l = 4 and w =3. Column 1 row 3 reads, 'Step 3'. Column 2 row 3 reads, 'l=4 and w=3.">
                <a:extLst>
                  <a:ext uri="{FF2B5EF4-FFF2-40B4-BE49-F238E27FC236}">
                    <a16:creationId xmlns:a16="http://schemas.microsoft.com/office/drawing/2014/main" id="{2E4A64E4-CD15-B64C-EC72-FB77F4BCF0F3}"/>
                  </a:ext>
                </a:extLst>
              </p:cNvPr>
              <p:cNvGraphicFramePr>
                <a:graphicFrameLocks noGrp="1"/>
              </p:cNvGraphicFramePr>
              <p:nvPr>
                <p:extLst>
                  <p:ext uri="{D42A27DB-BD31-4B8C-83A1-F6EECF244321}">
                    <p14:modId xmlns:p14="http://schemas.microsoft.com/office/powerpoint/2010/main" val="946595547"/>
                  </p:ext>
                </p:extLst>
              </p:nvPr>
            </p:nvGraphicFramePr>
            <p:xfrm>
              <a:off x="359999" y="1020278"/>
              <a:ext cx="9505895" cy="5146842"/>
            </p:xfrm>
            <a:graphic>
              <a:graphicData uri="http://schemas.openxmlformats.org/drawingml/2006/table">
                <a:tbl>
                  <a:tblPr firstRow="1" bandRow="1">
                    <a:tableStyleId>{5940675A-B579-460E-94D1-54222C63F5DA}</a:tableStyleId>
                  </a:tblPr>
                  <a:tblGrid>
                    <a:gridCol w="1907915">
                      <a:extLst>
                        <a:ext uri="{9D8B030D-6E8A-4147-A177-3AD203B41FA5}">
                          <a16:colId xmlns:a16="http://schemas.microsoft.com/office/drawing/2014/main" val="3114133362"/>
                        </a:ext>
                      </a:extLst>
                    </a:gridCol>
                    <a:gridCol w="7597980">
                      <a:extLst>
                        <a:ext uri="{9D8B030D-6E8A-4147-A177-3AD203B41FA5}">
                          <a16:colId xmlns:a16="http://schemas.microsoft.com/office/drawing/2014/main" val="884618905"/>
                        </a:ext>
                      </a:extLst>
                    </a:gridCol>
                  </a:tblGrid>
                  <a:tr h="2555774">
                    <a:tc>
                      <a:txBody>
                        <a:bodyPr/>
                        <a:lstStyle/>
                        <a:p>
                          <a:r>
                            <a:rPr lang="en-AU" dirty="0"/>
                            <a:t>Step 1</a:t>
                          </a:r>
                        </a:p>
                      </a:txBody>
                      <a:tcPr/>
                    </a:tc>
                    <a:tc>
                      <a:txBody>
                        <a:bodyPr/>
                        <a:lstStyle/>
                        <a:p>
                          <a:endParaRPr lang="en-AU" dirty="0"/>
                        </a:p>
                      </a:txBody>
                      <a:tcPr/>
                    </a:tc>
                    <a:extLst>
                      <a:ext uri="{0D108BD9-81ED-4DB2-BD59-A6C34878D82A}">
                        <a16:rowId xmlns:a16="http://schemas.microsoft.com/office/drawing/2014/main" val="154352032"/>
                      </a:ext>
                    </a:extLst>
                  </a:tr>
                  <a:tr h="1806274">
                    <a:tc>
                      <a:txBody>
                        <a:bodyPr/>
                        <a:lstStyle/>
                        <a:p>
                          <a:r>
                            <a:rPr lang="en-AU" dirty="0"/>
                            <a:t>Step 2</a:t>
                          </a:r>
                        </a:p>
                      </a:txBody>
                      <a:tcPr/>
                    </a:tc>
                    <a:tc>
                      <a:txBody>
                        <a:bodyPr/>
                        <a:lstStyle/>
                        <a:p>
                          <a:endParaRPr lang="en-AU" dirty="0"/>
                        </a:p>
                      </a:txBody>
                      <a:tcPr/>
                    </a:tc>
                    <a:extLst>
                      <a:ext uri="{0D108BD9-81ED-4DB2-BD59-A6C34878D82A}">
                        <a16:rowId xmlns:a16="http://schemas.microsoft.com/office/drawing/2014/main" val="2714309589"/>
                      </a:ext>
                    </a:extLst>
                  </a:tr>
                  <a:tr h="784794">
                    <a:tc>
                      <a:txBody>
                        <a:bodyPr/>
                        <a:lstStyle/>
                        <a:p>
                          <a:r>
                            <a:rPr lang="en-AU" dirty="0"/>
                            <a:t>Step 3</a:t>
                          </a:r>
                        </a:p>
                      </a:txBody>
                      <a:tcPr/>
                    </a:tc>
                    <a:tc>
                      <a:txBody>
                        <a:bodyPr/>
                        <a:lstStyle/>
                        <a:p>
                          <a:endParaRPr lang="en-US"/>
                        </a:p>
                      </a:txBody>
                      <a:tcPr>
                        <a:blipFill>
                          <a:blip r:embed="rId2"/>
                          <a:stretch>
                            <a:fillRect l="-25180" t="-558915" r="-160" b="-1550"/>
                          </a:stretch>
                        </a:blipFill>
                      </a:tcPr>
                    </a:tc>
                    <a:extLst>
                      <a:ext uri="{0D108BD9-81ED-4DB2-BD59-A6C34878D82A}">
                        <a16:rowId xmlns:a16="http://schemas.microsoft.com/office/drawing/2014/main" val="4089358711"/>
                      </a:ext>
                    </a:extLst>
                  </a:tr>
                </a:tbl>
              </a:graphicData>
            </a:graphic>
          </p:graphicFrame>
        </mc:Fallback>
      </mc:AlternateContent>
      <p:pic>
        <p:nvPicPr>
          <p:cNvPr id="9" name="Picture 8">
            <a:extLst>
              <a:ext uri="{FF2B5EF4-FFF2-40B4-BE49-F238E27FC236}">
                <a16:creationId xmlns:a16="http://schemas.microsoft.com/office/drawing/2014/main" id="{EC29355F-4EAA-C49F-CF08-7BAE14299E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26106" y="1323400"/>
            <a:ext cx="3960376" cy="2105600"/>
          </a:xfrm>
          <a:prstGeom prst="rect">
            <a:avLst/>
          </a:prstGeom>
        </p:spPr>
      </p:pic>
      <p:pic>
        <p:nvPicPr>
          <p:cNvPr id="10" name="Picture 9">
            <a:extLst>
              <a:ext uri="{FF2B5EF4-FFF2-40B4-BE49-F238E27FC236}">
                <a16:creationId xmlns:a16="http://schemas.microsoft.com/office/drawing/2014/main" id="{24A58435-0A37-A312-67EA-1F8DB179BDD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26106" y="3933881"/>
            <a:ext cx="3419894" cy="1058273"/>
          </a:xfrm>
          <a:prstGeom prst="rect">
            <a:avLst/>
          </a:prstGeom>
        </p:spPr>
      </p:pic>
      <p:sp>
        <p:nvSpPr>
          <p:cNvPr id="4" name="Slide Number Placeholder 3">
            <a:extLst>
              <a:ext uri="{FF2B5EF4-FFF2-40B4-BE49-F238E27FC236}">
                <a16:creationId xmlns:a16="http://schemas.microsoft.com/office/drawing/2014/main" id="{1BDCC4FA-3F5C-33A2-3A91-AA9ED30172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81399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4E5BAE-0187-425B-42CA-EBB5ABDE78A0}"/>
              </a:ext>
            </a:extLst>
          </p:cNvPr>
          <p:cNvSpPr>
            <a:spLocks noGrp="1"/>
          </p:cNvSpPr>
          <p:nvPr>
            <p:ph type="title"/>
          </p:nvPr>
        </p:nvSpPr>
        <p:spPr/>
        <p:txBody>
          <a:bodyPr/>
          <a:lstStyle/>
          <a:p>
            <a:r>
              <a:rPr lang="en-AU" dirty="0"/>
              <a:t>Self-explanation prompts (1)</a:t>
            </a:r>
          </a:p>
        </p:txBody>
      </p:sp>
      <mc:AlternateContent xmlns:mc="http://schemas.openxmlformats.org/markup-compatibility/2006" xmlns:a14="http://schemas.microsoft.com/office/drawing/2010/main">
        <mc:Choice Requires="a14">
          <p:graphicFrame>
            <p:nvGraphicFramePr>
              <p:cNvPr id="8" name="Table 5" descr="A table with 2 columns and 3 rows. Column 1 row 1 reads, 'Step 1'. Column 2 row 1 contains 2 bar models. The top bar is l the same length as 4.&#10;The bottom bar is 2 l and a w the same length as 11. Column 1 row 2 reads, 'Step 2'. Column 2 row 2 contains a bar model with 3 sections. l =4, l = 4 and w =3. Column 1 row 3 reads, 'Step 3'. Column 2 row 3 reads, 'l=4 and w=3.">
                <a:extLst>
                  <a:ext uri="{FF2B5EF4-FFF2-40B4-BE49-F238E27FC236}">
                    <a16:creationId xmlns:a16="http://schemas.microsoft.com/office/drawing/2014/main" id="{2E4A64E4-CD15-B64C-EC72-FB77F4BCF0F3}"/>
                  </a:ext>
                </a:extLst>
              </p:cNvPr>
              <p:cNvGraphicFramePr>
                <a:graphicFrameLocks noGrp="1"/>
              </p:cNvGraphicFramePr>
              <p:nvPr>
                <p:extLst>
                  <p:ext uri="{D42A27DB-BD31-4B8C-83A1-F6EECF244321}">
                    <p14:modId xmlns:p14="http://schemas.microsoft.com/office/powerpoint/2010/main" val="270910808"/>
                  </p:ext>
                </p:extLst>
              </p:nvPr>
            </p:nvGraphicFramePr>
            <p:xfrm>
              <a:off x="359999" y="1020278"/>
              <a:ext cx="9505895" cy="5146842"/>
            </p:xfrm>
            <a:graphic>
              <a:graphicData uri="http://schemas.openxmlformats.org/drawingml/2006/table">
                <a:tbl>
                  <a:tblPr firstRow="1" bandRow="1">
                    <a:tableStyleId>{5940675A-B579-460E-94D1-54222C63F5DA}</a:tableStyleId>
                  </a:tblPr>
                  <a:tblGrid>
                    <a:gridCol w="1907915">
                      <a:extLst>
                        <a:ext uri="{9D8B030D-6E8A-4147-A177-3AD203B41FA5}">
                          <a16:colId xmlns:a16="http://schemas.microsoft.com/office/drawing/2014/main" val="3114133362"/>
                        </a:ext>
                      </a:extLst>
                    </a:gridCol>
                    <a:gridCol w="7597980">
                      <a:extLst>
                        <a:ext uri="{9D8B030D-6E8A-4147-A177-3AD203B41FA5}">
                          <a16:colId xmlns:a16="http://schemas.microsoft.com/office/drawing/2014/main" val="884618905"/>
                        </a:ext>
                      </a:extLst>
                    </a:gridCol>
                  </a:tblGrid>
                  <a:tr h="2555774">
                    <a:tc>
                      <a:txBody>
                        <a:bodyPr/>
                        <a:lstStyle/>
                        <a:p>
                          <a:r>
                            <a:rPr lang="en-AU" dirty="0"/>
                            <a:t>Step 1</a:t>
                          </a:r>
                        </a:p>
                      </a:txBody>
                      <a:tcPr/>
                    </a:tc>
                    <a:tc>
                      <a:txBody>
                        <a:bodyPr/>
                        <a:lstStyle/>
                        <a:p>
                          <a:endParaRPr lang="en-AU" dirty="0"/>
                        </a:p>
                      </a:txBody>
                      <a:tcPr/>
                    </a:tc>
                    <a:extLst>
                      <a:ext uri="{0D108BD9-81ED-4DB2-BD59-A6C34878D82A}">
                        <a16:rowId xmlns:a16="http://schemas.microsoft.com/office/drawing/2014/main" val="154352032"/>
                      </a:ext>
                    </a:extLst>
                  </a:tr>
                  <a:tr h="1806274">
                    <a:tc>
                      <a:txBody>
                        <a:bodyPr/>
                        <a:lstStyle/>
                        <a:p>
                          <a:r>
                            <a:rPr lang="en-AU" dirty="0"/>
                            <a:t>Step 2</a:t>
                          </a:r>
                        </a:p>
                      </a:txBody>
                      <a:tcPr/>
                    </a:tc>
                    <a:tc>
                      <a:txBody>
                        <a:bodyPr/>
                        <a:lstStyle/>
                        <a:p>
                          <a:endParaRPr lang="en-AU" dirty="0"/>
                        </a:p>
                      </a:txBody>
                      <a:tcPr/>
                    </a:tc>
                    <a:extLst>
                      <a:ext uri="{0D108BD9-81ED-4DB2-BD59-A6C34878D82A}">
                        <a16:rowId xmlns:a16="http://schemas.microsoft.com/office/drawing/2014/main" val="2714309589"/>
                      </a:ext>
                    </a:extLst>
                  </a:tr>
                  <a:tr h="784794">
                    <a:tc>
                      <a:txBody>
                        <a:bodyPr/>
                        <a:lstStyle/>
                        <a:p>
                          <a:r>
                            <a:rPr lang="en-AU" dirty="0"/>
                            <a:t>Step 3</a:t>
                          </a:r>
                        </a:p>
                      </a:txBody>
                      <a:tcPr/>
                    </a:tc>
                    <a:tc>
                      <a:txBody>
                        <a:bodyPr/>
                        <a:lstStyle/>
                        <a:p>
                          <a:pPr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𝑙</m:t>
                                </m:r>
                                <m:r>
                                  <a:rPr lang="en-AU" b="0" i="1" smtClean="0">
                                    <a:latin typeface="Cambria Math" panose="02040503050406030204" pitchFamily="18" charset="0"/>
                                  </a:rPr>
                                  <m:t>=4</m:t>
                                </m:r>
                              </m:oMath>
                            </m:oMathPara>
                          </a14:m>
                          <a:endParaRPr lang="en-AU" b="0" dirty="0"/>
                        </a:p>
                        <a:p>
                          <a:pPr algn="l"/>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𝑤</m:t>
                                </m:r>
                                <m:r>
                                  <a:rPr lang="en-AU" b="0" i="1" smtClean="0">
                                    <a:latin typeface="Cambria Math" panose="02040503050406030204" pitchFamily="18" charset="0"/>
                                  </a:rPr>
                                  <m:t>=3</m:t>
                                </m:r>
                              </m:oMath>
                            </m:oMathPara>
                          </a14:m>
                          <a:endParaRPr lang="en-AU" dirty="0"/>
                        </a:p>
                      </a:txBody>
                      <a:tcPr/>
                    </a:tc>
                    <a:extLst>
                      <a:ext uri="{0D108BD9-81ED-4DB2-BD59-A6C34878D82A}">
                        <a16:rowId xmlns:a16="http://schemas.microsoft.com/office/drawing/2014/main" val="4089358711"/>
                      </a:ext>
                    </a:extLst>
                  </a:tr>
                </a:tbl>
              </a:graphicData>
            </a:graphic>
          </p:graphicFrame>
        </mc:Choice>
        <mc:Fallback xmlns="">
          <p:graphicFrame>
            <p:nvGraphicFramePr>
              <p:cNvPr id="8" name="Table 5" descr="A table with 2 columns and 3 rows. Column 1 row 1 reads, 'Step 1'. Column 2 row 1 contains 2 bar models. The top bar is l the same length as 4.&#10;The bottom bar is 2 l and a w the same length as 11. Column 1 row 2 reads, 'Step 2'. Column 2 row 2 contains a bar model with 3 sections. l =4, l = 4 and w =3. Column 1 row 3 reads, 'Step 3'. Column 2 row 3 reads, 'l=4 and w=3.">
                <a:extLst>
                  <a:ext uri="{FF2B5EF4-FFF2-40B4-BE49-F238E27FC236}">
                    <a16:creationId xmlns:a16="http://schemas.microsoft.com/office/drawing/2014/main" id="{2E4A64E4-CD15-B64C-EC72-FB77F4BCF0F3}"/>
                  </a:ext>
                </a:extLst>
              </p:cNvPr>
              <p:cNvGraphicFramePr>
                <a:graphicFrameLocks noGrp="1"/>
              </p:cNvGraphicFramePr>
              <p:nvPr>
                <p:extLst>
                  <p:ext uri="{D42A27DB-BD31-4B8C-83A1-F6EECF244321}">
                    <p14:modId xmlns:p14="http://schemas.microsoft.com/office/powerpoint/2010/main" val="270910808"/>
                  </p:ext>
                </p:extLst>
              </p:nvPr>
            </p:nvGraphicFramePr>
            <p:xfrm>
              <a:off x="359999" y="1020278"/>
              <a:ext cx="9505895" cy="5146842"/>
            </p:xfrm>
            <a:graphic>
              <a:graphicData uri="http://schemas.openxmlformats.org/drawingml/2006/table">
                <a:tbl>
                  <a:tblPr firstRow="1" bandRow="1">
                    <a:tableStyleId>{5940675A-B579-460E-94D1-54222C63F5DA}</a:tableStyleId>
                  </a:tblPr>
                  <a:tblGrid>
                    <a:gridCol w="1907915">
                      <a:extLst>
                        <a:ext uri="{9D8B030D-6E8A-4147-A177-3AD203B41FA5}">
                          <a16:colId xmlns:a16="http://schemas.microsoft.com/office/drawing/2014/main" val="3114133362"/>
                        </a:ext>
                      </a:extLst>
                    </a:gridCol>
                    <a:gridCol w="7597980">
                      <a:extLst>
                        <a:ext uri="{9D8B030D-6E8A-4147-A177-3AD203B41FA5}">
                          <a16:colId xmlns:a16="http://schemas.microsoft.com/office/drawing/2014/main" val="884618905"/>
                        </a:ext>
                      </a:extLst>
                    </a:gridCol>
                  </a:tblGrid>
                  <a:tr h="2555774">
                    <a:tc>
                      <a:txBody>
                        <a:bodyPr/>
                        <a:lstStyle/>
                        <a:p>
                          <a:r>
                            <a:rPr lang="en-AU" dirty="0"/>
                            <a:t>Step 1</a:t>
                          </a:r>
                        </a:p>
                      </a:txBody>
                      <a:tcPr/>
                    </a:tc>
                    <a:tc>
                      <a:txBody>
                        <a:bodyPr/>
                        <a:lstStyle/>
                        <a:p>
                          <a:endParaRPr lang="en-AU" dirty="0"/>
                        </a:p>
                      </a:txBody>
                      <a:tcPr/>
                    </a:tc>
                    <a:extLst>
                      <a:ext uri="{0D108BD9-81ED-4DB2-BD59-A6C34878D82A}">
                        <a16:rowId xmlns:a16="http://schemas.microsoft.com/office/drawing/2014/main" val="154352032"/>
                      </a:ext>
                    </a:extLst>
                  </a:tr>
                  <a:tr h="1806274">
                    <a:tc>
                      <a:txBody>
                        <a:bodyPr/>
                        <a:lstStyle/>
                        <a:p>
                          <a:r>
                            <a:rPr lang="en-AU" dirty="0"/>
                            <a:t>Step 2</a:t>
                          </a:r>
                        </a:p>
                      </a:txBody>
                      <a:tcPr/>
                    </a:tc>
                    <a:tc>
                      <a:txBody>
                        <a:bodyPr/>
                        <a:lstStyle/>
                        <a:p>
                          <a:endParaRPr lang="en-AU" dirty="0"/>
                        </a:p>
                      </a:txBody>
                      <a:tcPr/>
                    </a:tc>
                    <a:extLst>
                      <a:ext uri="{0D108BD9-81ED-4DB2-BD59-A6C34878D82A}">
                        <a16:rowId xmlns:a16="http://schemas.microsoft.com/office/drawing/2014/main" val="2714309589"/>
                      </a:ext>
                    </a:extLst>
                  </a:tr>
                  <a:tr h="784794">
                    <a:tc>
                      <a:txBody>
                        <a:bodyPr/>
                        <a:lstStyle/>
                        <a:p>
                          <a:r>
                            <a:rPr lang="en-AU" dirty="0"/>
                            <a:t>Step 3</a:t>
                          </a:r>
                        </a:p>
                      </a:txBody>
                      <a:tcPr/>
                    </a:tc>
                    <a:tc>
                      <a:txBody>
                        <a:bodyPr/>
                        <a:lstStyle/>
                        <a:p>
                          <a:endParaRPr lang="en-US"/>
                        </a:p>
                      </a:txBody>
                      <a:tcPr>
                        <a:blipFill>
                          <a:blip r:embed="rId2"/>
                          <a:stretch>
                            <a:fillRect l="-25180" t="-558915" r="-160" b="-1550"/>
                          </a:stretch>
                        </a:blipFill>
                      </a:tcPr>
                    </a:tc>
                    <a:extLst>
                      <a:ext uri="{0D108BD9-81ED-4DB2-BD59-A6C34878D82A}">
                        <a16:rowId xmlns:a16="http://schemas.microsoft.com/office/drawing/2014/main" val="4089358711"/>
                      </a:ext>
                    </a:extLst>
                  </a:tr>
                </a:tbl>
              </a:graphicData>
            </a:graphic>
          </p:graphicFrame>
        </mc:Fallback>
      </mc:AlternateContent>
      <p:pic>
        <p:nvPicPr>
          <p:cNvPr id="9" name="Picture 8">
            <a:extLst>
              <a:ext uri="{FF2B5EF4-FFF2-40B4-BE49-F238E27FC236}">
                <a16:creationId xmlns:a16="http://schemas.microsoft.com/office/drawing/2014/main" id="{EC29355F-4EAA-C49F-CF08-7BAE14299E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26106" y="1323400"/>
            <a:ext cx="3960376" cy="2105600"/>
          </a:xfrm>
          <a:prstGeom prst="rect">
            <a:avLst/>
          </a:prstGeom>
        </p:spPr>
      </p:pic>
      <p:pic>
        <p:nvPicPr>
          <p:cNvPr id="10" name="Picture 9">
            <a:extLst>
              <a:ext uri="{FF2B5EF4-FFF2-40B4-BE49-F238E27FC236}">
                <a16:creationId xmlns:a16="http://schemas.microsoft.com/office/drawing/2014/main" id="{24A58435-0A37-A312-67EA-1F8DB179BDD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26106" y="3933881"/>
            <a:ext cx="3419894" cy="1058273"/>
          </a:xfrm>
          <a:prstGeom prst="rect">
            <a:avLst/>
          </a:prstGeom>
        </p:spPr>
      </p:pic>
      <p:sp>
        <p:nvSpPr>
          <p:cNvPr id="2" name="Speech Bubble: Rectangle 1">
            <a:extLst>
              <a:ext uri="{FF2B5EF4-FFF2-40B4-BE49-F238E27FC236}">
                <a16:creationId xmlns:a16="http://schemas.microsoft.com/office/drawing/2014/main" id="{88618C2D-742C-86DF-5CEF-6725FDDEC00F}"/>
              </a:ext>
            </a:extLst>
          </p:cNvPr>
          <p:cNvSpPr/>
          <p:nvPr/>
        </p:nvSpPr>
        <p:spPr>
          <a:xfrm>
            <a:off x="3369319" y="3267076"/>
            <a:ext cx="2777591" cy="666806"/>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a:lnSpc>
                <a:spcPct val="114000"/>
              </a:lnSpc>
            </a:pPr>
            <a:r>
              <a:rPr lang="en-AU" sz="1800" dirty="0"/>
              <a:t>Where did these 4s come from?</a:t>
            </a:r>
          </a:p>
        </p:txBody>
      </p:sp>
      <mc:AlternateContent xmlns:mc="http://schemas.openxmlformats.org/markup-compatibility/2006" xmlns:a14="http://schemas.microsoft.com/office/drawing/2010/main">
        <mc:Choice Requires="a14">
          <p:sp>
            <p:nvSpPr>
              <p:cNvPr id="3" name="Speech Bubble: Rectangle 2">
                <a:extLst>
                  <a:ext uri="{FF2B5EF4-FFF2-40B4-BE49-F238E27FC236}">
                    <a16:creationId xmlns:a16="http://schemas.microsoft.com/office/drawing/2014/main" id="{B1312ADB-4838-604D-18A4-43198319FC30}"/>
                  </a:ext>
                </a:extLst>
              </p:cNvPr>
              <p:cNvSpPr/>
              <p:nvPr/>
            </p:nvSpPr>
            <p:spPr>
              <a:xfrm>
                <a:off x="3181408" y="5624229"/>
                <a:ext cx="3105074" cy="795331"/>
              </a:xfrm>
              <a:prstGeom prst="wedgeRectCallout">
                <a:avLst>
                  <a:gd name="adj1" fmla="val -56110"/>
                  <a:gd name="adj2" fmla="val -213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a:r>
                  <a:rPr lang="en-AU" sz="1800" dirty="0"/>
                  <a:t>How do we know </a:t>
                </a:r>
                <a14:m>
                  <m:oMath xmlns:m="http://schemas.openxmlformats.org/officeDocument/2006/math">
                    <m:r>
                      <a:rPr lang="en-AU" sz="1800" i="1" dirty="0" smtClean="0">
                        <a:latin typeface="Cambria Math" panose="02040503050406030204" pitchFamily="18" charset="0"/>
                      </a:rPr>
                      <m:t>𝑤</m:t>
                    </m:r>
                    <m:r>
                      <a:rPr lang="en-AU" sz="1800" i="1" dirty="0" smtClean="0">
                        <a:latin typeface="Cambria Math" panose="02040503050406030204" pitchFamily="18" charset="0"/>
                      </a:rPr>
                      <m:t> = 3</m:t>
                    </m:r>
                  </m:oMath>
                </a14:m>
                <a:r>
                  <a:rPr lang="en-AU" sz="1800" dirty="0"/>
                  <a:t>?</a:t>
                </a:r>
              </a:p>
            </p:txBody>
          </p:sp>
        </mc:Choice>
        <mc:Fallback xmlns="">
          <p:sp>
            <p:nvSpPr>
              <p:cNvPr id="3" name="Speech Bubble: Rectangle 2">
                <a:extLst>
                  <a:ext uri="{FF2B5EF4-FFF2-40B4-BE49-F238E27FC236}">
                    <a16:creationId xmlns:a16="http://schemas.microsoft.com/office/drawing/2014/main" id="{B1312ADB-4838-604D-18A4-43198319FC30}"/>
                  </a:ext>
                </a:extLst>
              </p:cNvPr>
              <p:cNvSpPr>
                <a:spLocks noRot="1" noChangeAspect="1" noMove="1" noResize="1" noEditPoints="1" noAdjustHandles="1" noChangeArrowheads="1" noChangeShapeType="1" noTextEdit="1"/>
              </p:cNvSpPr>
              <p:nvPr/>
            </p:nvSpPr>
            <p:spPr>
              <a:xfrm>
                <a:off x="3181408" y="5624229"/>
                <a:ext cx="3105074" cy="795331"/>
              </a:xfrm>
              <a:prstGeom prst="wedgeRectCallout">
                <a:avLst>
                  <a:gd name="adj1" fmla="val -56110"/>
                  <a:gd name="adj2" fmla="val -21333"/>
                </a:avLst>
              </a:prstGeom>
              <a:blipFill>
                <a:blip r:embed="rId5"/>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1BDCC4FA-3F5C-33A2-3A91-AA9ED30172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52546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CDBF6-134D-5898-CF17-483995B0D161}"/>
              </a:ext>
            </a:extLst>
          </p:cNvPr>
          <p:cNvSpPr>
            <a:spLocks noGrp="1"/>
          </p:cNvSpPr>
          <p:nvPr>
            <p:ph type="title"/>
          </p:nvPr>
        </p:nvSpPr>
        <p:spPr/>
        <p:txBody>
          <a:bodyPr/>
          <a:lstStyle/>
          <a:p>
            <a:r>
              <a:rPr lang="en-AU" dirty="0"/>
              <a:t>Your turn (1)</a:t>
            </a:r>
          </a:p>
        </p:txBody>
      </p:sp>
      <p:sp>
        <p:nvSpPr>
          <p:cNvPr id="4" name="Text Placeholder 3">
            <a:extLst>
              <a:ext uri="{FF2B5EF4-FFF2-40B4-BE49-F238E27FC236}">
                <a16:creationId xmlns:a16="http://schemas.microsoft.com/office/drawing/2014/main" id="{C4C726D3-22D8-B5BB-C299-978C785546BA}"/>
              </a:ext>
            </a:extLst>
          </p:cNvPr>
          <p:cNvSpPr>
            <a:spLocks noGrp="1"/>
          </p:cNvSpPr>
          <p:nvPr>
            <p:ph type="body" sz="quarter" idx="18"/>
          </p:nvPr>
        </p:nvSpPr>
        <p:spPr/>
        <p:txBody>
          <a:bodyPr/>
          <a:lstStyle/>
          <a:p>
            <a:r>
              <a:rPr lang="en-AU" dirty="0"/>
              <a:t>Question 1</a:t>
            </a:r>
          </a:p>
        </p:txBody>
      </p:sp>
      <p:sp>
        <p:nvSpPr>
          <p:cNvPr id="5" name="Content Placeholder 4">
            <a:extLst>
              <a:ext uri="{FF2B5EF4-FFF2-40B4-BE49-F238E27FC236}">
                <a16:creationId xmlns:a16="http://schemas.microsoft.com/office/drawing/2014/main" id="{52AC8F23-B53A-63FF-8A62-27622895D84E}"/>
              </a:ext>
            </a:extLst>
          </p:cNvPr>
          <p:cNvSpPr>
            <a:spLocks noGrp="1"/>
          </p:cNvSpPr>
          <p:nvPr>
            <p:ph idx="1"/>
          </p:nvPr>
        </p:nvSpPr>
        <p:spPr>
          <a:xfrm>
            <a:off x="360000" y="1620000"/>
            <a:ext cx="11484000" cy="447339"/>
          </a:xfrm>
        </p:spPr>
        <p:txBody>
          <a:bodyPr/>
          <a:lstStyle/>
          <a:p>
            <a:r>
              <a:rPr lang="en-AU" sz="2000" dirty="0"/>
              <a:t>Find the values of x and y</a:t>
            </a:r>
          </a:p>
        </p:txBody>
      </p:sp>
      <p:pic>
        <p:nvPicPr>
          <p:cNvPr id="6" name="Picture 5" descr="2 bar models&#10;The top bar is 3 x's the same length as 12.&#10;The bottom bar is 2 x's and a y the same length as 16. ">
            <a:extLst>
              <a:ext uri="{FF2B5EF4-FFF2-40B4-BE49-F238E27FC236}">
                <a16:creationId xmlns:a16="http://schemas.microsoft.com/office/drawing/2014/main" id="{73320811-E13E-C7A6-91E9-9126EB46915D}"/>
              </a:ext>
            </a:extLst>
          </p:cNvPr>
          <p:cNvPicPr>
            <a:picLocks noChangeAspect="1"/>
          </p:cNvPicPr>
          <p:nvPr/>
        </p:nvPicPr>
        <p:blipFill>
          <a:blip r:embed="rId2"/>
          <a:stretch>
            <a:fillRect/>
          </a:stretch>
        </p:blipFill>
        <p:spPr>
          <a:xfrm>
            <a:off x="360000" y="2176362"/>
            <a:ext cx="7857064" cy="3912562"/>
          </a:xfrm>
          <a:prstGeom prst="rect">
            <a:avLst/>
          </a:prstGeom>
        </p:spPr>
      </p:pic>
      <p:sp>
        <p:nvSpPr>
          <p:cNvPr id="2" name="Slide Number Placeholder 1">
            <a:extLst>
              <a:ext uri="{FF2B5EF4-FFF2-40B4-BE49-F238E27FC236}">
                <a16:creationId xmlns:a16="http://schemas.microsoft.com/office/drawing/2014/main" id="{EDCF7615-46FB-F5EE-7834-0CD74280A1E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3342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98D818-5884-5414-35B2-4F8FFBB909BC}"/>
              </a:ext>
            </a:extLst>
          </p:cNvPr>
          <p:cNvSpPr>
            <a:spLocks noGrp="1"/>
          </p:cNvSpPr>
          <p:nvPr>
            <p:ph type="title"/>
          </p:nvPr>
        </p:nvSpPr>
        <p:spPr/>
        <p:txBody>
          <a:bodyPr/>
          <a:lstStyle/>
          <a:p>
            <a:r>
              <a:rPr lang="en-AU" dirty="0"/>
              <a:t>Your turn – solution (1)</a:t>
            </a:r>
          </a:p>
        </p:txBody>
      </p:sp>
      <mc:AlternateContent xmlns:mc="http://schemas.openxmlformats.org/markup-compatibility/2006" xmlns:a14="http://schemas.microsoft.com/office/drawing/2010/main">
        <mc:Choice Requires="a14">
          <p:graphicFrame>
            <p:nvGraphicFramePr>
              <p:cNvPr id="8" name="Table 5" descr="A table with 2 columns and 3 rows. Column 1 row 1 reads, 'Step 1'. Column 2 row 1 contains a table. Column 1 row 2 reads, 'Step 2'. Column 2 row 2 contains 2 bar models. The top bar is 3 x's the same length as 12. The bottom bar is x=4 x=4 and y = 8. Column 1 row 3 reads, 'Step 3'. Column 2 row 3 reads, 'x=4 and y=8'.">
                <a:extLst>
                  <a:ext uri="{FF2B5EF4-FFF2-40B4-BE49-F238E27FC236}">
                    <a16:creationId xmlns:a16="http://schemas.microsoft.com/office/drawing/2014/main" id="{615345A8-5A9C-C975-5143-FD0E8B0EB86F}"/>
                  </a:ext>
                </a:extLst>
              </p:cNvPr>
              <p:cNvGraphicFramePr>
                <a:graphicFrameLocks noGrp="1"/>
              </p:cNvGraphicFramePr>
              <p:nvPr>
                <p:extLst>
                  <p:ext uri="{D42A27DB-BD31-4B8C-83A1-F6EECF244321}">
                    <p14:modId xmlns:p14="http://schemas.microsoft.com/office/powerpoint/2010/main" val="2054641230"/>
                  </p:ext>
                </p:extLst>
              </p:nvPr>
            </p:nvGraphicFramePr>
            <p:xfrm>
              <a:off x="360000" y="1052709"/>
              <a:ext cx="9032478" cy="5623533"/>
            </p:xfrm>
            <a:graphic>
              <a:graphicData uri="http://schemas.openxmlformats.org/drawingml/2006/table">
                <a:tbl>
                  <a:tblPr firstRow="1" bandRow="1">
                    <a:tableStyleId>{5940675A-B579-460E-94D1-54222C63F5DA}</a:tableStyleId>
                  </a:tblPr>
                  <a:tblGrid>
                    <a:gridCol w="1812897">
                      <a:extLst>
                        <a:ext uri="{9D8B030D-6E8A-4147-A177-3AD203B41FA5}">
                          <a16:colId xmlns:a16="http://schemas.microsoft.com/office/drawing/2014/main" val="3114133362"/>
                        </a:ext>
                      </a:extLst>
                    </a:gridCol>
                    <a:gridCol w="7219581">
                      <a:extLst>
                        <a:ext uri="{9D8B030D-6E8A-4147-A177-3AD203B41FA5}">
                          <a16:colId xmlns:a16="http://schemas.microsoft.com/office/drawing/2014/main" val="884618905"/>
                        </a:ext>
                      </a:extLst>
                    </a:gridCol>
                  </a:tblGrid>
                  <a:tr h="2084251">
                    <a:tc>
                      <a:txBody>
                        <a:bodyPr/>
                        <a:lstStyle/>
                        <a:p>
                          <a:r>
                            <a:rPr lang="en-AU" sz="2000" dirty="0"/>
                            <a:t>Step 1</a:t>
                          </a:r>
                        </a:p>
                      </a:txBody>
                      <a:tcPr marL="101615" marR="101615" marT="50808" marB="50808"/>
                    </a:tc>
                    <a:tc>
                      <a:txBody>
                        <a:bodyPr/>
                        <a:lstStyle/>
                        <a:p>
                          <a:endParaRPr lang="en-AU" sz="2000" dirty="0"/>
                        </a:p>
                      </a:txBody>
                      <a:tcPr marL="101615" marR="101615" marT="50808" marB="50808"/>
                    </a:tc>
                    <a:extLst>
                      <a:ext uri="{0D108BD9-81ED-4DB2-BD59-A6C34878D82A}">
                        <a16:rowId xmlns:a16="http://schemas.microsoft.com/office/drawing/2014/main" val="154352032"/>
                      </a:ext>
                    </a:extLst>
                  </a:tr>
                  <a:tr h="2145214">
                    <a:tc>
                      <a:txBody>
                        <a:bodyPr/>
                        <a:lstStyle/>
                        <a:p>
                          <a:r>
                            <a:rPr lang="en-AU" sz="2000" dirty="0"/>
                            <a:t>Step 2</a:t>
                          </a:r>
                        </a:p>
                      </a:txBody>
                      <a:tcPr marL="101615" marR="101615" marT="50808" marB="50808"/>
                    </a:tc>
                    <a:tc>
                      <a:txBody>
                        <a:bodyPr/>
                        <a:lstStyle/>
                        <a:p>
                          <a:endParaRPr lang="en-AU" sz="2000" dirty="0"/>
                        </a:p>
                      </a:txBody>
                      <a:tcPr marL="101615" marR="101615" marT="50808" marB="50808"/>
                    </a:tc>
                    <a:extLst>
                      <a:ext uri="{0D108BD9-81ED-4DB2-BD59-A6C34878D82A}">
                        <a16:rowId xmlns:a16="http://schemas.microsoft.com/office/drawing/2014/main" val="2714309589"/>
                      </a:ext>
                    </a:extLst>
                  </a:tr>
                  <a:tr h="1394068">
                    <a:tc>
                      <a:txBody>
                        <a:bodyPr/>
                        <a:lstStyle/>
                        <a:p>
                          <a:r>
                            <a:rPr lang="en-AU" sz="2000" dirty="0"/>
                            <a:t>Step 3</a:t>
                          </a:r>
                        </a:p>
                      </a:txBody>
                      <a:tcPr marL="101615" marR="101615" marT="50808" marB="50808"/>
                    </a:tc>
                    <a:tc>
                      <a:txBody>
                        <a:bodyPr/>
                        <a:lstStyle/>
                        <a:p>
                          <a:pPr algn="l"/>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=4</m:t>
                                </m:r>
                              </m:oMath>
                            </m:oMathPara>
                          </a14:m>
                          <a:endParaRPr lang="en-AU" sz="2000" b="0" dirty="0"/>
                        </a:p>
                        <a:p>
                          <a:pPr algn="l"/>
                          <a14:m>
                            <m:oMathPara xmlns:m="http://schemas.openxmlformats.org/officeDocument/2006/math">
                              <m:oMathParaPr>
                                <m:jc m:val="left"/>
                              </m:oMathParaPr>
                              <m:oMath xmlns:m="http://schemas.openxmlformats.org/officeDocument/2006/math">
                                <m:r>
                                  <a:rPr lang="en-AU" sz="2000" b="0" i="1" dirty="0" smtClean="0">
                                    <a:latin typeface="Cambria Math" panose="02040503050406030204" pitchFamily="18" charset="0"/>
                                  </a:rPr>
                                  <m:t>𝑦</m:t>
                                </m:r>
                                <m:r>
                                  <a:rPr lang="en-AU" sz="2000" b="0" i="1" smtClean="0">
                                    <a:latin typeface="Cambria Math" panose="02040503050406030204" pitchFamily="18" charset="0"/>
                                  </a:rPr>
                                  <m:t>=8</m:t>
                                </m:r>
                              </m:oMath>
                            </m:oMathPara>
                          </a14:m>
                          <a:endParaRPr lang="en-AU" sz="2000" dirty="0"/>
                        </a:p>
                      </a:txBody>
                      <a:tcPr marL="101615" marR="101615" marT="50808" marB="50808"/>
                    </a:tc>
                    <a:extLst>
                      <a:ext uri="{0D108BD9-81ED-4DB2-BD59-A6C34878D82A}">
                        <a16:rowId xmlns:a16="http://schemas.microsoft.com/office/drawing/2014/main" val="4089358711"/>
                      </a:ext>
                    </a:extLst>
                  </a:tr>
                </a:tbl>
              </a:graphicData>
            </a:graphic>
          </p:graphicFrame>
        </mc:Choice>
        <mc:Fallback xmlns="">
          <p:graphicFrame>
            <p:nvGraphicFramePr>
              <p:cNvPr id="8" name="Table 5" descr="A table with 2 columns and 3 rows. Column 1 row 1 reads, 'Step 1'. Column 2 row 1 contains a table. Column 1 row 2 reads, 'Step 2'. Column 2 row 2 contains 2 bar models. The top bar is 3 x's the same length as 12. The bottom bar is x=4 x=4 and y = 8. Column 1 row 3 reads, 'Step 3'. Column 2 row 3 reads, 'x=4 and y=8'.">
                <a:extLst>
                  <a:ext uri="{FF2B5EF4-FFF2-40B4-BE49-F238E27FC236}">
                    <a16:creationId xmlns:a16="http://schemas.microsoft.com/office/drawing/2014/main" id="{615345A8-5A9C-C975-5143-FD0E8B0EB86F}"/>
                  </a:ext>
                </a:extLst>
              </p:cNvPr>
              <p:cNvGraphicFramePr>
                <a:graphicFrameLocks noGrp="1"/>
              </p:cNvGraphicFramePr>
              <p:nvPr>
                <p:extLst>
                  <p:ext uri="{D42A27DB-BD31-4B8C-83A1-F6EECF244321}">
                    <p14:modId xmlns:p14="http://schemas.microsoft.com/office/powerpoint/2010/main" val="2054641230"/>
                  </p:ext>
                </p:extLst>
              </p:nvPr>
            </p:nvGraphicFramePr>
            <p:xfrm>
              <a:off x="360000" y="1052709"/>
              <a:ext cx="9032478" cy="5623533"/>
            </p:xfrm>
            <a:graphic>
              <a:graphicData uri="http://schemas.openxmlformats.org/drawingml/2006/table">
                <a:tbl>
                  <a:tblPr firstRow="1" bandRow="1">
                    <a:tableStyleId>{5940675A-B579-460E-94D1-54222C63F5DA}</a:tableStyleId>
                  </a:tblPr>
                  <a:tblGrid>
                    <a:gridCol w="1812897">
                      <a:extLst>
                        <a:ext uri="{9D8B030D-6E8A-4147-A177-3AD203B41FA5}">
                          <a16:colId xmlns:a16="http://schemas.microsoft.com/office/drawing/2014/main" val="3114133362"/>
                        </a:ext>
                      </a:extLst>
                    </a:gridCol>
                    <a:gridCol w="7219581">
                      <a:extLst>
                        <a:ext uri="{9D8B030D-6E8A-4147-A177-3AD203B41FA5}">
                          <a16:colId xmlns:a16="http://schemas.microsoft.com/office/drawing/2014/main" val="884618905"/>
                        </a:ext>
                      </a:extLst>
                    </a:gridCol>
                  </a:tblGrid>
                  <a:tr h="2084251">
                    <a:tc>
                      <a:txBody>
                        <a:bodyPr/>
                        <a:lstStyle/>
                        <a:p>
                          <a:r>
                            <a:rPr lang="en-AU" sz="2000" dirty="0"/>
                            <a:t>Step 1</a:t>
                          </a:r>
                        </a:p>
                      </a:txBody>
                      <a:tcPr marL="101615" marR="101615" marT="50808" marB="50808"/>
                    </a:tc>
                    <a:tc>
                      <a:txBody>
                        <a:bodyPr/>
                        <a:lstStyle/>
                        <a:p>
                          <a:endParaRPr lang="en-AU" sz="2000" dirty="0"/>
                        </a:p>
                      </a:txBody>
                      <a:tcPr marL="101615" marR="101615" marT="50808" marB="50808"/>
                    </a:tc>
                    <a:extLst>
                      <a:ext uri="{0D108BD9-81ED-4DB2-BD59-A6C34878D82A}">
                        <a16:rowId xmlns:a16="http://schemas.microsoft.com/office/drawing/2014/main" val="154352032"/>
                      </a:ext>
                    </a:extLst>
                  </a:tr>
                  <a:tr h="2145214">
                    <a:tc>
                      <a:txBody>
                        <a:bodyPr/>
                        <a:lstStyle/>
                        <a:p>
                          <a:r>
                            <a:rPr lang="en-AU" sz="2000" dirty="0"/>
                            <a:t>Step 2</a:t>
                          </a:r>
                        </a:p>
                      </a:txBody>
                      <a:tcPr marL="101615" marR="101615" marT="50808" marB="50808"/>
                    </a:tc>
                    <a:tc>
                      <a:txBody>
                        <a:bodyPr/>
                        <a:lstStyle/>
                        <a:p>
                          <a:endParaRPr lang="en-AU" sz="2000" dirty="0"/>
                        </a:p>
                      </a:txBody>
                      <a:tcPr marL="101615" marR="101615" marT="50808" marB="50808"/>
                    </a:tc>
                    <a:extLst>
                      <a:ext uri="{0D108BD9-81ED-4DB2-BD59-A6C34878D82A}">
                        <a16:rowId xmlns:a16="http://schemas.microsoft.com/office/drawing/2014/main" val="2714309589"/>
                      </a:ext>
                    </a:extLst>
                  </a:tr>
                  <a:tr h="1394068">
                    <a:tc>
                      <a:txBody>
                        <a:bodyPr/>
                        <a:lstStyle/>
                        <a:p>
                          <a:r>
                            <a:rPr lang="en-AU" sz="2000" dirty="0"/>
                            <a:t>Step 3</a:t>
                          </a:r>
                        </a:p>
                      </a:txBody>
                      <a:tcPr marL="101615" marR="101615" marT="50808" marB="50808"/>
                    </a:tc>
                    <a:tc>
                      <a:txBody>
                        <a:bodyPr/>
                        <a:lstStyle/>
                        <a:p>
                          <a:endParaRPr lang="en-US"/>
                        </a:p>
                      </a:txBody>
                      <a:tcPr marL="101615" marR="101615" marT="50808" marB="50808">
                        <a:blipFill>
                          <a:blip r:embed="rId2"/>
                          <a:stretch>
                            <a:fillRect l="-25148" t="-305677" r="-169" b="-873"/>
                          </a:stretch>
                        </a:blipFill>
                      </a:tcPr>
                    </a:tc>
                    <a:extLst>
                      <a:ext uri="{0D108BD9-81ED-4DB2-BD59-A6C34878D82A}">
                        <a16:rowId xmlns:a16="http://schemas.microsoft.com/office/drawing/2014/main" val="4089358711"/>
                      </a:ext>
                    </a:extLst>
                  </a:tr>
                </a:tbl>
              </a:graphicData>
            </a:graphic>
          </p:graphicFrame>
        </mc:Fallback>
      </mc:AlternateContent>
      <p:pic>
        <p:nvPicPr>
          <p:cNvPr id="9" name="Picture 8">
            <a:extLst>
              <a:ext uri="{FF2B5EF4-FFF2-40B4-BE49-F238E27FC236}">
                <a16:creationId xmlns:a16="http://schemas.microsoft.com/office/drawing/2014/main" id="{7F547769-4E02-2349-E87C-D1618C1BD9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88195" y="1312100"/>
            <a:ext cx="3146584" cy="1566896"/>
          </a:xfrm>
          <a:prstGeom prst="rect">
            <a:avLst/>
          </a:prstGeom>
        </p:spPr>
      </p:pic>
      <p:pic>
        <p:nvPicPr>
          <p:cNvPr id="10" name="Picture 9">
            <a:extLst>
              <a:ext uri="{FF2B5EF4-FFF2-40B4-BE49-F238E27FC236}">
                <a16:creationId xmlns:a16="http://schemas.microsoft.com/office/drawing/2014/main" id="{898BE719-A476-D91F-0120-C68B58D86AA3}"/>
              </a:ext>
              <a:ext uri="{C183D7F6-B498-43B3-948B-1728B52AA6E4}">
                <adec:decorative xmlns:adec="http://schemas.microsoft.com/office/drawing/2017/decorative" val="1"/>
              </a:ext>
            </a:extLst>
          </p:cNvPr>
          <p:cNvPicPr>
            <a:picLocks noChangeAspect="1"/>
          </p:cNvPicPr>
          <p:nvPr/>
        </p:nvPicPr>
        <p:blipFill rotWithShape="1">
          <a:blip r:embed="rId4"/>
          <a:srcRect t="2490"/>
          <a:stretch/>
        </p:blipFill>
        <p:spPr>
          <a:xfrm>
            <a:off x="2288195" y="3429000"/>
            <a:ext cx="3060139" cy="1589810"/>
          </a:xfrm>
          <a:prstGeom prst="rect">
            <a:avLst/>
          </a:prstGeom>
        </p:spPr>
      </p:pic>
      <p:sp>
        <p:nvSpPr>
          <p:cNvPr id="4" name="Slide Number Placeholder 3">
            <a:extLst>
              <a:ext uri="{FF2B5EF4-FFF2-40B4-BE49-F238E27FC236}">
                <a16:creationId xmlns:a16="http://schemas.microsoft.com/office/drawing/2014/main" id="{E5021F53-9A2C-A2D5-AB81-09037E45A5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50144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FA35AE-05FB-DB85-062E-5F2F53C76E05}"/>
              </a:ext>
            </a:extLst>
          </p:cNvPr>
          <p:cNvSpPr>
            <a:spLocks noGrp="1"/>
          </p:cNvSpPr>
          <p:nvPr>
            <p:ph type="title"/>
          </p:nvPr>
        </p:nvSpPr>
        <p:spPr/>
        <p:txBody>
          <a:bodyPr/>
          <a:lstStyle/>
          <a:p>
            <a:r>
              <a:rPr lang="en-AU" dirty="0"/>
              <a:t>Worked example (2)</a:t>
            </a:r>
          </a:p>
        </p:txBody>
      </p:sp>
      <mc:AlternateContent xmlns:mc="http://schemas.openxmlformats.org/markup-compatibility/2006" xmlns:a14="http://schemas.microsoft.com/office/drawing/2010/main">
        <mc:Choice Requires="a14">
          <p:graphicFrame>
            <p:nvGraphicFramePr>
              <p:cNvPr id="5" name="Table 4" descr="A table with 2 columns and 4 rows. Column 1 row 1 reads, 'Step 1'. Column 2 row 1 contains 2 bar models. The top bar is 4 w's and 2 m's the same length as 100. The bottom bar is 2w's and 2 m's  the same length as 64. Column 1 row 2 reads, 'Step 2'. Column 2 row 2 contains 2 bar models. The top bar is 2 w's = 36 and  2w's and 2 m's the same length as 64. The bottom bar is 2w's and 2 m's  the same length as 64. Column 1 row 3 reads, 'Step 3'. Column 2 row 3 contains 1 bar model with two 18's the same length as 36. Column 1 row 4 reads, 'Step 4'. Column 2 row 4 reads, 'w=18 and m=14'. It also contains 1 bar model with two 18's the same length as 36 and two 14's the same length as 28.">
                <a:extLst>
                  <a:ext uri="{FF2B5EF4-FFF2-40B4-BE49-F238E27FC236}">
                    <a16:creationId xmlns:a16="http://schemas.microsoft.com/office/drawing/2014/main" id="{E5E83CD6-266A-9F3E-1473-3152E7C0C01A}"/>
                  </a:ext>
                </a:extLst>
              </p:cNvPr>
              <p:cNvGraphicFramePr>
                <a:graphicFrameLocks noGrp="1"/>
              </p:cNvGraphicFramePr>
              <p:nvPr>
                <p:extLst>
                  <p:ext uri="{D42A27DB-BD31-4B8C-83A1-F6EECF244321}">
                    <p14:modId xmlns:p14="http://schemas.microsoft.com/office/powerpoint/2010/main" val="354830216"/>
                  </p:ext>
                </p:extLst>
              </p:nvPr>
            </p:nvGraphicFramePr>
            <p:xfrm>
              <a:off x="461600" y="871295"/>
              <a:ext cx="8479200" cy="5824705"/>
            </p:xfrm>
            <a:graphic>
              <a:graphicData uri="http://schemas.openxmlformats.org/drawingml/2006/table">
                <a:tbl>
                  <a:tblPr firstRow="1" bandRow="1">
                    <a:tableStyleId>{5940675A-B579-460E-94D1-54222C63F5DA}</a:tableStyleId>
                  </a:tblPr>
                  <a:tblGrid>
                    <a:gridCol w="1631360">
                      <a:extLst>
                        <a:ext uri="{9D8B030D-6E8A-4147-A177-3AD203B41FA5}">
                          <a16:colId xmlns:a16="http://schemas.microsoft.com/office/drawing/2014/main" val="3114133362"/>
                        </a:ext>
                      </a:extLst>
                    </a:gridCol>
                    <a:gridCol w="6847840">
                      <a:extLst>
                        <a:ext uri="{9D8B030D-6E8A-4147-A177-3AD203B41FA5}">
                          <a16:colId xmlns:a16="http://schemas.microsoft.com/office/drawing/2014/main" val="884618905"/>
                        </a:ext>
                      </a:extLst>
                    </a:gridCol>
                  </a:tblGrid>
                  <a:tr h="1804966">
                    <a:tc>
                      <a:txBody>
                        <a:bodyPr/>
                        <a:lstStyle/>
                        <a:p>
                          <a:r>
                            <a:rPr lang="en-AU" dirty="0"/>
                            <a:t>Step 1</a:t>
                          </a:r>
                        </a:p>
                      </a:txBody>
                      <a:tcPr/>
                    </a:tc>
                    <a:tc>
                      <a:txBody>
                        <a:bodyPr/>
                        <a:lstStyle/>
                        <a:p>
                          <a:endParaRPr lang="en-AU" dirty="0"/>
                        </a:p>
                      </a:txBody>
                      <a:tcPr/>
                    </a:tc>
                    <a:extLst>
                      <a:ext uri="{0D108BD9-81ED-4DB2-BD59-A6C34878D82A}">
                        <a16:rowId xmlns:a16="http://schemas.microsoft.com/office/drawing/2014/main" val="154352032"/>
                      </a:ext>
                    </a:extLst>
                  </a:tr>
                  <a:tr h="1857760">
                    <a:tc>
                      <a:txBody>
                        <a:bodyPr/>
                        <a:lstStyle/>
                        <a:p>
                          <a:r>
                            <a:rPr lang="en-AU" dirty="0"/>
                            <a:t>Step 2</a:t>
                          </a:r>
                        </a:p>
                      </a:txBody>
                      <a:tcPr/>
                    </a:tc>
                    <a:tc>
                      <a:txBody>
                        <a:bodyPr/>
                        <a:lstStyle/>
                        <a:p>
                          <a:endParaRPr lang="en-AU" dirty="0"/>
                        </a:p>
                      </a:txBody>
                      <a:tcPr/>
                    </a:tc>
                    <a:extLst>
                      <a:ext uri="{0D108BD9-81ED-4DB2-BD59-A6C34878D82A}">
                        <a16:rowId xmlns:a16="http://schemas.microsoft.com/office/drawing/2014/main" val="2714309589"/>
                      </a:ext>
                    </a:extLst>
                  </a:tr>
                  <a:tr h="954713">
                    <a:tc>
                      <a:txBody>
                        <a:bodyPr/>
                        <a:lstStyle/>
                        <a:p>
                          <a:r>
                            <a:rPr lang="en-AU" dirty="0"/>
                            <a:t>Step 3</a:t>
                          </a:r>
                        </a:p>
                      </a:txBody>
                      <a:tcPr/>
                    </a:tc>
                    <a:tc>
                      <a:txBody>
                        <a:bodyPr/>
                        <a:lstStyle/>
                        <a:p>
                          <a:pPr algn="l"/>
                          <a:endParaRPr lang="en-AU" dirty="0"/>
                        </a:p>
                      </a:txBody>
                      <a:tcPr/>
                    </a:tc>
                    <a:extLst>
                      <a:ext uri="{0D108BD9-81ED-4DB2-BD59-A6C34878D82A}">
                        <a16:rowId xmlns:a16="http://schemas.microsoft.com/office/drawing/2014/main" val="4089358711"/>
                      </a:ext>
                    </a:extLst>
                  </a:tr>
                  <a:tr h="1207266">
                    <a:tc>
                      <a:txBody>
                        <a:bodyPr/>
                        <a:lstStyle/>
                        <a:p>
                          <a:r>
                            <a:rPr lang="en-AU" dirty="0"/>
                            <a:t>Step 4</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𝑤</m:t>
                                </m:r>
                                <m:r>
                                  <a:rPr lang="en-AU" b="0" i="1" smtClean="0">
                                    <a:latin typeface="Cambria Math" panose="02040503050406030204" pitchFamily="18" charset="0"/>
                                  </a:rPr>
                                  <m:t>=18, </m:t>
                                </m:r>
                                <m:r>
                                  <a:rPr lang="en-AU" b="0" i="1" smtClean="0">
                                    <a:latin typeface="Cambria Math" panose="02040503050406030204" pitchFamily="18" charset="0"/>
                                  </a:rPr>
                                  <m:t>𝑚</m:t>
                                </m:r>
                                <m:r>
                                  <a:rPr lang="en-AU" b="0" i="1" smtClean="0">
                                    <a:latin typeface="Cambria Math" panose="02040503050406030204" pitchFamily="18" charset="0"/>
                                  </a:rPr>
                                  <m:t>=14</m:t>
                                </m:r>
                              </m:oMath>
                            </m:oMathPara>
                          </a14:m>
                          <a:endParaRPr lang="en-AU" dirty="0"/>
                        </a:p>
                        <a:p>
                          <a:pPr algn="l"/>
                          <a:endParaRPr lang="en-AU" dirty="0"/>
                        </a:p>
                      </a:txBody>
                      <a:tcPr/>
                    </a:tc>
                    <a:extLst>
                      <a:ext uri="{0D108BD9-81ED-4DB2-BD59-A6C34878D82A}">
                        <a16:rowId xmlns:a16="http://schemas.microsoft.com/office/drawing/2014/main" val="3123749539"/>
                      </a:ext>
                    </a:extLst>
                  </a:tr>
                </a:tbl>
              </a:graphicData>
            </a:graphic>
          </p:graphicFrame>
        </mc:Choice>
        <mc:Fallback xmlns="">
          <p:graphicFrame>
            <p:nvGraphicFramePr>
              <p:cNvPr id="5" name="Table 4" descr="A table with 2 columns and 4 rows. Column 1 row 1 reads, 'Step 1'. Column 2 row 1 contains 2 bar models. The top bar is 4 w's and 2 m's the same length as 100. The bottom bar is 2w's and 2 m's  the same length as 64. Column 1 row 2 reads, 'Step 2'. Column 2 row 2 contains 2 bar models. The top bar is 2 w's = 36 and  2w's and 2 m's the same length as 64. The bottom bar is 2w's and 2 m's  the same length as 64. Column 1 row 3 reads, 'Step 3'. Column 2 row 3 contains 1 bar model with two 18's the same length as 36. Column 1 row 4 reads, 'Step 4'. Column 2 row 4 reads, 'w=18 and m=14'. It also contains 1 bar model with two 18's the same length as 36 and two 14's the same length as 28.">
                <a:extLst>
                  <a:ext uri="{FF2B5EF4-FFF2-40B4-BE49-F238E27FC236}">
                    <a16:creationId xmlns:a16="http://schemas.microsoft.com/office/drawing/2014/main" id="{E5E83CD6-266A-9F3E-1473-3152E7C0C01A}"/>
                  </a:ext>
                </a:extLst>
              </p:cNvPr>
              <p:cNvGraphicFramePr>
                <a:graphicFrameLocks noGrp="1"/>
              </p:cNvGraphicFramePr>
              <p:nvPr>
                <p:extLst>
                  <p:ext uri="{D42A27DB-BD31-4B8C-83A1-F6EECF244321}">
                    <p14:modId xmlns:p14="http://schemas.microsoft.com/office/powerpoint/2010/main" val="354830216"/>
                  </p:ext>
                </p:extLst>
              </p:nvPr>
            </p:nvGraphicFramePr>
            <p:xfrm>
              <a:off x="461600" y="871295"/>
              <a:ext cx="8479200" cy="5824705"/>
            </p:xfrm>
            <a:graphic>
              <a:graphicData uri="http://schemas.openxmlformats.org/drawingml/2006/table">
                <a:tbl>
                  <a:tblPr firstRow="1" bandRow="1">
                    <a:tableStyleId>{5940675A-B579-460E-94D1-54222C63F5DA}</a:tableStyleId>
                  </a:tblPr>
                  <a:tblGrid>
                    <a:gridCol w="1631360">
                      <a:extLst>
                        <a:ext uri="{9D8B030D-6E8A-4147-A177-3AD203B41FA5}">
                          <a16:colId xmlns:a16="http://schemas.microsoft.com/office/drawing/2014/main" val="3114133362"/>
                        </a:ext>
                      </a:extLst>
                    </a:gridCol>
                    <a:gridCol w="6847840">
                      <a:extLst>
                        <a:ext uri="{9D8B030D-6E8A-4147-A177-3AD203B41FA5}">
                          <a16:colId xmlns:a16="http://schemas.microsoft.com/office/drawing/2014/main" val="884618905"/>
                        </a:ext>
                      </a:extLst>
                    </a:gridCol>
                  </a:tblGrid>
                  <a:tr h="1804966">
                    <a:tc>
                      <a:txBody>
                        <a:bodyPr/>
                        <a:lstStyle/>
                        <a:p>
                          <a:r>
                            <a:rPr lang="en-AU" dirty="0"/>
                            <a:t>Step 1</a:t>
                          </a:r>
                        </a:p>
                      </a:txBody>
                      <a:tcPr/>
                    </a:tc>
                    <a:tc>
                      <a:txBody>
                        <a:bodyPr/>
                        <a:lstStyle/>
                        <a:p>
                          <a:endParaRPr lang="en-AU" dirty="0"/>
                        </a:p>
                      </a:txBody>
                      <a:tcPr/>
                    </a:tc>
                    <a:extLst>
                      <a:ext uri="{0D108BD9-81ED-4DB2-BD59-A6C34878D82A}">
                        <a16:rowId xmlns:a16="http://schemas.microsoft.com/office/drawing/2014/main" val="154352032"/>
                      </a:ext>
                    </a:extLst>
                  </a:tr>
                  <a:tr h="1857760">
                    <a:tc>
                      <a:txBody>
                        <a:bodyPr/>
                        <a:lstStyle/>
                        <a:p>
                          <a:r>
                            <a:rPr lang="en-AU" dirty="0"/>
                            <a:t>Step 2</a:t>
                          </a:r>
                        </a:p>
                      </a:txBody>
                      <a:tcPr/>
                    </a:tc>
                    <a:tc>
                      <a:txBody>
                        <a:bodyPr/>
                        <a:lstStyle/>
                        <a:p>
                          <a:endParaRPr lang="en-AU" dirty="0"/>
                        </a:p>
                      </a:txBody>
                      <a:tcPr/>
                    </a:tc>
                    <a:extLst>
                      <a:ext uri="{0D108BD9-81ED-4DB2-BD59-A6C34878D82A}">
                        <a16:rowId xmlns:a16="http://schemas.microsoft.com/office/drawing/2014/main" val="2714309589"/>
                      </a:ext>
                    </a:extLst>
                  </a:tr>
                  <a:tr h="954713">
                    <a:tc>
                      <a:txBody>
                        <a:bodyPr/>
                        <a:lstStyle/>
                        <a:p>
                          <a:r>
                            <a:rPr lang="en-AU" dirty="0"/>
                            <a:t>Step 3</a:t>
                          </a:r>
                        </a:p>
                      </a:txBody>
                      <a:tcPr/>
                    </a:tc>
                    <a:tc>
                      <a:txBody>
                        <a:bodyPr/>
                        <a:lstStyle/>
                        <a:p>
                          <a:pPr algn="l"/>
                          <a:endParaRPr lang="en-AU" dirty="0"/>
                        </a:p>
                      </a:txBody>
                      <a:tcPr/>
                    </a:tc>
                    <a:extLst>
                      <a:ext uri="{0D108BD9-81ED-4DB2-BD59-A6C34878D82A}">
                        <a16:rowId xmlns:a16="http://schemas.microsoft.com/office/drawing/2014/main" val="4089358711"/>
                      </a:ext>
                    </a:extLst>
                  </a:tr>
                  <a:tr h="1207266">
                    <a:tc>
                      <a:txBody>
                        <a:bodyPr/>
                        <a:lstStyle/>
                        <a:p>
                          <a:r>
                            <a:rPr lang="en-AU" dirty="0"/>
                            <a:t>Step 4</a:t>
                          </a:r>
                        </a:p>
                      </a:txBody>
                      <a:tcPr/>
                    </a:tc>
                    <a:tc>
                      <a:txBody>
                        <a:bodyPr/>
                        <a:lstStyle/>
                        <a:p>
                          <a:endParaRPr lang="en-US"/>
                        </a:p>
                      </a:txBody>
                      <a:tcPr>
                        <a:blipFill>
                          <a:blip r:embed="rId2"/>
                          <a:stretch>
                            <a:fillRect l="-23932" t="-385859" r="-178" b="-1010"/>
                          </a:stretch>
                        </a:blipFill>
                      </a:tcPr>
                    </a:tc>
                    <a:extLst>
                      <a:ext uri="{0D108BD9-81ED-4DB2-BD59-A6C34878D82A}">
                        <a16:rowId xmlns:a16="http://schemas.microsoft.com/office/drawing/2014/main" val="3123749539"/>
                      </a:ext>
                    </a:extLst>
                  </a:tr>
                </a:tbl>
              </a:graphicData>
            </a:graphic>
          </p:graphicFrame>
        </mc:Fallback>
      </mc:AlternateContent>
      <p:pic>
        <p:nvPicPr>
          <p:cNvPr id="6" name="Picture 5">
            <a:extLst>
              <a:ext uri="{FF2B5EF4-FFF2-40B4-BE49-F238E27FC236}">
                <a16:creationId xmlns:a16="http://schemas.microsoft.com/office/drawing/2014/main" id="{3F483FAC-EFEA-3E32-3633-67969ADB9D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71025" y="946877"/>
            <a:ext cx="6210975" cy="1694735"/>
          </a:xfrm>
          <a:prstGeom prst="rect">
            <a:avLst/>
          </a:prstGeom>
        </p:spPr>
      </p:pic>
      <p:pic>
        <p:nvPicPr>
          <p:cNvPr id="7" name="Picture 6">
            <a:extLst>
              <a:ext uri="{FF2B5EF4-FFF2-40B4-BE49-F238E27FC236}">
                <a16:creationId xmlns:a16="http://schemas.microsoft.com/office/drawing/2014/main" id="{CA84DB4C-7029-396D-FA79-6550EBFE995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61500" y="2799370"/>
            <a:ext cx="6210976" cy="1673945"/>
          </a:xfrm>
          <a:prstGeom prst="rect">
            <a:avLst/>
          </a:prstGeom>
        </p:spPr>
      </p:pic>
      <p:pic>
        <p:nvPicPr>
          <p:cNvPr id="8" name="Picture 7">
            <a:extLst>
              <a:ext uri="{FF2B5EF4-FFF2-40B4-BE49-F238E27FC236}">
                <a16:creationId xmlns:a16="http://schemas.microsoft.com/office/drawing/2014/main" id="{4834C4C4-3E0B-8F03-8068-E8C2CC01B304}"/>
              </a:ext>
              <a:ext uri="{C183D7F6-B498-43B3-948B-1728B52AA6E4}">
                <adec:decorative xmlns:adec="http://schemas.microsoft.com/office/drawing/2017/decorative" val="1"/>
              </a:ext>
            </a:extLst>
          </p:cNvPr>
          <p:cNvPicPr>
            <a:picLocks noChangeAspect="1"/>
          </p:cNvPicPr>
          <p:nvPr/>
        </p:nvPicPr>
        <p:blipFill rotWithShape="1">
          <a:blip r:embed="rId5"/>
          <a:srcRect r="50101"/>
          <a:stretch/>
        </p:blipFill>
        <p:spPr>
          <a:xfrm>
            <a:off x="2171025" y="4571788"/>
            <a:ext cx="2176820" cy="876300"/>
          </a:xfrm>
          <a:prstGeom prst="rect">
            <a:avLst/>
          </a:prstGeom>
        </p:spPr>
      </p:pic>
      <p:pic>
        <p:nvPicPr>
          <p:cNvPr id="9" name="Picture 8">
            <a:extLst>
              <a:ext uri="{FF2B5EF4-FFF2-40B4-BE49-F238E27FC236}">
                <a16:creationId xmlns:a16="http://schemas.microsoft.com/office/drawing/2014/main" id="{C4CBA660-177C-88B7-2E16-43D09511DEE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931638" y="5734752"/>
            <a:ext cx="4067175" cy="781050"/>
          </a:xfrm>
          <a:prstGeom prst="rect">
            <a:avLst/>
          </a:prstGeom>
        </p:spPr>
      </p:pic>
      <p:sp>
        <p:nvSpPr>
          <p:cNvPr id="2" name="Slide Number Placeholder 1">
            <a:extLst>
              <a:ext uri="{FF2B5EF4-FFF2-40B4-BE49-F238E27FC236}">
                <a16:creationId xmlns:a16="http://schemas.microsoft.com/office/drawing/2014/main" id="{236C4675-9F88-C4D4-C9CD-D93C187112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18808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FA35AE-05FB-DB85-062E-5F2F53C76E05}"/>
              </a:ext>
            </a:extLst>
          </p:cNvPr>
          <p:cNvSpPr>
            <a:spLocks noGrp="1"/>
          </p:cNvSpPr>
          <p:nvPr>
            <p:ph type="title"/>
          </p:nvPr>
        </p:nvSpPr>
        <p:spPr/>
        <p:txBody>
          <a:bodyPr/>
          <a:lstStyle/>
          <a:p>
            <a:r>
              <a:rPr lang="en-AU" dirty="0"/>
              <a:t>Self-explanation prompts (2)</a:t>
            </a:r>
          </a:p>
        </p:txBody>
      </p:sp>
      <mc:AlternateContent xmlns:mc="http://schemas.openxmlformats.org/markup-compatibility/2006" xmlns:a14="http://schemas.microsoft.com/office/drawing/2010/main">
        <mc:Choice Requires="a14">
          <p:graphicFrame>
            <p:nvGraphicFramePr>
              <p:cNvPr id="5" name="Table 4" descr="A table with 2 columns and 4 rows. Column 1 row 1 reads, 'Step 1'. Column 2 row 1 contains 2 bar models. The top bar is 4 w's and 2 m's the same length as 100. The bottom bar is 2w's and 2 m's  the same length as 64. Column 1 row 2 reads, 'Step 2'. Column 2 row 2 contains 2 bar models. The top bar is 2 w's = 36 and  2w's and 2 m's the same length as 64. The bottom bar is 2w's and 2 m's  the same length as 64. Column 1 row 3 reads, 'Step 3'. Column 2 row 3 contains 1 bar model with two 18's the same length as 36. Column 1 row 4 reads, 'Step 4'. Column 2 row 4 reads, 'w=18 and m=14'. It also contains 1 bar model with two 18's the same length as 36 and two 14's the same length as 28.">
                <a:extLst>
                  <a:ext uri="{FF2B5EF4-FFF2-40B4-BE49-F238E27FC236}">
                    <a16:creationId xmlns:a16="http://schemas.microsoft.com/office/drawing/2014/main" id="{E5E83CD6-266A-9F3E-1473-3152E7C0C01A}"/>
                  </a:ext>
                </a:extLst>
              </p:cNvPr>
              <p:cNvGraphicFramePr>
                <a:graphicFrameLocks noGrp="1"/>
              </p:cNvGraphicFramePr>
              <p:nvPr>
                <p:extLst>
                  <p:ext uri="{D42A27DB-BD31-4B8C-83A1-F6EECF244321}">
                    <p14:modId xmlns:p14="http://schemas.microsoft.com/office/powerpoint/2010/main" val="1907478150"/>
                  </p:ext>
                </p:extLst>
              </p:nvPr>
            </p:nvGraphicFramePr>
            <p:xfrm>
              <a:off x="461600" y="871295"/>
              <a:ext cx="8479200" cy="5824705"/>
            </p:xfrm>
            <a:graphic>
              <a:graphicData uri="http://schemas.openxmlformats.org/drawingml/2006/table">
                <a:tbl>
                  <a:tblPr firstRow="1" bandRow="1">
                    <a:tableStyleId>{5940675A-B579-460E-94D1-54222C63F5DA}</a:tableStyleId>
                  </a:tblPr>
                  <a:tblGrid>
                    <a:gridCol w="1631360">
                      <a:extLst>
                        <a:ext uri="{9D8B030D-6E8A-4147-A177-3AD203B41FA5}">
                          <a16:colId xmlns:a16="http://schemas.microsoft.com/office/drawing/2014/main" val="3114133362"/>
                        </a:ext>
                      </a:extLst>
                    </a:gridCol>
                    <a:gridCol w="6847840">
                      <a:extLst>
                        <a:ext uri="{9D8B030D-6E8A-4147-A177-3AD203B41FA5}">
                          <a16:colId xmlns:a16="http://schemas.microsoft.com/office/drawing/2014/main" val="884618905"/>
                        </a:ext>
                      </a:extLst>
                    </a:gridCol>
                  </a:tblGrid>
                  <a:tr h="1804966">
                    <a:tc>
                      <a:txBody>
                        <a:bodyPr/>
                        <a:lstStyle/>
                        <a:p>
                          <a:r>
                            <a:rPr lang="en-AU" dirty="0"/>
                            <a:t>Step 1</a:t>
                          </a:r>
                        </a:p>
                      </a:txBody>
                      <a:tcPr/>
                    </a:tc>
                    <a:tc>
                      <a:txBody>
                        <a:bodyPr/>
                        <a:lstStyle/>
                        <a:p>
                          <a:endParaRPr lang="en-AU" dirty="0"/>
                        </a:p>
                      </a:txBody>
                      <a:tcPr/>
                    </a:tc>
                    <a:extLst>
                      <a:ext uri="{0D108BD9-81ED-4DB2-BD59-A6C34878D82A}">
                        <a16:rowId xmlns:a16="http://schemas.microsoft.com/office/drawing/2014/main" val="154352032"/>
                      </a:ext>
                    </a:extLst>
                  </a:tr>
                  <a:tr h="1857760">
                    <a:tc>
                      <a:txBody>
                        <a:bodyPr/>
                        <a:lstStyle/>
                        <a:p>
                          <a:r>
                            <a:rPr lang="en-AU" dirty="0"/>
                            <a:t>Step 2</a:t>
                          </a:r>
                        </a:p>
                      </a:txBody>
                      <a:tcPr/>
                    </a:tc>
                    <a:tc>
                      <a:txBody>
                        <a:bodyPr/>
                        <a:lstStyle/>
                        <a:p>
                          <a:endParaRPr lang="en-AU" dirty="0"/>
                        </a:p>
                      </a:txBody>
                      <a:tcPr/>
                    </a:tc>
                    <a:extLst>
                      <a:ext uri="{0D108BD9-81ED-4DB2-BD59-A6C34878D82A}">
                        <a16:rowId xmlns:a16="http://schemas.microsoft.com/office/drawing/2014/main" val="2714309589"/>
                      </a:ext>
                    </a:extLst>
                  </a:tr>
                  <a:tr h="954713">
                    <a:tc>
                      <a:txBody>
                        <a:bodyPr/>
                        <a:lstStyle/>
                        <a:p>
                          <a:r>
                            <a:rPr lang="en-AU" dirty="0"/>
                            <a:t>Step 3</a:t>
                          </a:r>
                        </a:p>
                      </a:txBody>
                      <a:tcPr/>
                    </a:tc>
                    <a:tc>
                      <a:txBody>
                        <a:bodyPr/>
                        <a:lstStyle/>
                        <a:p>
                          <a:pPr algn="l"/>
                          <a:endParaRPr lang="en-AU" dirty="0"/>
                        </a:p>
                      </a:txBody>
                      <a:tcPr/>
                    </a:tc>
                    <a:extLst>
                      <a:ext uri="{0D108BD9-81ED-4DB2-BD59-A6C34878D82A}">
                        <a16:rowId xmlns:a16="http://schemas.microsoft.com/office/drawing/2014/main" val="4089358711"/>
                      </a:ext>
                    </a:extLst>
                  </a:tr>
                  <a:tr h="1207266">
                    <a:tc>
                      <a:txBody>
                        <a:bodyPr/>
                        <a:lstStyle/>
                        <a:p>
                          <a:r>
                            <a:rPr lang="en-AU" dirty="0"/>
                            <a:t>Step 4</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𝑤</m:t>
                                </m:r>
                                <m:r>
                                  <a:rPr lang="en-AU" b="0" i="1" smtClean="0">
                                    <a:latin typeface="Cambria Math" panose="02040503050406030204" pitchFamily="18" charset="0"/>
                                  </a:rPr>
                                  <m:t>=18, </m:t>
                                </m:r>
                                <m:r>
                                  <a:rPr lang="en-AU" b="0" i="1" smtClean="0">
                                    <a:latin typeface="Cambria Math" panose="02040503050406030204" pitchFamily="18" charset="0"/>
                                  </a:rPr>
                                  <m:t>𝑚</m:t>
                                </m:r>
                                <m:r>
                                  <a:rPr lang="en-AU" b="0" i="1" smtClean="0">
                                    <a:latin typeface="Cambria Math" panose="02040503050406030204" pitchFamily="18" charset="0"/>
                                  </a:rPr>
                                  <m:t>=14</m:t>
                                </m:r>
                              </m:oMath>
                            </m:oMathPara>
                          </a14:m>
                          <a:endParaRPr lang="en-AU" dirty="0"/>
                        </a:p>
                        <a:p>
                          <a:pPr algn="l"/>
                          <a:endParaRPr lang="en-AU" dirty="0"/>
                        </a:p>
                      </a:txBody>
                      <a:tcPr/>
                    </a:tc>
                    <a:extLst>
                      <a:ext uri="{0D108BD9-81ED-4DB2-BD59-A6C34878D82A}">
                        <a16:rowId xmlns:a16="http://schemas.microsoft.com/office/drawing/2014/main" val="3123749539"/>
                      </a:ext>
                    </a:extLst>
                  </a:tr>
                </a:tbl>
              </a:graphicData>
            </a:graphic>
          </p:graphicFrame>
        </mc:Choice>
        <mc:Fallback xmlns="">
          <p:graphicFrame>
            <p:nvGraphicFramePr>
              <p:cNvPr id="5" name="Table 4" descr="A table with 2 columns and 4 rows. Column 1 row 1 reads, 'Step 1'. Column 2 row 1 contains 2 bar models. The top bar is 4 w's and 2 m's the same length as 100. The bottom bar is 2w's and 2 m's  the same length as 64. Column 1 row 2 reads, 'Step 2'. Column 2 row 2 contains 2 bar models. The top bar is 2 w's = 36 and  2w's and 2 m's the same length as 64. The bottom bar is 2w's and 2 m's  the same length as 64. Column 1 row 3 reads, 'Step 3'. Column 2 row 3 contains 1 bar model with two 18's the same length as 36. Column 1 row 4 reads, 'Step 4'. Column 2 row 4 reads, 'w=18 and m=14'. It also contains 1 bar model with two 18's the same length as 36 and two 14's the same length as 28.">
                <a:extLst>
                  <a:ext uri="{FF2B5EF4-FFF2-40B4-BE49-F238E27FC236}">
                    <a16:creationId xmlns:a16="http://schemas.microsoft.com/office/drawing/2014/main" id="{E5E83CD6-266A-9F3E-1473-3152E7C0C01A}"/>
                  </a:ext>
                </a:extLst>
              </p:cNvPr>
              <p:cNvGraphicFramePr>
                <a:graphicFrameLocks noGrp="1"/>
              </p:cNvGraphicFramePr>
              <p:nvPr>
                <p:extLst>
                  <p:ext uri="{D42A27DB-BD31-4B8C-83A1-F6EECF244321}">
                    <p14:modId xmlns:p14="http://schemas.microsoft.com/office/powerpoint/2010/main" val="1907478150"/>
                  </p:ext>
                </p:extLst>
              </p:nvPr>
            </p:nvGraphicFramePr>
            <p:xfrm>
              <a:off x="461600" y="871295"/>
              <a:ext cx="8479200" cy="5824705"/>
            </p:xfrm>
            <a:graphic>
              <a:graphicData uri="http://schemas.openxmlformats.org/drawingml/2006/table">
                <a:tbl>
                  <a:tblPr firstRow="1" bandRow="1">
                    <a:tableStyleId>{5940675A-B579-460E-94D1-54222C63F5DA}</a:tableStyleId>
                  </a:tblPr>
                  <a:tblGrid>
                    <a:gridCol w="1631360">
                      <a:extLst>
                        <a:ext uri="{9D8B030D-6E8A-4147-A177-3AD203B41FA5}">
                          <a16:colId xmlns:a16="http://schemas.microsoft.com/office/drawing/2014/main" val="3114133362"/>
                        </a:ext>
                      </a:extLst>
                    </a:gridCol>
                    <a:gridCol w="6847840">
                      <a:extLst>
                        <a:ext uri="{9D8B030D-6E8A-4147-A177-3AD203B41FA5}">
                          <a16:colId xmlns:a16="http://schemas.microsoft.com/office/drawing/2014/main" val="884618905"/>
                        </a:ext>
                      </a:extLst>
                    </a:gridCol>
                  </a:tblGrid>
                  <a:tr h="1804966">
                    <a:tc>
                      <a:txBody>
                        <a:bodyPr/>
                        <a:lstStyle/>
                        <a:p>
                          <a:r>
                            <a:rPr lang="en-AU" dirty="0"/>
                            <a:t>Step 1</a:t>
                          </a:r>
                        </a:p>
                      </a:txBody>
                      <a:tcPr/>
                    </a:tc>
                    <a:tc>
                      <a:txBody>
                        <a:bodyPr/>
                        <a:lstStyle/>
                        <a:p>
                          <a:endParaRPr lang="en-AU" dirty="0"/>
                        </a:p>
                      </a:txBody>
                      <a:tcPr/>
                    </a:tc>
                    <a:extLst>
                      <a:ext uri="{0D108BD9-81ED-4DB2-BD59-A6C34878D82A}">
                        <a16:rowId xmlns:a16="http://schemas.microsoft.com/office/drawing/2014/main" val="154352032"/>
                      </a:ext>
                    </a:extLst>
                  </a:tr>
                  <a:tr h="1857760">
                    <a:tc>
                      <a:txBody>
                        <a:bodyPr/>
                        <a:lstStyle/>
                        <a:p>
                          <a:r>
                            <a:rPr lang="en-AU" dirty="0"/>
                            <a:t>Step 2</a:t>
                          </a:r>
                        </a:p>
                      </a:txBody>
                      <a:tcPr/>
                    </a:tc>
                    <a:tc>
                      <a:txBody>
                        <a:bodyPr/>
                        <a:lstStyle/>
                        <a:p>
                          <a:endParaRPr lang="en-AU" dirty="0"/>
                        </a:p>
                      </a:txBody>
                      <a:tcPr/>
                    </a:tc>
                    <a:extLst>
                      <a:ext uri="{0D108BD9-81ED-4DB2-BD59-A6C34878D82A}">
                        <a16:rowId xmlns:a16="http://schemas.microsoft.com/office/drawing/2014/main" val="2714309589"/>
                      </a:ext>
                    </a:extLst>
                  </a:tr>
                  <a:tr h="954713">
                    <a:tc>
                      <a:txBody>
                        <a:bodyPr/>
                        <a:lstStyle/>
                        <a:p>
                          <a:r>
                            <a:rPr lang="en-AU" dirty="0"/>
                            <a:t>Step 3</a:t>
                          </a:r>
                        </a:p>
                      </a:txBody>
                      <a:tcPr/>
                    </a:tc>
                    <a:tc>
                      <a:txBody>
                        <a:bodyPr/>
                        <a:lstStyle/>
                        <a:p>
                          <a:pPr algn="l"/>
                          <a:endParaRPr lang="en-AU" dirty="0"/>
                        </a:p>
                      </a:txBody>
                      <a:tcPr/>
                    </a:tc>
                    <a:extLst>
                      <a:ext uri="{0D108BD9-81ED-4DB2-BD59-A6C34878D82A}">
                        <a16:rowId xmlns:a16="http://schemas.microsoft.com/office/drawing/2014/main" val="4089358711"/>
                      </a:ext>
                    </a:extLst>
                  </a:tr>
                  <a:tr h="1207266">
                    <a:tc>
                      <a:txBody>
                        <a:bodyPr/>
                        <a:lstStyle/>
                        <a:p>
                          <a:r>
                            <a:rPr lang="en-AU" dirty="0"/>
                            <a:t>Step 4</a:t>
                          </a:r>
                        </a:p>
                      </a:txBody>
                      <a:tcPr/>
                    </a:tc>
                    <a:tc>
                      <a:txBody>
                        <a:bodyPr/>
                        <a:lstStyle/>
                        <a:p>
                          <a:endParaRPr lang="en-US"/>
                        </a:p>
                      </a:txBody>
                      <a:tcPr>
                        <a:blipFill>
                          <a:blip r:embed="rId2"/>
                          <a:stretch>
                            <a:fillRect l="-23932" t="-385859" r="-178" b="-1010"/>
                          </a:stretch>
                        </a:blipFill>
                      </a:tcPr>
                    </a:tc>
                    <a:extLst>
                      <a:ext uri="{0D108BD9-81ED-4DB2-BD59-A6C34878D82A}">
                        <a16:rowId xmlns:a16="http://schemas.microsoft.com/office/drawing/2014/main" val="3123749539"/>
                      </a:ext>
                    </a:extLst>
                  </a:tr>
                </a:tbl>
              </a:graphicData>
            </a:graphic>
          </p:graphicFrame>
        </mc:Fallback>
      </mc:AlternateContent>
      <p:pic>
        <p:nvPicPr>
          <p:cNvPr id="6" name="Picture 5">
            <a:extLst>
              <a:ext uri="{FF2B5EF4-FFF2-40B4-BE49-F238E27FC236}">
                <a16:creationId xmlns:a16="http://schemas.microsoft.com/office/drawing/2014/main" id="{3F483FAC-EFEA-3E32-3633-67969ADB9D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71025" y="946877"/>
            <a:ext cx="6210975" cy="1694735"/>
          </a:xfrm>
          <a:prstGeom prst="rect">
            <a:avLst/>
          </a:prstGeom>
        </p:spPr>
      </p:pic>
      <p:pic>
        <p:nvPicPr>
          <p:cNvPr id="7" name="Picture 6">
            <a:extLst>
              <a:ext uri="{FF2B5EF4-FFF2-40B4-BE49-F238E27FC236}">
                <a16:creationId xmlns:a16="http://schemas.microsoft.com/office/drawing/2014/main" id="{CA84DB4C-7029-396D-FA79-6550EBFE995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61500" y="2799370"/>
            <a:ext cx="6210976" cy="1673945"/>
          </a:xfrm>
          <a:prstGeom prst="rect">
            <a:avLst/>
          </a:prstGeom>
        </p:spPr>
      </p:pic>
      <p:pic>
        <p:nvPicPr>
          <p:cNvPr id="8" name="Picture 7">
            <a:extLst>
              <a:ext uri="{FF2B5EF4-FFF2-40B4-BE49-F238E27FC236}">
                <a16:creationId xmlns:a16="http://schemas.microsoft.com/office/drawing/2014/main" id="{4834C4C4-3E0B-8F03-8068-E8C2CC01B304}"/>
              </a:ext>
              <a:ext uri="{C183D7F6-B498-43B3-948B-1728B52AA6E4}">
                <adec:decorative xmlns:adec="http://schemas.microsoft.com/office/drawing/2017/decorative" val="1"/>
              </a:ext>
            </a:extLst>
          </p:cNvPr>
          <p:cNvPicPr>
            <a:picLocks noChangeAspect="1"/>
          </p:cNvPicPr>
          <p:nvPr/>
        </p:nvPicPr>
        <p:blipFill rotWithShape="1">
          <a:blip r:embed="rId5"/>
          <a:srcRect r="50101"/>
          <a:stretch/>
        </p:blipFill>
        <p:spPr>
          <a:xfrm>
            <a:off x="2171025" y="4571788"/>
            <a:ext cx="2176820" cy="876300"/>
          </a:xfrm>
          <a:prstGeom prst="rect">
            <a:avLst/>
          </a:prstGeom>
        </p:spPr>
      </p:pic>
      <p:pic>
        <p:nvPicPr>
          <p:cNvPr id="9" name="Picture 8">
            <a:extLst>
              <a:ext uri="{FF2B5EF4-FFF2-40B4-BE49-F238E27FC236}">
                <a16:creationId xmlns:a16="http://schemas.microsoft.com/office/drawing/2014/main" id="{C4CBA660-177C-88B7-2E16-43D09511DEE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931638" y="5734752"/>
            <a:ext cx="4067175" cy="781050"/>
          </a:xfrm>
          <a:prstGeom prst="rect">
            <a:avLst/>
          </a:prstGeom>
        </p:spPr>
      </p:pic>
      <p:sp>
        <p:nvSpPr>
          <p:cNvPr id="4" name="Speech Bubble: Rectangle 3">
            <a:extLst>
              <a:ext uri="{FF2B5EF4-FFF2-40B4-BE49-F238E27FC236}">
                <a16:creationId xmlns:a16="http://schemas.microsoft.com/office/drawing/2014/main" id="{B84A1EEA-445E-EAAF-01DA-A235A51BA65E}"/>
              </a:ext>
            </a:extLst>
          </p:cNvPr>
          <p:cNvSpPr/>
          <p:nvPr/>
        </p:nvSpPr>
        <p:spPr>
          <a:xfrm>
            <a:off x="8998826" y="2562295"/>
            <a:ext cx="2882348" cy="1191797"/>
          </a:xfrm>
          <a:prstGeom prst="wedgeRectCallout">
            <a:avLst>
              <a:gd name="adj1" fmla="val -73707"/>
              <a:gd name="adj2" fmla="val 201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a:lnSpc>
                <a:spcPct val="114000"/>
              </a:lnSpc>
            </a:pPr>
            <a:r>
              <a:rPr lang="en-AU" sz="1800" dirty="0"/>
              <a:t>How do we know this is 64?</a:t>
            </a:r>
          </a:p>
        </p:txBody>
      </p:sp>
      <p:sp>
        <p:nvSpPr>
          <p:cNvPr id="10" name="Speech Bubble: Rectangle 9">
            <a:extLst>
              <a:ext uri="{FF2B5EF4-FFF2-40B4-BE49-F238E27FC236}">
                <a16:creationId xmlns:a16="http://schemas.microsoft.com/office/drawing/2014/main" id="{AF805E72-8963-E523-A141-98E6A1F76C66}"/>
              </a:ext>
            </a:extLst>
          </p:cNvPr>
          <p:cNvSpPr/>
          <p:nvPr/>
        </p:nvSpPr>
        <p:spPr>
          <a:xfrm>
            <a:off x="8998826" y="4109973"/>
            <a:ext cx="2882348" cy="1191796"/>
          </a:xfrm>
          <a:prstGeom prst="wedgeRectCallout">
            <a:avLst>
              <a:gd name="adj1" fmla="val -74698"/>
              <a:gd name="adj2" fmla="val 217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a:lnSpc>
                <a:spcPct val="114000"/>
              </a:lnSpc>
            </a:pPr>
            <a:r>
              <a:rPr lang="en-AU" sz="1800" dirty="0"/>
              <a:t>Why do we only need to focus on this part of the bar?</a:t>
            </a:r>
          </a:p>
        </p:txBody>
      </p:sp>
      <p:sp>
        <p:nvSpPr>
          <p:cNvPr id="11" name="Speech Bubble: Rectangle 10">
            <a:extLst>
              <a:ext uri="{FF2B5EF4-FFF2-40B4-BE49-F238E27FC236}">
                <a16:creationId xmlns:a16="http://schemas.microsoft.com/office/drawing/2014/main" id="{0D7316A7-6558-3F06-5478-DD886CB5D8A9}"/>
              </a:ext>
            </a:extLst>
          </p:cNvPr>
          <p:cNvSpPr/>
          <p:nvPr/>
        </p:nvSpPr>
        <p:spPr>
          <a:xfrm>
            <a:off x="8998826" y="5448088"/>
            <a:ext cx="2882348" cy="1191796"/>
          </a:xfrm>
          <a:prstGeom prst="wedgeRectCallout">
            <a:avLst>
              <a:gd name="adj1" fmla="val -72715"/>
              <a:gd name="adj2" fmla="val 161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a:lnSpc>
                <a:spcPct val="114000"/>
              </a:lnSpc>
            </a:pPr>
            <a:r>
              <a:rPr lang="en-AU" sz="1800" dirty="0"/>
              <a:t>Where di</a:t>
            </a:r>
            <a:r>
              <a:rPr lang="en-AU" sz="1800" dirty="0">
                <a:solidFill>
                  <a:schemeClr val="bg1"/>
                </a:solidFill>
              </a:rPr>
              <a:t>d</a:t>
            </a:r>
            <a:r>
              <a:rPr lang="en-AU" sz="1800" dirty="0"/>
              <a:t> the 28 come from?</a:t>
            </a:r>
          </a:p>
        </p:txBody>
      </p:sp>
      <p:sp>
        <p:nvSpPr>
          <p:cNvPr id="2" name="Slide Number Placeholder 1">
            <a:extLst>
              <a:ext uri="{FF2B5EF4-FFF2-40B4-BE49-F238E27FC236}">
                <a16:creationId xmlns:a16="http://schemas.microsoft.com/office/drawing/2014/main" id="{236C4675-9F88-C4D4-C9CD-D93C187112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41869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550</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Public Sans</vt:lpstr>
      <vt:lpstr>Public Sans Light</vt:lpstr>
      <vt:lpstr>Arial</vt:lpstr>
      <vt:lpstr>Public Sans SemiBold</vt:lpstr>
      <vt:lpstr>Times New Roman</vt:lpstr>
      <vt:lpstr>Cambria Math</vt:lpstr>
      <vt:lpstr>NSWG Corporate</vt:lpstr>
      <vt:lpstr>Simultaneous shopping</vt:lpstr>
      <vt:lpstr>Challenge</vt:lpstr>
      <vt:lpstr>Solving the challenge</vt:lpstr>
      <vt:lpstr>Worked example (1)</vt:lpstr>
      <vt:lpstr>Self-explanation prompts (1)</vt:lpstr>
      <vt:lpstr>Your turn (1)</vt:lpstr>
      <vt:lpstr>Your turn – solution (1)</vt:lpstr>
      <vt:lpstr>Worked example (2)</vt:lpstr>
      <vt:lpstr>Self-explanation prompts (2)</vt:lpstr>
      <vt:lpstr>Your turn (2)</vt:lpstr>
      <vt:lpstr>Your turn – solution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Simultaneous shopping</dc:title>
  <dc:creator>NSW Department of Education</dc:creator>
  <dcterms:created xsi:type="dcterms:W3CDTF">2023-10-17T02:14:31Z</dcterms:created>
  <dcterms:modified xsi:type="dcterms:W3CDTF">2023-10-17T02:15:34Z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2023-10-17T02:14:42Z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258b7311-979c-4b19-bb56-82b274b1f091</vt:lpwstr>
  </property>
  <property fmtid="{D5CDD505-2E9C-101B-9397-08002B2CF9AE}" pid="8" name="MSIP_Label_b603dfd7-d93a-4381-a340-2995d8282205_ContentBits">
    <vt:lpwstr>0</vt:lpwstr>
  </property>
</Properties>
</file>