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7" r:id="rId2"/>
    <p:sldId id="362" r:id="rId3"/>
    <p:sldId id="363" r:id="rId4"/>
    <p:sldId id="364" r:id="rId5"/>
    <p:sldId id="365" r:id="rId6"/>
    <p:sldId id="361" r:id="rId7"/>
  </p:sldIdLst>
  <p:sldSz cx="12192000" cy="6858000"/>
  <p:notesSz cx="6858000" cy="9144000"/>
  <p:embeddedFontLst>
    <p:embeddedFont>
      <p:font typeface="Cambria Math" panose="02040503050406030204" pitchFamily="18" charset="0"/>
      <p:regular r:id="rId10"/>
    </p:embeddedFont>
    <p:embeddedFont>
      <p:font typeface="Public Sans" pitchFamily="2" charset="0"/>
      <p:regular r:id="rId11"/>
      <p:bold r:id="rId12"/>
      <p:italic r:id="rId13"/>
      <p:boldItalic r:id="rId14"/>
    </p:embeddedFont>
    <p:embeddedFont>
      <p:font typeface="Public Sans Light" pitchFamily="2" charset="0"/>
      <p:regular r:id="rId15"/>
      <p:italic r:id="rId16"/>
    </p:embeddedFont>
    <p:embeddedFont>
      <p:font typeface="Public Sans SemiBold" pitchFamily="2" charset="0"/>
      <p:bold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20" autoAdjust="0"/>
  </p:normalViewPr>
  <p:slideViewPr>
    <p:cSldViewPr snapToGrid="0">
      <p:cViewPr varScale="1">
        <p:scale>
          <a:sx n="68" d="100"/>
          <a:sy n="68" d="100"/>
        </p:scale>
        <p:origin x="1190" y="5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8/10/relationships/authors" Target="authors.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Sums and differences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Explicit teaching</a:t>
            </a:r>
          </a:p>
        </p:txBody>
      </p:sp>
      <p:sp>
        <p:nvSpPr>
          <p:cNvPr id="2" name="Footer Placeholder 6">
            <a:extLst>
              <a:ext uri="{FF2B5EF4-FFF2-40B4-BE49-F238E27FC236}">
                <a16:creationId xmlns:a16="http://schemas.microsoft.com/office/drawing/2014/main" id="{757DF03B-B04B-EC76-4782-3EE796E13D45}"/>
              </a:ext>
            </a:extLst>
          </p:cNvPr>
          <p:cNvSpPr>
            <a:spLocks noGrp="1"/>
          </p:cNvSpPr>
          <p:nvPr>
            <p:ph type="ftr" sz="quarter" idx="3"/>
          </p:nvPr>
        </p:nvSpPr>
        <p:spPr>
          <a:xfrm>
            <a:off x="360000" y="5867118"/>
            <a:ext cx="4500000" cy="684882"/>
          </a:xfrm>
        </p:spPr>
        <p:txBody>
          <a:bodyPr/>
          <a:lstStyle/>
          <a:p>
            <a:r>
              <a:rPr lang="en-US" dirty="0">
                <a:solidFill>
                  <a:schemeClr val="tx1"/>
                </a:solidFill>
                <a:latin typeface="+mn-lt"/>
              </a:rPr>
              <a:t>NSW Department of Education</a:t>
            </a:r>
            <a:endParaRPr lang="en-AU" dirty="0">
              <a:solidFill>
                <a:schemeClr val="tx1"/>
              </a:solidFill>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0A70EE-24DA-2962-4A2B-301D69788C43}"/>
              </a:ext>
            </a:extLst>
          </p:cNvPr>
          <p:cNvSpPr>
            <a:spLocks noGrp="1"/>
          </p:cNvSpPr>
          <p:nvPr>
            <p:ph type="title"/>
          </p:nvPr>
        </p:nvSpPr>
        <p:spPr/>
        <p:txBody>
          <a:bodyPr/>
          <a:lstStyle/>
          <a:p>
            <a:r>
              <a:rPr lang="en-AU" dirty="0"/>
              <a:t>Simultaneous equations (1)</a:t>
            </a:r>
          </a:p>
        </p:txBody>
      </p:sp>
      <p:sp>
        <p:nvSpPr>
          <p:cNvPr id="8" name="Text Placeholder 7">
            <a:extLst>
              <a:ext uri="{FF2B5EF4-FFF2-40B4-BE49-F238E27FC236}">
                <a16:creationId xmlns:a16="http://schemas.microsoft.com/office/drawing/2014/main" id="{225F3407-EFA9-2B71-B2C3-ED05E2C650CC}"/>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043CF03-4A0F-1DC8-785E-C5B732B5668F}"/>
                  </a:ext>
                </a:extLst>
              </p:cNvPr>
              <p:cNvSpPr txBox="1"/>
              <p:nvPr/>
            </p:nvSpPr>
            <p:spPr>
              <a:xfrm>
                <a:off x="360000" y="1460926"/>
                <a:ext cx="8156145" cy="310015"/>
              </a:xfrm>
              <a:prstGeom prst="rect">
                <a:avLst/>
              </a:prstGeom>
              <a:noFill/>
            </p:spPr>
            <p:txBody>
              <a:bodyPr wrap="square" lIns="0" tIns="0" rIns="0" bIns="0" rtlCol="0">
                <a:noAutofit/>
              </a:bodyPr>
              <a:lstStyle/>
              <a:p>
                <a:pPr algn="l"/>
                <a:r>
                  <a:rPr lang="en-AU" sz="1800" dirty="0"/>
                  <a:t>Use the bar model to find the value of </a:t>
                </a:r>
                <a14:m>
                  <m:oMath xmlns:m="http://schemas.openxmlformats.org/officeDocument/2006/math">
                    <m:r>
                      <a:rPr lang="en-AU" sz="1800" i="1" dirty="0" smtClean="0">
                        <a:latin typeface="Cambria Math" panose="02040503050406030204" pitchFamily="18" charset="0"/>
                      </a:rPr>
                      <m:t>𝑥</m:t>
                    </m:r>
                  </m:oMath>
                </a14:m>
                <a:r>
                  <a:rPr lang="en-AU" sz="1800" dirty="0"/>
                  <a:t> and</a:t>
                </a:r>
                <a14:m>
                  <m:oMath xmlns:m="http://schemas.openxmlformats.org/officeDocument/2006/math">
                    <m:r>
                      <a:rPr lang="en-AU" sz="1800" i="1" dirty="0" smtClean="0">
                        <a:latin typeface="Cambria Math" panose="02040503050406030204" pitchFamily="18" charset="0"/>
                      </a:rPr>
                      <m:t> </m:t>
                    </m:r>
                    <m:r>
                      <a:rPr lang="en-AU" sz="1800" i="1" dirty="0" smtClean="0">
                        <a:latin typeface="Cambria Math" panose="02040503050406030204" pitchFamily="18" charset="0"/>
                      </a:rPr>
                      <m:t>𝑦</m:t>
                    </m:r>
                    <m:r>
                      <a:rPr lang="en-AU" sz="1800" b="0" i="1" dirty="0" smtClean="0">
                        <a:latin typeface="Cambria Math" panose="02040503050406030204" pitchFamily="18" charset="0"/>
                      </a:rPr>
                      <m:t> </m:t>
                    </m:r>
                  </m:oMath>
                </a14:m>
                <a:r>
                  <a:rPr lang="en-AU" sz="1800" dirty="0"/>
                  <a:t>if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𝑦</m:t>
                    </m:r>
                    <m:r>
                      <a:rPr lang="en-AU" sz="1800" b="0" i="1" smtClean="0">
                        <a:latin typeface="Cambria Math" panose="02040503050406030204" pitchFamily="18" charset="0"/>
                      </a:rPr>
                      <m:t>=6 </m:t>
                    </m:r>
                  </m:oMath>
                </a14:m>
                <a:r>
                  <a:rPr lang="en-AU" sz="1800" b="0" i="0" dirty="0">
                    <a:latin typeface="+mj-lt"/>
                  </a:rPr>
                  <a:t>and</a:t>
                </a:r>
                <a14:m>
                  <m:oMath xmlns:m="http://schemas.openxmlformats.org/officeDocument/2006/math">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𝑦</m:t>
                    </m:r>
                    <m:r>
                      <a:rPr lang="en-AU" sz="1800" b="0" i="1" smtClean="0">
                        <a:latin typeface="Cambria Math" panose="02040503050406030204" pitchFamily="18" charset="0"/>
                      </a:rPr>
                      <m:t>=6.</m:t>
                    </m:r>
                  </m:oMath>
                </a14:m>
                <a:endParaRPr lang="en-AU" sz="1800" dirty="0"/>
              </a:p>
            </p:txBody>
          </p:sp>
        </mc:Choice>
        <mc:Fallback xmlns="">
          <p:sp>
            <p:nvSpPr>
              <p:cNvPr id="21" name="TextBox 20">
                <a:extLst>
                  <a:ext uri="{FF2B5EF4-FFF2-40B4-BE49-F238E27FC236}">
                    <a16:creationId xmlns:a16="http://schemas.microsoft.com/office/drawing/2014/main" id="{E043CF03-4A0F-1DC8-785E-C5B732B5668F}"/>
                  </a:ext>
                </a:extLst>
              </p:cNvPr>
              <p:cNvSpPr txBox="1">
                <a:spLocks noRot="1" noChangeAspect="1" noMove="1" noResize="1" noEditPoints="1" noAdjustHandles="1" noChangeArrowheads="1" noChangeShapeType="1" noTextEdit="1"/>
              </p:cNvSpPr>
              <p:nvPr/>
            </p:nvSpPr>
            <p:spPr>
              <a:xfrm>
                <a:off x="360000" y="1460926"/>
                <a:ext cx="8156145" cy="310015"/>
              </a:xfrm>
              <a:prstGeom prst="rect">
                <a:avLst/>
              </a:prstGeom>
              <a:blipFill>
                <a:blip r:embed="rId2"/>
                <a:stretch>
                  <a:fillRect l="-1719" t="-25490" b="-33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16" name="Table 5" descr="A table with 2 columns and 4 rows. Column 1 row 1 reads, 'Step 1'. Column 2 row 1 contains 2 bar models. The first bar model with x and y the same length as 6. The 2nd bar model with x  the same length as 6 and y. Column 2 row 2 reads, 'Step 2'. Column 2 row 2 contains a Bar model with x and y the same length as 6 combined with a bar model with x  the same length as 6 and y. Column 1 row 3 reads, 'Step 3'. Column 2 row 3 reads, '2x = 12' and 'x = 6'. Column 1 row 4 reads, 'Step 4'. Column 2 row 4 contains a bar model with 6 the same length as 6 and y. It concludes that, 'y = 0'.">
                <a:extLst>
                  <a:ext uri="{FF2B5EF4-FFF2-40B4-BE49-F238E27FC236}">
                    <a16:creationId xmlns:a16="http://schemas.microsoft.com/office/drawing/2014/main" id="{947D405F-ACD9-E383-8889-49E5B08E6B65}"/>
                  </a:ext>
                </a:extLst>
              </p:cNvPr>
              <p:cNvGraphicFramePr>
                <a:graphicFrameLocks noGrp="1"/>
              </p:cNvGraphicFramePr>
              <p:nvPr>
                <p:extLst>
                  <p:ext uri="{D42A27DB-BD31-4B8C-83A1-F6EECF244321}">
                    <p14:modId xmlns:p14="http://schemas.microsoft.com/office/powerpoint/2010/main" val="3374528038"/>
                  </p:ext>
                </p:extLst>
              </p:nvPr>
            </p:nvGraphicFramePr>
            <p:xfrm>
              <a:off x="360000" y="1832984"/>
              <a:ext cx="10167957" cy="4744028"/>
            </p:xfrm>
            <a:graphic>
              <a:graphicData uri="http://schemas.openxmlformats.org/drawingml/2006/table">
                <a:tbl>
                  <a:tblPr firstRow="1" bandRow="1">
                    <a:tableStyleId>{5A111915-BE36-4E01-A7E5-04B1672EAD32}</a:tableStyleId>
                  </a:tblPr>
                  <a:tblGrid>
                    <a:gridCol w="1667400">
                      <a:extLst>
                        <a:ext uri="{9D8B030D-6E8A-4147-A177-3AD203B41FA5}">
                          <a16:colId xmlns:a16="http://schemas.microsoft.com/office/drawing/2014/main" val="2990540504"/>
                        </a:ext>
                      </a:extLst>
                    </a:gridCol>
                    <a:gridCol w="8500557">
                      <a:extLst>
                        <a:ext uri="{9D8B030D-6E8A-4147-A177-3AD203B41FA5}">
                          <a16:colId xmlns:a16="http://schemas.microsoft.com/office/drawing/2014/main" val="89999645"/>
                        </a:ext>
                      </a:extLst>
                    </a:gridCol>
                  </a:tblGrid>
                  <a:tr h="1466040">
                    <a:tc>
                      <a:txBody>
                        <a:bodyPr/>
                        <a:lstStyle/>
                        <a:p>
                          <a:r>
                            <a:rPr lang="en-AU" b="0" dirty="0">
                              <a:solidFill>
                                <a:schemeClr val="tx1"/>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61430889"/>
                      </a:ext>
                    </a:extLst>
                  </a:tr>
                  <a:tr h="1120385">
                    <a:tc>
                      <a:txBody>
                        <a:bodyPr/>
                        <a:lstStyle/>
                        <a:p>
                          <a:r>
                            <a:rPr lang="en-AU" dirty="0">
                              <a:solidFill>
                                <a:schemeClr val="tx1"/>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67440841"/>
                      </a:ext>
                    </a:extLst>
                  </a:tr>
                  <a:tr h="968883">
                    <a:tc>
                      <a:txBody>
                        <a:bodyPr/>
                        <a:lstStyle/>
                        <a:p>
                          <a:r>
                            <a:rPr lang="en-AU" dirty="0">
                              <a:solidFill>
                                <a:schemeClr val="tx1"/>
                              </a:solidFill>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=12</m:t>
                                </m:r>
                              </m:oMath>
                            </m:oMathPara>
                          </a14:m>
                          <a:endParaRPr lang="en-AU" b="0" dirty="0"/>
                        </a:p>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=6</m:t>
                                </m:r>
                              </m:oMath>
                            </m:oMathPara>
                          </a14:m>
                          <a:endParaRPr lang="en-AU" b="0" dirty="0"/>
                        </a:p>
                        <a:p>
                          <a:pPr algn="l"/>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355022485"/>
                      </a:ext>
                    </a:extLst>
                  </a:tr>
                  <a:tr h="1120385">
                    <a:tc>
                      <a:txBody>
                        <a:bodyPr/>
                        <a:lstStyle/>
                        <a:p>
                          <a:r>
                            <a:rPr lang="en-AU" dirty="0">
                              <a:solidFill>
                                <a:schemeClr val="tx1"/>
                              </a:solidFill>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r>
                            <a:rPr lang="en-AU" dirty="0"/>
                            <a:t>  </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75350096"/>
                      </a:ext>
                    </a:extLst>
                  </a:tr>
                </a:tbl>
              </a:graphicData>
            </a:graphic>
          </p:graphicFrame>
        </mc:Choice>
        <mc:Fallback xmlns="">
          <p:graphicFrame>
            <p:nvGraphicFramePr>
              <p:cNvPr id="16" name="Table 5" descr="A table with 2 columns and 4 rows. Column 1 row 1 reads, 'Step 1'. Column 2 row 1 contains 2 bar models. The first bar model with x and y the same length as 6. The 2nd bar model with x  the same length as 6 and y. Column 2 row 2 reads, 'Step 2'. Column 2 row 2 contains a Bar model with x and y the same length as 6 combined with a bar model with x  the same length as 6 and y. Column 1 row 3 reads, 'Step 3'. Column 2 row 3 reads, '2x = 12' and 'x = 6'. Column 1 row 4 reads, 'Step 4'. Column 2 row 4 contains a bar model with 6 the same length as 6 and y. It concludes that, 'y = 0'.">
                <a:extLst>
                  <a:ext uri="{FF2B5EF4-FFF2-40B4-BE49-F238E27FC236}">
                    <a16:creationId xmlns:a16="http://schemas.microsoft.com/office/drawing/2014/main" id="{947D405F-ACD9-E383-8889-49E5B08E6B65}"/>
                  </a:ext>
                </a:extLst>
              </p:cNvPr>
              <p:cNvGraphicFramePr>
                <a:graphicFrameLocks noGrp="1"/>
              </p:cNvGraphicFramePr>
              <p:nvPr>
                <p:extLst>
                  <p:ext uri="{D42A27DB-BD31-4B8C-83A1-F6EECF244321}">
                    <p14:modId xmlns:p14="http://schemas.microsoft.com/office/powerpoint/2010/main" val="3374528038"/>
                  </p:ext>
                </p:extLst>
              </p:nvPr>
            </p:nvGraphicFramePr>
            <p:xfrm>
              <a:off x="360000" y="1832984"/>
              <a:ext cx="10167957" cy="4744028"/>
            </p:xfrm>
            <a:graphic>
              <a:graphicData uri="http://schemas.openxmlformats.org/drawingml/2006/table">
                <a:tbl>
                  <a:tblPr firstRow="1" bandRow="1">
                    <a:tableStyleId>{5A111915-BE36-4E01-A7E5-04B1672EAD32}</a:tableStyleId>
                  </a:tblPr>
                  <a:tblGrid>
                    <a:gridCol w="1667400">
                      <a:extLst>
                        <a:ext uri="{9D8B030D-6E8A-4147-A177-3AD203B41FA5}">
                          <a16:colId xmlns:a16="http://schemas.microsoft.com/office/drawing/2014/main" val="2990540504"/>
                        </a:ext>
                      </a:extLst>
                    </a:gridCol>
                    <a:gridCol w="8500557">
                      <a:extLst>
                        <a:ext uri="{9D8B030D-6E8A-4147-A177-3AD203B41FA5}">
                          <a16:colId xmlns:a16="http://schemas.microsoft.com/office/drawing/2014/main" val="89999645"/>
                        </a:ext>
                      </a:extLst>
                    </a:gridCol>
                  </a:tblGrid>
                  <a:tr h="1466040">
                    <a:tc>
                      <a:txBody>
                        <a:bodyPr/>
                        <a:lstStyle/>
                        <a:p>
                          <a:r>
                            <a:rPr lang="en-AU" b="0" dirty="0">
                              <a:solidFill>
                                <a:schemeClr val="tx1"/>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61430889"/>
                      </a:ext>
                    </a:extLst>
                  </a:tr>
                  <a:tr h="1120385">
                    <a:tc>
                      <a:txBody>
                        <a:bodyPr/>
                        <a:lstStyle/>
                        <a:p>
                          <a:r>
                            <a:rPr lang="en-AU" dirty="0">
                              <a:solidFill>
                                <a:schemeClr val="tx1"/>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67440841"/>
                      </a:ext>
                    </a:extLst>
                  </a:tr>
                  <a:tr h="968883">
                    <a:tc>
                      <a:txBody>
                        <a:bodyPr/>
                        <a:lstStyle/>
                        <a:p>
                          <a:r>
                            <a:rPr lang="en-AU" dirty="0">
                              <a:solidFill>
                                <a:schemeClr val="tx1"/>
                              </a:solidFill>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9713" t="-270440" r="-72" b="-125786"/>
                          </a:stretch>
                        </a:blipFill>
                      </a:tcPr>
                    </a:tc>
                    <a:extLst>
                      <a:ext uri="{0D108BD9-81ED-4DB2-BD59-A6C34878D82A}">
                        <a16:rowId xmlns:a16="http://schemas.microsoft.com/office/drawing/2014/main" val="3355022485"/>
                      </a:ext>
                    </a:extLst>
                  </a:tr>
                  <a:tr h="1188720">
                    <a:tc>
                      <a:txBody>
                        <a:bodyPr/>
                        <a:lstStyle/>
                        <a:p>
                          <a:r>
                            <a:rPr lang="en-AU" dirty="0">
                              <a:solidFill>
                                <a:schemeClr val="tx1"/>
                              </a:solidFill>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9713" t="-302051" r="-72" b="-2564"/>
                          </a:stretch>
                        </a:blipFill>
                      </a:tcPr>
                    </a:tc>
                    <a:extLst>
                      <a:ext uri="{0D108BD9-81ED-4DB2-BD59-A6C34878D82A}">
                        <a16:rowId xmlns:a16="http://schemas.microsoft.com/office/drawing/2014/main" val="4275350096"/>
                      </a:ext>
                    </a:extLst>
                  </a:tr>
                </a:tbl>
              </a:graphicData>
            </a:graphic>
          </p:graphicFrame>
        </mc:Fallback>
      </mc:AlternateContent>
      <p:pic>
        <p:nvPicPr>
          <p:cNvPr id="17" name="Picture 16">
            <a:extLst>
              <a:ext uri="{FF2B5EF4-FFF2-40B4-BE49-F238E27FC236}">
                <a16:creationId xmlns:a16="http://schemas.microsoft.com/office/drawing/2014/main" id="{4C32AF0D-FB1D-04F0-678E-770CC8C4CE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51667" y="2106680"/>
            <a:ext cx="4479044" cy="882062"/>
          </a:xfrm>
          <a:prstGeom prst="rect">
            <a:avLst/>
          </a:prstGeom>
        </p:spPr>
      </p:pic>
      <p:pic>
        <p:nvPicPr>
          <p:cNvPr id="18" name="Picture 17">
            <a:extLst>
              <a:ext uri="{FF2B5EF4-FFF2-40B4-BE49-F238E27FC236}">
                <a16:creationId xmlns:a16="http://schemas.microsoft.com/office/drawing/2014/main" id="{7401F379-D4E0-C523-625B-143A3EDC840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41459" y="2106681"/>
            <a:ext cx="2895829" cy="882061"/>
          </a:xfrm>
          <a:prstGeom prst="rect">
            <a:avLst/>
          </a:prstGeom>
        </p:spPr>
      </p:pic>
      <p:pic>
        <p:nvPicPr>
          <p:cNvPr id="19" name="Picture 18">
            <a:extLst>
              <a:ext uri="{FF2B5EF4-FFF2-40B4-BE49-F238E27FC236}">
                <a16:creationId xmlns:a16="http://schemas.microsoft.com/office/drawing/2014/main" id="{8525A5F0-95D8-0EE3-66D7-31227C36E4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51667" y="3515896"/>
            <a:ext cx="7343775" cy="885825"/>
          </a:xfrm>
          <a:prstGeom prst="rect">
            <a:avLst/>
          </a:prstGeom>
        </p:spPr>
      </p:pic>
      <p:pic>
        <p:nvPicPr>
          <p:cNvPr id="20" name="Picture 19">
            <a:extLst>
              <a:ext uri="{FF2B5EF4-FFF2-40B4-BE49-F238E27FC236}">
                <a16:creationId xmlns:a16="http://schemas.microsoft.com/office/drawing/2014/main" id="{1473A928-2D40-FA1B-B5F1-84E70BB350A9}"/>
              </a:ext>
              <a:ext uri="{C183D7F6-B498-43B3-948B-1728B52AA6E4}">
                <adec:decorative xmlns:adec="http://schemas.microsoft.com/office/drawing/2017/decorative" val="1"/>
              </a:ext>
            </a:extLst>
          </p:cNvPr>
          <p:cNvPicPr>
            <a:picLocks noChangeAspect="1"/>
          </p:cNvPicPr>
          <p:nvPr/>
        </p:nvPicPr>
        <p:blipFill rotWithShape="1">
          <a:blip r:embed="rId7"/>
          <a:srcRect r="3251"/>
          <a:stretch/>
        </p:blipFill>
        <p:spPr>
          <a:xfrm>
            <a:off x="2066826" y="5458655"/>
            <a:ext cx="2976563" cy="847725"/>
          </a:xfrm>
          <a:prstGeom prst="rect">
            <a:avLst/>
          </a:prstGeom>
        </p:spPr>
      </p:pic>
      <p:sp>
        <p:nvSpPr>
          <p:cNvPr id="15" name="Slide Number Placeholder 14">
            <a:extLst>
              <a:ext uri="{FF2B5EF4-FFF2-40B4-BE49-F238E27FC236}">
                <a16:creationId xmlns:a16="http://schemas.microsoft.com/office/drawing/2014/main" id="{2BC459BA-F133-334D-FF55-61696958230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09466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0A70EE-24DA-2962-4A2B-301D69788C43}"/>
              </a:ext>
            </a:extLst>
          </p:cNvPr>
          <p:cNvSpPr>
            <a:spLocks noGrp="1"/>
          </p:cNvSpPr>
          <p:nvPr>
            <p:ph type="title"/>
          </p:nvPr>
        </p:nvSpPr>
        <p:spPr/>
        <p:txBody>
          <a:bodyPr/>
          <a:lstStyle/>
          <a:p>
            <a:r>
              <a:rPr lang="en-AU" dirty="0"/>
              <a:t>Simultaneous equations (2)</a:t>
            </a:r>
          </a:p>
        </p:txBody>
      </p:sp>
      <p:sp>
        <p:nvSpPr>
          <p:cNvPr id="8" name="Text Placeholder 7">
            <a:extLst>
              <a:ext uri="{FF2B5EF4-FFF2-40B4-BE49-F238E27FC236}">
                <a16:creationId xmlns:a16="http://schemas.microsoft.com/office/drawing/2014/main" id="{225F3407-EFA9-2B71-B2C3-ED05E2C650CC}"/>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763DC2-4450-93FC-AFBF-40285F22541A}"/>
                  </a:ext>
                </a:extLst>
              </p:cNvPr>
              <p:cNvSpPr txBox="1"/>
              <p:nvPr/>
            </p:nvSpPr>
            <p:spPr>
              <a:xfrm>
                <a:off x="360000" y="1460926"/>
                <a:ext cx="8156145" cy="310015"/>
              </a:xfrm>
              <a:prstGeom prst="rect">
                <a:avLst/>
              </a:prstGeom>
              <a:noFill/>
            </p:spPr>
            <p:txBody>
              <a:bodyPr wrap="square" lIns="0" tIns="0" rIns="0" bIns="0" rtlCol="0">
                <a:noAutofit/>
              </a:bodyPr>
              <a:lstStyle/>
              <a:p>
                <a:pPr algn="l"/>
                <a:r>
                  <a:rPr lang="en-AU" sz="1800" dirty="0"/>
                  <a:t>Use the bar model to find the value of </a:t>
                </a:r>
                <a14:m>
                  <m:oMath xmlns:m="http://schemas.openxmlformats.org/officeDocument/2006/math">
                    <m:r>
                      <a:rPr lang="en-AU" sz="1800" i="1" dirty="0" smtClean="0">
                        <a:latin typeface="Cambria Math" panose="02040503050406030204" pitchFamily="18" charset="0"/>
                      </a:rPr>
                      <m:t>𝑥</m:t>
                    </m:r>
                  </m:oMath>
                </a14:m>
                <a:r>
                  <a:rPr lang="en-AU" sz="1800" dirty="0"/>
                  <a:t> and</a:t>
                </a:r>
                <a14:m>
                  <m:oMath xmlns:m="http://schemas.openxmlformats.org/officeDocument/2006/math">
                    <m:r>
                      <a:rPr lang="en-AU" sz="1800" i="1" dirty="0" smtClean="0">
                        <a:latin typeface="Cambria Math" panose="02040503050406030204" pitchFamily="18" charset="0"/>
                      </a:rPr>
                      <m:t> </m:t>
                    </m:r>
                    <m:r>
                      <a:rPr lang="en-AU" sz="1800" i="1" dirty="0" smtClean="0">
                        <a:latin typeface="Cambria Math" panose="02040503050406030204" pitchFamily="18" charset="0"/>
                      </a:rPr>
                      <m:t>𝑦</m:t>
                    </m:r>
                    <m:r>
                      <a:rPr lang="en-AU" sz="1800" b="0" i="1" dirty="0" smtClean="0">
                        <a:latin typeface="Cambria Math" panose="02040503050406030204" pitchFamily="18" charset="0"/>
                      </a:rPr>
                      <m:t> </m:t>
                    </m:r>
                  </m:oMath>
                </a14:m>
                <a:r>
                  <a:rPr lang="en-AU" sz="1800" dirty="0"/>
                  <a:t>if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𝑦</m:t>
                    </m:r>
                    <m:r>
                      <a:rPr lang="en-AU" sz="1800" b="0" i="1" smtClean="0">
                        <a:latin typeface="Cambria Math" panose="02040503050406030204" pitchFamily="18" charset="0"/>
                      </a:rPr>
                      <m:t>=6 </m:t>
                    </m:r>
                  </m:oMath>
                </a14:m>
                <a:r>
                  <a:rPr lang="en-AU" sz="1800" b="0" i="0" dirty="0">
                    <a:latin typeface="+mj-lt"/>
                  </a:rPr>
                  <a:t>and</a:t>
                </a:r>
                <a14:m>
                  <m:oMath xmlns:m="http://schemas.openxmlformats.org/officeDocument/2006/math">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b="0" i="1" smtClean="0">
                        <a:latin typeface="Cambria Math" panose="02040503050406030204" pitchFamily="18" charset="0"/>
                      </a:rPr>
                      <m:t> −</m:t>
                    </m:r>
                    <m:r>
                      <a:rPr lang="en-AU" sz="1800" b="0" i="1" smtClean="0">
                        <a:latin typeface="Cambria Math" panose="02040503050406030204" pitchFamily="18" charset="0"/>
                      </a:rPr>
                      <m:t>𝑦</m:t>
                    </m:r>
                    <m:r>
                      <a:rPr lang="en-AU" sz="1800" b="0" i="1" smtClean="0">
                        <a:latin typeface="Cambria Math" panose="02040503050406030204" pitchFamily="18" charset="0"/>
                      </a:rPr>
                      <m:t>=6.</m:t>
                    </m:r>
                  </m:oMath>
                </a14:m>
                <a:endParaRPr lang="en-AU" sz="1800" dirty="0"/>
              </a:p>
            </p:txBody>
          </p:sp>
        </mc:Choice>
        <mc:Fallback xmlns="">
          <p:sp>
            <p:nvSpPr>
              <p:cNvPr id="12" name="TextBox 11">
                <a:extLst>
                  <a:ext uri="{FF2B5EF4-FFF2-40B4-BE49-F238E27FC236}">
                    <a16:creationId xmlns:a16="http://schemas.microsoft.com/office/drawing/2014/main" id="{10763DC2-4450-93FC-AFBF-40285F22541A}"/>
                  </a:ext>
                </a:extLst>
              </p:cNvPr>
              <p:cNvSpPr txBox="1">
                <a:spLocks noRot="1" noChangeAspect="1" noMove="1" noResize="1" noEditPoints="1" noAdjustHandles="1" noChangeArrowheads="1" noChangeShapeType="1" noTextEdit="1"/>
              </p:cNvSpPr>
              <p:nvPr/>
            </p:nvSpPr>
            <p:spPr>
              <a:xfrm>
                <a:off x="360000" y="1460926"/>
                <a:ext cx="8156145" cy="310015"/>
              </a:xfrm>
              <a:prstGeom prst="rect">
                <a:avLst/>
              </a:prstGeom>
              <a:blipFill>
                <a:blip r:embed="rId2"/>
                <a:stretch>
                  <a:fillRect l="-1719" t="-25490" b="-33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9" name="Table 5" descr="A table with 2 columns and 4 rows. Column 1 row 1 reads, 'Step 1'. Column 2 row 1 contains 2 bar models. The first bar model with x and y the same length as 6. The 2nd bar model with x  the same length as 6 and y. Column 2 row 2 reads, 'Step 2'. Column 2 row 2 contains a Bar model with x and y the same length as 6 combined with a bar model with x  the same length as 6 and y. Column 1 row 3 reads, 'Step 3'. Column 2 row 3 reads, '2x = 12' and 'x = 6'. Column 1 row 4 reads, 'Step 4'. Column 2 row 4 contains a bar model with 6 the same length as 6 and y. It concludes that, 'y = 0'.">
                <a:extLst>
                  <a:ext uri="{FF2B5EF4-FFF2-40B4-BE49-F238E27FC236}">
                    <a16:creationId xmlns:a16="http://schemas.microsoft.com/office/drawing/2014/main" id="{0D4FC947-4BD7-5082-3800-F25F7B1AB8DB}"/>
                  </a:ext>
                </a:extLst>
              </p:cNvPr>
              <p:cNvGraphicFramePr>
                <a:graphicFrameLocks noGrp="1"/>
              </p:cNvGraphicFramePr>
              <p:nvPr>
                <p:extLst>
                  <p:ext uri="{D42A27DB-BD31-4B8C-83A1-F6EECF244321}">
                    <p14:modId xmlns:p14="http://schemas.microsoft.com/office/powerpoint/2010/main" val="880887614"/>
                  </p:ext>
                </p:extLst>
              </p:nvPr>
            </p:nvGraphicFramePr>
            <p:xfrm>
              <a:off x="360000" y="1832984"/>
              <a:ext cx="10167957" cy="4744028"/>
            </p:xfrm>
            <a:graphic>
              <a:graphicData uri="http://schemas.openxmlformats.org/drawingml/2006/table">
                <a:tbl>
                  <a:tblPr firstRow="1" bandRow="1">
                    <a:tableStyleId>{5A111915-BE36-4E01-A7E5-04B1672EAD32}</a:tableStyleId>
                  </a:tblPr>
                  <a:tblGrid>
                    <a:gridCol w="1667400">
                      <a:extLst>
                        <a:ext uri="{9D8B030D-6E8A-4147-A177-3AD203B41FA5}">
                          <a16:colId xmlns:a16="http://schemas.microsoft.com/office/drawing/2014/main" val="2990540504"/>
                        </a:ext>
                      </a:extLst>
                    </a:gridCol>
                    <a:gridCol w="8500557">
                      <a:extLst>
                        <a:ext uri="{9D8B030D-6E8A-4147-A177-3AD203B41FA5}">
                          <a16:colId xmlns:a16="http://schemas.microsoft.com/office/drawing/2014/main" val="89999645"/>
                        </a:ext>
                      </a:extLst>
                    </a:gridCol>
                  </a:tblGrid>
                  <a:tr h="1466040">
                    <a:tc>
                      <a:txBody>
                        <a:bodyPr/>
                        <a:lstStyle/>
                        <a:p>
                          <a:r>
                            <a:rPr lang="en-AU" b="0" dirty="0">
                              <a:solidFill>
                                <a:schemeClr val="tx1"/>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61430889"/>
                      </a:ext>
                    </a:extLst>
                  </a:tr>
                  <a:tr h="1120385">
                    <a:tc>
                      <a:txBody>
                        <a:bodyPr/>
                        <a:lstStyle/>
                        <a:p>
                          <a:r>
                            <a:rPr lang="en-AU" dirty="0">
                              <a:solidFill>
                                <a:schemeClr val="tx1"/>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67440841"/>
                      </a:ext>
                    </a:extLst>
                  </a:tr>
                  <a:tr h="968883">
                    <a:tc>
                      <a:txBody>
                        <a:bodyPr/>
                        <a:lstStyle/>
                        <a:p>
                          <a:r>
                            <a:rPr lang="en-AU" dirty="0">
                              <a:solidFill>
                                <a:schemeClr val="tx1"/>
                              </a:solidFill>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=12</m:t>
                                </m:r>
                              </m:oMath>
                            </m:oMathPara>
                          </a14:m>
                          <a:endParaRPr lang="en-AU" b="0" dirty="0"/>
                        </a:p>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=6</m:t>
                                </m:r>
                              </m:oMath>
                            </m:oMathPara>
                          </a14:m>
                          <a:endParaRPr lang="en-AU" b="0" dirty="0"/>
                        </a:p>
                        <a:p>
                          <a:pPr algn="l"/>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355022485"/>
                      </a:ext>
                    </a:extLst>
                  </a:tr>
                  <a:tr h="1120385">
                    <a:tc>
                      <a:txBody>
                        <a:bodyPr/>
                        <a:lstStyle/>
                        <a:p>
                          <a:r>
                            <a:rPr lang="en-AU" dirty="0">
                              <a:solidFill>
                                <a:schemeClr val="tx1"/>
                              </a:solidFill>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AU" b="0" i="1" dirty="0">
                            <a:latin typeface="Cambria Math" panose="020405030504060302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r>
                            <a:rPr lang="en-AU" dirty="0"/>
                            <a:t>  </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75350096"/>
                      </a:ext>
                    </a:extLst>
                  </a:tr>
                </a:tbl>
              </a:graphicData>
            </a:graphic>
          </p:graphicFrame>
        </mc:Choice>
        <mc:Fallback xmlns="">
          <p:graphicFrame>
            <p:nvGraphicFramePr>
              <p:cNvPr id="9" name="Table 5" descr="A table with 2 columns and 4 rows. Column 1 row 1 reads, 'Step 1'. Column 2 row 1 contains 2 bar models. The first bar model with x and y the same length as 6. The 2nd bar model with x  the same length as 6 and y. Column 2 row 2 reads, 'Step 2'. Column 2 row 2 contains a Bar model with x and y the same length as 6 combined with a bar model with x  the same length as 6 and y. Column 1 row 3 reads, 'Step 3'. Column 2 row 3 reads, '2x = 12' and 'x = 6'. Column 1 row 4 reads, 'Step 4'. Column 2 row 4 contains a bar model with 6 the same length as 6 and y. It concludes that, 'y = 0'.">
                <a:extLst>
                  <a:ext uri="{FF2B5EF4-FFF2-40B4-BE49-F238E27FC236}">
                    <a16:creationId xmlns:a16="http://schemas.microsoft.com/office/drawing/2014/main" id="{0D4FC947-4BD7-5082-3800-F25F7B1AB8DB}"/>
                  </a:ext>
                </a:extLst>
              </p:cNvPr>
              <p:cNvGraphicFramePr>
                <a:graphicFrameLocks noGrp="1"/>
              </p:cNvGraphicFramePr>
              <p:nvPr>
                <p:extLst>
                  <p:ext uri="{D42A27DB-BD31-4B8C-83A1-F6EECF244321}">
                    <p14:modId xmlns:p14="http://schemas.microsoft.com/office/powerpoint/2010/main" val="880887614"/>
                  </p:ext>
                </p:extLst>
              </p:nvPr>
            </p:nvGraphicFramePr>
            <p:xfrm>
              <a:off x="360000" y="1832984"/>
              <a:ext cx="10167957" cy="4744028"/>
            </p:xfrm>
            <a:graphic>
              <a:graphicData uri="http://schemas.openxmlformats.org/drawingml/2006/table">
                <a:tbl>
                  <a:tblPr firstRow="1" bandRow="1">
                    <a:tableStyleId>{5A111915-BE36-4E01-A7E5-04B1672EAD32}</a:tableStyleId>
                  </a:tblPr>
                  <a:tblGrid>
                    <a:gridCol w="1667400">
                      <a:extLst>
                        <a:ext uri="{9D8B030D-6E8A-4147-A177-3AD203B41FA5}">
                          <a16:colId xmlns:a16="http://schemas.microsoft.com/office/drawing/2014/main" val="2990540504"/>
                        </a:ext>
                      </a:extLst>
                    </a:gridCol>
                    <a:gridCol w="8500557">
                      <a:extLst>
                        <a:ext uri="{9D8B030D-6E8A-4147-A177-3AD203B41FA5}">
                          <a16:colId xmlns:a16="http://schemas.microsoft.com/office/drawing/2014/main" val="89999645"/>
                        </a:ext>
                      </a:extLst>
                    </a:gridCol>
                  </a:tblGrid>
                  <a:tr h="1466040">
                    <a:tc>
                      <a:txBody>
                        <a:bodyPr/>
                        <a:lstStyle/>
                        <a:p>
                          <a:r>
                            <a:rPr lang="en-AU" b="0" dirty="0">
                              <a:solidFill>
                                <a:schemeClr val="tx1"/>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61430889"/>
                      </a:ext>
                    </a:extLst>
                  </a:tr>
                  <a:tr h="1120385">
                    <a:tc>
                      <a:txBody>
                        <a:bodyPr/>
                        <a:lstStyle/>
                        <a:p>
                          <a:r>
                            <a:rPr lang="en-AU" dirty="0">
                              <a:solidFill>
                                <a:schemeClr val="tx1"/>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67440841"/>
                      </a:ext>
                    </a:extLst>
                  </a:tr>
                  <a:tr h="968883">
                    <a:tc>
                      <a:txBody>
                        <a:bodyPr/>
                        <a:lstStyle/>
                        <a:p>
                          <a:r>
                            <a:rPr lang="en-AU" dirty="0">
                              <a:solidFill>
                                <a:schemeClr val="tx1"/>
                              </a:solidFill>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9713" t="-270440" r="-72" b="-125786"/>
                          </a:stretch>
                        </a:blipFill>
                      </a:tcPr>
                    </a:tc>
                    <a:extLst>
                      <a:ext uri="{0D108BD9-81ED-4DB2-BD59-A6C34878D82A}">
                        <a16:rowId xmlns:a16="http://schemas.microsoft.com/office/drawing/2014/main" val="3355022485"/>
                      </a:ext>
                    </a:extLst>
                  </a:tr>
                  <a:tr h="1188720">
                    <a:tc>
                      <a:txBody>
                        <a:bodyPr/>
                        <a:lstStyle/>
                        <a:p>
                          <a:r>
                            <a:rPr lang="en-AU" dirty="0">
                              <a:solidFill>
                                <a:schemeClr val="tx1"/>
                              </a:solidFill>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9713" t="-302051" r="-72" b="-2564"/>
                          </a:stretch>
                        </a:blipFill>
                      </a:tcPr>
                    </a:tc>
                    <a:extLst>
                      <a:ext uri="{0D108BD9-81ED-4DB2-BD59-A6C34878D82A}">
                        <a16:rowId xmlns:a16="http://schemas.microsoft.com/office/drawing/2014/main" val="4275350096"/>
                      </a:ext>
                    </a:extLst>
                  </a:tr>
                </a:tbl>
              </a:graphicData>
            </a:graphic>
          </p:graphicFrame>
        </mc:Fallback>
      </mc:AlternateContent>
      <p:pic>
        <p:nvPicPr>
          <p:cNvPr id="10" name="Picture 9">
            <a:extLst>
              <a:ext uri="{FF2B5EF4-FFF2-40B4-BE49-F238E27FC236}">
                <a16:creationId xmlns:a16="http://schemas.microsoft.com/office/drawing/2014/main" id="{0C949A22-454C-0C6B-BCA6-92BE64E3D36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51667" y="2106680"/>
            <a:ext cx="4479044" cy="882062"/>
          </a:xfrm>
          <a:prstGeom prst="rect">
            <a:avLst/>
          </a:prstGeom>
        </p:spPr>
      </p:pic>
      <p:pic>
        <p:nvPicPr>
          <p:cNvPr id="11" name="Picture 10">
            <a:extLst>
              <a:ext uri="{FF2B5EF4-FFF2-40B4-BE49-F238E27FC236}">
                <a16:creationId xmlns:a16="http://schemas.microsoft.com/office/drawing/2014/main" id="{83E4B6FF-CF58-D69D-57A3-41403942D4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50886" y="2139831"/>
            <a:ext cx="2895829" cy="882061"/>
          </a:xfrm>
          <a:prstGeom prst="rect">
            <a:avLst/>
          </a:prstGeom>
        </p:spPr>
      </p:pic>
      <p:pic>
        <p:nvPicPr>
          <p:cNvPr id="13" name="Picture 12">
            <a:extLst>
              <a:ext uri="{FF2B5EF4-FFF2-40B4-BE49-F238E27FC236}">
                <a16:creationId xmlns:a16="http://schemas.microsoft.com/office/drawing/2014/main" id="{6DD966C6-8B12-70E6-DEC2-C6A2F4557CF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51667" y="3515896"/>
            <a:ext cx="7343775" cy="885825"/>
          </a:xfrm>
          <a:prstGeom prst="rect">
            <a:avLst/>
          </a:prstGeom>
        </p:spPr>
      </p:pic>
      <p:pic>
        <p:nvPicPr>
          <p:cNvPr id="14" name="Picture 13">
            <a:extLst>
              <a:ext uri="{FF2B5EF4-FFF2-40B4-BE49-F238E27FC236}">
                <a16:creationId xmlns:a16="http://schemas.microsoft.com/office/drawing/2014/main" id="{75003940-3136-95C8-4620-398AA9E4BFA9}"/>
              </a:ext>
              <a:ext uri="{C183D7F6-B498-43B3-948B-1728B52AA6E4}">
                <adec:decorative xmlns:adec="http://schemas.microsoft.com/office/drawing/2017/decorative" val="1"/>
              </a:ext>
            </a:extLst>
          </p:cNvPr>
          <p:cNvPicPr>
            <a:picLocks noChangeAspect="1"/>
          </p:cNvPicPr>
          <p:nvPr/>
        </p:nvPicPr>
        <p:blipFill rotWithShape="1">
          <a:blip r:embed="rId7"/>
          <a:srcRect r="3251"/>
          <a:stretch/>
        </p:blipFill>
        <p:spPr>
          <a:xfrm>
            <a:off x="2066826" y="5458655"/>
            <a:ext cx="2976563" cy="847725"/>
          </a:xfrm>
          <a:prstGeom prst="rect">
            <a:avLst/>
          </a:prstGeom>
        </p:spPr>
      </p:pic>
      <p:sp>
        <p:nvSpPr>
          <p:cNvPr id="2" name="Speech Bubble: Rectangle 1" descr="Why is the y on the bottom line?">
            <a:extLst>
              <a:ext uri="{FF2B5EF4-FFF2-40B4-BE49-F238E27FC236}">
                <a16:creationId xmlns:a16="http://schemas.microsoft.com/office/drawing/2014/main" id="{5D198014-63CE-F32D-5224-561AEDEB39A2}"/>
              </a:ext>
            </a:extLst>
          </p:cNvPr>
          <p:cNvSpPr/>
          <p:nvPr/>
        </p:nvSpPr>
        <p:spPr>
          <a:xfrm>
            <a:off x="9903118" y="2065576"/>
            <a:ext cx="1939803" cy="1020031"/>
          </a:xfrm>
          <a:prstGeom prst="wedgeRectCallout">
            <a:avLst>
              <a:gd name="adj1" fmla="val -61863"/>
              <a:gd name="adj2" fmla="val 218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is the y on the bottom line?</a:t>
            </a:r>
          </a:p>
        </p:txBody>
      </p:sp>
      <p:sp>
        <p:nvSpPr>
          <p:cNvPr id="3" name="Speech Bubble: Rectangle 2" descr="What does the y on the top and the y on the bottom allow us to do?">
            <a:extLst>
              <a:ext uri="{FF2B5EF4-FFF2-40B4-BE49-F238E27FC236}">
                <a16:creationId xmlns:a16="http://schemas.microsoft.com/office/drawing/2014/main" id="{AEF9DB9D-4F08-44BB-60A7-12D5F99663C4}"/>
              </a:ext>
            </a:extLst>
          </p:cNvPr>
          <p:cNvSpPr/>
          <p:nvPr/>
        </p:nvSpPr>
        <p:spPr>
          <a:xfrm>
            <a:off x="7230359" y="4753556"/>
            <a:ext cx="4612561" cy="1020031"/>
          </a:xfrm>
          <a:prstGeom prst="wedgeRectCallout">
            <a:avLst>
              <a:gd name="adj1" fmla="val -21752"/>
              <a:gd name="adj2" fmla="val -881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a:r>
              <a:rPr lang="en-AU" sz="1800" dirty="0"/>
              <a:t>What does the y on the top and the y on the bottom allow us to do?</a:t>
            </a:r>
          </a:p>
        </p:txBody>
      </p:sp>
      <p:sp>
        <p:nvSpPr>
          <p:cNvPr id="15" name="Slide Number Placeholder 14">
            <a:extLst>
              <a:ext uri="{FF2B5EF4-FFF2-40B4-BE49-F238E27FC236}">
                <a16:creationId xmlns:a16="http://schemas.microsoft.com/office/drawing/2014/main" id="{2BC459BA-F133-334D-FF55-61696958230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6318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A5639-3B2D-6017-F766-2F49E37A4321}"/>
              </a:ext>
            </a:extLst>
          </p:cNvPr>
          <p:cNvSpPr>
            <a:spLocks noGrp="1"/>
          </p:cNvSpPr>
          <p:nvPr>
            <p:ph type="title"/>
          </p:nvPr>
        </p:nvSpPr>
        <p:spPr/>
        <p:txBody>
          <a:bodyPr/>
          <a:lstStyle/>
          <a:p>
            <a:r>
              <a:rPr lang="en-AU" dirty="0"/>
              <a:t>Simultaneous equations (3)</a:t>
            </a:r>
          </a:p>
        </p:txBody>
      </p:sp>
      <p:sp>
        <p:nvSpPr>
          <p:cNvPr id="4" name="Text Placeholder 3">
            <a:extLst>
              <a:ext uri="{FF2B5EF4-FFF2-40B4-BE49-F238E27FC236}">
                <a16:creationId xmlns:a16="http://schemas.microsoft.com/office/drawing/2014/main" id="{D61F509E-0505-400B-2804-E806598E31E0}"/>
              </a:ext>
            </a:extLst>
          </p:cNvPr>
          <p:cNvSpPr>
            <a:spLocks noGrp="1"/>
          </p:cNvSpPr>
          <p:nvPr>
            <p:ph type="body" sz="quarter" idx="18"/>
          </p:nvPr>
        </p:nvSpPr>
        <p:spPr/>
        <p:txBody>
          <a:bodyPr/>
          <a:lstStyle/>
          <a:p>
            <a:r>
              <a:rPr lang="en-AU" dirty="0"/>
              <a:t>Your turn – question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2ECF08-CA0B-3D33-807B-EB89CB1BB91D}"/>
                  </a:ext>
                </a:extLst>
              </p:cNvPr>
              <p:cNvSpPr txBox="1"/>
              <p:nvPr/>
            </p:nvSpPr>
            <p:spPr>
              <a:xfrm>
                <a:off x="360000" y="1575554"/>
                <a:ext cx="8925795" cy="310015"/>
              </a:xfrm>
              <a:prstGeom prst="rect">
                <a:avLst/>
              </a:prstGeom>
              <a:noFill/>
            </p:spPr>
            <p:txBody>
              <a:bodyPr wrap="square" lIns="0" tIns="0" rIns="0" bIns="0" rtlCol="0">
                <a:noAutofit/>
              </a:bodyPr>
              <a:lstStyle/>
              <a:p>
                <a:pPr algn="l"/>
                <a:r>
                  <a:rPr lang="en-AU" sz="1800" dirty="0"/>
                  <a:t>Use the bar model to find the</a:t>
                </a:r>
                <a:r>
                  <a:rPr lang="en-AU" sz="1800" dirty="0">
                    <a:solidFill>
                      <a:srgbClr val="FF0000"/>
                    </a:solidFill>
                  </a:rPr>
                  <a:t> </a:t>
                </a:r>
                <a:r>
                  <a:rPr lang="en-AU" sz="1800" dirty="0"/>
                  <a:t>value of </a:t>
                </a:r>
                <a14:m>
                  <m:oMath xmlns:m="http://schemas.openxmlformats.org/officeDocument/2006/math">
                    <m:r>
                      <a:rPr lang="en-AU" sz="1800" i="1" dirty="0" smtClean="0">
                        <a:latin typeface="Cambria Math" panose="02040503050406030204" pitchFamily="18" charset="0"/>
                      </a:rPr>
                      <m:t>𝑥</m:t>
                    </m:r>
                  </m:oMath>
                </a14:m>
                <a:r>
                  <a:rPr lang="en-AU" sz="1800" dirty="0"/>
                  <a:t> and</a:t>
                </a:r>
                <a14:m>
                  <m:oMath xmlns:m="http://schemas.openxmlformats.org/officeDocument/2006/math">
                    <m:r>
                      <a:rPr lang="en-AU" sz="1800" i="1" dirty="0" smtClean="0">
                        <a:latin typeface="Cambria Math" panose="02040503050406030204" pitchFamily="18" charset="0"/>
                      </a:rPr>
                      <m:t> </m:t>
                    </m:r>
                    <m:r>
                      <a:rPr lang="en-AU" sz="1800" i="1" dirty="0" smtClean="0">
                        <a:latin typeface="Cambria Math" panose="02040503050406030204" pitchFamily="18" charset="0"/>
                      </a:rPr>
                      <m:t>𝑦</m:t>
                    </m:r>
                    <m:r>
                      <a:rPr lang="en-AU" sz="1800" b="0" i="1" dirty="0" smtClean="0">
                        <a:latin typeface="Cambria Math" panose="02040503050406030204" pitchFamily="18" charset="0"/>
                      </a:rPr>
                      <m:t> </m:t>
                    </m:r>
                  </m:oMath>
                </a14:m>
                <a:r>
                  <a:rPr lang="en-AU" sz="1800" dirty="0"/>
                  <a:t>if </a:t>
                </a:r>
                <a14:m>
                  <m:oMath xmlns:m="http://schemas.openxmlformats.org/officeDocument/2006/math">
                    <m:r>
                      <a:rPr lang="en-AU" sz="1800" i="1">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𝑦</m:t>
                    </m:r>
                    <m:r>
                      <a:rPr lang="en-AU" sz="1800" b="0" i="1" smtClean="0">
                        <a:latin typeface="Cambria Math" panose="02040503050406030204" pitchFamily="18" charset="0"/>
                      </a:rPr>
                      <m:t>=14 </m:t>
                    </m:r>
                  </m:oMath>
                </a14:m>
                <a:r>
                  <a:rPr lang="en-AU" sz="1800" b="0" i="0" dirty="0"/>
                  <a:t>and</a:t>
                </a:r>
                <a14:m>
                  <m:oMath xmlns:m="http://schemas.openxmlformats.org/officeDocument/2006/math">
                    <m:r>
                      <a:rPr lang="en-AU" sz="1800" b="0" i="1" smtClean="0">
                        <a:latin typeface="Cambria Math" panose="02040503050406030204" pitchFamily="18" charset="0"/>
                      </a:rPr>
                      <m:t> 2</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𝑦</m:t>
                    </m:r>
                    <m:r>
                      <a:rPr lang="en-AU" sz="1800" b="0" i="1" smtClean="0">
                        <a:latin typeface="Cambria Math" panose="02040503050406030204" pitchFamily="18" charset="0"/>
                      </a:rPr>
                      <m:t>=7.</m:t>
                    </m:r>
                  </m:oMath>
                </a14:m>
                <a:endParaRPr lang="en-AU" sz="1800" dirty="0"/>
              </a:p>
            </p:txBody>
          </p:sp>
        </mc:Choice>
        <mc:Fallback xmlns="">
          <p:sp>
            <p:nvSpPr>
              <p:cNvPr id="6" name="TextBox 5">
                <a:extLst>
                  <a:ext uri="{FF2B5EF4-FFF2-40B4-BE49-F238E27FC236}">
                    <a16:creationId xmlns:a16="http://schemas.microsoft.com/office/drawing/2014/main" id="{DB2ECF08-CA0B-3D33-807B-EB89CB1BB91D}"/>
                  </a:ext>
                </a:extLst>
              </p:cNvPr>
              <p:cNvSpPr txBox="1">
                <a:spLocks noRot="1" noChangeAspect="1" noMove="1" noResize="1" noEditPoints="1" noAdjustHandles="1" noChangeArrowheads="1" noChangeShapeType="1" noTextEdit="1"/>
              </p:cNvSpPr>
              <p:nvPr/>
            </p:nvSpPr>
            <p:spPr>
              <a:xfrm>
                <a:off x="360000" y="1575554"/>
                <a:ext cx="8925795" cy="310015"/>
              </a:xfrm>
              <a:prstGeom prst="rect">
                <a:avLst/>
              </a:prstGeom>
              <a:blipFill>
                <a:blip r:embed="rId2"/>
                <a:stretch>
                  <a:fillRect l="-1571" t="-25490" b="-35294"/>
                </a:stretch>
              </a:blipFill>
            </p:spPr>
            <p:txBody>
              <a:bodyPr/>
              <a:lstStyle/>
              <a:p>
                <a:r>
                  <a:rPr lang="en-AU">
                    <a:noFill/>
                  </a:rPr>
                  <a:t> </a:t>
                </a:r>
              </a:p>
            </p:txBody>
          </p:sp>
        </mc:Fallback>
      </mc:AlternateContent>
      <p:graphicFrame>
        <p:nvGraphicFramePr>
          <p:cNvPr id="5" name="Table 5" descr="A blank table. Students need to find the value of x and y if 5x - y = 14 and 2x + y = 7.">
            <a:extLst>
              <a:ext uri="{FF2B5EF4-FFF2-40B4-BE49-F238E27FC236}">
                <a16:creationId xmlns:a16="http://schemas.microsoft.com/office/drawing/2014/main" id="{D86EE7C0-ECFD-EB38-F87B-A20D70FA3045}"/>
              </a:ext>
            </a:extLst>
          </p:cNvPr>
          <p:cNvGraphicFramePr>
            <a:graphicFrameLocks noGrp="1"/>
          </p:cNvGraphicFramePr>
          <p:nvPr>
            <p:extLst>
              <p:ext uri="{D42A27DB-BD31-4B8C-83A1-F6EECF244321}">
                <p14:modId xmlns:p14="http://schemas.microsoft.com/office/powerpoint/2010/main" val="2716336319"/>
              </p:ext>
            </p:extLst>
          </p:nvPr>
        </p:nvGraphicFramePr>
        <p:xfrm>
          <a:off x="360000" y="1962488"/>
          <a:ext cx="10654070" cy="4535512"/>
        </p:xfrm>
        <a:graphic>
          <a:graphicData uri="http://schemas.openxmlformats.org/drawingml/2006/table">
            <a:tbl>
              <a:tblPr firstRow="1" bandRow="1">
                <a:tableStyleId>{5A111915-BE36-4E01-A7E5-04B1672EAD32}</a:tableStyleId>
              </a:tblPr>
              <a:tblGrid>
                <a:gridCol w="1747116">
                  <a:extLst>
                    <a:ext uri="{9D8B030D-6E8A-4147-A177-3AD203B41FA5}">
                      <a16:colId xmlns:a16="http://schemas.microsoft.com/office/drawing/2014/main" val="2990540504"/>
                    </a:ext>
                  </a:extLst>
                </a:gridCol>
                <a:gridCol w="8906954">
                  <a:extLst>
                    <a:ext uri="{9D8B030D-6E8A-4147-A177-3AD203B41FA5}">
                      <a16:colId xmlns:a16="http://schemas.microsoft.com/office/drawing/2014/main" val="89999645"/>
                    </a:ext>
                  </a:extLst>
                </a:gridCol>
              </a:tblGrid>
              <a:tr h="1280571">
                <a:tc>
                  <a:txBody>
                    <a:bodyPr/>
                    <a:lstStyle/>
                    <a:p>
                      <a:r>
                        <a:rPr lang="en-AU" b="0" dirty="0">
                          <a:solidFill>
                            <a:schemeClr val="tx1"/>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61430889"/>
                  </a:ext>
                </a:extLst>
              </a:tr>
              <a:tr h="1066500">
                <a:tc>
                  <a:txBody>
                    <a:bodyPr/>
                    <a:lstStyle/>
                    <a:p>
                      <a:r>
                        <a:rPr lang="en-AU" dirty="0">
                          <a:solidFill>
                            <a:schemeClr val="tx1"/>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67440841"/>
                  </a:ext>
                </a:extLst>
              </a:tr>
              <a:tr h="734400">
                <a:tc>
                  <a:txBody>
                    <a:bodyPr/>
                    <a:lstStyle/>
                    <a:p>
                      <a:r>
                        <a:rPr lang="en-AU" dirty="0">
                          <a:solidFill>
                            <a:schemeClr val="tx1"/>
                          </a:solidFill>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AU" b="0"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355022485"/>
                  </a:ext>
                </a:extLst>
              </a:tr>
              <a:tr h="1454041">
                <a:tc>
                  <a:txBody>
                    <a:bodyPr/>
                    <a:lstStyle/>
                    <a:p>
                      <a:r>
                        <a:rPr lang="en-AU" dirty="0">
                          <a:solidFill>
                            <a:schemeClr val="tx1"/>
                          </a:solidFill>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AU" b="0"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48473562"/>
                  </a:ext>
                </a:extLst>
              </a:tr>
            </a:tbl>
          </a:graphicData>
        </a:graphic>
      </p:graphicFrame>
      <p:sp>
        <p:nvSpPr>
          <p:cNvPr id="2" name="Slide Number Placeholder 1">
            <a:extLst>
              <a:ext uri="{FF2B5EF4-FFF2-40B4-BE49-F238E27FC236}">
                <a16:creationId xmlns:a16="http://schemas.microsoft.com/office/drawing/2014/main" id="{4AFAB4C5-0AC3-B076-7A11-3EFC7781DF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27592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A5639-3B2D-6017-F766-2F49E37A4321}"/>
              </a:ext>
            </a:extLst>
          </p:cNvPr>
          <p:cNvSpPr>
            <a:spLocks noGrp="1"/>
          </p:cNvSpPr>
          <p:nvPr>
            <p:ph type="title"/>
          </p:nvPr>
        </p:nvSpPr>
        <p:spPr/>
        <p:txBody>
          <a:bodyPr/>
          <a:lstStyle/>
          <a:p>
            <a:r>
              <a:rPr lang="en-AU" dirty="0"/>
              <a:t>Simultaneous equations (4)</a:t>
            </a:r>
          </a:p>
        </p:txBody>
      </p:sp>
      <p:sp>
        <p:nvSpPr>
          <p:cNvPr id="4" name="Text Placeholder 3">
            <a:extLst>
              <a:ext uri="{FF2B5EF4-FFF2-40B4-BE49-F238E27FC236}">
                <a16:creationId xmlns:a16="http://schemas.microsoft.com/office/drawing/2014/main" id="{D61F509E-0505-400B-2804-E806598E31E0}"/>
              </a:ext>
            </a:extLst>
          </p:cNvPr>
          <p:cNvSpPr>
            <a:spLocks noGrp="1"/>
          </p:cNvSpPr>
          <p:nvPr>
            <p:ph type="body" sz="quarter" idx="18"/>
          </p:nvPr>
        </p:nvSpPr>
        <p:spPr/>
        <p:txBody>
          <a:bodyPr/>
          <a:lstStyle/>
          <a:p>
            <a:r>
              <a:rPr lang="en-AU" dirty="0"/>
              <a:t>Your turn – solution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2ECF08-CA0B-3D33-807B-EB89CB1BB91D}"/>
                  </a:ext>
                </a:extLst>
              </p:cNvPr>
              <p:cNvSpPr txBox="1"/>
              <p:nvPr/>
            </p:nvSpPr>
            <p:spPr>
              <a:xfrm>
                <a:off x="360000" y="1575554"/>
                <a:ext cx="8925795" cy="310015"/>
              </a:xfrm>
              <a:prstGeom prst="rect">
                <a:avLst/>
              </a:prstGeom>
              <a:noFill/>
            </p:spPr>
            <p:txBody>
              <a:bodyPr wrap="square" lIns="0" tIns="0" rIns="0" bIns="0" rtlCol="0">
                <a:noAutofit/>
              </a:bodyPr>
              <a:lstStyle/>
              <a:p>
                <a:pPr algn="l"/>
                <a:r>
                  <a:rPr lang="en-AU" sz="1800" dirty="0"/>
                  <a:t>Use the bar model to find the</a:t>
                </a:r>
                <a:r>
                  <a:rPr lang="en-AU" sz="1800" dirty="0">
                    <a:solidFill>
                      <a:srgbClr val="FF0000"/>
                    </a:solidFill>
                  </a:rPr>
                  <a:t> </a:t>
                </a:r>
                <a:r>
                  <a:rPr lang="en-AU" sz="1800" dirty="0"/>
                  <a:t>value of </a:t>
                </a:r>
                <a14:m>
                  <m:oMath xmlns:m="http://schemas.openxmlformats.org/officeDocument/2006/math">
                    <m:r>
                      <a:rPr lang="en-AU" sz="1800" i="1" dirty="0" smtClean="0">
                        <a:latin typeface="Cambria Math" panose="02040503050406030204" pitchFamily="18" charset="0"/>
                      </a:rPr>
                      <m:t>𝑥</m:t>
                    </m:r>
                  </m:oMath>
                </a14:m>
                <a:r>
                  <a:rPr lang="en-AU" sz="1800" dirty="0"/>
                  <a:t> and</a:t>
                </a:r>
                <a14:m>
                  <m:oMath xmlns:m="http://schemas.openxmlformats.org/officeDocument/2006/math">
                    <m:r>
                      <a:rPr lang="en-AU" sz="1800" i="1" dirty="0" smtClean="0">
                        <a:latin typeface="Cambria Math" panose="02040503050406030204" pitchFamily="18" charset="0"/>
                      </a:rPr>
                      <m:t> </m:t>
                    </m:r>
                    <m:r>
                      <a:rPr lang="en-AU" sz="1800" i="1" dirty="0" smtClean="0">
                        <a:latin typeface="Cambria Math" panose="02040503050406030204" pitchFamily="18" charset="0"/>
                      </a:rPr>
                      <m:t>𝑦</m:t>
                    </m:r>
                    <m:r>
                      <a:rPr lang="en-AU" sz="1800" b="0" i="1" dirty="0" smtClean="0">
                        <a:latin typeface="Cambria Math" panose="02040503050406030204" pitchFamily="18" charset="0"/>
                      </a:rPr>
                      <m:t> </m:t>
                    </m:r>
                  </m:oMath>
                </a14:m>
                <a:r>
                  <a:rPr lang="en-AU" sz="1800" dirty="0"/>
                  <a:t>if </a:t>
                </a:r>
                <a14:m>
                  <m:oMath xmlns:m="http://schemas.openxmlformats.org/officeDocument/2006/math">
                    <m:r>
                      <a:rPr lang="en-AU" sz="1800" i="1">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𝑦</m:t>
                    </m:r>
                    <m:r>
                      <a:rPr lang="en-AU" sz="1800" b="0" i="1" smtClean="0">
                        <a:latin typeface="Cambria Math" panose="02040503050406030204" pitchFamily="18" charset="0"/>
                      </a:rPr>
                      <m:t>=14 </m:t>
                    </m:r>
                  </m:oMath>
                </a14:m>
                <a:r>
                  <a:rPr lang="en-AU" sz="1800" b="0" i="0" dirty="0"/>
                  <a:t>and</a:t>
                </a:r>
                <a14:m>
                  <m:oMath xmlns:m="http://schemas.openxmlformats.org/officeDocument/2006/math">
                    <m:r>
                      <a:rPr lang="en-AU" sz="1800" b="0" i="1" smtClean="0">
                        <a:latin typeface="Cambria Math" panose="02040503050406030204" pitchFamily="18" charset="0"/>
                      </a:rPr>
                      <m:t> 2</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𝑦</m:t>
                    </m:r>
                    <m:r>
                      <a:rPr lang="en-AU" sz="1800" b="0" i="1" smtClean="0">
                        <a:latin typeface="Cambria Math" panose="02040503050406030204" pitchFamily="18" charset="0"/>
                      </a:rPr>
                      <m:t>=7.</m:t>
                    </m:r>
                  </m:oMath>
                </a14:m>
                <a:endParaRPr lang="en-AU" sz="1800" dirty="0"/>
              </a:p>
            </p:txBody>
          </p:sp>
        </mc:Choice>
        <mc:Fallback xmlns="">
          <p:sp>
            <p:nvSpPr>
              <p:cNvPr id="6" name="TextBox 5">
                <a:extLst>
                  <a:ext uri="{FF2B5EF4-FFF2-40B4-BE49-F238E27FC236}">
                    <a16:creationId xmlns:a16="http://schemas.microsoft.com/office/drawing/2014/main" id="{DB2ECF08-CA0B-3D33-807B-EB89CB1BB91D}"/>
                  </a:ext>
                </a:extLst>
              </p:cNvPr>
              <p:cNvSpPr txBox="1">
                <a:spLocks noRot="1" noChangeAspect="1" noMove="1" noResize="1" noEditPoints="1" noAdjustHandles="1" noChangeArrowheads="1" noChangeShapeType="1" noTextEdit="1"/>
              </p:cNvSpPr>
              <p:nvPr/>
            </p:nvSpPr>
            <p:spPr>
              <a:xfrm>
                <a:off x="360000" y="1575554"/>
                <a:ext cx="8925795" cy="310015"/>
              </a:xfrm>
              <a:prstGeom prst="rect">
                <a:avLst/>
              </a:prstGeom>
              <a:blipFill>
                <a:blip r:embed="rId2"/>
                <a:stretch>
                  <a:fillRect l="-1571" t="-25490" b="-352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5" name="Table 5" descr="A table with 2 columns and 4 rows. Column 1 row 1 reads, 'Step 1'. Column 2 row 1 contains 2 mar models. The 1st bar model with 5 lots of x the same length as 14 and y. The 2nd bar model with 2 lots of x and y the same length as 7. Column 1 row 2 reads, 'Step 2'. Column 2 row 2 contains a bar model with 5 lots of x the same length as 14 and y combined with another Bar model with 2 lots of x and y the same length as 7. Column 1 row 3 reads, 'Step 3'. Column 2 row 3 reads, '7x = 21' and 'x = 3'. Column 1 row 4 reads, 'Step 4'. Column 2 row 4 contains a bar model with 2 lots of 3 and y the same length as 7. It concludes that, 'y = 1'.">
                <a:extLst>
                  <a:ext uri="{FF2B5EF4-FFF2-40B4-BE49-F238E27FC236}">
                    <a16:creationId xmlns:a16="http://schemas.microsoft.com/office/drawing/2014/main" id="{D86EE7C0-ECFD-EB38-F87B-A20D70FA3045}"/>
                  </a:ext>
                </a:extLst>
              </p:cNvPr>
              <p:cNvGraphicFramePr>
                <a:graphicFrameLocks noGrp="1"/>
              </p:cNvGraphicFramePr>
              <p:nvPr>
                <p:extLst>
                  <p:ext uri="{D42A27DB-BD31-4B8C-83A1-F6EECF244321}">
                    <p14:modId xmlns:p14="http://schemas.microsoft.com/office/powerpoint/2010/main" val="4151704817"/>
                  </p:ext>
                </p:extLst>
              </p:nvPr>
            </p:nvGraphicFramePr>
            <p:xfrm>
              <a:off x="469930" y="1980488"/>
              <a:ext cx="10654070" cy="4535512"/>
            </p:xfrm>
            <a:graphic>
              <a:graphicData uri="http://schemas.openxmlformats.org/drawingml/2006/table">
                <a:tbl>
                  <a:tblPr firstRow="1" bandRow="1">
                    <a:tableStyleId>{5A111915-BE36-4E01-A7E5-04B1672EAD32}</a:tableStyleId>
                  </a:tblPr>
                  <a:tblGrid>
                    <a:gridCol w="1747116">
                      <a:extLst>
                        <a:ext uri="{9D8B030D-6E8A-4147-A177-3AD203B41FA5}">
                          <a16:colId xmlns:a16="http://schemas.microsoft.com/office/drawing/2014/main" val="2990540504"/>
                        </a:ext>
                      </a:extLst>
                    </a:gridCol>
                    <a:gridCol w="8906954">
                      <a:extLst>
                        <a:ext uri="{9D8B030D-6E8A-4147-A177-3AD203B41FA5}">
                          <a16:colId xmlns:a16="http://schemas.microsoft.com/office/drawing/2014/main" val="89999645"/>
                        </a:ext>
                      </a:extLst>
                    </a:gridCol>
                  </a:tblGrid>
                  <a:tr h="1280571">
                    <a:tc>
                      <a:txBody>
                        <a:bodyPr/>
                        <a:lstStyle/>
                        <a:p>
                          <a:r>
                            <a:rPr lang="en-AU" b="0" dirty="0">
                              <a:solidFill>
                                <a:schemeClr val="tx1"/>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61430889"/>
                      </a:ext>
                    </a:extLst>
                  </a:tr>
                  <a:tr h="1066500">
                    <a:tc>
                      <a:txBody>
                        <a:bodyPr/>
                        <a:lstStyle/>
                        <a:p>
                          <a:r>
                            <a:rPr lang="en-AU" dirty="0">
                              <a:solidFill>
                                <a:schemeClr val="tx1"/>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67440841"/>
                      </a:ext>
                    </a:extLst>
                  </a:tr>
                  <a:tr h="734400">
                    <a:tc>
                      <a:txBody>
                        <a:bodyPr/>
                        <a:lstStyle/>
                        <a:p>
                          <a:r>
                            <a:rPr lang="en-AU" dirty="0">
                              <a:solidFill>
                                <a:schemeClr val="tx1"/>
                              </a:solidFill>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=21</m:t>
                                </m:r>
                              </m:oMath>
                            </m:oMathPara>
                          </a14:m>
                          <a:endParaRPr lang="en-AU" b="0" dirty="0"/>
                        </a:p>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b="0"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355022485"/>
                      </a:ext>
                    </a:extLst>
                  </a:tr>
                  <a:tr h="1454041">
                    <a:tc>
                      <a:txBody>
                        <a:bodyPr/>
                        <a:lstStyle/>
                        <a:p>
                          <a:r>
                            <a:rPr lang="en-AU" dirty="0">
                              <a:solidFill>
                                <a:schemeClr val="tx1"/>
                              </a:solidFill>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AU" b="0" dirty="0"/>
                        </a:p>
                        <a:p>
                          <a:pPr algn="l"/>
                          <a:endParaRPr lang="en-AU" b="0" dirty="0"/>
                        </a:p>
                        <a:p>
                          <a:pPr algn="l"/>
                          <a:endParaRPr lang="en-AU" b="0" dirty="0"/>
                        </a:p>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=1</m:t>
                                </m:r>
                              </m:oMath>
                            </m:oMathPara>
                          </a14:m>
                          <a:endParaRPr lang="en-AU" b="0"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648473562"/>
                      </a:ext>
                    </a:extLst>
                  </a:tr>
                </a:tbl>
              </a:graphicData>
            </a:graphic>
          </p:graphicFrame>
        </mc:Choice>
        <mc:Fallback xmlns="">
          <p:graphicFrame>
            <p:nvGraphicFramePr>
              <p:cNvPr id="5" name="Table 5" descr="A table with 2 columns and 4 rows. Column 1 row 1 reads, 'Step 1'. Column 2 row 1 contains 2 mar models. The 1st bar model with 5 lots of x the same length as 14 and y. The 2nd bar model with 2 lots of x and y the same length as 7. Column 1 row 2 reads, 'Step 2'. Column 2 row 2 contains a bar model with 5 lots of x the same length as 14 and y combined with another Bar model with 2 lots of x and y the same length as 7. Column 1 row 3 reads, 'Step 3'. Column 2 row 3 reads, '7x = 21' and 'x = 3'. Column 1 row 4 reads, 'Step 4'. Column 2 row 4 contains a bar model with 2 lots of 3 and y the same length as 7. It concludes that, 'y = 1'.">
                <a:extLst>
                  <a:ext uri="{FF2B5EF4-FFF2-40B4-BE49-F238E27FC236}">
                    <a16:creationId xmlns:a16="http://schemas.microsoft.com/office/drawing/2014/main" id="{D86EE7C0-ECFD-EB38-F87B-A20D70FA3045}"/>
                  </a:ext>
                </a:extLst>
              </p:cNvPr>
              <p:cNvGraphicFramePr>
                <a:graphicFrameLocks noGrp="1"/>
              </p:cNvGraphicFramePr>
              <p:nvPr>
                <p:extLst>
                  <p:ext uri="{D42A27DB-BD31-4B8C-83A1-F6EECF244321}">
                    <p14:modId xmlns:p14="http://schemas.microsoft.com/office/powerpoint/2010/main" val="4151704817"/>
                  </p:ext>
                </p:extLst>
              </p:nvPr>
            </p:nvGraphicFramePr>
            <p:xfrm>
              <a:off x="469930" y="1980488"/>
              <a:ext cx="10654070" cy="4535512"/>
            </p:xfrm>
            <a:graphic>
              <a:graphicData uri="http://schemas.openxmlformats.org/drawingml/2006/table">
                <a:tbl>
                  <a:tblPr firstRow="1" bandRow="1">
                    <a:tableStyleId>{5A111915-BE36-4E01-A7E5-04B1672EAD32}</a:tableStyleId>
                  </a:tblPr>
                  <a:tblGrid>
                    <a:gridCol w="1747116">
                      <a:extLst>
                        <a:ext uri="{9D8B030D-6E8A-4147-A177-3AD203B41FA5}">
                          <a16:colId xmlns:a16="http://schemas.microsoft.com/office/drawing/2014/main" val="2990540504"/>
                        </a:ext>
                      </a:extLst>
                    </a:gridCol>
                    <a:gridCol w="8906954">
                      <a:extLst>
                        <a:ext uri="{9D8B030D-6E8A-4147-A177-3AD203B41FA5}">
                          <a16:colId xmlns:a16="http://schemas.microsoft.com/office/drawing/2014/main" val="89999645"/>
                        </a:ext>
                      </a:extLst>
                    </a:gridCol>
                  </a:tblGrid>
                  <a:tr h="1280571">
                    <a:tc>
                      <a:txBody>
                        <a:bodyPr/>
                        <a:lstStyle/>
                        <a:p>
                          <a:r>
                            <a:rPr lang="en-AU" b="0" dirty="0">
                              <a:solidFill>
                                <a:schemeClr val="tx1"/>
                              </a:solidFill>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61430889"/>
                      </a:ext>
                    </a:extLst>
                  </a:tr>
                  <a:tr h="1066500">
                    <a:tc>
                      <a:txBody>
                        <a:bodyPr/>
                        <a:lstStyle/>
                        <a:p>
                          <a:r>
                            <a:rPr lang="en-AU" dirty="0">
                              <a:solidFill>
                                <a:schemeClr val="tx1"/>
                              </a:solidFill>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67440841"/>
                      </a:ext>
                    </a:extLst>
                  </a:tr>
                  <a:tr h="734400">
                    <a:tc>
                      <a:txBody>
                        <a:bodyPr/>
                        <a:lstStyle/>
                        <a:p>
                          <a:r>
                            <a:rPr lang="en-AU" dirty="0">
                              <a:solidFill>
                                <a:schemeClr val="tx1"/>
                              </a:solidFill>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9713" t="-325833" r="-68" b="-200833"/>
                          </a:stretch>
                        </a:blipFill>
                      </a:tcPr>
                    </a:tc>
                    <a:extLst>
                      <a:ext uri="{0D108BD9-81ED-4DB2-BD59-A6C34878D82A}">
                        <a16:rowId xmlns:a16="http://schemas.microsoft.com/office/drawing/2014/main" val="3355022485"/>
                      </a:ext>
                    </a:extLst>
                  </a:tr>
                  <a:tr h="1454041">
                    <a:tc>
                      <a:txBody>
                        <a:bodyPr/>
                        <a:lstStyle/>
                        <a:p>
                          <a:r>
                            <a:rPr lang="en-AU" dirty="0">
                              <a:solidFill>
                                <a:schemeClr val="tx1"/>
                              </a:solidFill>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9713" t="-213808" r="-68" b="-837"/>
                          </a:stretch>
                        </a:blipFill>
                      </a:tcPr>
                    </a:tc>
                    <a:extLst>
                      <a:ext uri="{0D108BD9-81ED-4DB2-BD59-A6C34878D82A}">
                        <a16:rowId xmlns:a16="http://schemas.microsoft.com/office/drawing/2014/main" val="648473562"/>
                      </a:ext>
                    </a:extLst>
                  </a:tr>
                </a:tbl>
              </a:graphicData>
            </a:graphic>
          </p:graphicFrame>
        </mc:Fallback>
      </mc:AlternateContent>
      <p:pic>
        <p:nvPicPr>
          <p:cNvPr id="7" name="Picture 6">
            <a:extLst>
              <a:ext uri="{FF2B5EF4-FFF2-40B4-BE49-F238E27FC236}">
                <a16:creationId xmlns:a16="http://schemas.microsoft.com/office/drawing/2014/main" id="{6A673FE5-6F95-8796-7CF4-F1A9279FD2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61380" y="2171441"/>
            <a:ext cx="6619875" cy="866775"/>
          </a:xfrm>
          <a:prstGeom prst="rect">
            <a:avLst/>
          </a:prstGeom>
        </p:spPr>
      </p:pic>
      <p:pic>
        <p:nvPicPr>
          <p:cNvPr id="8" name="Picture 7">
            <a:extLst>
              <a:ext uri="{FF2B5EF4-FFF2-40B4-BE49-F238E27FC236}">
                <a16:creationId xmlns:a16="http://schemas.microsoft.com/office/drawing/2014/main" id="{0E6D6A04-331F-6F26-0593-116DBB87BB2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61380" y="3377007"/>
            <a:ext cx="5257800" cy="819150"/>
          </a:xfrm>
          <a:prstGeom prst="rect">
            <a:avLst/>
          </a:prstGeom>
        </p:spPr>
      </p:pic>
      <p:pic>
        <p:nvPicPr>
          <p:cNvPr id="9" name="Picture 8">
            <a:extLst>
              <a:ext uri="{FF2B5EF4-FFF2-40B4-BE49-F238E27FC236}">
                <a16:creationId xmlns:a16="http://schemas.microsoft.com/office/drawing/2014/main" id="{442F12ED-9B30-295B-7650-5F747F29CE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61380" y="5103268"/>
            <a:ext cx="2114550" cy="838200"/>
          </a:xfrm>
          <a:prstGeom prst="rect">
            <a:avLst/>
          </a:prstGeom>
        </p:spPr>
      </p:pic>
      <p:sp>
        <p:nvSpPr>
          <p:cNvPr id="2" name="Slide Number Placeholder 1">
            <a:extLst>
              <a:ext uri="{FF2B5EF4-FFF2-40B4-BE49-F238E27FC236}">
                <a16:creationId xmlns:a16="http://schemas.microsoft.com/office/drawing/2014/main" id="{4AFAB4C5-0AC3-B076-7A11-3EFC7781DF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9244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562</Words>
  <Application>Microsoft Office PowerPoint</Application>
  <PresentationFormat>Widescreen</PresentationFormat>
  <Paragraphs>67</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Public Sans</vt:lpstr>
      <vt:lpstr>Public Sans Light</vt:lpstr>
      <vt:lpstr>Arial</vt:lpstr>
      <vt:lpstr>Public Sans SemiBold</vt:lpstr>
      <vt:lpstr>Times New Roman</vt:lpstr>
      <vt:lpstr>Cambria Math</vt:lpstr>
      <vt:lpstr>NSWG Corporate</vt:lpstr>
      <vt:lpstr>Sums and differences</vt:lpstr>
      <vt:lpstr>Simultaneous equations (1)</vt:lpstr>
      <vt:lpstr>Simultaneous equations (2)</vt:lpstr>
      <vt:lpstr>Simultaneous equations (3)</vt:lpstr>
      <vt:lpstr>Simultaneous equations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Sums and differences</dc:title>
  <dc:creator>NSW Department of Education</dc:creator>
  <dcterms:created xsi:type="dcterms:W3CDTF">2023-10-17T02:23:25Z</dcterms:created>
  <dcterms:modified xsi:type="dcterms:W3CDTF">2023-10-17T02:23:49Z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2023-10-17T02:23:49Z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74ddccd6-935a-4d9b-97ab-6c20c09f667a</vt:lpwstr>
  </property>
  <property fmtid="{D5CDD505-2E9C-101B-9397-08002B2CF9AE}" pid="8" name="MSIP_Label_b603dfd7-d93a-4381-a340-2995d8282205_ContentBits">
    <vt:lpwstr>0</vt:lpwstr>
  </property>
</Properties>
</file>