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handoutMasterIdLst>
    <p:handoutMasterId r:id="rId18"/>
  </p:handoutMasterIdLst>
  <p:sldIdLst>
    <p:sldId id="377" r:id="rId2"/>
    <p:sldId id="378" r:id="rId3"/>
    <p:sldId id="379" r:id="rId4"/>
    <p:sldId id="380" r:id="rId5"/>
    <p:sldId id="381" r:id="rId6"/>
    <p:sldId id="382" r:id="rId7"/>
    <p:sldId id="383" r:id="rId8"/>
    <p:sldId id="392" r:id="rId9"/>
    <p:sldId id="385" r:id="rId10"/>
    <p:sldId id="386" r:id="rId11"/>
    <p:sldId id="387" r:id="rId12"/>
    <p:sldId id="388" r:id="rId13"/>
    <p:sldId id="389" r:id="rId14"/>
    <p:sldId id="390" r:id="rId15"/>
    <p:sldId id="391"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Public Sans" pitchFamily="2" charset="0"/>
      <p:regular r:id="rId23"/>
      <p:bold r:id="rId24"/>
      <p:italic r:id="rId25"/>
      <p:boldItalic r:id="rId26"/>
    </p:embeddedFont>
    <p:embeddedFont>
      <p:font typeface="Public Sans Light" pitchFamily="2" charset="0"/>
      <p:regular r:id="rId27"/>
      <p: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CDD3D6"/>
    <a:srgbClr val="00296C"/>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B0268-D719-46C5-9DB3-D2122F7C0171}" v="1" dt="2023-08-31T02:14:02.73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710" autoAdjust="0"/>
  </p:normalViewPr>
  <p:slideViewPr>
    <p:cSldViewPr snapToGrid="0">
      <p:cViewPr varScale="1">
        <p:scale>
          <a:sx n="65" d="100"/>
          <a:sy n="65" d="100"/>
        </p:scale>
        <p:origin x="1336" y="52"/>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AMAT" userId="9aed7bfc-38fb-488b-8979-d7910fc5d758" providerId="ADAL" clId="{AEFF2B03-643D-4356-A5CD-40CE922320EA}"/>
    <pc:docChg chg="modSld">
      <pc:chgData name="Carolyn AMAT" userId="9aed7bfc-38fb-488b-8979-d7910fc5d758" providerId="ADAL" clId="{AEFF2B03-643D-4356-A5CD-40CE922320EA}" dt="2023-08-09T12:00:32.441" v="31" actId="20577"/>
      <pc:docMkLst>
        <pc:docMk/>
      </pc:docMkLst>
      <pc:sldChg chg="modSp mod">
        <pc:chgData name="Carolyn AMAT" userId="9aed7bfc-38fb-488b-8979-d7910fc5d758" providerId="ADAL" clId="{AEFF2B03-643D-4356-A5CD-40CE922320EA}" dt="2023-08-09T11:47:14.293" v="30" actId="20577"/>
        <pc:sldMkLst>
          <pc:docMk/>
          <pc:sldMk cId="831802782" sldId="387"/>
        </pc:sldMkLst>
        <pc:spChg chg="mod">
          <ac:chgData name="Carolyn AMAT" userId="9aed7bfc-38fb-488b-8979-d7910fc5d758" providerId="ADAL" clId="{AEFF2B03-643D-4356-A5CD-40CE922320EA}" dt="2023-08-09T11:47:14.293" v="30" actId="20577"/>
          <ac:spMkLst>
            <pc:docMk/>
            <pc:sldMk cId="831802782" sldId="387"/>
            <ac:spMk id="8" creationId="{CE7B74A8-DED3-841F-1793-B12FB97E15D4}"/>
          </ac:spMkLst>
        </pc:spChg>
        <pc:picChg chg="mod">
          <ac:chgData name="Carolyn AMAT" userId="9aed7bfc-38fb-488b-8979-d7910fc5d758" providerId="ADAL" clId="{AEFF2B03-643D-4356-A5CD-40CE922320EA}" dt="2023-08-09T11:41:12.266" v="24" actId="1076"/>
          <ac:picMkLst>
            <pc:docMk/>
            <pc:sldMk cId="831802782" sldId="387"/>
            <ac:picMk id="9" creationId="{77A54842-C451-F548-484A-7AC14B768CDC}"/>
          </ac:picMkLst>
        </pc:picChg>
      </pc:sldChg>
      <pc:sldChg chg="modSp mod">
        <pc:chgData name="Carolyn AMAT" userId="9aed7bfc-38fb-488b-8979-d7910fc5d758" providerId="ADAL" clId="{AEFF2B03-643D-4356-A5CD-40CE922320EA}" dt="2023-08-09T11:33:00.163" v="14" actId="255"/>
        <pc:sldMkLst>
          <pc:docMk/>
          <pc:sldMk cId="2356451321" sldId="388"/>
        </pc:sldMkLst>
        <pc:spChg chg="mod">
          <ac:chgData name="Carolyn AMAT" userId="9aed7bfc-38fb-488b-8979-d7910fc5d758" providerId="ADAL" clId="{AEFF2B03-643D-4356-A5CD-40CE922320EA}" dt="2023-08-09T11:33:00.163" v="14" actId="255"/>
          <ac:spMkLst>
            <pc:docMk/>
            <pc:sldMk cId="2356451321" sldId="388"/>
            <ac:spMk id="7" creationId="{16A5F4A7-46EB-D0FA-22AF-4203D9384A74}"/>
          </ac:spMkLst>
        </pc:spChg>
      </pc:sldChg>
      <pc:sldChg chg="modSp mod">
        <pc:chgData name="Carolyn AMAT" userId="9aed7bfc-38fb-488b-8979-d7910fc5d758" providerId="ADAL" clId="{AEFF2B03-643D-4356-A5CD-40CE922320EA}" dt="2023-08-09T12:00:32.441" v="31" actId="20577"/>
        <pc:sldMkLst>
          <pc:docMk/>
          <pc:sldMk cId="2628493758" sldId="389"/>
        </pc:sldMkLst>
        <pc:spChg chg="mod">
          <ac:chgData name="Carolyn AMAT" userId="9aed7bfc-38fb-488b-8979-d7910fc5d758" providerId="ADAL" clId="{AEFF2B03-643D-4356-A5CD-40CE922320EA}" dt="2023-08-09T12:00:32.441" v="31" actId="20577"/>
          <ac:spMkLst>
            <pc:docMk/>
            <pc:sldMk cId="2628493758" sldId="389"/>
            <ac:spMk id="13" creationId="{C0AA11EB-8789-6181-A141-AC89A06CA67B}"/>
          </ac:spMkLst>
        </pc:spChg>
      </pc:sldChg>
      <pc:sldChg chg="modSp mod">
        <pc:chgData name="Carolyn AMAT" userId="9aed7bfc-38fb-488b-8979-d7910fc5d758" providerId="ADAL" clId="{AEFF2B03-643D-4356-A5CD-40CE922320EA}" dt="2023-08-09T11:41:03.263" v="23" actId="1076"/>
        <pc:sldMkLst>
          <pc:docMk/>
          <pc:sldMk cId="2459804231" sldId="390"/>
        </pc:sldMkLst>
        <pc:spChg chg="mod">
          <ac:chgData name="Carolyn AMAT" userId="9aed7bfc-38fb-488b-8979-d7910fc5d758" providerId="ADAL" clId="{AEFF2B03-643D-4356-A5CD-40CE922320EA}" dt="2023-08-09T11:35:11.095" v="22" actId="1076"/>
          <ac:spMkLst>
            <pc:docMk/>
            <pc:sldMk cId="2459804231" sldId="390"/>
            <ac:spMk id="12" creationId="{C41C8C91-4410-599C-623A-A063161FF205}"/>
          </ac:spMkLst>
        </pc:spChg>
        <pc:picChg chg="mod">
          <ac:chgData name="Carolyn AMAT" userId="9aed7bfc-38fb-488b-8979-d7910fc5d758" providerId="ADAL" clId="{AEFF2B03-643D-4356-A5CD-40CE922320EA}" dt="2023-08-09T11:41:03.263" v="23" actId="1076"/>
          <ac:picMkLst>
            <pc:docMk/>
            <pc:sldMk cId="2459804231" sldId="390"/>
            <ac:picMk id="13" creationId="{2C326273-54F2-C541-0819-72F277F03E89}"/>
          </ac:picMkLst>
        </pc:picChg>
      </pc:sldChg>
    </pc:docChg>
  </pc:docChgLst>
  <pc:docChgLst>
    <pc:chgData name="Carolyn AMAT" userId="9aed7bfc-38fb-488b-8979-d7910fc5d758" providerId="ADAL" clId="{AD5B0268-D719-46C5-9DB3-D2122F7C0171}"/>
    <pc:docChg chg="undo custSel modSld">
      <pc:chgData name="Carolyn AMAT" userId="9aed7bfc-38fb-488b-8979-d7910fc5d758" providerId="ADAL" clId="{AD5B0268-D719-46C5-9DB3-D2122F7C0171}" dt="2023-08-31T02:16:20.460" v="21" actId="14100"/>
      <pc:docMkLst>
        <pc:docMk/>
      </pc:docMkLst>
      <pc:sldChg chg="modSp mod">
        <pc:chgData name="Carolyn AMAT" userId="9aed7bfc-38fb-488b-8979-d7910fc5d758" providerId="ADAL" clId="{AD5B0268-D719-46C5-9DB3-D2122F7C0171}" dt="2023-08-31T02:16:20.460" v="21" actId="14100"/>
        <pc:sldMkLst>
          <pc:docMk/>
          <pc:sldMk cId="831802782" sldId="387"/>
        </pc:sldMkLst>
        <pc:spChg chg="mod">
          <ac:chgData name="Carolyn AMAT" userId="9aed7bfc-38fb-488b-8979-d7910fc5d758" providerId="ADAL" clId="{AD5B0268-D719-46C5-9DB3-D2122F7C0171}" dt="2023-08-31T02:16:20.460" v="21" actId="14100"/>
          <ac:spMkLst>
            <pc:docMk/>
            <pc:sldMk cId="831802782" sldId="387"/>
            <ac:spMk id="8" creationId="{CE7B74A8-DED3-841F-1793-B12FB97E15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31/08/2023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teaching-and-learning/curriculum/planning-programming-and-assessing-k-12#Curriculum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28603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Speaking notes</a:t>
            </a:r>
          </a:p>
          <a:p>
            <a:r>
              <a:rPr lang="en-AU" sz="2400" b="0" i="0" dirty="0">
                <a:solidFill>
                  <a:srgbClr val="000000"/>
                </a:solidFill>
                <a:effectLst/>
                <a:latin typeface="Arial" panose="020B0604020202020204" pitchFamily="34" charset="0"/>
              </a:rPr>
              <a:t>As teachers implement new curriculum across K-12, this is a unique opportunity for all of us to refine what we do to meet the diverse needs of our learners.</a:t>
            </a:r>
            <a:endParaRPr lang="en-US" dirty="0">
              <a:ea typeface="Calibri"/>
              <a:cs typeface="Calibri"/>
            </a:endParaRPr>
          </a:p>
          <a:p>
            <a:r>
              <a:rPr lang="en-US" dirty="0">
                <a:ea typeface="Calibri"/>
                <a:cs typeface="Calibri"/>
              </a:rPr>
              <a:t>This professional learning:</a:t>
            </a:r>
          </a:p>
          <a:p>
            <a:pPr marL="171450" indent="-171450">
              <a:buFont typeface="Arial"/>
              <a:buChar char="•"/>
            </a:pPr>
            <a:r>
              <a:rPr lang="en-AU" dirty="0"/>
              <a:t>places equity at the centre</a:t>
            </a:r>
            <a:endParaRPr lang="en-US" dirty="0">
              <a:ea typeface="Calibri"/>
              <a:cs typeface="Calibri"/>
            </a:endParaRPr>
          </a:p>
          <a:p>
            <a:pPr marL="171450" indent="-171450">
              <a:buFont typeface="Arial"/>
              <a:buChar char="•"/>
            </a:pPr>
            <a:r>
              <a:rPr lang="en-US" dirty="0">
                <a:ea typeface="Calibri"/>
                <a:cs typeface="Calibri"/>
              </a:rPr>
              <a:t>supports system change across K-12 </a:t>
            </a:r>
            <a:endParaRPr lang="en-US" dirty="0"/>
          </a:p>
          <a:p>
            <a:pPr marL="171450" indent="-171450">
              <a:buFont typeface="Arial"/>
              <a:buChar char="•"/>
            </a:pPr>
            <a:r>
              <a:rPr lang="en-US" dirty="0">
                <a:ea typeface="Calibri"/>
                <a:cs typeface="Calibri"/>
              </a:rPr>
              <a:t>uses a strengths-based approach</a:t>
            </a:r>
          </a:p>
          <a:p>
            <a:pPr marL="171450" indent="-171450">
              <a:buFont typeface="Arial"/>
              <a:buChar char="•"/>
            </a:pPr>
            <a:r>
              <a:rPr lang="en-US" dirty="0">
                <a:ea typeface="Calibri"/>
                <a:cs typeface="Calibri"/>
              </a:rPr>
              <a:t>provides aligned, consistent advice, strategies and resources.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15779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Calibri" panose="020F0502020204030204" pitchFamily="34" charset="0"/>
              </a:rPr>
              <a:t>Speaking notes</a:t>
            </a:r>
          </a:p>
          <a:p>
            <a:pPr algn="l" rtl="0" fontAlgn="base">
              <a:buFont typeface="Arial" panose="020B0604020202020204" pitchFamily="34" charset="0"/>
              <a:buChar char="•"/>
            </a:pPr>
            <a:r>
              <a:rPr lang="en-AU" sz="1600" b="0" i="0" u="none" strike="noStrike" dirty="0">
                <a:solidFill>
                  <a:srgbClr val="000000"/>
                </a:solidFill>
                <a:effectLst/>
                <a:latin typeface="Calibri" panose="020F0502020204030204" pitchFamily="34" charset="0"/>
              </a:rPr>
              <a:t>This professional learning strengthens teacher capability for curriculum planning, programming and assessing to optimise learning for the full range of students. </a:t>
            </a:r>
            <a:r>
              <a:rPr lang="en-AU" sz="1600" b="0" i="0" dirty="0">
                <a:solidFill>
                  <a:srgbClr val="444444"/>
                </a:solidFill>
                <a:effectLst/>
                <a:latin typeface="Calibri" panose="020F0502020204030204" pitchFamily="34" charset="0"/>
              </a:rPr>
              <a:t>​</a:t>
            </a:r>
            <a:endParaRPr lang="en-AU" sz="16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Calibri" panose="020F0502020204030204" pitchFamily="34" charset="0"/>
              </a:rPr>
              <a:t>The aligned, coherent advice provides the support teachers have asked for, available in one place.</a:t>
            </a:r>
            <a:endParaRPr lang="en-AU" sz="1600" b="0" i="0" dirty="0">
              <a:solidFill>
                <a:srgbClr val="444444"/>
              </a:solidFill>
              <a:effectLst/>
              <a:latin typeface="Arial" panose="020B0604020202020204"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288727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Speaking notes</a:t>
            </a:r>
          </a:p>
          <a:p>
            <a:r>
              <a:rPr lang="en-AU" sz="1600" b="0" i="0" dirty="0">
                <a:solidFill>
                  <a:srgbClr val="333333"/>
                </a:solidFill>
                <a:effectLst/>
                <a:latin typeface="Arial" panose="020B0604020202020204" pitchFamily="34" charset="0"/>
              </a:rPr>
              <a:t>You may wish to watch this brief overview of </a:t>
            </a:r>
            <a:r>
              <a:rPr lang="en-AU" sz="1600" b="0" i="0" u="sng" strike="noStrike" dirty="0">
                <a:solidFill>
                  <a:srgbClr val="2F5496"/>
                </a:solidFill>
                <a:effectLst/>
                <a:latin typeface="Arial" panose="020B0604020202020204" pitchFamily="34" charset="0"/>
                <a:hlinkClick r:id="rId3"/>
              </a:rPr>
              <a:t>Curriculum planning for every student in every classroom professional learning</a:t>
            </a:r>
            <a:r>
              <a:rPr lang="en-AU" sz="1600" b="0" i="0" u="sng" strike="noStrike" dirty="0">
                <a:solidFill>
                  <a:srgbClr val="2F5496"/>
                </a:solidFill>
                <a:effectLst/>
                <a:latin typeface="Arial" panose="020B0604020202020204" pitchFamily="34" charset="0"/>
              </a:rPr>
              <a:t> (AC00180)</a:t>
            </a:r>
            <a:r>
              <a:rPr lang="en-AU" sz="1600" b="0" i="0" dirty="0">
                <a:solidFill>
                  <a:srgbClr val="333333"/>
                </a:solidFill>
                <a:effectLst/>
                <a:latin typeface="Public Sans" pitchFamily="2" charset="0"/>
              </a:rPr>
              <a:t> (1:14 minutes) to show staff about this microlearning. </a:t>
            </a:r>
          </a:p>
          <a:p>
            <a:pPr algn="l" rtl="0" fontAlgn="base"/>
            <a:r>
              <a:rPr lang="en-US" sz="1600" b="1" i="0" u="none" strike="noStrike" dirty="0">
                <a:solidFill>
                  <a:srgbClr val="000000"/>
                </a:solidFill>
                <a:effectLst/>
                <a:latin typeface="Public Sans Light" pitchFamily="2" charset="0"/>
              </a:rPr>
              <a:t>Option</a:t>
            </a:r>
            <a:r>
              <a:rPr lang="en-AU" sz="1600" b="0" i="0" dirty="0">
                <a:solidFill>
                  <a:srgbClr val="444444"/>
                </a:solidFill>
                <a:effectLst/>
                <a:latin typeface="Public Sans Light" pitchFamily="2" charset="0"/>
              </a:rPr>
              <a:t>​</a:t>
            </a:r>
            <a:endParaRPr lang="en-AU" sz="2400" b="0" i="0" dirty="0">
              <a:solidFill>
                <a:srgbClr val="444444"/>
              </a:solidFill>
              <a:effectLst/>
              <a:latin typeface="Calibri" panose="020F0502020204030204" pitchFamily="34" charset="0"/>
            </a:endParaRPr>
          </a:p>
          <a:p>
            <a:pPr algn="l" rtl="0" fontAlgn="base"/>
            <a:r>
              <a:rPr lang="en-US" sz="1600" b="0" i="0" u="none" strike="noStrike" dirty="0">
                <a:solidFill>
                  <a:srgbClr val="000000"/>
                </a:solidFill>
                <a:effectLst/>
                <a:latin typeface="Public Sans Light" pitchFamily="2" charset="0"/>
              </a:rPr>
              <a:t>If staff have already engaged in the selected modules, you can choose different modules to work through. Each of the 25 modules contain question prompts for individual and collaborative reflection and discussion on curriculum planning practice</a:t>
            </a:r>
            <a:endParaRPr lang="en-AU" sz="2400"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68240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83157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730544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education.nsw.gov.au/policy-library/policies/pd-2005-0243" TargetMode="External"/><Relationship Id="rId7" Type="http://schemas.openxmlformats.org/officeDocument/2006/relationships/hyperlink" Target="https://education.nsw.gov.au/teaching-and-learning/disability-learning-and-support/personalised-support-for-learning/disability-standards-for-education"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hyperlink" Target="https://www.cast.org/impact/universal-design-for-learning-udl" TargetMode="External"/><Relationship Id="rId5" Type="http://schemas.openxmlformats.org/officeDocument/2006/relationships/hyperlink" Target="https://aus01.safelinks.protection.outlook.com/?url=https%3A%2F%2Feducation.nsw.gov.au%2Finside-the-department%2Fdirectory-a-z%2Finclusive-practice%2Fevidence-based-practices-for-students-with-disability&amp;data=05%7C01%7CCAROLYN.AMAT%40det.nsw.edu.au%7C905f5af140fd424739aa08db9eb80569%7C05a0e69a418a47c19c259387261bf991%7C0%7C0%7C638278285423500878%7CUnknown%7CTWFpbGZsb3d8eyJWIjoiMC4wLjAwMDAiLCJQIjoiV2luMzIiLCJBTiI6Ik1haWwiLCJXVCI6Mn0%3D%7C3000%7C%7C%7C&amp;sdata=RYbMDdj6R1XQJucwMIcAGg53JGKBNNEcf40XbgeZGcc%3D&amp;reserved=0" TargetMode="External"/><Relationship Id="rId4" Type="http://schemas.openxmlformats.org/officeDocument/2006/relationships/hyperlink" Target="https://education.nsw.gov.au/campaigns/inclusive-practice-hub"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nsw.gov.au/teaching-and-learning/aec/policy-strategy-and-business-systems#Strong6" TargetMode="External"/><Relationship Id="rId2" Type="http://schemas.openxmlformats.org/officeDocument/2006/relationships/hyperlink" Target="https://education.nsw.gov.au/teaching-and-learning/aec/policy-strategy-and-business-systems" TargetMode="External"/><Relationship Id="rId1" Type="http://schemas.openxmlformats.org/officeDocument/2006/relationships/slideLayout" Target="../slideLayouts/slideLayout25.xml"/><Relationship Id="rId5" Type="http://schemas.openxmlformats.org/officeDocument/2006/relationships/image" Target="../media/image13.jpeg"/><Relationship Id="rId4" Type="http://schemas.openxmlformats.org/officeDocument/2006/relationships/hyperlink" Target="https://myplsso.education.nsw.gov.au/mylearning/catalogue/details/711f9438-eeac-ed11-bf79-0003fffe908b"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teaching-and-learning/curriculum/multicultural-education" TargetMode="External"/><Relationship Id="rId2" Type="http://schemas.openxmlformats.org/officeDocument/2006/relationships/hyperlink" Target="https://education.nsw.gov.au/policy-library/policies/pd-2005-0234" TargetMode="External"/><Relationship Id="rId1" Type="http://schemas.openxmlformats.org/officeDocument/2006/relationships/slideLayout" Target="../slideLayouts/slideLayout24.xml"/><Relationship Id="rId5" Type="http://schemas.openxmlformats.org/officeDocument/2006/relationships/image" Target="../media/image14.jpeg"/><Relationship Id="rId4" Type="http://schemas.openxmlformats.org/officeDocument/2006/relationships/hyperlink" Target="https://nswealdhub.powerhousehub.ne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policy-library/policies/pd-2004-0051" TargetMode="External"/><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education.nsw.gov.au/teaching-and-learning/high-potential-and-gifted-education/supporting-educators/illustrations-of-practice/the-four-domains---brooke" TargetMode="External"/><Relationship Id="rId5" Type="http://schemas.openxmlformats.org/officeDocument/2006/relationships/hyperlink" Target="https://education.nsw.gov.au/teaching-and-learning/high-potential-and-gifted-education/supporting-educators/illustrations-of-practice/tilly-s-film" TargetMode="External"/><Relationship Id="rId4" Type="http://schemas.openxmlformats.org/officeDocument/2006/relationships/hyperlink" Target="https://education.nsw.gov.au/teaching-and-learning/high-potential-and-gifted-educ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myplsso.education.nsw.gov.au/mylearning/catalogue/details/95110cf8-aa81-ed11-ade7-0003fffeadf8"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hyperlink" Target="https://education.nsw.gov.au/teaching-and-learning/curriculum/planning-programming-and-assessing-k-12#Curriculum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99ED75D-0715-E510-5A12-98AA6F9AFC74}"/>
              </a:ext>
            </a:extLst>
          </p:cNvPr>
          <p:cNvSpPr>
            <a:spLocks noGrp="1"/>
          </p:cNvSpPr>
          <p:nvPr>
            <p:ph type="ctrTitle"/>
          </p:nvPr>
        </p:nvSpPr>
        <p:spPr/>
        <p:txBody>
          <a:bodyPr/>
          <a:lstStyle/>
          <a:p>
            <a:r>
              <a:rPr lang="en-US" sz="4800" dirty="0"/>
              <a:t>Curriculum planning for every student in every classroom – professional learning</a:t>
            </a:r>
            <a:endParaRPr lang="en-AU" dirty="0"/>
          </a:p>
        </p:txBody>
      </p:sp>
      <p:sp>
        <p:nvSpPr>
          <p:cNvPr id="14" name="Text Placeholder 13">
            <a:extLst>
              <a:ext uri="{FF2B5EF4-FFF2-40B4-BE49-F238E27FC236}">
                <a16:creationId xmlns:a16="http://schemas.microsoft.com/office/drawing/2014/main" id="{A776D28E-946B-7593-C837-DF2A704642C4}"/>
              </a:ext>
            </a:extLst>
          </p:cNvPr>
          <p:cNvSpPr>
            <a:spLocks noGrp="1"/>
          </p:cNvSpPr>
          <p:nvPr>
            <p:ph type="body" sz="quarter" idx="14"/>
          </p:nvPr>
        </p:nvSpPr>
        <p:spPr/>
        <p:txBody>
          <a:bodyPr/>
          <a:lstStyle/>
          <a:p>
            <a:r>
              <a:rPr lang="en-US" b="0" dirty="0">
                <a:solidFill>
                  <a:schemeClr val="bg1"/>
                </a:solidFill>
              </a:rPr>
              <a:t>Education for learners with disability</a:t>
            </a:r>
          </a:p>
        </p:txBody>
      </p:sp>
    </p:spTree>
    <p:extLst>
      <p:ext uri="{BB962C8B-B14F-4D97-AF65-F5344CB8AC3E}">
        <p14:creationId xmlns:p14="http://schemas.microsoft.com/office/powerpoint/2010/main" val="712560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096DF29-BD87-2998-306E-48D22F3FD135}"/>
              </a:ext>
            </a:extLst>
          </p:cNvPr>
          <p:cNvSpPr>
            <a:spLocks noGrp="1"/>
          </p:cNvSpPr>
          <p:nvPr>
            <p:ph type="title"/>
          </p:nvPr>
        </p:nvSpPr>
        <p:spPr>
          <a:xfrm>
            <a:off x="360000" y="360000"/>
            <a:ext cx="10080000" cy="545601"/>
          </a:xfrm>
        </p:spPr>
        <p:txBody>
          <a:bodyPr/>
          <a:lstStyle/>
          <a:p>
            <a:r>
              <a:rPr lang="en-AU" dirty="0"/>
              <a:t>Inclusive learning environments</a:t>
            </a:r>
          </a:p>
        </p:txBody>
      </p:sp>
      <p:sp>
        <p:nvSpPr>
          <p:cNvPr id="7" name="Text Placeholder 11">
            <a:extLst>
              <a:ext uri="{FF2B5EF4-FFF2-40B4-BE49-F238E27FC236}">
                <a16:creationId xmlns:a16="http://schemas.microsoft.com/office/drawing/2014/main" id="{3BC3B498-1307-3C00-162B-ECC4218BB813}"/>
              </a:ext>
            </a:extLst>
          </p:cNvPr>
          <p:cNvSpPr>
            <a:spLocks noGrp="1"/>
          </p:cNvSpPr>
          <p:nvPr>
            <p:ph type="body" sz="quarter" idx="18"/>
          </p:nvPr>
        </p:nvSpPr>
        <p:spPr>
          <a:xfrm>
            <a:off x="360000" y="982520"/>
            <a:ext cx="10080000" cy="310015"/>
          </a:xfrm>
        </p:spPr>
        <p:txBody>
          <a:bodyPr/>
          <a:lstStyle/>
          <a:p>
            <a:r>
              <a:rPr lang="en-AU" dirty="0">
                <a:solidFill>
                  <a:schemeClr val="accent2"/>
                </a:solidFill>
                <a:latin typeface="+mj-lt"/>
              </a:rPr>
              <a:t>Practical strategies</a:t>
            </a:r>
          </a:p>
        </p:txBody>
      </p:sp>
      <p:pic>
        <p:nvPicPr>
          <p:cNvPr id="8" name="Content Placeholder 13">
            <a:extLst>
              <a:ext uri="{FF2B5EF4-FFF2-40B4-BE49-F238E27FC236}">
                <a16:creationId xmlns:a16="http://schemas.microsoft.com/office/drawing/2014/main" id="{AD53157F-5208-5096-B9FC-FA35DF73A169}"/>
              </a:ext>
              <a:ext uri="{C183D7F6-B498-43B3-948B-1728B52AA6E4}">
                <adec:decorative xmlns:adec="http://schemas.microsoft.com/office/drawing/2017/decorative" val="1"/>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60000" y="1555480"/>
            <a:ext cx="5614987" cy="3745152"/>
          </a:xfrm>
        </p:spPr>
      </p:pic>
      <p:sp>
        <p:nvSpPr>
          <p:cNvPr id="9" name="Content Placeholder 10">
            <a:extLst>
              <a:ext uri="{FF2B5EF4-FFF2-40B4-BE49-F238E27FC236}">
                <a16:creationId xmlns:a16="http://schemas.microsoft.com/office/drawing/2014/main" id="{51E76378-8178-4E42-A587-D59FE33FB68B}"/>
              </a:ext>
            </a:extLst>
          </p:cNvPr>
          <p:cNvSpPr txBox="1">
            <a:spLocks/>
          </p:cNvSpPr>
          <p:nvPr/>
        </p:nvSpPr>
        <p:spPr>
          <a:xfrm>
            <a:off x="6216000" y="1555480"/>
            <a:ext cx="5616000" cy="4320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AU" sz="1600" dirty="0">
                <a:ea typeface="+mn-lt"/>
                <a:cs typeface="+mn-lt"/>
              </a:rPr>
              <a:t>Give students choice and autonomy.</a:t>
            </a:r>
          </a:p>
          <a:p>
            <a:pPr marL="285750" indent="-285750">
              <a:spcAft>
                <a:spcPts val="600"/>
              </a:spcAft>
              <a:buFont typeface="Arial" panose="020B0604020202020204" pitchFamily="34" charset="0"/>
              <a:buChar char="•"/>
            </a:pPr>
            <a:r>
              <a:rPr lang="en-AU" sz="1600" dirty="0">
                <a:ea typeface="+mn-lt"/>
                <a:cs typeface="+mn-lt"/>
              </a:rPr>
              <a:t>Ensure learning activities are relevant and authentic.</a:t>
            </a:r>
            <a:endParaRPr lang="en-US" sz="1600" dirty="0"/>
          </a:p>
          <a:p>
            <a:pPr marL="285750" indent="-285750">
              <a:spcAft>
                <a:spcPts val="600"/>
              </a:spcAft>
              <a:buFont typeface="Arial" panose="020B0604020202020204" pitchFamily="34" charset="0"/>
              <a:buChar char="•"/>
            </a:pPr>
            <a:r>
              <a:rPr lang="en-AU" sz="1600" dirty="0">
                <a:ea typeface="+mn-lt"/>
                <a:cs typeface="+mn-lt"/>
              </a:rPr>
              <a:t>Increase predictability and practice routines.</a:t>
            </a:r>
          </a:p>
          <a:p>
            <a:pPr marL="285750" indent="-285750">
              <a:spcAft>
                <a:spcPts val="600"/>
              </a:spcAft>
              <a:buFont typeface="Arial" panose="020B0604020202020204" pitchFamily="34" charset="0"/>
              <a:buChar char="•"/>
            </a:pPr>
            <a:r>
              <a:rPr lang="en-AU" sz="1600" dirty="0">
                <a:ea typeface="+mn-lt"/>
                <a:cs typeface="+mn-lt"/>
              </a:rPr>
              <a:t>Provide visual, auditory and tactile options to access content.</a:t>
            </a:r>
            <a:endParaRPr lang="en-US" sz="1600" dirty="0">
              <a:ea typeface="+mn-lt"/>
              <a:cs typeface="+mn-lt"/>
            </a:endParaRPr>
          </a:p>
          <a:p>
            <a:pPr marL="285750" indent="-285750">
              <a:spcAft>
                <a:spcPts val="600"/>
              </a:spcAft>
              <a:buFont typeface="Arial" panose="020B0604020202020204" pitchFamily="34" charset="0"/>
              <a:buChar char="•"/>
            </a:pPr>
            <a:r>
              <a:rPr lang="en-AU" sz="1600" dirty="0">
                <a:ea typeface="+mn-lt"/>
                <a:cs typeface="+mn-lt"/>
              </a:rPr>
              <a:t>Communicate learning intentions and success criteria.</a:t>
            </a:r>
            <a:endParaRPr lang="en-AU" sz="1600" dirty="0"/>
          </a:p>
          <a:p>
            <a:pPr marL="285750" indent="-285750">
              <a:spcAft>
                <a:spcPts val="600"/>
              </a:spcAft>
              <a:buFont typeface="Arial" panose="020B0604020202020204" pitchFamily="34" charset="0"/>
              <a:buChar char="•"/>
            </a:pPr>
            <a:r>
              <a:rPr lang="en-AU" sz="1600" dirty="0">
                <a:ea typeface="+mn-lt"/>
                <a:cs typeface="+mn-lt"/>
              </a:rPr>
              <a:t>Provide opportunities for students to practice and generalise skills.</a:t>
            </a:r>
            <a:endParaRPr lang="en-US" sz="1600" dirty="0"/>
          </a:p>
          <a:p>
            <a:pPr marL="285750" indent="-285750">
              <a:spcAft>
                <a:spcPts val="600"/>
              </a:spcAft>
              <a:buFont typeface="Arial" panose="020B0604020202020204" pitchFamily="34" charset="0"/>
              <a:buChar char="•"/>
            </a:pPr>
            <a:r>
              <a:rPr lang="en-AU" sz="1600" dirty="0">
                <a:ea typeface="+mn-lt"/>
                <a:cs typeface="+mn-lt"/>
              </a:rPr>
              <a:t>Set challenging goals and give students feedback.</a:t>
            </a:r>
            <a:endParaRPr lang="en-US" sz="1600" dirty="0">
              <a:ea typeface="+mn-lt"/>
              <a:cs typeface="+mn-lt"/>
            </a:endParaRPr>
          </a:p>
          <a:p>
            <a:pPr marL="285750" indent="-285750">
              <a:spcAft>
                <a:spcPts val="600"/>
              </a:spcAft>
              <a:buFont typeface="Arial" panose="020B0604020202020204" pitchFamily="34" charset="0"/>
              <a:buChar char="•"/>
            </a:pPr>
            <a:r>
              <a:rPr lang="en-AU" sz="1600" dirty="0">
                <a:ea typeface="+mn-lt"/>
                <a:cs typeface="+mn-lt"/>
              </a:rPr>
              <a:t>Provide a variety of tools and technology for students to demonstrate their understanding.</a:t>
            </a:r>
            <a:endParaRPr lang="en-AU" sz="1600" dirty="0"/>
          </a:p>
          <a:p>
            <a:pPr>
              <a:spcAft>
                <a:spcPts val="600"/>
              </a:spcAft>
            </a:pPr>
            <a:endParaRPr lang="en-AU" sz="1600" dirty="0"/>
          </a:p>
        </p:txBody>
      </p:sp>
      <p:sp>
        <p:nvSpPr>
          <p:cNvPr id="10" name="Slide Number Placeholder 3">
            <a:extLst>
              <a:ext uri="{FF2B5EF4-FFF2-40B4-BE49-F238E27FC236}">
                <a16:creationId xmlns:a16="http://schemas.microsoft.com/office/drawing/2014/main" id="{4E52FDB8-652A-2DF8-CD5B-2AA032D0DC1D}"/>
              </a:ext>
              <a:ext uri="{C183D7F6-B498-43B3-948B-1728B52AA6E4}">
                <adec:decorative xmlns:adec="http://schemas.microsoft.com/office/drawing/2017/decorative" val="1"/>
              </a:ext>
            </a:extLst>
          </p:cNvPr>
          <p:cNvSpPr>
            <a:spLocks noGrp="1"/>
          </p:cNvSpPr>
          <p:nvPr>
            <p:ph type="sldNum" sz="quarter" idx="10"/>
          </p:nvPr>
        </p:nvSpPr>
        <p:spPr>
          <a:xfrm>
            <a:off x="11124000" y="6522137"/>
            <a:ext cx="720000" cy="180000"/>
          </a:xfrm>
        </p:spPr>
        <p:txBody>
          <a:bodyPr/>
          <a:lstStyle/>
          <a:p>
            <a:fld id="{53F625F3-B677-4D46-AEB5-DC449A9DF797}" type="slidenum">
              <a:rPr lang="en-AU" dirty="0" smtClean="0"/>
              <a:pPr/>
              <a:t>10</a:t>
            </a:fld>
            <a:endParaRPr lang="en-AU"/>
          </a:p>
        </p:txBody>
      </p:sp>
    </p:spTree>
    <p:extLst>
      <p:ext uri="{BB962C8B-B14F-4D97-AF65-F5344CB8AC3E}">
        <p14:creationId xmlns:p14="http://schemas.microsoft.com/office/powerpoint/2010/main" val="170709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51C56A3-6397-0A3C-301F-17BEEE960969}"/>
              </a:ext>
            </a:extLst>
          </p:cNvPr>
          <p:cNvSpPr>
            <a:spLocks noGrp="1"/>
          </p:cNvSpPr>
          <p:nvPr>
            <p:ph type="title"/>
          </p:nvPr>
        </p:nvSpPr>
        <p:spPr/>
        <p:txBody>
          <a:bodyPr/>
          <a:lstStyle/>
          <a:p>
            <a:r>
              <a:rPr lang="en-US" sz="3600" dirty="0"/>
              <a:t>Education for learners with disability</a:t>
            </a:r>
            <a:endParaRPr lang="en-US" dirty="0"/>
          </a:p>
        </p:txBody>
      </p:sp>
      <p:sp>
        <p:nvSpPr>
          <p:cNvPr id="7" name="Text Placeholder 15">
            <a:extLst>
              <a:ext uri="{FF2B5EF4-FFF2-40B4-BE49-F238E27FC236}">
                <a16:creationId xmlns:a16="http://schemas.microsoft.com/office/drawing/2014/main" id="{41F2C3A7-E1EB-D804-A65B-525E34601F30}"/>
              </a:ext>
            </a:extLst>
          </p:cNvPr>
          <p:cNvSpPr>
            <a:spLocks noGrp="1"/>
          </p:cNvSpPr>
          <p:nvPr>
            <p:ph type="body" sz="quarter" idx="18"/>
          </p:nvPr>
        </p:nvSpPr>
        <p:spPr/>
        <p:txBody>
          <a:bodyPr/>
          <a:lstStyle/>
          <a:p>
            <a:r>
              <a:rPr lang="en-US" sz="2000" dirty="0"/>
              <a:t>Curriculum planning support for learners with disability</a:t>
            </a:r>
          </a:p>
        </p:txBody>
      </p:sp>
      <p:sp>
        <p:nvSpPr>
          <p:cNvPr id="8" name="Content Placeholder 13">
            <a:extLst>
              <a:ext uri="{FF2B5EF4-FFF2-40B4-BE49-F238E27FC236}">
                <a16:creationId xmlns:a16="http://schemas.microsoft.com/office/drawing/2014/main" id="{CE7B74A8-DED3-841F-1793-B12FB97E15D4}"/>
              </a:ext>
            </a:extLst>
          </p:cNvPr>
          <p:cNvSpPr>
            <a:spLocks noGrp="1"/>
          </p:cNvSpPr>
          <p:nvPr>
            <p:ph idx="1"/>
          </p:nvPr>
        </p:nvSpPr>
        <p:spPr>
          <a:xfrm>
            <a:off x="359423" y="1557520"/>
            <a:ext cx="5736000" cy="4940479"/>
          </a:xfrm>
        </p:spPr>
        <p:txBody>
          <a:bodyPr/>
          <a:lstStyle/>
          <a:p>
            <a:pPr fontAlgn="base">
              <a:lnSpc>
                <a:spcPct val="114000"/>
              </a:lnSpc>
              <a:spcBef>
                <a:spcPts val="600"/>
              </a:spcBef>
              <a:spcAft>
                <a:spcPts val="600"/>
              </a:spcAft>
            </a:pPr>
            <a:r>
              <a:rPr lang="en-AU" sz="1600" u="sng" dirty="0">
                <a:hlinkClick r:id="rId3"/>
              </a:rPr>
              <a:t>Inclusive Education for students with disability policy and related policies</a:t>
            </a:r>
            <a:endParaRPr lang="en-AU" sz="1600" u="sng" dirty="0"/>
          </a:p>
          <a:p>
            <a:pPr fontAlgn="base">
              <a:lnSpc>
                <a:spcPct val="114000"/>
              </a:lnSpc>
              <a:spcBef>
                <a:spcPts val="600"/>
              </a:spcBef>
              <a:spcAft>
                <a:spcPts val="600"/>
              </a:spcAft>
            </a:pPr>
            <a:r>
              <a:rPr lang="en-AU" sz="1600" dirty="0"/>
              <a:t>Guidance to support the inclusion of students with disability and/or additional needs.</a:t>
            </a:r>
            <a:endParaRPr lang="en-AU" sz="1600" dirty="0">
              <a:hlinkClick r:id="rId4"/>
            </a:endParaRPr>
          </a:p>
          <a:p>
            <a:pPr fontAlgn="base">
              <a:lnSpc>
                <a:spcPct val="114000"/>
              </a:lnSpc>
              <a:spcBef>
                <a:spcPts val="600"/>
              </a:spcBef>
              <a:spcAft>
                <a:spcPts val="600"/>
              </a:spcAft>
            </a:pPr>
            <a:r>
              <a:rPr lang="en-AU" sz="1600" u="sng" dirty="0">
                <a:hlinkClick r:id="rId4"/>
              </a:rPr>
              <a:t>Inclusive Practice hub</a:t>
            </a:r>
            <a:r>
              <a:rPr lang="en-AU" sz="1600" dirty="0"/>
              <a:t> </a:t>
            </a:r>
          </a:p>
          <a:p>
            <a:pPr fontAlgn="base">
              <a:lnSpc>
                <a:spcPct val="114000"/>
              </a:lnSpc>
              <a:spcBef>
                <a:spcPts val="600"/>
              </a:spcBef>
              <a:spcAft>
                <a:spcPts val="600"/>
              </a:spcAft>
            </a:pPr>
            <a:r>
              <a:rPr lang="en-AU" sz="1600" dirty="0"/>
              <a:t>Resources to support learners with disability and/or additional needs. </a:t>
            </a:r>
          </a:p>
          <a:p>
            <a:pPr fontAlgn="base">
              <a:lnSpc>
                <a:spcPct val="114000"/>
              </a:lnSpc>
              <a:spcBef>
                <a:spcPts val="600"/>
              </a:spcBef>
              <a:spcAft>
                <a:spcPts val="600"/>
              </a:spcAft>
            </a:pPr>
            <a:r>
              <a:rPr lang="en-AU" sz="1600" dirty="0">
                <a:hlinkClick r:id="rId5"/>
              </a:rPr>
              <a:t>Evidence-based practices for students with disability</a:t>
            </a:r>
            <a:endParaRPr lang="en-AU" sz="1600" dirty="0"/>
          </a:p>
          <a:p>
            <a:pPr>
              <a:lnSpc>
                <a:spcPct val="114000"/>
              </a:lnSpc>
              <a:spcBef>
                <a:spcPts val="600"/>
              </a:spcBef>
              <a:spcAft>
                <a:spcPts val="600"/>
              </a:spcAft>
            </a:pPr>
            <a:r>
              <a:rPr lang="en-US" sz="1600" dirty="0">
                <a:hlinkClick r:id="rId6"/>
              </a:rPr>
              <a:t>About universal design for learning</a:t>
            </a:r>
            <a:endParaRPr lang="en-US" sz="1600" dirty="0"/>
          </a:p>
          <a:p>
            <a:pPr>
              <a:lnSpc>
                <a:spcPct val="114000"/>
              </a:lnSpc>
              <a:spcBef>
                <a:spcPts val="600"/>
              </a:spcBef>
              <a:spcAft>
                <a:spcPts val="600"/>
              </a:spcAft>
            </a:pPr>
            <a:r>
              <a:rPr lang="en-US" sz="1600" dirty="0"/>
              <a:t>Information about the Universal Design for Learning guidelines.</a:t>
            </a:r>
          </a:p>
          <a:p>
            <a:pPr>
              <a:lnSpc>
                <a:spcPct val="114000"/>
              </a:lnSpc>
              <a:spcBef>
                <a:spcPts val="600"/>
              </a:spcBef>
              <a:spcAft>
                <a:spcPts val="600"/>
              </a:spcAft>
            </a:pPr>
            <a:r>
              <a:rPr lang="en-US" sz="1600" dirty="0">
                <a:hlinkClick r:id="rId7"/>
              </a:rPr>
              <a:t>Disability Standards for Education 2005</a:t>
            </a:r>
            <a:endParaRPr lang="en-US" sz="1600" dirty="0"/>
          </a:p>
          <a:p>
            <a:pPr>
              <a:lnSpc>
                <a:spcPct val="114000"/>
              </a:lnSpc>
              <a:spcBef>
                <a:spcPts val="600"/>
              </a:spcBef>
              <a:spcAft>
                <a:spcPts val="600"/>
              </a:spcAft>
            </a:pPr>
            <a:r>
              <a:rPr lang="en-US" sz="1600" dirty="0"/>
              <a:t>Describes the legal obligations of all principals and teachers.</a:t>
            </a:r>
          </a:p>
          <a:p>
            <a:pPr>
              <a:lnSpc>
                <a:spcPct val="114000"/>
              </a:lnSpc>
              <a:spcBef>
                <a:spcPts val="600"/>
              </a:spcBef>
              <a:spcAft>
                <a:spcPts val="600"/>
              </a:spcAft>
            </a:pPr>
            <a:endParaRPr lang="en-US" sz="1600" dirty="0"/>
          </a:p>
        </p:txBody>
      </p:sp>
      <p:pic>
        <p:nvPicPr>
          <p:cNvPr id="9" name="Content Placeholder 17">
            <a:extLst>
              <a:ext uri="{FF2B5EF4-FFF2-40B4-BE49-F238E27FC236}">
                <a16:creationId xmlns:a16="http://schemas.microsoft.com/office/drawing/2014/main" id="{77A54842-C451-F548-484A-7AC14B768CDC}"/>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27425" y="1954042"/>
            <a:ext cx="5616575" cy="3742957"/>
          </a:xfrm>
          <a:prstGeom prst="rect">
            <a:avLst/>
          </a:prstGeom>
        </p:spPr>
      </p:pic>
      <p:sp>
        <p:nvSpPr>
          <p:cNvPr id="10" name="Slide Number Placeholder 5">
            <a:extLst>
              <a:ext uri="{FF2B5EF4-FFF2-40B4-BE49-F238E27FC236}">
                <a16:creationId xmlns:a16="http://schemas.microsoft.com/office/drawing/2014/main" id="{2AB26AF4-89CD-9393-EADB-47EFEBC060F9}"/>
              </a:ext>
              <a:ext uri="{C183D7F6-B498-43B3-948B-1728B52AA6E4}">
                <adec:decorative xmlns:adec="http://schemas.microsoft.com/office/drawing/2017/decorative" val="1"/>
              </a:ext>
            </a:extLst>
          </p:cNvPr>
          <p:cNvSpPr>
            <a:spLocks noGrp="1"/>
          </p:cNvSpPr>
          <p:nvPr>
            <p:ph type="sldNum" sz="quarter" idx="10"/>
          </p:nvPr>
        </p:nvSpPr>
        <p:spPr/>
        <p:txBody>
          <a:bodyPr/>
          <a:lstStyle/>
          <a:p>
            <a:pPr>
              <a:spcAft>
                <a:spcPts val="600"/>
              </a:spcAft>
            </a:pPr>
            <a:fld id="{53F625F3-B677-4D46-AEB5-DC449A9DF797}" type="slidenum">
              <a:rPr lang="en-AU" smtClean="0"/>
              <a:pPr>
                <a:spcAft>
                  <a:spcPts val="600"/>
                </a:spcAft>
              </a:pPr>
              <a:t>11</a:t>
            </a:fld>
            <a:endParaRPr lang="en-AU"/>
          </a:p>
        </p:txBody>
      </p:sp>
    </p:spTree>
    <p:extLst>
      <p:ext uri="{BB962C8B-B14F-4D97-AF65-F5344CB8AC3E}">
        <p14:creationId xmlns:p14="http://schemas.microsoft.com/office/powerpoint/2010/main" val="83180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0B4B4C-4A9F-C00F-59A2-C7171EBD55CC}"/>
              </a:ext>
            </a:extLst>
          </p:cNvPr>
          <p:cNvSpPr>
            <a:spLocks noGrp="1"/>
          </p:cNvSpPr>
          <p:nvPr>
            <p:ph type="title"/>
          </p:nvPr>
        </p:nvSpPr>
        <p:spPr/>
        <p:txBody>
          <a:bodyPr/>
          <a:lstStyle/>
          <a:p>
            <a:r>
              <a:rPr lang="en-US" dirty="0"/>
              <a:t>Aboriginal education</a:t>
            </a:r>
            <a:endParaRPr lang="en-AU" dirty="0"/>
          </a:p>
        </p:txBody>
      </p:sp>
      <p:sp>
        <p:nvSpPr>
          <p:cNvPr id="9" name="Text Placeholder 8">
            <a:extLst>
              <a:ext uri="{FF2B5EF4-FFF2-40B4-BE49-F238E27FC236}">
                <a16:creationId xmlns:a16="http://schemas.microsoft.com/office/drawing/2014/main" id="{96A2CF2D-FC1A-25DB-3023-5FDE455438A3}"/>
              </a:ext>
            </a:extLst>
          </p:cNvPr>
          <p:cNvSpPr>
            <a:spLocks noGrp="1"/>
          </p:cNvSpPr>
          <p:nvPr>
            <p:ph type="body" sz="quarter" idx="18"/>
          </p:nvPr>
        </p:nvSpPr>
        <p:spPr/>
        <p:txBody>
          <a:bodyPr/>
          <a:lstStyle/>
          <a:p>
            <a:r>
              <a:rPr lang="en-US" sz="2000" b="0" kern="1200" dirty="0">
                <a:solidFill>
                  <a:schemeClr val="accent2"/>
                </a:solidFill>
                <a:latin typeface="+mj-lt"/>
                <a:ea typeface="+mn-ea"/>
                <a:cs typeface="+mn-cs"/>
              </a:rPr>
              <a:t>Curriculum planning support for Aboriginal learners</a:t>
            </a:r>
          </a:p>
        </p:txBody>
      </p:sp>
      <p:sp>
        <p:nvSpPr>
          <p:cNvPr id="7" name="Content Placeholder 6">
            <a:extLst>
              <a:ext uri="{FF2B5EF4-FFF2-40B4-BE49-F238E27FC236}">
                <a16:creationId xmlns:a16="http://schemas.microsoft.com/office/drawing/2014/main" id="{16A5F4A7-46EB-D0FA-22AF-4203D9384A74}"/>
              </a:ext>
            </a:extLst>
          </p:cNvPr>
          <p:cNvSpPr>
            <a:spLocks noGrp="1"/>
          </p:cNvSpPr>
          <p:nvPr>
            <p:ph idx="1"/>
          </p:nvPr>
        </p:nvSpPr>
        <p:spPr>
          <a:xfrm>
            <a:off x="360000" y="1733428"/>
            <a:ext cx="6587996" cy="4536000"/>
          </a:xfrm>
        </p:spPr>
        <p:txBody>
          <a:bodyPr numCol="1"/>
          <a:lstStyle/>
          <a:p>
            <a:pPr>
              <a:lnSpc>
                <a:spcPct val="114000"/>
              </a:lnSpc>
              <a:spcBef>
                <a:spcPts val="600"/>
              </a:spcBef>
              <a:spcAft>
                <a:spcPts val="600"/>
              </a:spcAft>
            </a:pPr>
            <a:r>
              <a:rPr lang="en-US" sz="1800" dirty="0">
                <a:hlinkClick r:id="rId2"/>
              </a:rPr>
              <a:t>Aboriginal Education Policy and key documents </a:t>
            </a:r>
            <a:endParaRPr lang="en-US" sz="1800" dirty="0"/>
          </a:p>
          <a:p>
            <a:pPr>
              <a:lnSpc>
                <a:spcPct val="114000"/>
              </a:lnSpc>
              <a:spcBef>
                <a:spcPts val="600"/>
              </a:spcBef>
              <a:spcAft>
                <a:spcPts val="600"/>
              </a:spcAft>
            </a:pPr>
            <a:r>
              <a:rPr lang="en-US" sz="1800" dirty="0"/>
              <a:t>Confirms the NSW Department of Education's commitment to Aboriginal and/or Torres Strait Islander students. </a:t>
            </a:r>
          </a:p>
          <a:p>
            <a:pPr>
              <a:lnSpc>
                <a:spcPct val="114000"/>
              </a:lnSpc>
              <a:spcBef>
                <a:spcPts val="300"/>
              </a:spcBef>
              <a:spcAft>
                <a:spcPts val="300"/>
              </a:spcAft>
            </a:pPr>
            <a:r>
              <a:rPr lang="en-US" sz="1800" dirty="0">
                <a:hlinkClick r:id="rId3"/>
              </a:rPr>
              <a:t>Strong strides together: Meeting the educational goals for Aboriginal and/or Torres Strait Islander students</a:t>
            </a:r>
            <a:endParaRPr lang="en-US" sz="1800" dirty="0"/>
          </a:p>
          <a:p>
            <a:pPr>
              <a:lnSpc>
                <a:spcPct val="114000"/>
              </a:lnSpc>
              <a:spcBef>
                <a:spcPts val="600"/>
              </a:spcBef>
              <a:spcAft>
                <a:spcPts val="600"/>
              </a:spcAft>
            </a:pPr>
            <a:r>
              <a:rPr lang="en-US" sz="1800" dirty="0"/>
              <a:t>Evidence-based ways that schools can contribute to the educational success of Aboriginal and/or Torres Strait Islander students. </a:t>
            </a:r>
          </a:p>
          <a:p>
            <a:pPr>
              <a:lnSpc>
                <a:spcPct val="114000"/>
              </a:lnSpc>
              <a:spcBef>
                <a:spcPts val="600"/>
              </a:spcBef>
              <a:spcAft>
                <a:spcPts val="600"/>
              </a:spcAft>
            </a:pPr>
            <a:r>
              <a:rPr lang="en-US" sz="1800" dirty="0">
                <a:hlinkClick r:id="rId4"/>
              </a:rPr>
              <a:t>Aboriginal ways of using English</a:t>
            </a:r>
            <a:endParaRPr lang="en-US" sz="1800" dirty="0"/>
          </a:p>
          <a:p>
            <a:pPr>
              <a:lnSpc>
                <a:spcPct val="114000"/>
              </a:lnSpc>
              <a:spcBef>
                <a:spcPts val="600"/>
              </a:spcBef>
              <a:spcAft>
                <a:spcPts val="600"/>
              </a:spcAft>
            </a:pPr>
            <a:r>
              <a:rPr lang="en-US" sz="1800" dirty="0"/>
              <a:t>Available in MyPL.</a:t>
            </a:r>
          </a:p>
          <a:p>
            <a:pPr>
              <a:lnSpc>
                <a:spcPct val="114000"/>
              </a:lnSpc>
              <a:spcBef>
                <a:spcPts val="600"/>
              </a:spcBef>
              <a:spcAft>
                <a:spcPts val="600"/>
              </a:spcAft>
            </a:pPr>
            <a:endParaRPr lang="en-US" sz="1600" dirty="0"/>
          </a:p>
          <a:p>
            <a:pPr>
              <a:lnSpc>
                <a:spcPct val="114000"/>
              </a:lnSpc>
              <a:spcBef>
                <a:spcPts val="600"/>
              </a:spcBef>
              <a:spcAft>
                <a:spcPts val="600"/>
              </a:spcAft>
            </a:pPr>
            <a:endParaRPr lang="en-US" sz="1600" dirty="0"/>
          </a:p>
          <a:p>
            <a:endParaRPr lang="en-AU" sz="1600" dirty="0"/>
          </a:p>
        </p:txBody>
      </p:sp>
      <p:pic>
        <p:nvPicPr>
          <p:cNvPr id="15" name="Picture 2">
            <a:extLst>
              <a:ext uri="{FF2B5EF4-FFF2-40B4-BE49-F238E27FC236}">
                <a16:creationId xmlns:a16="http://schemas.microsoft.com/office/drawing/2014/main" id="{B4A229FD-14E4-F7E6-0683-78A7AADFBD82}"/>
              </a:ext>
              <a:ext uri="{C183D7F6-B498-43B3-948B-1728B52AA6E4}">
                <adec:decorative xmlns:adec="http://schemas.microsoft.com/office/drawing/2017/decorative" val="1"/>
              </a:ext>
            </a:extLst>
          </p:cNvPr>
          <p:cNvPicPr>
            <a:picLocks noGrp="1" noChangeAspect="1" noChangeArrowheads="1"/>
          </p:cNvPicPr>
          <p:nvPr>
            <p:ph sz="half" idx="2"/>
          </p:nvPr>
        </p:nvPicPr>
        <p:blipFill rotWithShape="1">
          <a:blip r:embed="rId5" cstate="screen">
            <a:extLst>
              <a:ext uri="{28A0092B-C50C-407E-A947-70E740481C1C}">
                <a14:useLocalDpi xmlns:a14="http://schemas.microsoft.com/office/drawing/2010/main"/>
              </a:ext>
            </a:extLst>
          </a:blip>
          <a:srcRect/>
          <a:stretch/>
        </p:blipFill>
        <p:spPr bwMode="auto">
          <a:xfrm>
            <a:off x="7418050" y="1733428"/>
            <a:ext cx="4425950" cy="3043351"/>
          </a:xfrm>
          <a:prstGeom prst="rect">
            <a:avLst/>
          </a:prstGeom>
          <a:solidFill>
            <a:srgbClr val="FFFFFF"/>
          </a:solidFill>
        </p:spPr>
      </p:pic>
      <p:sp>
        <p:nvSpPr>
          <p:cNvPr id="3" name="Slide Number Placeholder 2">
            <a:extLst>
              <a:ext uri="{FF2B5EF4-FFF2-40B4-BE49-F238E27FC236}">
                <a16:creationId xmlns:a16="http://schemas.microsoft.com/office/drawing/2014/main" id="{B7459180-99EE-EA17-860B-E5DC3DED4C7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35645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a:extLst>
              <a:ext uri="{FF2B5EF4-FFF2-40B4-BE49-F238E27FC236}">
                <a16:creationId xmlns:a16="http://schemas.microsoft.com/office/drawing/2014/main" id="{C9F675DA-2C2C-854F-3E2D-C3F5E31D2CBF}"/>
              </a:ext>
            </a:extLst>
          </p:cNvPr>
          <p:cNvSpPr>
            <a:spLocks noGrp="1"/>
          </p:cNvSpPr>
          <p:nvPr>
            <p:ph type="title"/>
          </p:nvPr>
        </p:nvSpPr>
        <p:spPr>
          <a:xfrm>
            <a:off x="276790" y="294778"/>
            <a:ext cx="6721521" cy="604547"/>
          </a:xfrm>
        </p:spPr>
        <p:txBody>
          <a:bodyPr/>
          <a:lstStyle/>
          <a:p>
            <a:r>
              <a:rPr lang="en-US" sz="3600" dirty="0"/>
              <a:t>EAL/D education</a:t>
            </a:r>
            <a:endParaRPr lang="en-US" dirty="0"/>
          </a:p>
        </p:txBody>
      </p:sp>
      <p:sp>
        <p:nvSpPr>
          <p:cNvPr id="12" name="Text Placeholder 19">
            <a:extLst>
              <a:ext uri="{FF2B5EF4-FFF2-40B4-BE49-F238E27FC236}">
                <a16:creationId xmlns:a16="http://schemas.microsoft.com/office/drawing/2014/main" id="{D9FA53D0-2A03-1DFF-DC3E-6DAEC9D1027F}"/>
              </a:ext>
            </a:extLst>
          </p:cNvPr>
          <p:cNvSpPr txBox="1">
            <a:spLocks/>
          </p:cNvSpPr>
          <p:nvPr/>
        </p:nvSpPr>
        <p:spPr>
          <a:xfrm>
            <a:off x="276790" y="970095"/>
            <a:ext cx="6588125"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Curriculum planning support for EAL/D learners</a:t>
            </a:r>
          </a:p>
        </p:txBody>
      </p:sp>
      <p:sp>
        <p:nvSpPr>
          <p:cNvPr id="13" name="Text Placeholder 18">
            <a:extLst>
              <a:ext uri="{FF2B5EF4-FFF2-40B4-BE49-F238E27FC236}">
                <a16:creationId xmlns:a16="http://schemas.microsoft.com/office/drawing/2014/main" id="{C0AA11EB-8789-6181-A141-AC89A06CA67B}"/>
              </a:ext>
            </a:extLst>
          </p:cNvPr>
          <p:cNvSpPr>
            <a:spLocks noGrp="1"/>
          </p:cNvSpPr>
          <p:nvPr>
            <p:ph type="body" sz="quarter" idx="17"/>
          </p:nvPr>
        </p:nvSpPr>
        <p:spPr>
          <a:xfrm>
            <a:off x="276791" y="1660896"/>
            <a:ext cx="6588125" cy="4855104"/>
          </a:xfrm>
        </p:spPr>
        <p:txBody>
          <a:bodyPr/>
          <a:lstStyle/>
          <a:p>
            <a:pPr>
              <a:lnSpc>
                <a:spcPct val="114000"/>
              </a:lnSpc>
              <a:spcBef>
                <a:spcPts val="600"/>
              </a:spcBef>
              <a:spcAft>
                <a:spcPts val="600"/>
              </a:spcAft>
            </a:pPr>
            <a:r>
              <a:rPr lang="en-AU" sz="1800" dirty="0">
                <a:solidFill>
                  <a:schemeClr val="accent2"/>
                </a:solidFill>
                <a:hlinkClick r:id="rId2">
                  <a:extLst>
                    <a:ext uri="{A12FA001-AC4F-418D-AE19-62706E023703}">
                      <ahyp:hlinkClr xmlns:ahyp="http://schemas.microsoft.com/office/drawing/2018/hyperlinkcolor" val="tx"/>
                    </a:ext>
                  </a:extLst>
                </a:hlinkClick>
              </a:rPr>
              <a:t>Multicultural Education Policy and key documents</a:t>
            </a:r>
            <a:endParaRPr lang="en-AU" sz="1800" dirty="0">
              <a:solidFill>
                <a:schemeClr val="accent2"/>
              </a:solidFill>
            </a:endParaRPr>
          </a:p>
          <a:p>
            <a:pPr>
              <a:lnSpc>
                <a:spcPct val="114000"/>
              </a:lnSpc>
              <a:spcBef>
                <a:spcPts val="600"/>
              </a:spcBef>
              <a:spcAft>
                <a:spcPts val="600"/>
              </a:spcAft>
            </a:pPr>
            <a:r>
              <a:rPr lang="en-AU" sz="1800" dirty="0"/>
              <a:t>Enable all students to achieve equitable education and </a:t>
            </a:r>
            <a:r>
              <a:rPr lang="en-AU" sz="1800"/>
              <a:t>social outcomes.</a:t>
            </a:r>
            <a:endParaRPr lang="en-US" sz="1800" dirty="0"/>
          </a:p>
          <a:p>
            <a:pPr>
              <a:lnSpc>
                <a:spcPct val="114000"/>
              </a:lnSpc>
              <a:spcBef>
                <a:spcPts val="600"/>
              </a:spcBef>
              <a:spcAft>
                <a:spcPts val="600"/>
              </a:spcAft>
            </a:pPr>
            <a:r>
              <a:rPr lang="en-US" sz="1800" dirty="0">
                <a:solidFill>
                  <a:schemeClr val="accent2"/>
                </a:solidFill>
                <a:hlinkClick r:id="rId3">
                  <a:extLst>
                    <a:ext uri="{A12FA001-AC4F-418D-AE19-62706E023703}">
                      <ahyp:hlinkClr xmlns:ahyp="http://schemas.microsoft.com/office/drawing/2018/hyperlinkcolor" val="tx"/>
                    </a:ext>
                  </a:extLst>
                </a:hlinkClick>
              </a:rPr>
              <a:t>Multicultural education</a:t>
            </a:r>
            <a:endParaRPr lang="en-US" sz="1800" dirty="0">
              <a:solidFill>
                <a:schemeClr val="accent2"/>
              </a:solidFill>
            </a:endParaRPr>
          </a:p>
          <a:p>
            <a:pPr>
              <a:lnSpc>
                <a:spcPct val="114000"/>
              </a:lnSpc>
              <a:spcBef>
                <a:spcPts val="600"/>
              </a:spcBef>
              <a:spcAft>
                <a:spcPts val="600"/>
              </a:spcAft>
            </a:pPr>
            <a:r>
              <a:rPr lang="en-AU" sz="1800" dirty="0"/>
              <a:t>Resources to build culturally inclusive and responsive learning environments and provide support for EAL/D students</a:t>
            </a:r>
          </a:p>
          <a:p>
            <a:pPr>
              <a:lnSpc>
                <a:spcPct val="114000"/>
              </a:lnSpc>
              <a:spcBef>
                <a:spcPts val="600"/>
              </a:spcBef>
              <a:spcAft>
                <a:spcPts val="600"/>
              </a:spcAft>
            </a:pPr>
            <a:r>
              <a:rPr lang="en-AU" sz="1800" dirty="0">
                <a:solidFill>
                  <a:schemeClr val="accent2"/>
                </a:solidFill>
                <a:hlinkClick r:id="rId4">
                  <a:extLst>
                    <a:ext uri="{A12FA001-AC4F-418D-AE19-62706E023703}">
                      <ahyp:hlinkClr xmlns:ahyp="http://schemas.microsoft.com/office/drawing/2018/hyperlinkcolor" val="tx"/>
                    </a:ext>
                  </a:extLst>
                </a:hlinkClick>
              </a:rPr>
              <a:t>EAL/D Hub</a:t>
            </a:r>
            <a:r>
              <a:rPr lang="en-AU" sz="1800" dirty="0">
                <a:solidFill>
                  <a:schemeClr val="accent2"/>
                </a:solidFill>
              </a:rPr>
              <a:t> </a:t>
            </a:r>
            <a:endParaRPr lang="en-US" sz="1800" dirty="0">
              <a:solidFill>
                <a:schemeClr val="accent2"/>
              </a:solidFill>
            </a:endParaRPr>
          </a:p>
          <a:p>
            <a:pPr fontAlgn="base">
              <a:lnSpc>
                <a:spcPct val="114000"/>
              </a:lnSpc>
              <a:spcBef>
                <a:spcPts val="600"/>
              </a:spcBef>
              <a:spcAft>
                <a:spcPts val="600"/>
              </a:spcAft>
            </a:pPr>
            <a:r>
              <a:rPr lang="en-AU" sz="1800" dirty="0"/>
              <a:t>Online professional learning to build teacher capacity to work with Aboriginal and/or Torres Strait Islander learners. </a:t>
            </a:r>
          </a:p>
        </p:txBody>
      </p:sp>
      <p:pic>
        <p:nvPicPr>
          <p:cNvPr id="14" name="Content Placeholder 23">
            <a:extLst>
              <a:ext uri="{FF2B5EF4-FFF2-40B4-BE49-F238E27FC236}">
                <a16:creationId xmlns:a16="http://schemas.microsoft.com/office/drawing/2014/main" id="{B8D18B2C-1E01-C2A2-17FD-C7CFD887C23A}"/>
              </a:ext>
              <a:ext uri="{C183D7F6-B498-43B3-948B-1728B52AA6E4}">
                <adec:decorative xmlns:adec="http://schemas.microsoft.com/office/drawing/2017/decorative" val="1"/>
              </a:ext>
            </a:extLst>
          </p:cNvPr>
          <p:cNvPicPr>
            <a:picLocks noGrp="1" noChangeAspect="1"/>
          </p:cNvPicPr>
          <p:nvPr>
            <p:ph sz="half" idx="2"/>
          </p:nvPr>
        </p:nvPicPr>
        <p:blipFill rotWithShape="1">
          <a:blip r:embed="rId5" cstate="screen">
            <a:extLst>
              <a:ext uri="{28A0092B-C50C-407E-A947-70E740481C1C}">
                <a14:useLocalDpi xmlns:a14="http://schemas.microsoft.com/office/drawing/2010/main"/>
              </a:ext>
            </a:extLst>
          </a:blip>
          <a:srcRect/>
          <a:stretch/>
        </p:blipFill>
        <p:spPr>
          <a:xfrm>
            <a:off x="7467598" y="2608216"/>
            <a:ext cx="4447611" cy="3742487"/>
          </a:xfrm>
        </p:spPr>
      </p:pic>
      <p:sp>
        <p:nvSpPr>
          <p:cNvPr id="15" name="Slide Number Placeholder 5">
            <a:extLst>
              <a:ext uri="{FF2B5EF4-FFF2-40B4-BE49-F238E27FC236}">
                <a16:creationId xmlns:a16="http://schemas.microsoft.com/office/drawing/2014/main" id="{8F457F12-DB4B-20BC-811F-03D6EBA5DA40}"/>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p>
            <a:pPr>
              <a:spcAft>
                <a:spcPts val="600"/>
              </a:spcAft>
            </a:pPr>
            <a:fld id="{53F625F3-B677-4D46-AEB5-DC449A9DF797}" type="slidenum">
              <a:rPr lang="en-AU" smtClean="0"/>
              <a:pPr>
                <a:spcAft>
                  <a:spcPts val="600"/>
                </a:spcAft>
              </a:pPr>
              <a:t>13</a:t>
            </a:fld>
            <a:endParaRPr lang="en-AU"/>
          </a:p>
        </p:txBody>
      </p:sp>
    </p:spTree>
    <p:extLst>
      <p:ext uri="{BB962C8B-B14F-4D97-AF65-F5344CB8AC3E}">
        <p14:creationId xmlns:p14="http://schemas.microsoft.com/office/powerpoint/2010/main" val="262849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727BE68-5407-53AF-9966-B66246F882C6}"/>
              </a:ext>
            </a:extLst>
          </p:cNvPr>
          <p:cNvSpPr>
            <a:spLocks noGrp="1"/>
          </p:cNvSpPr>
          <p:nvPr>
            <p:ph type="title"/>
          </p:nvPr>
        </p:nvSpPr>
        <p:spPr>
          <a:xfrm>
            <a:off x="360000" y="360000"/>
            <a:ext cx="10080000" cy="545601"/>
          </a:xfrm>
        </p:spPr>
        <p:txBody>
          <a:bodyPr/>
          <a:lstStyle/>
          <a:p>
            <a:r>
              <a:rPr lang="en-US" sz="3600" dirty="0"/>
              <a:t>High potential and gifted education</a:t>
            </a:r>
            <a:endParaRPr lang="en-US" dirty="0"/>
          </a:p>
        </p:txBody>
      </p:sp>
      <p:sp>
        <p:nvSpPr>
          <p:cNvPr id="11" name="Text Placeholder 13">
            <a:extLst>
              <a:ext uri="{FF2B5EF4-FFF2-40B4-BE49-F238E27FC236}">
                <a16:creationId xmlns:a16="http://schemas.microsoft.com/office/drawing/2014/main" id="{E070BC99-61E4-1DB2-BF33-386548291053}"/>
              </a:ext>
            </a:extLst>
          </p:cNvPr>
          <p:cNvSpPr>
            <a:spLocks noGrp="1"/>
          </p:cNvSpPr>
          <p:nvPr>
            <p:ph type="body" sz="quarter" idx="18"/>
          </p:nvPr>
        </p:nvSpPr>
        <p:spPr>
          <a:xfrm>
            <a:off x="360000" y="982520"/>
            <a:ext cx="10080000" cy="310015"/>
          </a:xfrm>
        </p:spPr>
        <p:txBody>
          <a:bodyPr/>
          <a:lstStyle/>
          <a:p>
            <a:r>
              <a:rPr lang="en-US" sz="2000" dirty="0">
                <a:solidFill>
                  <a:schemeClr val="accent2"/>
                </a:solidFill>
                <a:latin typeface="+mj-lt"/>
              </a:rPr>
              <a:t>Curriculum planning support for HPG learners</a:t>
            </a:r>
          </a:p>
        </p:txBody>
      </p:sp>
      <p:sp>
        <p:nvSpPr>
          <p:cNvPr id="12" name="Content Placeholder 10">
            <a:extLst>
              <a:ext uri="{FF2B5EF4-FFF2-40B4-BE49-F238E27FC236}">
                <a16:creationId xmlns:a16="http://schemas.microsoft.com/office/drawing/2014/main" id="{C41C8C91-4410-599C-623A-A063161FF205}"/>
              </a:ext>
            </a:extLst>
          </p:cNvPr>
          <p:cNvSpPr>
            <a:spLocks noGrp="1"/>
          </p:cNvSpPr>
          <p:nvPr>
            <p:ph sz="half" idx="1"/>
          </p:nvPr>
        </p:nvSpPr>
        <p:spPr>
          <a:xfrm>
            <a:off x="348000" y="1504023"/>
            <a:ext cx="6115751" cy="5011977"/>
          </a:xfrm>
        </p:spPr>
        <p:txBody>
          <a:bodyPr/>
          <a:lstStyle/>
          <a:p>
            <a:pPr fontAlgn="base">
              <a:lnSpc>
                <a:spcPct val="114000"/>
              </a:lnSpc>
              <a:spcBef>
                <a:spcPts val="600"/>
              </a:spcBef>
              <a:spcAft>
                <a:spcPts val="600"/>
              </a:spcAft>
            </a:pPr>
            <a:r>
              <a:rPr lang="en-AU" sz="1800" dirty="0">
                <a:solidFill>
                  <a:schemeClr val="accent2"/>
                </a:solidFill>
                <a:hlinkClick r:id="rId3">
                  <a:extLst>
                    <a:ext uri="{A12FA001-AC4F-418D-AE19-62706E023703}">
                      <ahyp:hlinkClr xmlns:ahyp="http://schemas.microsoft.com/office/drawing/2018/hyperlinkcolor" val="tx"/>
                    </a:ext>
                  </a:extLst>
                </a:hlinkClick>
              </a:rPr>
              <a:t>High Potential and Gifted Education Policy and key documents</a:t>
            </a:r>
            <a:endParaRPr lang="en-AU" sz="1800" dirty="0">
              <a:solidFill>
                <a:schemeClr val="accent2"/>
              </a:solidFill>
              <a:hlinkClick r:id="rId4">
                <a:extLst>
                  <a:ext uri="{A12FA001-AC4F-418D-AE19-62706E023703}">
                    <ahyp:hlinkClr xmlns:ahyp="http://schemas.microsoft.com/office/drawing/2018/hyperlinkcolor" val="tx"/>
                  </a:ext>
                </a:extLst>
              </a:hlinkClick>
            </a:endParaRPr>
          </a:p>
          <a:p>
            <a:pPr fontAlgn="base">
              <a:lnSpc>
                <a:spcPct val="114000"/>
              </a:lnSpc>
              <a:spcBef>
                <a:spcPts val="600"/>
              </a:spcBef>
              <a:spcAft>
                <a:spcPts val="600"/>
              </a:spcAft>
            </a:pPr>
            <a:r>
              <a:rPr lang="en-AU" sz="1800" dirty="0"/>
              <a:t>Guidance on effective learning and teaching practices to develop talent in high potential and gifted students.</a:t>
            </a:r>
            <a:endParaRPr lang="en-AU" sz="1800" dirty="0">
              <a:hlinkClick r:id="rId4"/>
            </a:endParaRPr>
          </a:p>
          <a:p>
            <a:pPr fontAlgn="base">
              <a:lnSpc>
                <a:spcPct val="114000"/>
              </a:lnSpc>
              <a:spcBef>
                <a:spcPts val="600"/>
              </a:spcBef>
              <a:spcAft>
                <a:spcPts val="600"/>
              </a:spcAft>
            </a:pPr>
            <a:r>
              <a:rPr lang="en-AU" sz="1800" dirty="0">
                <a:solidFill>
                  <a:schemeClr val="accent2"/>
                </a:solidFill>
                <a:hlinkClick r:id="rId4">
                  <a:extLst>
                    <a:ext uri="{A12FA001-AC4F-418D-AE19-62706E023703}">
                      <ahyp:hlinkClr xmlns:ahyp="http://schemas.microsoft.com/office/drawing/2018/hyperlinkcolor" val="tx"/>
                    </a:ext>
                  </a:extLst>
                </a:hlinkClick>
              </a:rPr>
              <a:t>High potential and gifted education</a:t>
            </a:r>
            <a:r>
              <a:rPr lang="en-AU" sz="1800" dirty="0">
                <a:solidFill>
                  <a:schemeClr val="accent2"/>
                </a:solidFill>
              </a:rPr>
              <a:t> </a:t>
            </a:r>
          </a:p>
          <a:p>
            <a:pPr fontAlgn="base">
              <a:lnSpc>
                <a:spcPct val="114000"/>
              </a:lnSpc>
              <a:spcBef>
                <a:spcPts val="600"/>
              </a:spcBef>
              <a:spcAft>
                <a:spcPts val="600"/>
              </a:spcAft>
            </a:pPr>
            <a:r>
              <a:rPr lang="en-AU" sz="1800" dirty="0"/>
              <a:t>Professional learning and resources with a link to the HPGE hub.</a:t>
            </a:r>
          </a:p>
          <a:p>
            <a:pPr fontAlgn="base">
              <a:lnSpc>
                <a:spcPct val="114000"/>
              </a:lnSpc>
              <a:spcBef>
                <a:spcPts val="600"/>
              </a:spcBef>
              <a:spcAft>
                <a:spcPts val="600"/>
              </a:spcAft>
            </a:pPr>
            <a:r>
              <a:rPr lang="en-AU" sz="1800" dirty="0">
                <a:solidFill>
                  <a:schemeClr val="accent2"/>
                </a:solidFill>
                <a:hlinkClick r:id="rId5">
                  <a:extLst>
                    <a:ext uri="{A12FA001-AC4F-418D-AE19-62706E023703}">
                      <ahyp:hlinkClr xmlns:ahyp="http://schemas.microsoft.com/office/drawing/2018/hyperlinkcolor" val="tx"/>
                    </a:ext>
                  </a:extLst>
                </a:hlinkClick>
              </a:rPr>
              <a:t>Illustration of practice – Tilly’s story </a:t>
            </a:r>
            <a:endParaRPr lang="en-AU" sz="1800" dirty="0">
              <a:solidFill>
                <a:schemeClr val="accent2"/>
              </a:solidFill>
            </a:endParaRPr>
          </a:p>
          <a:p>
            <a:pPr fontAlgn="base">
              <a:lnSpc>
                <a:spcPct val="114000"/>
              </a:lnSpc>
              <a:spcBef>
                <a:spcPts val="600"/>
              </a:spcBef>
              <a:spcAft>
                <a:spcPts val="600"/>
              </a:spcAft>
            </a:pPr>
            <a:r>
              <a:rPr lang="en-AU" sz="1800" dirty="0"/>
              <a:t>Explore the journey of Tilly, a student with multiple disabilities and high potential in the creative domain.</a:t>
            </a:r>
          </a:p>
          <a:p>
            <a:pPr fontAlgn="base">
              <a:lnSpc>
                <a:spcPct val="114000"/>
              </a:lnSpc>
              <a:spcBef>
                <a:spcPts val="600"/>
              </a:spcBef>
              <a:spcAft>
                <a:spcPts val="600"/>
              </a:spcAft>
            </a:pPr>
            <a:r>
              <a:rPr lang="en-AU" sz="1800" dirty="0">
                <a:solidFill>
                  <a:schemeClr val="accent2"/>
                </a:solidFill>
                <a:hlinkClick r:id="rId6">
                  <a:extLst>
                    <a:ext uri="{A12FA001-AC4F-418D-AE19-62706E023703}">
                      <ahyp:hlinkClr xmlns:ahyp="http://schemas.microsoft.com/office/drawing/2018/hyperlinkcolor" val="tx"/>
                    </a:ext>
                  </a:extLst>
                </a:hlinkClick>
              </a:rPr>
              <a:t>Illustration of practice – Brooke’s story</a:t>
            </a:r>
            <a:endParaRPr lang="en-AU" sz="1800" dirty="0">
              <a:solidFill>
                <a:schemeClr val="accent2"/>
              </a:solidFill>
            </a:endParaRPr>
          </a:p>
          <a:p>
            <a:pPr fontAlgn="base">
              <a:lnSpc>
                <a:spcPct val="114000"/>
              </a:lnSpc>
              <a:spcBef>
                <a:spcPts val="600"/>
              </a:spcBef>
              <a:spcAft>
                <a:spcPts val="600"/>
              </a:spcAft>
            </a:pPr>
            <a:r>
              <a:rPr lang="en-AU" sz="1800" dirty="0"/>
              <a:t>Follow Brooke, a student with disability who has high potential in the physical domain. </a:t>
            </a:r>
          </a:p>
        </p:txBody>
      </p:sp>
      <p:pic>
        <p:nvPicPr>
          <p:cNvPr id="13" name="Content Placeholder 15">
            <a:extLst>
              <a:ext uri="{FF2B5EF4-FFF2-40B4-BE49-F238E27FC236}">
                <a16:creationId xmlns:a16="http://schemas.microsoft.com/office/drawing/2014/main" id="{2C326273-54F2-C541-0819-72F277F03E8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07534" y="2284951"/>
            <a:ext cx="5025890" cy="3450120"/>
          </a:xfrm>
          <a:prstGeom prst="rect">
            <a:avLst/>
          </a:prstGeom>
        </p:spPr>
      </p:pic>
      <p:sp>
        <p:nvSpPr>
          <p:cNvPr id="14" name="Slide Number Placeholder 6">
            <a:extLst>
              <a:ext uri="{FF2B5EF4-FFF2-40B4-BE49-F238E27FC236}">
                <a16:creationId xmlns:a16="http://schemas.microsoft.com/office/drawing/2014/main" id="{FB241D89-8DD2-7A33-DFF7-E99C89FB7AC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53F625F3-B677-4D46-AEB5-DC449A9DF797}" type="slidenum">
              <a:rPr lang="en-AU" smtClean="0"/>
              <a:pPr/>
              <a:t>14</a:t>
            </a:fld>
            <a:endParaRPr lang="en-AU" dirty="0"/>
          </a:p>
        </p:txBody>
      </p:sp>
    </p:spTree>
    <p:extLst>
      <p:ext uri="{BB962C8B-B14F-4D97-AF65-F5344CB8AC3E}">
        <p14:creationId xmlns:p14="http://schemas.microsoft.com/office/powerpoint/2010/main" val="245980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688A4C2-E598-A4D7-B68E-58D0F285B180}"/>
              </a:ext>
            </a:extLst>
          </p:cNvPr>
          <p:cNvSpPr>
            <a:spLocks noGrp="1"/>
          </p:cNvSpPr>
          <p:nvPr>
            <p:ph type="title"/>
          </p:nvPr>
        </p:nvSpPr>
        <p:spPr>
          <a:xfrm>
            <a:off x="360000" y="360000"/>
            <a:ext cx="10080000" cy="545601"/>
          </a:xfrm>
        </p:spPr>
        <p:txBody>
          <a:bodyPr wrap="square" anchor="ctr">
            <a:normAutofit fontScale="90000"/>
          </a:bodyPr>
          <a:lstStyle/>
          <a:p>
            <a:r>
              <a:rPr lang="en-US" dirty="0"/>
              <a:t>The Australian Professional Standards for Teachers</a:t>
            </a:r>
          </a:p>
        </p:txBody>
      </p:sp>
      <p:sp>
        <p:nvSpPr>
          <p:cNvPr id="10" name="Text Placeholder 3">
            <a:extLst>
              <a:ext uri="{FF2B5EF4-FFF2-40B4-BE49-F238E27FC236}">
                <a16:creationId xmlns:a16="http://schemas.microsoft.com/office/drawing/2014/main" id="{67DC7D47-2F79-8A62-0A7D-78929048C56F}"/>
              </a:ext>
            </a:extLst>
          </p:cNvPr>
          <p:cNvSpPr>
            <a:spLocks noGrp="1"/>
          </p:cNvSpPr>
          <p:nvPr>
            <p:ph type="body" sz="quarter" idx="18"/>
          </p:nvPr>
        </p:nvSpPr>
        <p:spPr>
          <a:xfrm>
            <a:off x="359999" y="905602"/>
            <a:ext cx="10507869" cy="386934"/>
          </a:xfrm>
        </p:spPr>
        <p:txBody>
          <a:bodyPr wrap="square">
            <a:noAutofit/>
          </a:bodyPr>
          <a:lstStyle/>
          <a:p>
            <a:r>
              <a:rPr lang="en-US" dirty="0"/>
              <a:t>Curriculum planning for every student in every classroom professional learning webinar</a:t>
            </a:r>
          </a:p>
        </p:txBody>
      </p:sp>
      <p:sp>
        <p:nvSpPr>
          <p:cNvPr id="11" name="Text Placeholder 4">
            <a:extLst>
              <a:ext uri="{FF2B5EF4-FFF2-40B4-BE49-F238E27FC236}">
                <a16:creationId xmlns:a16="http://schemas.microsoft.com/office/drawing/2014/main" id="{62356D4E-974F-BF17-7674-F788A18E5233}"/>
              </a:ext>
            </a:extLst>
          </p:cNvPr>
          <p:cNvSpPr>
            <a:spLocks noGrp="1"/>
          </p:cNvSpPr>
          <p:nvPr>
            <p:ph idx="1"/>
          </p:nvPr>
        </p:nvSpPr>
        <p:spPr>
          <a:xfrm>
            <a:off x="360000" y="1620000"/>
            <a:ext cx="11484000" cy="4536000"/>
          </a:xfrm>
        </p:spPr>
        <p:txBody>
          <a:bodyPr>
            <a:normAutofit/>
          </a:bodyPr>
          <a:lstStyle/>
          <a:p>
            <a:pPr marL="0" indent="0" algn="l" rtl="0" fontAlgn="base">
              <a:buNone/>
            </a:pPr>
            <a:r>
              <a:rPr lang="en-AU" sz="1800" b="0" i="0" dirty="0">
                <a:solidFill>
                  <a:srgbClr val="000000"/>
                </a:solidFill>
                <a:effectLst/>
              </a:rPr>
              <a:t>Australian Professional Standards for Teachers</a:t>
            </a:r>
          </a:p>
          <a:p>
            <a:pPr algn="l" rtl="0" fontAlgn="base"/>
            <a:r>
              <a:rPr lang="en-AU" sz="1800" b="0" i="0" dirty="0">
                <a:solidFill>
                  <a:srgbClr val="000000"/>
                </a:solidFill>
                <a:effectLst/>
              </a:rPr>
              <a:t>1.6.2 – Design and implement teaching activities that support the participation and learning of students with disability and address relevant policy and legislative requirements. </a:t>
            </a:r>
          </a:p>
          <a:p>
            <a:pPr algn="l" rtl="0" fontAlgn="base"/>
            <a:r>
              <a:rPr lang="en-AU" sz="1800" b="0" i="0" dirty="0">
                <a:solidFill>
                  <a:srgbClr val="000000"/>
                </a:solidFill>
                <a:effectLst/>
              </a:rPr>
              <a:t>6.3.1 – Participate in learning to update knowledge and practice targeted to professional needs and school and/or system priorities. </a:t>
            </a:r>
          </a:p>
          <a:p>
            <a:pPr algn="l" rtl="0" fontAlgn="base"/>
            <a:r>
              <a:rPr lang="en-AU" sz="1800" b="0" i="0" dirty="0">
                <a:solidFill>
                  <a:srgbClr val="000000"/>
                </a:solidFill>
                <a:effectLst/>
              </a:rPr>
              <a:t>6.3.2 – Contribute to collegial discussions and apply constructive feedback from colleagues to improve professional knowledge and practice. </a:t>
            </a:r>
          </a:p>
        </p:txBody>
      </p:sp>
      <p:sp>
        <p:nvSpPr>
          <p:cNvPr id="12" name="Slide Number Placeholder 5">
            <a:extLst>
              <a:ext uri="{FF2B5EF4-FFF2-40B4-BE49-F238E27FC236}">
                <a16:creationId xmlns:a16="http://schemas.microsoft.com/office/drawing/2014/main" id="{829D17FE-DE33-F87D-5CB7-140E525DFD86}"/>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15</a:t>
            </a:fld>
            <a:endParaRPr lang="en-AU"/>
          </a:p>
        </p:txBody>
      </p:sp>
    </p:spTree>
    <p:extLst>
      <p:ext uri="{BB962C8B-B14F-4D97-AF65-F5344CB8AC3E}">
        <p14:creationId xmlns:p14="http://schemas.microsoft.com/office/powerpoint/2010/main" val="395685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2BB71256-6547-9141-F86C-12519A88784F}"/>
              </a:ext>
            </a:extLst>
          </p:cNvPr>
          <p:cNvSpPr>
            <a:spLocks noGrp="1"/>
          </p:cNvSpPr>
          <p:nvPr>
            <p:ph type="ctrTitle"/>
          </p:nvPr>
        </p:nvSpPr>
        <p:spPr>
          <a:xfrm>
            <a:off x="397185" y="569778"/>
            <a:ext cx="3450928" cy="1711366"/>
          </a:xfrm>
        </p:spPr>
        <p:txBody>
          <a:bodyPr/>
          <a:lstStyle/>
          <a:p>
            <a:pPr>
              <a:lnSpc>
                <a:spcPct val="150000"/>
              </a:lnSpc>
            </a:pPr>
            <a:r>
              <a:rPr lang="en-AU" sz="1800" dirty="0">
                <a:latin typeface="+mn-lt"/>
              </a:rPr>
              <a:t>Joe Allen</a:t>
            </a:r>
            <a:br>
              <a:rPr lang="en-AU" sz="1800" dirty="0">
                <a:latin typeface="+mn-lt"/>
              </a:rPr>
            </a:br>
            <a:r>
              <a:rPr lang="en-AU" sz="1800" dirty="0">
                <a:latin typeface="+mn-lt"/>
              </a:rPr>
              <a:t>Disability Support Coordinator, Inclusion and Wellbeing Directorate</a:t>
            </a:r>
            <a:br>
              <a:rPr lang="en-AU" sz="1800" dirty="0">
                <a:latin typeface="+mn-lt"/>
              </a:rPr>
            </a:br>
            <a:r>
              <a:rPr lang="en-AU" sz="1800" dirty="0">
                <a:latin typeface="+mn-lt"/>
              </a:rPr>
              <a:t> </a:t>
            </a:r>
            <a:br>
              <a:rPr lang="en-AU" sz="1800" dirty="0">
                <a:latin typeface="+mn-lt"/>
              </a:rPr>
            </a:br>
            <a:endParaRPr lang="en-AU" sz="1800" dirty="0">
              <a:latin typeface="+mn-lt"/>
            </a:endParaRPr>
          </a:p>
        </p:txBody>
      </p:sp>
      <p:sp>
        <p:nvSpPr>
          <p:cNvPr id="14" name="Rectangle 13">
            <a:extLst>
              <a:ext uri="{FF2B5EF4-FFF2-40B4-BE49-F238E27FC236}">
                <a16:creationId xmlns:a16="http://schemas.microsoft.com/office/drawing/2014/main" id="{4C49D542-4A49-759D-ADFA-EB4F6D04BFD1}"/>
              </a:ext>
            </a:extLst>
          </p:cNvPr>
          <p:cNvSpPr/>
          <p:nvPr/>
        </p:nvSpPr>
        <p:spPr>
          <a:xfrm>
            <a:off x="397185" y="2573317"/>
            <a:ext cx="3450928" cy="1711366"/>
          </a:xfrm>
          <a:prstGeom prst="rect">
            <a:avLst/>
          </a:prstGeom>
        </p:spPr>
        <p:txBody>
          <a:bodyPr wrap="square">
            <a:spAutoFit/>
          </a:bodyPr>
          <a:lstStyle/>
          <a:p>
            <a:pPr>
              <a:lnSpc>
                <a:spcPct val="150000"/>
              </a:lnSpc>
            </a:pPr>
            <a:r>
              <a:rPr lang="en-AU" sz="1800" dirty="0">
                <a:solidFill>
                  <a:schemeClr val="bg1"/>
                </a:solidFill>
                <a:ea typeface="+mj-ea"/>
                <a:cs typeface="+mj-cs"/>
              </a:rPr>
              <a:t>Carolyn </a:t>
            </a:r>
            <a:r>
              <a:rPr lang="en-AU" sz="1800" dirty="0" err="1">
                <a:solidFill>
                  <a:schemeClr val="bg1"/>
                </a:solidFill>
                <a:ea typeface="+mj-ea"/>
                <a:cs typeface="+mj-cs"/>
              </a:rPr>
              <a:t>Amat</a:t>
            </a:r>
            <a:endParaRPr lang="en-AU" sz="1800" dirty="0">
              <a:solidFill>
                <a:schemeClr val="bg1"/>
              </a:solidFill>
              <a:ea typeface="+mj-ea"/>
              <a:cs typeface="+mj-cs"/>
            </a:endParaRPr>
          </a:p>
          <a:p>
            <a:pPr>
              <a:lnSpc>
                <a:spcPct val="150000"/>
              </a:lnSpc>
            </a:pPr>
            <a:r>
              <a:rPr lang="en-AU" sz="1800" dirty="0">
                <a:solidFill>
                  <a:schemeClr val="bg1"/>
                </a:solidFill>
                <a:ea typeface="+mj-ea"/>
                <a:cs typeface="+mj-cs"/>
              </a:rPr>
              <a:t>Curriculum Implementation Advisor, Curriculum and Reform Directorate</a:t>
            </a:r>
          </a:p>
        </p:txBody>
      </p:sp>
      <p:sp>
        <p:nvSpPr>
          <p:cNvPr id="15" name="Text Placeholder 1">
            <a:extLst>
              <a:ext uri="{FF2B5EF4-FFF2-40B4-BE49-F238E27FC236}">
                <a16:creationId xmlns:a16="http://schemas.microsoft.com/office/drawing/2014/main" id="{0B97655D-128C-EA7C-18E7-8BD1DCC11BC0}"/>
              </a:ext>
            </a:extLst>
          </p:cNvPr>
          <p:cNvSpPr txBox="1">
            <a:spLocks/>
          </p:cNvSpPr>
          <p:nvPr/>
        </p:nvSpPr>
        <p:spPr>
          <a:xfrm>
            <a:off x="397185" y="5241611"/>
            <a:ext cx="3450928" cy="720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bg1"/>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Education for learners with disability</a:t>
            </a:r>
          </a:p>
        </p:txBody>
      </p:sp>
      <p:pic>
        <p:nvPicPr>
          <p:cNvPr id="16" name="Picture Placeholder 17">
            <a:extLst>
              <a:ext uri="{FF2B5EF4-FFF2-40B4-BE49-F238E27FC236}">
                <a16:creationId xmlns:a16="http://schemas.microsoft.com/office/drawing/2014/main" id="{5557E709-72ED-C65B-1700-A3CF3A6E0A2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4284617" y="0"/>
            <a:ext cx="6558009" cy="6858000"/>
          </a:xfrm>
        </p:spPr>
      </p:pic>
    </p:spTree>
    <p:extLst>
      <p:ext uri="{BB962C8B-B14F-4D97-AF65-F5344CB8AC3E}">
        <p14:creationId xmlns:p14="http://schemas.microsoft.com/office/powerpoint/2010/main" val="424232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593B221E-BC2D-0EBE-CA08-A130D0BDF2FE}"/>
              </a:ext>
            </a:extLst>
          </p:cNvPr>
          <p:cNvSpPr>
            <a:spLocks noGrp="1"/>
          </p:cNvSpPr>
          <p:nvPr>
            <p:ph type="title"/>
          </p:nvPr>
        </p:nvSpPr>
        <p:spPr>
          <a:xfrm>
            <a:off x="5400000" y="360000"/>
            <a:ext cx="5400000" cy="1008000"/>
          </a:xfrm>
        </p:spPr>
        <p:txBody>
          <a:bodyPr/>
          <a:lstStyle/>
          <a:p>
            <a:r>
              <a:rPr lang="en-US" dirty="0"/>
              <a:t>Acknowledgement of Country</a:t>
            </a:r>
          </a:p>
        </p:txBody>
      </p:sp>
      <p:sp>
        <p:nvSpPr>
          <p:cNvPr id="12" name="Text Placeholder 4">
            <a:extLst>
              <a:ext uri="{FF2B5EF4-FFF2-40B4-BE49-F238E27FC236}">
                <a16:creationId xmlns:a16="http://schemas.microsoft.com/office/drawing/2014/main" id="{2D3AC3C1-C2EF-07E2-935F-179251C652AB}"/>
              </a:ext>
            </a:extLst>
          </p:cNvPr>
          <p:cNvSpPr>
            <a:spLocks noGrp="1"/>
          </p:cNvSpPr>
          <p:nvPr>
            <p:ph type="body" sz="quarter" idx="14"/>
          </p:nvPr>
        </p:nvSpPr>
        <p:spPr>
          <a:xfrm>
            <a:off x="5400000" y="1800225"/>
            <a:ext cx="6408000" cy="3437981"/>
          </a:xfrm>
        </p:spPr>
        <p:txBody>
          <a:bodyPr/>
          <a:lstStyle/>
          <a:p>
            <a:pPr algn="l" rtl="0" fontAlgn="base"/>
            <a:r>
              <a:rPr lang="en-AU" sz="1800" b="0" i="0" dirty="0">
                <a:effectLst/>
              </a:rPr>
              <a:t>We acknowledge the many diverse Aboriginal Nations and language groups of NSW and pay respect to the Lands, Skies and Waters of these Nations, and to the many Ancestors who have shaped and nurtured Country.  </a:t>
            </a:r>
            <a:endParaRPr lang="en-AU" b="0" i="0" dirty="0">
              <a:effectLst/>
            </a:endParaRPr>
          </a:p>
          <a:p>
            <a:pPr algn="l" rtl="0" fontAlgn="base"/>
            <a:r>
              <a:rPr lang="en-AU" sz="1800" b="0" i="0" dirty="0">
                <a:effectLst/>
              </a:rPr>
              <a:t>We honour the Elders, the custodians of Country, and the future generations who have a responsibility to continue the legacy of Elders and Ancestors. </a:t>
            </a:r>
            <a:endParaRPr lang="en-AU" b="0" i="0" dirty="0">
              <a:effectLst/>
            </a:endParaRPr>
          </a:p>
          <a:p>
            <a:endParaRPr lang="en-US" dirty="0"/>
          </a:p>
        </p:txBody>
      </p:sp>
      <p:sp>
        <p:nvSpPr>
          <p:cNvPr id="13" name="Text Placeholder 7">
            <a:extLst>
              <a:ext uri="{FF2B5EF4-FFF2-40B4-BE49-F238E27FC236}">
                <a16:creationId xmlns:a16="http://schemas.microsoft.com/office/drawing/2014/main" id="{2B5012FD-BD73-AA36-3752-B8D8F1348FB6}"/>
              </a:ext>
            </a:extLst>
          </p:cNvPr>
          <p:cNvSpPr>
            <a:spLocks noGrp="1"/>
          </p:cNvSpPr>
          <p:nvPr>
            <p:ph type="body" sz="quarter" idx="15"/>
          </p:nvPr>
        </p:nvSpPr>
        <p:spPr>
          <a:xfrm>
            <a:off x="5400001" y="5533533"/>
            <a:ext cx="6407999" cy="789741"/>
          </a:xfrm>
        </p:spPr>
        <p:txBody>
          <a:bodyPr/>
          <a:lstStyle/>
          <a:p>
            <a:pPr>
              <a:lnSpc>
                <a:spcPct val="100000"/>
              </a:lnSpc>
            </a:pPr>
            <a:r>
              <a:rPr lang="en-AU" sz="1200" dirty="0"/>
              <a:t>This artwork was created by Suzanna </a:t>
            </a:r>
            <a:r>
              <a:rPr lang="en-AU" sz="1200" dirty="0" err="1"/>
              <a:t>Bulai</a:t>
            </a:r>
            <a:r>
              <a:rPr lang="en-AU" sz="1200" dirty="0"/>
              <a:t>, a student at Boggabilla Central School which is on </a:t>
            </a:r>
            <a:r>
              <a:rPr lang="en-AU" sz="1200" dirty="0" err="1"/>
              <a:t>Gamilaraay</a:t>
            </a:r>
            <a:r>
              <a:rPr lang="en-AU" sz="1200" dirty="0"/>
              <a:t> Country near the Queensland border in the north east of NSW. The artwork expresses the themes of community, school, friendship and family. Image © State of New South Wales (Department of Education) 2022.</a:t>
            </a:r>
          </a:p>
        </p:txBody>
      </p:sp>
      <p:pic>
        <p:nvPicPr>
          <p:cNvPr id="14" name="Picture Placeholder 13">
            <a:extLst>
              <a:ext uri="{FF2B5EF4-FFF2-40B4-BE49-F238E27FC236}">
                <a16:creationId xmlns:a16="http://schemas.microsoft.com/office/drawing/2014/main" id="{2626318D-AB98-051F-97EC-605B8945F78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5400" y="0"/>
            <a:ext cx="5040000" cy="6858000"/>
          </a:xfrm>
        </p:spPr>
      </p:pic>
    </p:spTree>
    <p:extLst>
      <p:ext uri="{BB962C8B-B14F-4D97-AF65-F5344CB8AC3E}">
        <p14:creationId xmlns:p14="http://schemas.microsoft.com/office/powerpoint/2010/main" val="356414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EDFD"/>
        </a:solidFill>
        <a:effectLst/>
      </p:bgPr>
    </p:bg>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28CF5057-DE4D-03C8-06DA-B2D3FDF6504B}"/>
              </a:ext>
            </a:extLst>
          </p:cNvPr>
          <p:cNvSpPr>
            <a:spLocks noGrp="1"/>
          </p:cNvSpPr>
          <p:nvPr>
            <p:ph type="title"/>
          </p:nvPr>
        </p:nvSpPr>
        <p:spPr>
          <a:xfrm>
            <a:off x="360000" y="360000"/>
            <a:ext cx="10080000" cy="545601"/>
          </a:xfrm>
        </p:spPr>
        <p:txBody>
          <a:bodyPr/>
          <a:lstStyle/>
          <a:p>
            <a:r>
              <a:rPr lang="en-US" dirty="0"/>
              <a:t>Webinar structure</a:t>
            </a:r>
          </a:p>
        </p:txBody>
      </p:sp>
      <p:sp>
        <p:nvSpPr>
          <p:cNvPr id="11" name="Text Placeholder 3">
            <a:extLst>
              <a:ext uri="{FF2B5EF4-FFF2-40B4-BE49-F238E27FC236}">
                <a16:creationId xmlns:a16="http://schemas.microsoft.com/office/drawing/2014/main" id="{60323861-481E-D8B5-26ED-6FE94E48BC71}"/>
              </a:ext>
            </a:extLst>
          </p:cNvPr>
          <p:cNvSpPr>
            <a:spLocks noGrp="1"/>
          </p:cNvSpPr>
          <p:nvPr>
            <p:ph type="body" sz="quarter" idx="18"/>
          </p:nvPr>
        </p:nvSpPr>
        <p:spPr>
          <a:xfrm>
            <a:off x="360000" y="982520"/>
            <a:ext cx="10080000" cy="310015"/>
          </a:xfrm>
        </p:spPr>
        <p:txBody>
          <a:bodyPr/>
          <a:lstStyle/>
          <a:p>
            <a:r>
              <a:rPr lang="en-US" dirty="0"/>
              <a:t>Curriculum planning for every student in every classroom professional learning</a:t>
            </a:r>
          </a:p>
        </p:txBody>
      </p:sp>
      <p:graphicFrame>
        <p:nvGraphicFramePr>
          <p:cNvPr id="12" name="Content Placeholder 6" descr="Write an accurate and equivalent text description  that provides the same content and function as this item. See http://diagramcenter.org/table-of-contents-2.html ">
            <a:extLst>
              <a:ext uri="{FF2B5EF4-FFF2-40B4-BE49-F238E27FC236}">
                <a16:creationId xmlns:a16="http://schemas.microsoft.com/office/drawing/2014/main" id="{5C38585A-6E2B-D1FB-EA3A-E2875D751DF3}"/>
              </a:ext>
            </a:extLst>
          </p:cNvPr>
          <p:cNvGraphicFramePr>
            <a:graphicFrameLocks/>
          </p:cNvGraphicFramePr>
          <p:nvPr>
            <p:extLst>
              <p:ext uri="{D42A27DB-BD31-4B8C-83A1-F6EECF244321}">
                <p14:modId xmlns:p14="http://schemas.microsoft.com/office/powerpoint/2010/main" val="1451396707"/>
              </p:ext>
            </p:extLst>
          </p:nvPr>
        </p:nvGraphicFramePr>
        <p:xfrm>
          <a:off x="355451" y="1583861"/>
          <a:ext cx="10862678" cy="4461574"/>
        </p:xfrm>
        <a:graphic>
          <a:graphicData uri="http://schemas.openxmlformats.org/drawingml/2006/table">
            <a:tbl>
              <a:tblPr firstRow="1">
                <a:tableStyleId>{3B4B98B0-60AC-42C2-AFA5-B58CD77FA1E5}</a:tableStyleId>
              </a:tblPr>
              <a:tblGrid>
                <a:gridCol w="8847862">
                  <a:extLst>
                    <a:ext uri="{9D8B030D-6E8A-4147-A177-3AD203B41FA5}">
                      <a16:colId xmlns:a16="http://schemas.microsoft.com/office/drawing/2014/main" val="20000"/>
                    </a:ext>
                  </a:extLst>
                </a:gridCol>
                <a:gridCol w="2014816">
                  <a:extLst>
                    <a:ext uri="{9D8B030D-6E8A-4147-A177-3AD203B41FA5}">
                      <a16:colId xmlns:a16="http://schemas.microsoft.com/office/drawing/2014/main" val="20001"/>
                    </a:ext>
                  </a:extLst>
                </a:gridCol>
              </a:tblGrid>
              <a:tr h="388489">
                <a:tc>
                  <a:txBody>
                    <a:bodyPr/>
                    <a:lstStyle/>
                    <a:p>
                      <a:pPr algn="l"/>
                      <a:r>
                        <a:rPr lang="en-AU" b="1" dirty="0">
                          <a:solidFill>
                            <a:schemeClr val="bg1"/>
                          </a:solidFill>
                          <a:latin typeface="+mn-lt"/>
                          <a:cs typeface="Arial" panose="020B0604020202020204" pitchFamily="34" charset="0"/>
                        </a:rPr>
                        <a:t>Item</a:t>
                      </a:r>
                    </a:p>
                  </a:txBody>
                  <a:tcPr anchor="ctr">
                    <a:lnL>
                      <a:noFill/>
                    </a:lnL>
                    <a:lnR>
                      <a:noFill/>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AU" b="1" dirty="0">
                          <a:solidFill>
                            <a:schemeClr val="bg1"/>
                          </a:solidFill>
                          <a:latin typeface="+mn-lt"/>
                          <a:cs typeface="Arial" panose="020B0604020202020204" pitchFamily="34" charset="0"/>
                        </a:rPr>
                        <a:t>Timing</a:t>
                      </a:r>
                    </a:p>
                  </a:txBody>
                  <a:tcPr anchor="ctr">
                    <a:lnL>
                      <a:noFill/>
                    </a:lnL>
                    <a:lnR>
                      <a:noFill/>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96726917"/>
                  </a:ext>
                </a:extLst>
              </a:tr>
              <a:tr h="388489">
                <a:tc>
                  <a:txBody>
                    <a:bodyPr/>
                    <a:lstStyle/>
                    <a:p>
                      <a:pPr algn="l">
                        <a:lnSpc>
                          <a:spcPct val="150000"/>
                        </a:lnSpc>
                      </a:pPr>
                      <a:r>
                        <a:rPr lang="en-AU" dirty="0">
                          <a:solidFill>
                            <a:schemeClr val="tx1"/>
                          </a:solidFill>
                          <a:latin typeface="+mn-lt"/>
                          <a:cs typeface="Arial" panose="020B0604020202020204" pitchFamily="34" charset="0"/>
                        </a:rPr>
                        <a:t>Acknowledgement of Country and introduction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pPr>
                      <a:r>
                        <a:rPr lang="en-AU" dirty="0">
                          <a:solidFill>
                            <a:schemeClr val="tx1"/>
                          </a:solidFill>
                          <a:latin typeface="+mn-lt"/>
                          <a:cs typeface="Arial" panose="020B0604020202020204" pitchFamily="34" charset="0"/>
                        </a:rPr>
                        <a:t>1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Challenge –  the diversity of learners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4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PL module – Celebrating and planning for diverse student needs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15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Reflection and discussion – part 1</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10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7027839"/>
                  </a:ext>
                </a:extLst>
              </a:tr>
              <a:tr h="388489">
                <a:tc>
                  <a:txBody>
                    <a:bodyPr/>
                    <a:lstStyle/>
                    <a:p>
                      <a:pPr marL="0" marR="0" lvl="0" indent="0" algn="l" rtl="0" eaLnBrk="1" fontAlgn="auto" latinLnBrk="0" hangingPunct="1">
                        <a:lnSpc>
                          <a:spcPct val="150000"/>
                        </a:lnSpc>
                        <a:spcBef>
                          <a:spcPts val="0"/>
                        </a:spcBef>
                        <a:spcAft>
                          <a:spcPts val="0"/>
                        </a:spcAft>
                        <a:buClrTx/>
                        <a:buSzTx/>
                        <a:buFontTx/>
                        <a:buNone/>
                      </a:pPr>
                      <a:r>
                        <a:rPr lang="en-AU" dirty="0">
                          <a:solidFill>
                            <a:schemeClr val="tx1"/>
                          </a:solidFill>
                          <a:latin typeface="+mn-lt"/>
                          <a:cs typeface="Arial"/>
                        </a:rPr>
                        <a:t>Supporting our learners with disability?</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5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1393163"/>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PL module – Engaging learners with disability</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10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4312022"/>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Reflection and discussion – part 2</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10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Next steps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5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Additional resources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extra time</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5219383"/>
                  </a:ext>
                </a:extLst>
              </a:tr>
            </a:tbl>
          </a:graphicData>
        </a:graphic>
      </p:graphicFrame>
      <p:sp>
        <p:nvSpPr>
          <p:cNvPr id="13" name="Slide Number Placeholder 6">
            <a:extLst>
              <a:ext uri="{FF2B5EF4-FFF2-40B4-BE49-F238E27FC236}">
                <a16:creationId xmlns:a16="http://schemas.microsoft.com/office/drawing/2014/main" id="{EE8BE387-3747-B5A1-0CA5-9B8E1B987DA4}"/>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53F625F3-B677-4D46-AEB5-DC449A9DF797}" type="slidenum">
              <a:rPr lang="en-AU" smtClean="0"/>
              <a:pPr/>
              <a:t>4</a:t>
            </a:fld>
            <a:endParaRPr lang="en-AU" dirty="0"/>
          </a:p>
        </p:txBody>
      </p:sp>
    </p:spTree>
    <p:extLst>
      <p:ext uri="{BB962C8B-B14F-4D97-AF65-F5344CB8AC3E}">
        <p14:creationId xmlns:p14="http://schemas.microsoft.com/office/powerpoint/2010/main" val="403230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AA2CD3-D4F7-E4FB-6CF7-2317F368D0A2}"/>
              </a:ext>
            </a:extLst>
          </p:cNvPr>
          <p:cNvSpPr>
            <a:spLocks noGrp="1"/>
          </p:cNvSpPr>
          <p:nvPr>
            <p:ph type="title"/>
          </p:nvPr>
        </p:nvSpPr>
        <p:spPr>
          <a:xfrm>
            <a:off x="360000" y="360000"/>
            <a:ext cx="10080000" cy="545601"/>
          </a:xfrm>
        </p:spPr>
        <p:txBody>
          <a:bodyPr/>
          <a:lstStyle/>
          <a:p>
            <a:r>
              <a:rPr lang="en-US" dirty="0">
                <a:cs typeface="Arial"/>
              </a:rPr>
              <a:t>NSW Curriculum reform</a:t>
            </a:r>
            <a:endParaRPr lang="en-US" dirty="0"/>
          </a:p>
        </p:txBody>
      </p:sp>
      <p:sp>
        <p:nvSpPr>
          <p:cNvPr id="7" name="Text Placeholder 4">
            <a:extLst>
              <a:ext uri="{FF2B5EF4-FFF2-40B4-BE49-F238E27FC236}">
                <a16:creationId xmlns:a16="http://schemas.microsoft.com/office/drawing/2014/main" id="{852F353A-16B6-99A8-C18F-46B968261D8F}"/>
              </a:ext>
            </a:extLst>
          </p:cNvPr>
          <p:cNvSpPr>
            <a:spLocks noGrp="1"/>
          </p:cNvSpPr>
          <p:nvPr>
            <p:ph type="body" sz="quarter" idx="18"/>
          </p:nvPr>
        </p:nvSpPr>
        <p:spPr>
          <a:xfrm>
            <a:off x="360000" y="982520"/>
            <a:ext cx="10080000" cy="545601"/>
          </a:xfrm>
        </p:spPr>
        <p:txBody>
          <a:bodyPr vert="horz" wrap="square" lIns="0" tIns="45720" rIns="91440" bIns="45720" rtlCol="0" anchor="t">
            <a:noAutofit/>
          </a:bodyPr>
          <a:lstStyle/>
          <a:p>
            <a:pPr>
              <a:spcAft>
                <a:spcPts val="0"/>
              </a:spcAft>
            </a:pPr>
            <a:r>
              <a:rPr lang="en-US" dirty="0"/>
              <a:t>Streamlining and strengthening curriculum planning</a:t>
            </a:r>
          </a:p>
        </p:txBody>
      </p:sp>
      <p:sp>
        <p:nvSpPr>
          <p:cNvPr id="8" name="Text Placeholder 5">
            <a:extLst>
              <a:ext uri="{FF2B5EF4-FFF2-40B4-BE49-F238E27FC236}">
                <a16:creationId xmlns:a16="http://schemas.microsoft.com/office/drawing/2014/main" id="{F9A11FB4-E959-926A-8D05-C3AC386977F6}"/>
              </a:ext>
            </a:extLst>
          </p:cNvPr>
          <p:cNvSpPr>
            <a:spLocks noGrp="1"/>
          </p:cNvSpPr>
          <p:nvPr>
            <p:ph idx="1"/>
          </p:nvPr>
        </p:nvSpPr>
        <p:spPr>
          <a:xfrm>
            <a:off x="360000" y="1620000"/>
            <a:ext cx="11484000" cy="3461451"/>
          </a:xfrm>
        </p:spPr>
        <p:txBody>
          <a:bodyPr vert="horz" lIns="91440" tIns="45720" rIns="91440" bIns="45720" rtlCol="0" anchor="t">
            <a:normAutofit/>
          </a:bodyPr>
          <a:lstStyle/>
          <a:p>
            <a:r>
              <a:rPr lang="en-US" sz="1800" dirty="0">
                <a:cs typeface="Arial"/>
              </a:rPr>
              <a:t>All NSW teachers will be developing new teaching and learning programs.</a:t>
            </a:r>
            <a:endParaRPr lang="en-US" sz="1800" dirty="0"/>
          </a:p>
          <a:p>
            <a:r>
              <a:rPr lang="en-US" sz="1800" dirty="0">
                <a:cs typeface="Arial"/>
              </a:rPr>
              <a:t>This professional learning presents aligned, coherent advice from the department's expert teams:</a:t>
            </a:r>
          </a:p>
          <a:p>
            <a:pPr marL="285750" lvl="1" indent="-285750">
              <a:buFont typeface="Arial" panose="020B0604020202020204" pitchFamily="34" charset="0"/>
              <a:buChar char="•"/>
            </a:pPr>
            <a:r>
              <a:rPr lang="en-US" b="0" dirty="0">
                <a:cs typeface="Arial"/>
              </a:rPr>
              <a:t>Aboriginal Outcomes and Partnerships</a:t>
            </a:r>
          </a:p>
          <a:p>
            <a:pPr marL="285750" lvl="1" indent="-285750">
              <a:buFont typeface="Arial" panose="020B0604020202020204" pitchFamily="34" charset="0"/>
              <a:buChar char="•"/>
            </a:pPr>
            <a:r>
              <a:rPr lang="en-US" b="0" dirty="0">
                <a:cs typeface="Arial"/>
              </a:rPr>
              <a:t>Curriculum and Reform (including High potential and gifted education)</a:t>
            </a:r>
          </a:p>
          <a:p>
            <a:pPr marL="285750" lvl="3" indent="-285750"/>
            <a:r>
              <a:rPr lang="en-US" b="0" dirty="0">
                <a:cs typeface="Arial"/>
              </a:rPr>
              <a:t>Inclusion and Wellbeing (including Inclusive Education and Disability Strategy)</a:t>
            </a:r>
          </a:p>
          <a:p>
            <a:pPr marL="285750" lvl="1" indent="-285750">
              <a:buFont typeface="Arial" panose="020B0604020202020204" pitchFamily="34" charset="0"/>
              <a:buChar char="•"/>
            </a:pPr>
            <a:r>
              <a:rPr lang="en-US" b="0" dirty="0">
                <a:cs typeface="Arial"/>
              </a:rPr>
              <a:t>Multicultural Education (including English as an additional language or dialect).</a:t>
            </a:r>
            <a:endParaRPr lang="en-US" dirty="0">
              <a:cs typeface="Arial"/>
            </a:endParaRPr>
          </a:p>
          <a:p>
            <a:pPr marL="0" indent="0">
              <a:buNone/>
            </a:pPr>
            <a:endParaRPr lang="en-US" dirty="0">
              <a:cs typeface="Arial"/>
            </a:endParaRPr>
          </a:p>
        </p:txBody>
      </p:sp>
      <p:pic>
        <p:nvPicPr>
          <p:cNvPr id="9" name="Picture 8">
            <a:extLst>
              <a:ext uri="{FF2B5EF4-FFF2-40B4-BE49-F238E27FC236}">
                <a16:creationId xmlns:a16="http://schemas.microsoft.com/office/drawing/2014/main" id="{EF4EE39E-56FB-DE19-47A4-470C241664AC}"/>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3324"/>
          <a:stretch/>
        </p:blipFill>
        <p:spPr bwMode="auto">
          <a:xfrm>
            <a:off x="1138432" y="4941257"/>
            <a:ext cx="9704133" cy="166474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a:extLst>
              <a:ext uri="{FF2B5EF4-FFF2-40B4-BE49-F238E27FC236}">
                <a16:creationId xmlns:a16="http://schemas.microsoft.com/office/drawing/2014/main" id="{C91D7A6F-45ED-B8F0-5DDA-2E01EA2C07E3}"/>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53F625F3-B677-4D46-AEB5-DC449A9DF797}" type="slidenum">
              <a:rPr lang="en-AU" dirty="0" smtClean="0"/>
              <a:pPr/>
              <a:t>5</a:t>
            </a:fld>
            <a:endParaRPr lang="en-AU"/>
          </a:p>
        </p:txBody>
      </p:sp>
    </p:spTree>
    <p:extLst>
      <p:ext uri="{BB962C8B-B14F-4D97-AF65-F5344CB8AC3E}">
        <p14:creationId xmlns:p14="http://schemas.microsoft.com/office/powerpoint/2010/main" val="313817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8B9EC8-07D6-67CD-3953-46C3AF191A15}"/>
              </a:ext>
            </a:extLst>
          </p:cNvPr>
          <p:cNvSpPr>
            <a:spLocks noGrp="1"/>
          </p:cNvSpPr>
          <p:nvPr>
            <p:ph type="title"/>
          </p:nvPr>
        </p:nvSpPr>
        <p:spPr>
          <a:xfrm>
            <a:off x="359999" y="360000"/>
            <a:ext cx="10764001" cy="545601"/>
          </a:xfrm>
        </p:spPr>
        <p:txBody>
          <a:bodyPr wrap="square" anchor="ctr">
            <a:normAutofit/>
          </a:bodyPr>
          <a:lstStyle/>
          <a:p>
            <a:r>
              <a:rPr lang="en-US" dirty="0"/>
              <a:t>Curriculum planning K–12</a:t>
            </a:r>
          </a:p>
        </p:txBody>
      </p:sp>
      <p:sp>
        <p:nvSpPr>
          <p:cNvPr id="10" name="Text Placeholder 3">
            <a:extLst>
              <a:ext uri="{FF2B5EF4-FFF2-40B4-BE49-F238E27FC236}">
                <a16:creationId xmlns:a16="http://schemas.microsoft.com/office/drawing/2014/main" id="{27A6E671-EF4A-FA20-3F2D-9CD661E6CDD8}"/>
              </a:ext>
            </a:extLst>
          </p:cNvPr>
          <p:cNvSpPr>
            <a:spLocks noGrp="1"/>
          </p:cNvSpPr>
          <p:nvPr>
            <p:ph type="body" sz="quarter" idx="18"/>
          </p:nvPr>
        </p:nvSpPr>
        <p:spPr>
          <a:xfrm>
            <a:off x="360000" y="982520"/>
            <a:ext cx="10080000" cy="310015"/>
          </a:xfrm>
        </p:spPr>
        <p:txBody>
          <a:bodyPr wrap="square">
            <a:noAutofit/>
          </a:bodyPr>
          <a:lstStyle/>
          <a:p>
            <a:r>
              <a:rPr lang="en-US" dirty="0"/>
              <a:t>Every student in every classroom</a:t>
            </a:r>
          </a:p>
        </p:txBody>
      </p:sp>
      <p:sp>
        <p:nvSpPr>
          <p:cNvPr id="11" name="Text Placeholder 4">
            <a:extLst>
              <a:ext uri="{FF2B5EF4-FFF2-40B4-BE49-F238E27FC236}">
                <a16:creationId xmlns:a16="http://schemas.microsoft.com/office/drawing/2014/main" id="{7B066FAC-3E96-CC14-C40E-E8CFFFD50C11}"/>
              </a:ext>
            </a:extLst>
          </p:cNvPr>
          <p:cNvSpPr>
            <a:spLocks noGrp="1"/>
          </p:cNvSpPr>
          <p:nvPr>
            <p:ph idx="1"/>
          </p:nvPr>
        </p:nvSpPr>
        <p:spPr>
          <a:xfrm>
            <a:off x="360001" y="1620000"/>
            <a:ext cx="6014674" cy="4536000"/>
          </a:xfrm>
        </p:spPr>
        <p:txBody>
          <a:bodyPr>
            <a:normAutofit/>
          </a:bodyPr>
          <a:lstStyle/>
          <a:p>
            <a:pPr marL="0" indent="0" rtl="0" fontAlgn="base">
              <a:buNone/>
            </a:pPr>
            <a:r>
              <a:rPr lang="en-AU" b="0" i="0" u="none" strike="noStrike" dirty="0">
                <a:effectLst/>
              </a:rPr>
              <a:t>Background</a:t>
            </a:r>
          </a:p>
          <a:p>
            <a:pPr marL="0" indent="0" rtl="0" fontAlgn="base">
              <a:buNone/>
            </a:pPr>
            <a:r>
              <a:rPr lang="en-AU" b="0" i="0" u="none" strike="noStrike" dirty="0">
                <a:effectLst/>
              </a:rPr>
              <a:t>In all NSW classrooms, there is a diverse range of students, including students with disability, high potential and gifted students, Aboriginal students and students who are learning English as an additional language or dialect.</a:t>
            </a:r>
            <a:endParaRPr lang="en-AU" b="0" i="0" dirty="0">
              <a:effectLst/>
            </a:endParaRPr>
          </a:p>
          <a:p>
            <a:pPr marL="0" indent="0" rtl="0" fontAlgn="base">
              <a:buNone/>
            </a:pPr>
            <a:r>
              <a:rPr lang="en-AU" b="0" i="0" u="none" strike="noStrike" dirty="0">
                <a:effectLst/>
              </a:rPr>
              <a:t>Some students may identify with more than one of these groups, or even all of them.</a:t>
            </a:r>
            <a:endParaRPr lang="en-US" b="0" i="0" dirty="0">
              <a:effectLst/>
            </a:endParaRPr>
          </a:p>
          <a:p>
            <a:pPr marL="0" indent="0">
              <a:buNone/>
            </a:pPr>
            <a:endParaRPr lang="en-AU" dirty="0"/>
          </a:p>
        </p:txBody>
      </p:sp>
      <p:pic>
        <p:nvPicPr>
          <p:cNvPr id="12" name="Picture 2">
            <a:extLst>
              <a:ext uri="{FF2B5EF4-FFF2-40B4-BE49-F238E27FC236}">
                <a16:creationId xmlns:a16="http://schemas.microsoft.com/office/drawing/2014/main" id="{63F5C333-7DF6-23F4-114E-954CA4BF95A6}"/>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05749" y="2603527"/>
            <a:ext cx="5276356" cy="2459349"/>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a:extLst>
              <a:ext uri="{FF2B5EF4-FFF2-40B4-BE49-F238E27FC236}">
                <a16:creationId xmlns:a16="http://schemas.microsoft.com/office/drawing/2014/main" id="{B5B069A9-189B-93D7-0D56-70C135A4190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6</a:t>
            </a:fld>
            <a:endParaRPr lang="en-AU" dirty="0"/>
          </a:p>
        </p:txBody>
      </p:sp>
    </p:spTree>
    <p:extLst>
      <p:ext uri="{BB962C8B-B14F-4D97-AF65-F5344CB8AC3E}">
        <p14:creationId xmlns:p14="http://schemas.microsoft.com/office/powerpoint/2010/main" val="349689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5DB9BF-85C6-6A11-AF04-A712580E7D26}"/>
              </a:ext>
            </a:extLst>
          </p:cNvPr>
          <p:cNvSpPr>
            <a:spLocks noGrp="1"/>
          </p:cNvSpPr>
          <p:nvPr>
            <p:ph type="title"/>
          </p:nvPr>
        </p:nvSpPr>
        <p:spPr>
          <a:xfrm>
            <a:off x="360000" y="235873"/>
            <a:ext cx="10080000" cy="776469"/>
          </a:xfrm>
        </p:spPr>
        <p:txBody>
          <a:bodyPr wrap="square" anchor="ctr">
            <a:noAutofit/>
          </a:bodyPr>
          <a:lstStyle/>
          <a:p>
            <a:r>
              <a:rPr lang="en-US" dirty="0"/>
              <a:t>Curriculum planning for every student K-12</a:t>
            </a:r>
          </a:p>
        </p:txBody>
      </p:sp>
      <p:sp>
        <p:nvSpPr>
          <p:cNvPr id="7" name="Text Placeholder 4">
            <a:extLst>
              <a:ext uri="{FF2B5EF4-FFF2-40B4-BE49-F238E27FC236}">
                <a16:creationId xmlns:a16="http://schemas.microsoft.com/office/drawing/2014/main" id="{8FF640DF-9AB8-6E6F-4D03-B3FCE3CD943B}"/>
              </a:ext>
            </a:extLst>
          </p:cNvPr>
          <p:cNvSpPr>
            <a:spLocks noGrp="1"/>
          </p:cNvSpPr>
          <p:nvPr>
            <p:ph type="body" sz="quarter" idx="18"/>
          </p:nvPr>
        </p:nvSpPr>
        <p:spPr>
          <a:xfrm>
            <a:off x="360000" y="922617"/>
            <a:ext cx="10080000" cy="427703"/>
          </a:xfrm>
        </p:spPr>
        <p:txBody>
          <a:bodyPr>
            <a:normAutofit/>
          </a:bodyPr>
          <a:lstStyle/>
          <a:p>
            <a:r>
              <a:rPr lang="en-US" dirty="0"/>
              <a:t>Professional learning resources</a:t>
            </a:r>
          </a:p>
        </p:txBody>
      </p:sp>
      <p:sp>
        <p:nvSpPr>
          <p:cNvPr id="8" name="Text Placeholder 3">
            <a:extLst>
              <a:ext uri="{FF2B5EF4-FFF2-40B4-BE49-F238E27FC236}">
                <a16:creationId xmlns:a16="http://schemas.microsoft.com/office/drawing/2014/main" id="{7C8B4418-6F1E-3C25-5CB7-82B0C8FF375F}"/>
              </a:ext>
            </a:extLst>
          </p:cNvPr>
          <p:cNvSpPr txBox="1">
            <a:spLocks/>
          </p:cNvSpPr>
          <p:nvPr/>
        </p:nvSpPr>
        <p:spPr>
          <a:xfrm>
            <a:off x="360000" y="1546870"/>
            <a:ext cx="6288995" cy="4472650"/>
          </a:xfrm>
          <a:prstGeom prst="rect">
            <a:avLst/>
          </a:prstGeom>
        </p:spPr>
        <p:txBody>
          <a:bodyPr wrap="square">
            <a:normAutofit fontScale="92500" lnSpcReduction="10000"/>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AU" dirty="0"/>
              <a:t>Find curriculum planning advice, strategies and resources for teachers and learn more about the microlearning modules. </a:t>
            </a:r>
            <a:endParaRPr lang="en-US" dirty="0"/>
          </a:p>
          <a:p>
            <a:pPr marL="285750" indent="-285750">
              <a:lnSpc>
                <a:spcPct val="160000"/>
              </a:lnSpc>
              <a:buFont typeface="Arial" panose="020B0604020202020204" pitchFamily="34" charset="0"/>
              <a:buChar char="•"/>
            </a:pPr>
            <a:r>
              <a:rPr lang="en-AU" dirty="0">
                <a:hlinkClick r:id="rId3"/>
              </a:rPr>
              <a:t>Curriculum planning for every student in every classroom professional learning (AC00180) </a:t>
            </a:r>
            <a:r>
              <a:rPr lang="en-AU" dirty="0"/>
              <a:t>– (NESA Accredited PD) microlearning available in MyPL .</a:t>
            </a:r>
          </a:p>
          <a:p>
            <a:pPr marL="285750" indent="-285750">
              <a:lnSpc>
                <a:spcPct val="160000"/>
              </a:lnSpc>
              <a:buFont typeface="Arial" panose="020B0604020202020204" pitchFamily="34" charset="0"/>
              <a:buChar char="•"/>
            </a:pPr>
            <a:r>
              <a:rPr lang="en-AU" dirty="0">
                <a:hlinkClick r:id="rId4"/>
              </a:rPr>
              <a:t>Curriculum planning for every student </a:t>
            </a:r>
            <a:r>
              <a:rPr lang="en-AU" dirty="0"/>
              <a:t>– Resources and professional learning to assist in planning, programming and assessing from K-12.</a:t>
            </a:r>
          </a:p>
          <a:p>
            <a:endParaRPr lang="en-US" dirty="0"/>
          </a:p>
        </p:txBody>
      </p:sp>
      <p:pic>
        <p:nvPicPr>
          <p:cNvPr id="9" name="Picture 2">
            <a:extLst>
              <a:ext uri="{FF2B5EF4-FFF2-40B4-BE49-F238E27FC236}">
                <a16:creationId xmlns:a16="http://schemas.microsoft.com/office/drawing/2014/main" id="{1D52D0BB-03D4-4ACA-B240-42BFC4AC8D10}"/>
              </a:ext>
              <a:ext uri="{C183D7F6-B498-43B3-948B-1728B52AA6E4}">
                <adec:decorative xmlns:adec="http://schemas.microsoft.com/office/drawing/2017/decorative" val="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36376" y="2326217"/>
            <a:ext cx="5060023" cy="2878786"/>
          </a:xfrm>
          <a:prstGeom prst="rect">
            <a:avLst/>
          </a:prstGeom>
        </p:spPr>
      </p:pic>
      <p:sp>
        <p:nvSpPr>
          <p:cNvPr id="10" name="Slide Number Placeholder 5">
            <a:extLst>
              <a:ext uri="{FF2B5EF4-FFF2-40B4-BE49-F238E27FC236}">
                <a16:creationId xmlns:a16="http://schemas.microsoft.com/office/drawing/2014/main" id="{80A17A53-A93C-EDA3-CD6D-19F1C372B941}"/>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53F625F3-B677-4D46-AEB5-DC449A9DF797}" type="slidenum">
              <a:rPr lang="en-AU" sz="1200" smtClean="0"/>
              <a:pPr algn="r">
                <a:spcAft>
                  <a:spcPts val="600"/>
                </a:spcAft>
              </a:pPr>
              <a:t>7</a:t>
            </a:fld>
            <a:endParaRPr lang="en-AU" sz="1200" dirty="0"/>
          </a:p>
        </p:txBody>
      </p:sp>
    </p:spTree>
    <p:extLst>
      <p:ext uri="{BB962C8B-B14F-4D97-AF65-F5344CB8AC3E}">
        <p14:creationId xmlns:p14="http://schemas.microsoft.com/office/powerpoint/2010/main" val="260002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4BBB-FF3B-5A5A-7E8E-E84214C99EE2}"/>
              </a:ext>
            </a:extLst>
          </p:cNvPr>
          <p:cNvSpPr>
            <a:spLocks noGrp="1"/>
          </p:cNvSpPr>
          <p:nvPr>
            <p:ph type="title"/>
          </p:nvPr>
        </p:nvSpPr>
        <p:spPr/>
        <p:txBody>
          <a:bodyPr/>
          <a:lstStyle/>
          <a:p>
            <a:r>
              <a:rPr lang="en-US" sz="3200" dirty="0"/>
              <a:t>Celebrating and planning for diverse student needs</a:t>
            </a:r>
            <a:endParaRPr lang="en-AU" sz="3200" dirty="0"/>
          </a:p>
        </p:txBody>
      </p:sp>
      <p:sp>
        <p:nvSpPr>
          <p:cNvPr id="5" name="Text Placeholder 4">
            <a:extLst>
              <a:ext uri="{FF2B5EF4-FFF2-40B4-BE49-F238E27FC236}">
                <a16:creationId xmlns:a16="http://schemas.microsoft.com/office/drawing/2014/main" id="{7F0646F6-BD04-255C-3163-9FAF1616CC5E}"/>
              </a:ext>
            </a:extLst>
          </p:cNvPr>
          <p:cNvSpPr>
            <a:spLocks noGrp="1"/>
          </p:cNvSpPr>
          <p:nvPr>
            <p:ph type="body" sz="quarter" idx="18"/>
          </p:nvPr>
        </p:nvSpPr>
        <p:spPr/>
        <p:txBody>
          <a:bodyPr/>
          <a:lstStyle/>
          <a:p>
            <a:r>
              <a:rPr lang="en-US" dirty="0"/>
              <a:t>Reflection and discussion – part 1</a:t>
            </a:r>
          </a:p>
        </p:txBody>
      </p:sp>
      <p:sp>
        <p:nvSpPr>
          <p:cNvPr id="3" name="Content Placeholder 2">
            <a:extLst>
              <a:ext uri="{FF2B5EF4-FFF2-40B4-BE49-F238E27FC236}">
                <a16:creationId xmlns:a16="http://schemas.microsoft.com/office/drawing/2014/main" id="{43D512FE-7D87-1B2E-A591-7FB4A7FA7D44}"/>
              </a:ext>
            </a:extLst>
          </p:cNvPr>
          <p:cNvSpPr>
            <a:spLocks noGrp="1"/>
          </p:cNvSpPr>
          <p:nvPr>
            <p:ph idx="1"/>
          </p:nvPr>
        </p:nvSpPr>
        <p:spPr/>
        <p:txBody>
          <a:bodyPr/>
          <a:lstStyle/>
          <a:p>
            <a:pPr rtl="0" fontAlgn="base"/>
            <a:r>
              <a:rPr lang="en-AU" i="0" dirty="0">
                <a:effectLst/>
              </a:rPr>
              <a:t>Think about what resonates most for you as you work your way through the module? </a:t>
            </a:r>
          </a:p>
          <a:p>
            <a:pPr marL="342900" indent="-342900" rtl="0" fontAlgn="base">
              <a:buFont typeface="Arial" panose="020B0604020202020204" pitchFamily="34" charset="0"/>
              <a:buChar char="•"/>
            </a:pPr>
            <a:r>
              <a:rPr lang="en-AU" b="0" i="0" dirty="0">
                <a:effectLst/>
              </a:rPr>
              <a:t>What does diversity look like within your classroom?</a:t>
            </a:r>
          </a:p>
          <a:p>
            <a:pPr marL="342900" indent="-342900" rtl="0" fontAlgn="base">
              <a:buFont typeface="Arial" panose="020B0604020202020204" pitchFamily="34" charset="0"/>
              <a:buChar char="•"/>
            </a:pPr>
            <a:r>
              <a:rPr lang="en-AU" b="0" i="0" dirty="0">
                <a:effectLst/>
              </a:rPr>
              <a:t>What does diversity look like within your school context?</a:t>
            </a:r>
          </a:p>
          <a:p>
            <a:pPr marL="342900" indent="-342900" fontAlgn="base">
              <a:buFont typeface="Arial" panose="020B0604020202020204" pitchFamily="34" charset="0"/>
              <a:buChar char="•"/>
            </a:pPr>
            <a:r>
              <a:rPr lang="en-AU" b="0" i="0" dirty="0">
                <a:effectLst/>
              </a:rPr>
              <a:t>What </a:t>
            </a:r>
            <a:r>
              <a:rPr lang="en-AU" dirty="0"/>
              <a:t>data and information</a:t>
            </a:r>
            <a:r>
              <a:rPr lang="en-AU" b="0" i="0" dirty="0">
                <a:effectLst/>
              </a:rPr>
              <a:t> helps build your understanding of the students?</a:t>
            </a:r>
          </a:p>
          <a:p>
            <a:pPr marL="342900" indent="-342900" rtl="0" fontAlgn="base">
              <a:buFont typeface="Arial" panose="020B0604020202020204" pitchFamily="34" charset="0"/>
              <a:buChar char="•"/>
            </a:pPr>
            <a:r>
              <a:rPr lang="en-AU" dirty="0"/>
              <a:t>H</a:t>
            </a:r>
            <a:r>
              <a:rPr lang="en-AU" b="0" i="0" dirty="0">
                <a:effectLst/>
              </a:rPr>
              <a:t>ow do you celebrate and plan for diversity?</a:t>
            </a:r>
          </a:p>
        </p:txBody>
      </p:sp>
      <p:sp>
        <p:nvSpPr>
          <p:cNvPr id="4" name="Slide Number Placeholder 3">
            <a:extLst>
              <a:ext uri="{FF2B5EF4-FFF2-40B4-BE49-F238E27FC236}">
                <a16:creationId xmlns:a16="http://schemas.microsoft.com/office/drawing/2014/main" id="{A5123137-64DD-4E51-33EB-CC1D63C3591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88766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A17586-080E-1EB8-7817-66281B5BB474}"/>
              </a:ext>
            </a:extLst>
          </p:cNvPr>
          <p:cNvSpPr>
            <a:spLocks noGrp="1"/>
          </p:cNvSpPr>
          <p:nvPr>
            <p:ph type="title"/>
          </p:nvPr>
        </p:nvSpPr>
        <p:spPr>
          <a:xfrm>
            <a:off x="360000" y="360000"/>
            <a:ext cx="10080000" cy="545601"/>
          </a:xfrm>
        </p:spPr>
        <p:txBody>
          <a:bodyPr anchor="t">
            <a:normAutofit/>
          </a:bodyPr>
          <a:lstStyle/>
          <a:p>
            <a:r>
              <a:rPr lang="en-US"/>
              <a:t>Engaging learners with disability</a:t>
            </a:r>
          </a:p>
        </p:txBody>
      </p:sp>
      <p:sp>
        <p:nvSpPr>
          <p:cNvPr id="7" name="Text Placeholder 3">
            <a:extLst>
              <a:ext uri="{FF2B5EF4-FFF2-40B4-BE49-F238E27FC236}">
                <a16:creationId xmlns:a16="http://schemas.microsoft.com/office/drawing/2014/main" id="{88708134-DF95-4423-472B-F5202013A003}"/>
              </a:ext>
            </a:extLst>
          </p:cNvPr>
          <p:cNvSpPr>
            <a:spLocks noGrp="1"/>
          </p:cNvSpPr>
          <p:nvPr>
            <p:ph type="body" sz="quarter" idx="18"/>
          </p:nvPr>
        </p:nvSpPr>
        <p:spPr>
          <a:xfrm>
            <a:off x="360000" y="1050888"/>
            <a:ext cx="10080000" cy="310015"/>
          </a:xfrm>
        </p:spPr>
        <p:txBody>
          <a:bodyPr anchor="b">
            <a:noAutofit/>
          </a:bodyPr>
          <a:lstStyle/>
          <a:p>
            <a:pPr>
              <a:lnSpc>
                <a:spcPct val="140000"/>
              </a:lnSpc>
            </a:pPr>
            <a:r>
              <a:rPr lang="en-US"/>
              <a:t>Reflection and discussion – part 2</a:t>
            </a:r>
          </a:p>
        </p:txBody>
      </p:sp>
      <p:sp>
        <p:nvSpPr>
          <p:cNvPr id="8" name="Text Placeholder 4">
            <a:extLst>
              <a:ext uri="{FF2B5EF4-FFF2-40B4-BE49-F238E27FC236}">
                <a16:creationId xmlns:a16="http://schemas.microsoft.com/office/drawing/2014/main" id="{946E59AD-F50B-0929-2E41-F5E5DE94A290}"/>
              </a:ext>
            </a:extLst>
          </p:cNvPr>
          <p:cNvSpPr>
            <a:spLocks noGrp="1"/>
          </p:cNvSpPr>
          <p:nvPr>
            <p:ph sz="half" idx="1"/>
          </p:nvPr>
        </p:nvSpPr>
        <p:spPr>
          <a:xfrm>
            <a:off x="360000" y="1800000"/>
            <a:ext cx="5187360" cy="4320000"/>
          </a:xfrm>
        </p:spPr>
        <p:txBody>
          <a:bodyPr vert="horz" lIns="0" tIns="0" rIns="0" bIns="0" rtlCol="0">
            <a:normAutofit/>
          </a:bodyPr>
          <a:lstStyle/>
          <a:p>
            <a:pPr marL="342900" indent="-342900">
              <a:buFont typeface="Arial" panose="020B0604020202020204" pitchFamily="34" charset="0"/>
              <a:buChar char="•"/>
            </a:pPr>
            <a:r>
              <a:rPr lang="en-AU" b="0" i="0" dirty="0">
                <a:effectLst/>
              </a:rPr>
              <a:t>What strategies </a:t>
            </a:r>
            <a:r>
              <a:rPr lang="en-AU" dirty="0"/>
              <a:t>will </a:t>
            </a:r>
            <a:r>
              <a:rPr lang="en-AU" b="0" i="0" dirty="0">
                <a:effectLst/>
              </a:rPr>
              <a:t>you </a:t>
            </a:r>
            <a:r>
              <a:rPr lang="en-AU" dirty="0"/>
              <a:t>implement </a:t>
            </a:r>
            <a:r>
              <a:rPr lang="en-AU" b="0" i="0" dirty="0">
                <a:effectLst/>
              </a:rPr>
              <a:t>to </a:t>
            </a:r>
            <a:r>
              <a:rPr lang="en-AU" dirty="0"/>
              <a:t>enhance inclusive practice for </a:t>
            </a:r>
            <a:r>
              <a:rPr lang="en-AU" b="0" i="0" dirty="0">
                <a:effectLst/>
              </a:rPr>
              <a:t>learners </a:t>
            </a:r>
            <a:r>
              <a:rPr lang="en-AU" dirty="0"/>
              <a:t>with disability</a:t>
            </a:r>
            <a:r>
              <a:rPr lang="en-AU" b="0" i="0" dirty="0">
                <a:effectLst/>
              </a:rPr>
              <a:t>?</a:t>
            </a:r>
          </a:p>
          <a:p>
            <a:pPr marL="342900" indent="-342900" fontAlgn="base">
              <a:buFont typeface="Arial" panose="020B0604020202020204" pitchFamily="34" charset="0"/>
              <a:buChar char="•"/>
            </a:pPr>
            <a:r>
              <a:rPr lang="en-AU" b="0" i="0" dirty="0">
                <a:effectLst/>
              </a:rPr>
              <a:t>What is one professional commitment you could make to ensure your teaching practice is </a:t>
            </a:r>
            <a:r>
              <a:rPr lang="en-AU" dirty="0"/>
              <a:t>inclusive of learners with disability?</a:t>
            </a:r>
            <a:endParaRPr lang="en-AU" b="0" i="0" dirty="0">
              <a:effectLst/>
            </a:endParaRPr>
          </a:p>
        </p:txBody>
      </p:sp>
      <p:pic>
        <p:nvPicPr>
          <p:cNvPr id="9" name="Picture 8">
            <a:extLst>
              <a:ext uri="{FF2B5EF4-FFF2-40B4-BE49-F238E27FC236}">
                <a16:creationId xmlns:a16="http://schemas.microsoft.com/office/drawing/2014/main" id="{87C790F6-2FB6-44F5-3EAE-A5D7D8956C3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7667" y="1801349"/>
            <a:ext cx="6056333" cy="4037555"/>
          </a:xfrm>
          <a:prstGeom prst="rect">
            <a:avLst/>
          </a:prstGeom>
        </p:spPr>
      </p:pic>
      <p:sp>
        <p:nvSpPr>
          <p:cNvPr id="10" name="Slide Number Placeholder 5">
            <a:extLst>
              <a:ext uri="{FF2B5EF4-FFF2-40B4-BE49-F238E27FC236}">
                <a16:creationId xmlns:a16="http://schemas.microsoft.com/office/drawing/2014/main" id="{876F9068-75DF-65B3-1400-89239CF7FA93}"/>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3066786030"/>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Template-mathematics-V2</Template>
  <TotalTime>50</TotalTime>
  <Words>1275</Words>
  <Application>Microsoft Office PowerPoint</Application>
  <PresentationFormat>Widescreen</PresentationFormat>
  <Paragraphs>147</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Public Sans</vt:lpstr>
      <vt:lpstr>Times New Roman</vt:lpstr>
      <vt:lpstr>Public Sans Light</vt:lpstr>
      <vt:lpstr>Calibri</vt:lpstr>
      <vt:lpstr>Arial</vt:lpstr>
      <vt:lpstr>NSWG Corporate</vt:lpstr>
      <vt:lpstr>Curriculum planning for every student in every classroom – professional learning</vt:lpstr>
      <vt:lpstr>Joe Allen Disability Support Coordinator, Inclusion and Wellbeing Directorate   </vt:lpstr>
      <vt:lpstr>Acknowledgement of Country</vt:lpstr>
      <vt:lpstr>Webinar structure</vt:lpstr>
      <vt:lpstr>NSW Curriculum reform</vt:lpstr>
      <vt:lpstr>Curriculum planning K–12</vt:lpstr>
      <vt:lpstr>Curriculum planning for every student K-12</vt:lpstr>
      <vt:lpstr>Celebrating and planning for diverse student needs</vt:lpstr>
      <vt:lpstr>Engaging learners with disability</vt:lpstr>
      <vt:lpstr>Inclusive learning environments</vt:lpstr>
      <vt:lpstr>Education for learners with disability</vt:lpstr>
      <vt:lpstr>Aboriginal education</vt:lpstr>
      <vt:lpstr>EAL/D education</vt:lpstr>
      <vt:lpstr>High potential and gifted education</vt:lpstr>
      <vt:lpstr>The Australian Professional Standards for Teachers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planning for every student in every classroom – professional learning – Education for learners with disability</dc:title>
  <dc:creator>NSW Department of Education</dc:creator>
  <cp:lastModifiedBy>Carolyn AMAT</cp:lastModifiedBy>
  <cp:revision>3</cp:revision>
  <dcterms:created xsi:type="dcterms:W3CDTF">2023-05-31T01:30:10Z</dcterms:created>
  <dcterms:modified xsi:type="dcterms:W3CDTF">2023-08-31T02:16:31Z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2023-08-09T11:23:41Z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8d905564-946e-4c55-bcf8-aaf9e3ad05ff</vt:lpwstr>
  </property>
  <property fmtid="{D5CDD505-2E9C-101B-9397-08002B2CF9AE}" pid="8" name="MSIP_Label_b603dfd7-d93a-4381-a340-2995d8282205_ContentBits">
    <vt:lpwstr>0</vt:lpwstr>
  </property>
</Properties>
</file>