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6" r:id="rId1"/>
  </p:sldMasterIdLst>
  <p:notesMasterIdLst>
    <p:notesMasterId r:id="rId10"/>
  </p:notesMasterIdLst>
  <p:sldIdLst>
    <p:sldId id="485" r:id="rId2"/>
    <p:sldId id="291" r:id="rId3"/>
    <p:sldId id="2141411679" r:id="rId4"/>
    <p:sldId id="2141411582" r:id="rId5"/>
    <p:sldId id="2141411680" r:id="rId6"/>
    <p:sldId id="2141411678" r:id="rId7"/>
    <p:sldId id="2141411681" r:id="rId8"/>
    <p:sldId id="2141411629" r:id="rId9"/>
  </p:sldIdLst>
  <p:sldSz cx="12192000" cy="6858000"/>
  <p:notesSz cx="6858000" cy="9144000"/>
  <p:embeddedFontLst>
    <p:embeddedFont>
      <p:font typeface="Calibri" panose="020F0502020204030204" pitchFamily="34" charset="0"/>
      <p:regular r:id="rId11"/>
      <p:bold r:id="rId12"/>
      <p:italic r:id="rId13"/>
      <p:boldItalic r:id="rId14"/>
    </p:embeddedFont>
    <p:embeddedFont>
      <p:font typeface="Calibri Light" panose="020F0302020204030204" pitchFamily="34" charset="0"/>
      <p:regular r:id="rId15"/>
      <p:italic r:id="rId16"/>
    </p:embeddedFont>
    <p:embeddedFont>
      <p:font typeface="Public Sans" pitchFamily="2" charset="0"/>
      <p:regular r:id="rId17"/>
      <p:bold r:id="rId18"/>
      <p:italic r:id="rId19"/>
      <p:boldItalic r:id="rId20"/>
    </p:embeddedFont>
    <p:embeddedFont>
      <p:font typeface="Public Sans Light" pitchFamily="2" charset="0"/>
      <p:regular r:id="rId21"/>
      <p:italic r:id="rId22"/>
    </p:embeddedFont>
    <p:embeddedFont>
      <p:font typeface="Public Sans SemiBold" pitchFamily="2" charset="0"/>
      <p:bold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6B0D70-9F95-45A8-BD6E-46ECF9206361}" v="6" dt="2023-12-20T02:31:28.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2149" autoAdjust="0"/>
  </p:normalViewPr>
  <p:slideViewPr>
    <p:cSldViewPr snapToGrid="0">
      <p:cViewPr varScale="1">
        <p:scale>
          <a:sx n="66" d="100"/>
          <a:sy n="66" d="100"/>
        </p:scale>
        <p:origin x="1965"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tableStyles" Target="tableStyle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441A79-476C-4787-9FD3-1703D257F42B}" type="datetimeFigureOut">
              <a:rPr lang="en-AU" smtClean="0"/>
              <a:t>20/12/2023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55A3A-378B-4741-B18C-96A3527D26F7}" type="slidenum">
              <a:rPr lang="en-AU" smtClean="0"/>
              <a:t>‹#›</a:t>
            </a:fld>
            <a:endParaRPr lang="en-AU"/>
          </a:p>
        </p:txBody>
      </p:sp>
    </p:spTree>
    <p:extLst>
      <p:ext uri="{BB962C8B-B14F-4D97-AF65-F5344CB8AC3E}">
        <p14:creationId xmlns:p14="http://schemas.microsoft.com/office/powerpoint/2010/main" val="3002455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a typeface="Calibri"/>
                <a:cs typeface="Calibri"/>
              </a:rPr>
              <a:t>Teacher instructions </a:t>
            </a:r>
          </a:p>
          <a:p>
            <a:r>
              <a:rPr lang="en-AU" sz="1800" dirty="0"/>
              <a:t>This sample podcast audio file is not a standalone resource. It has been created for use by teachers in connection to the </a:t>
            </a:r>
            <a:r>
              <a:rPr lang="en-AU" sz="1800" b="0" u="none" dirty="0">
                <a:solidFill>
                  <a:schemeClr val="tx1"/>
                </a:solidFill>
              </a:rPr>
              <a:t>program ‘Poetic purpose’ and is attached to the sample assessment notification and student work sample that supports this program.</a:t>
            </a:r>
          </a:p>
          <a:p>
            <a:r>
              <a:rPr lang="en-AU" sz="1800" b="0" u="none" dirty="0">
                <a:solidFill>
                  <a:schemeClr val="tx1"/>
                </a:solidFill>
              </a:rPr>
              <a:t>All resources connected with this sample can be found on the department’s webpage, Planning, programming and assessing English 7-10: https://education.nsw.gov.au/teaching-and-learning/curriculum/english/planning-programming-and-assessing-english-7-10 </a:t>
            </a:r>
          </a:p>
          <a:p>
            <a:r>
              <a:rPr lang="en-AU" sz="1800" b="1" dirty="0"/>
              <a:t>Unpacking the assessment task</a:t>
            </a:r>
          </a:p>
          <a:p>
            <a:r>
              <a:rPr lang="en-AU" sz="1800" b="1" dirty="0"/>
              <a:t>Phase 1, activity 4 – engaging with the assessment task notification </a:t>
            </a:r>
            <a:r>
              <a:rPr lang="en-AU" sz="1800" dirty="0"/>
              <a:t>is designed to support students to gain an understanding of the assessment requirements. Teachers should play the sample podcast audio file during this activity and can return to the sample podcast audio file at any stage during the program. </a:t>
            </a:r>
          </a:p>
          <a:p>
            <a:r>
              <a:rPr lang="en-AU" sz="1800" dirty="0">
                <a:latin typeface="+mj-lt"/>
              </a:rPr>
              <a:t>Use</a:t>
            </a:r>
            <a:r>
              <a:rPr lang="en-AU" sz="1800" b="1" dirty="0">
                <a:latin typeface="+mj-lt"/>
              </a:rPr>
              <a:t> Phase 6, resource 1 – structural conventions of a podcast </a:t>
            </a:r>
            <a:r>
              <a:rPr lang="en-AU" sz="1800" dirty="0">
                <a:latin typeface="+mj-lt"/>
              </a:rPr>
              <a:t>and</a:t>
            </a:r>
            <a:r>
              <a:rPr lang="en-AU" sz="1800" b="1" dirty="0">
                <a:latin typeface="+mj-lt"/>
              </a:rPr>
              <a:t> </a:t>
            </a:r>
            <a:r>
              <a:rPr lang="en-AU" sz="1800" b="1" dirty="0">
                <a:latin typeface="+mj-lt"/>
                <a:ea typeface="Calibri" panose="020F0502020204030204" pitchFamily="34" charset="0"/>
              </a:rPr>
              <a:t>Phase 1, activity 2 – podcast transitions template </a:t>
            </a:r>
            <a:r>
              <a:rPr lang="en-AU" sz="1800" dirty="0">
                <a:latin typeface="+mj-lt"/>
              </a:rPr>
              <a:t>OR</a:t>
            </a:r>
            <a:r>
              <a:rPr lang="en-AU" sz="1800" b="1" dirty="0">
                <a:latin typeface="+mj-lt"/>
              </a:rPr>
              <a:t> Core formative task 5 – podcast script </a:t>
            </a:r>
            <a:r>
              <a:rPr lang="en-AU" sz="1800" dirty="0">
                <a:latin typeface="+mj-lt"/>
              </a:rPr>
              <a:t>during</a:t>
            </a:r>
            <a:r>
              <a:rPr lang="en-AU" sz="1800" b="1" dirty="0">
                <a:latin typeface="+mj-lt"/>
              </a:rPr>
              <a:t> </a:t>
            </a:r>
            <a:r>
              <a:rPr lang="en-AU" sz="1800" b="1" dirty="0"/>
              <a:t>the listening activity. </a:t>
            </a:r>
            <a:r>
              <a:rPr lang="en-AU" sz="1800" dirty="0"/>
              <a:t>This approach guides students to engage with the structural conventions of a typical podcast and map where these are used in the sample. </a:t>
            </a:r>
            <a:endParaRPr lang="en-AU" sz="1800" b="1" dirty="0"/>
          </a:p>
          <a:p>
            <a:endParaRPr lang="en-US" sz="1800" b="1"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213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96584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cs typeface="Calibri"/>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583962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https://t4l.schools.nsw.gov.au/resources/teaching-and-learning-resources/the-student-podcaster.html</a:t>
            </a:r>
          </a:p>
        </p:txBody>
      </p:sp>
      <p:sp>
        <p:nvSpPr>
          <p:cNvPr id="4" name="Slide Number Placeholder 3"/>
          <p:cNvSpPr>
            <a:spLocks noGrp="1"/>
          </p:cNvSpPr>
          <p:nvPr>
            <p:ph type="sldNum" sz="quarter" idx="5"/>
          </p:nvPr>
        </p:nvSpPr>
        <p:spPr/>
        <p:txBody>
          <a:bodyPr/>
          <a:lstStyle/>
          <a:p>
            <a:fld id="{D8155A3A-378B-4741-B18C-96A3527D26F7}" type="slidenum">
              <a:rPr lang="en-AU" smtClean="0"/>
              <a:t>6</a:t>
            </a:fld>
            <a:endParaRPr lang="en-AU"/>
          </a:p>
        </p:txBody>
      </p:sp>
    </p:spTree>
    <p:extLst>
      <p:ext uri="{BB962C8B-B14F-4D97-AF65-F5344CB8AC3E}">
        <p14:creationId xmlns:p14="http://schemas.microsoft.com/office/powerpoint/2010/main" val="360539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not shared</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052191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42308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2358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144873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185651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368564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00787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137709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184183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31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51096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072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172913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178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20411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79550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24221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03907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47445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87372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52737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285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439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413064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96727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402235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192631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96753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164803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80683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114161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
        <p:nvSpPr>
          <p:cNvPr id="9" name="TextBox 8">
            <a:extLst>
              <a:ext uri="{FF2B5EF4-FFF2-40B4-BE49-F238E27FC236}">
                <a16:creationId xmlns:a16="http://schemas.microsoft.com/office/drawing/2014/main" id="{E98AFF8C-6EAC-4301-9800-49DD3EDD38B8}"/>
              </a:ext>
              <a:ext uri="{C183D7F6-B498-43B3-948B-1728B52AA6E4}">
                <adec:decorative xmlns:adec="http://schemas.microsoft.com/office/drawing/2017/decorative" val="1"/>
              </a:ext>
            </a:extLst>
          </p:cNvPr>
          <p:cNvSpPr txBox="1"/>
          <p:nvPr userDrawn="1"/>
        </p:nvSpPr>
        <p:spPr>
          <a:xfrm>
            <a:off x="-2622931" y="14626"/>
            <a:ext cx="2544960" cy="553997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OPEN IN DESKTOP APP</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This will enable full functionality of the template.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 uri="{C183D7F6-B498-43B3-948B-1728B52AA6E4}">
                <adec:decorative xmlns:adec="http://schemas.microsoft.com/office/drawing/2017/decorative" val="1"/>
              </a:ext>
            </a:extLst>
          </p:cNvPr>
          <p:cNvPicPr>
            <a:picLocks noChangeAspect="1"/>
          </p:cNvPicPr>
          <p:nvPr userDrawn="1"/>
        </p:nvPicPr>
        <p:blipFill>
          <a:blip r:embed="rId33">
            <a:extLst>
              <a:ext uri="{28A0092B-C50C-407E-A947-70E740481C1C}">
                <a14:useLocalDpi xmlns:a14="http://schemas.microsoft.com/office/drawing/2010/main"/>
              </a:ext>
            </a:extLst>
          </a:blip>
          <a:stretch>
            <a:fillRect/>
          </a:stretch>
        </p:blipFill>
        <p:spPr>
          <a:xfrm>
            <a:off x="-2622931" y="1682950"/>
            <a:ext cx="632972" cy="215628"/>
          </a:xfrm>
          <a:prstGeom prst="rect">
            <a:avLst/>
          </a:prstGeom>
        </p:spPr>
      </p:pic>
    </p:spTree>
    <p:extLst>
      <p:ext uri="{BB962C8B-B14F-4D97-AF65-F5344CB8AC3E}">
        <p14:creationId xmlns:p14="http://schemas.microsoft.com/office/powerpoint/2010/main" val="233967415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hyperlink" Target="https://schoolsnsw.sharepoint.com/sites/MiddleLeader"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t4l.schools.nsw.gov.au/resources/teaching-and-learning-resources/the-student-podcaster.html"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educationstandards.nsw.edu.au/wps/portal/nesa/home"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29.xml"/><Relationship Id="rId5" Type="http://schemas.openxmlformats.org/officeDocument/2006/relationships/hyperlink" Target="https://t4l.schools.nsw.gov.au/resources/teaching-and-learning-resources/the-student-podcaster.html" TargetMode="External"/><Relationship Id="rId4" Type="http://schemas.openxmlformats.org/officeDocument/2006/relationships/hyperlink" Target="https://curriculum.nsw.edu.au/"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E314C-54E1-134A-9BA5-C47E8026D3E4}"/>
              </a:ext>
            </a:extLst>
          </p:cNvPr>
          <p:cNvSpPr>
            <a:spLocks noGrp="1"/>
          </p:cNvSpPr>
          <p:nvPr>
            <p:ph type="ctrTitle"/>
          </p:nvPr>
        </p:nvSpPr>
        <p:spPr/>
        <p:txBody>
          <a:bodyPr/>
          <a:lstStyle/>
          <a:p>
            <a:r>
              <a:rPr lang="en-US" dirty="0"/>
              <a:t>Poetic purpose</a:t>
            </a:r>
          </a:p>
        </p:txBody>
      </p:sp>
      <p:sp>
        <p:nvSpPr>
          <p:cNvPr id="2" name="Text Placeholder 1">
            <a:extLst>
              <a:ext uri="{FF2B5EF4-FFF2-40B4-BE49-F238E27FC236}">
                <a16:creationId xmlns:a16="http://schemas.microsoft.com/office/drawing/2014/main" id="{A99ABDA7-888B-4143-86B0-19A97C68EF3C}"/>
              </a:ext>
            </a:extLst>
          </p:cNvPr>
          <p:cNvSpPr>
            <a:spLocks noGrp="1"/>
          </p:cNvSpPr>
          <p:nvPr>
            <p:ph type="body" sz="quarter" idx="10"/>
          </p:nvPr>
        </p:nvSpPr>
        <p:spPr/>
        <p:txBody>
          <a:bodyPr/>
          <a:lstStyle/>
          <a:p>
            <a:pPr>
              <a:lnSpc>
                <a:spcPct val="130000"/>
              </a:lnSpc>
            </a:pPr>
            <a:r>
              <a:rPr lang="en-AU" dirty="0"/>
              <a:t>Sample podcast – audio file and listening activity</a:t>
            </a:r>
          </a:p>
        </p:txBody>
      </p:sp>
      <p:pic>
        <p:nvPicPr>
          <p:cNvPr id="10" name="Picture 9">
            <a:extLst>
              <a:ext uri="{FF2B5EF4-FFF2-40B4-BE49-F238E27FC236}">
                <a16:creationId xmlns:a16="http://schemas.microsoft.com/office/drawing/2014/main" id="{A1BECCCF-32FB-C3E0-EF4D-CCB82A2F6C7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8022" y="1110715"/>
            <a:ext cx="4906568" cy="4906568"/>
          </a:xfrm>
          <a:prstGeom prst="rect">
            <a:avLst/>
          </a:prstGeom>
        </p:spPr>
      </p:pic>
    </p:spTree>
    <p:extLst>
      <p:ext uri="{BB962C8B-B14F-4D97-AF65-F5344CB8AC3E}">
        <p14:creationId xmlns:p14="http://schemas.microsoft.com/office/powerpoint/2010/main" val="16499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882AD1-EB00-44C4-91C4-895F292B77FC}"/>
              </a:ext>
            </a:extLst>
          </p:cNvPr>
          <p:cNvSpPr>
            <a:spLocks noGrp="1"/>
          </p:cNvSpPr>
          <p:nvPr>
            <p:ph type="title"/>
          </p:nvPr>
        </p:nvSpPr>
        <p:spPr/>
        <p:txBody>
          <a:bodyPr/>
          <a:lstStyle/>
          <a:p>
            <a:r>
              <a:rPr lang="en-AU" dirty="0"/>
              <a:t>Acknowledgement of Country</a:t>
            </a:r>
          </a:p>
        </p:txBody>
      </p:sp>
      <p:pic>
        <p:nvPicPr>
          <p:cNvPr id="5" name="Picture 4" descr="‘Ochre Eyes’ created by Lilianna from Winmalee High School on Darug Country as part of 2020 Schools Reconciliation Challenge.">
            <a:extLst>
              <a:ext uri="{FF2B5EF4-FFF2-40B4-BE49-F238E27FC236}">
                <a16:creationId xmlns:a16="http://schemas.microsoft.com/office/drawing/2014/main" id="{F059092D-A610-7EB6-457D-60A584B7169F}"/>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5057030" cy="6858000"/>
          </a:xfrm>
          <a:prstGeom prst="rect">
            <a:avLst/>
          </a:prstGeom>
        </p:spPr>
      </p:pic>
      <p:sp>
        <p:nvSpPr>
          <p:cNvPr id="4" name="Text Placeholder 3">
            <a:extLst>
              <a:ext uri="{FF2B5EF4-FFF2-40B4-BE49-F238E27FC236}">
                <a16:creationId xmlns:a16="http://schemas.microsoft.com/office/drawing/2014/main" id="{93614B04-63BF-42AD-AD2E-E5927BC95FF2}"/>
              </a:ext>
            </a:extLst>
          </p:cNvPr>
          <p:cNvSpPr>
            <a:spLocks noGrp="1"/>
          </p:cNvSpPr>
          <p:nvPr>
            <p:ph type="body" sz="quarter" idx="14"/>
          </p:nvPr>
        </p:nvSpPr>
        <p:spPr>
          <a:xfrm>
            <a:off x="5400000" y="1800225"/>
            <a:ext cx="6408000" cy="3011530"/>
          </a:xfrm>
        </p:spPr>
        <p:txBody>
          <a:bodyPr>
            <a:spAutoFit/>
          </a:bodyPr>
          <a:lstStyle/>
          <a:p>
            <a:pPr>
              <a:lnSpc>
                <a:spcPct val="150000"/>
              </a:lnSpc>
            </a:pPr>
            <a:r>
              <a:rPr lang="en-AU" dirty="0"/>
              <a:t>We recognise the Ongoing Custodians of the lands and waterways where we work and live. We pay respect to Elders past and present as ongoing teachers of knowledge, </a:t>
            </a:r>
            <a:r>
              <a:rPr lang="en-AU" dirty="0" err="1"/>
              <a:t>songlines</a:t>
            </a:r>
            <a:r>
              <a:rPr lang="en-AU" dirty="0"/>
              <a:t> and stories. </a:t>
            </a:r>
          </a:p>
          <a:p>
            <a:pPr>
              <a:lnSpc>
                <a:spcPct val="150000"/>
              </a:lnSpc>
            </a:pPr>
            <a:r>
              <a:rPr lang="en-AU" dirty="0"/>
              <a:t>We strive to ensure every Aboriginal and Torres Strait Islander learner in NSW achieves their potential through education.</a:t>
            </a:r>
          </a:p>
        </p:txBody>
      </p:sp>
      <p:sp>
        <p:nvSpPr>
          <p:cNvPr id="8" name="Text Placeholder 7">
            <a:extLst>
              <a:ext uri="{FF2B5EF4-FFF2-40B4-BE49-F238E27FC236}">
                <a16:creationId xmlns:a16="http://schemas.microsoft.com/office/drawing/2014/main" id="{61A390EF-92D0-22E0-CD71-8AF994C3B704}"/>
              </a:ext>
              <a:ext uri="{C183D7F6-B498-43B3-948B-1728B52AA6E4}">
                <adec:decorative xmlns:adec="http://schemas.microsoft.com/office/drawing/2017/decorative" val="1"/>
              </a:ext>
            </a:extLst>
          </p:cNvPr>
          <p:cNvSpPr>
            <a:spLocks noGrp="1"/>
          </p:cNvSpPr>
          <p:nvPr>
            <p:ph type="body" sz="quarter" idx="15"/>
          </p:nvPr>
        </p:nvSpPr>
        <p:spPr>
          <a:xfrm>
            <a:off x="5400000" y="5702300"/>
            <a:ext cx="6407999" cy="633700"/>
          </a:xfrm>
        </p:spPr>
        <p:txBody>
          <a:bodyPr/>
          <a:lstStyle/>
          <a:p>
            <a:pPr>
              <a:lnSpc>
                <a:spcPct val="150000"/>
              </a:lnSpc>
            </a:pPr>
            <a:r>
              <a:rPr lang="en-AU" dirty="0"/>
              <a:t>‘Ochre Eyes’ created by Lilianna from Winmalee High School on </a:t>
            </a:r>
            <a:r>
              <a:rPr lang="en-AU" dirty="0" err="1"/>
              <a:t>Darug</a:t>
            </a:r>
            <a:r>
              <a:rPr lang="en-AU" dirty="0"/>
              <a:t> Country as part of 2020 Schools Reconciliation Challenge.</a:t>
            </a:r>
          </a:p>
        </p:txBody>
      </p:sp>
      <p:sp>
        <p:nvSpPr>
          <p:cNvPr id="6" name="Slide Number Placeholder 5">
            <a:extLst>
              <a:ext uri="{FF2B5EF4-FFF2-40B4-BE49-F238E27FC236}">
                <a16:creationId xmlns:a16="http://schemas.microsoft.com/office/drawing/2014/main" id="{6FBD2E57-FAEE-4DD9-AA26-6A2BF267275D}"/>
              </a:ext>
              <a:ext uri="{C183D7F6-B498-43B3-948B-1728B52AA6E4}">
                <adec:decorative xmlns:adec="http://schemas.microsoft.com/office/drawing/2017/decorative" val="1"/>
              </a:ext>
            </a:extLst>
          </p:cNvPr>
          <p:cNvSpPr>
            <a:spLocks noGrp="1"/>
          </p:cNvSpPr>
          <p:nvPr>
            <p:ph type="sldNum" sz="quarter" idx="16"/>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0582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633C-5C70-A7DA-D12B-3C36EEF33522}"/>
              </a:ext>
            </a:extLst>
          </p:cNvPr>
          <p:cNvSpPr>
            <a:spLocks noGrp="1"/>
          </p:cNvSpPr>
          <p:nvPr>
            <p:ph type="title"/>
          </p:nvPr>
        </p:nvSpPr>
        <p:spPr/>
        <p:txBody>
          <a:bodyPr/>
          <a:lstStyle/>
          <a:p>
            <a:r>
              <a:rPr lang="en-AU" dirty="0"/>
              <a:t>Activity 1</a:t>
            </a:r>
          </a:p>
        </p:txBody>
      </p:sp>
      <p:sp>
        <p:nvSpPr>
          <p:cNvPr id="5" name="Text Placeholder 4">
            <a:extLst>
              <a:ext uri="{FF2B5EF4-FFF2-40B4-BE49-F238E27FC236}">
                <a16:creationId xmlns:a16="http://schemas.microsoft.com/office/drawing/2014/main" id="{9A1BFD2E-B393-AC14-0F39-7617F95990D8}"/>
              </a:ext>
            </a:extLst>
          </p:cNvPr>
          <p:cNvSpPr>
            <a:spLocks noGrp="1"/>
          </p:cNvSpPr>
          <p:nvPr>
            <p:ph type="body" sz="quarter" idx="18"/>
          </p:nvPr>
        </p:nvSpPr>
        <p:spPr/>
        <p:txBody>
          <a:bodyPr/>
          <a:lstStyle/>
          <a:p>
            <a:r>
              <a:rPr lang="en-AU" dirty="0"/>
              <a:t>Sample podcast – audio and transcript </a:t>
            </a:r>
          </a:p>
        </p:txBody>
      </p:sp>
      <p:sp>
        <p:nvSpPr>
          <p:cNvPr id="3" name="Content Placeholder 2">
            <a:extLst>
              <a:ext uri="{FF2B5EF4-FFF2-40B4-BE49-F238E27FC236}">
                <a16:creationId xmlns:a16="http://schemas.microsoft.com/office/drawing/2014/main" id="{7E3801E9-8E19-94EF-7674-23AB4ECC5EDD}"/>
              </a:ext>
            </a:extLst>
          </p:cNvPr>
          <p:cNvSpPr>
            <a:spLocks noGrp="1"/>
          </p:cNvSpPr>
          <p:nvPr>
            <p:ph idx="1"/>
          </p:nvPr>
        </p:nvSpPr>
        <p:spPr>
          <a:xfrm>
            <a:off x="360000" y="1620000"/>
            <a:ext cx="11484000" cy="3165418"/>
          </a:xfrm>
        </p:spPr>
        <p:txBody>
          <a:bodyPr>
            <a:spAutoFit/>
          </a:bodyPr>
          <a:lstStyle/>
          <a:p>
            <a:pPr marL="457200" indent="-457200">
              <a:buFont typeface="+mj-lt"/>
              <a:buAutoNum type="arabicPeriod"/>
            </a:pPr>
            <a:r>
              <a:rPr lang="en-AU" dirty="0"/>
              <a:t>First listen – listen to the sample podcast audio file. </a:t>
            </a:r>
          </a:p>
          <a:p>
            <a:pPr marL="457200" indent="-457200">
              <a:buFont typeface="+mj-lt"/>
              <a:buAutoNum type="arabicPeriod"/>
            </a:pPr>
            <a:r>
              <a:rPr lang="en-AU" dirty="0"/>
              <a:t>Second listen – listen to the sample podcast (you might like to use the transcript to support your listening) and complete </a:t>
            </a:r>
            <a:r>
              <a:rPr lang="en-AU" b="1" dirty="0"/>
              <a:t>Phase 1, activity 2 – podcast transitions template </a:t>
            </a:r>
            <a:r>
              <a:rPr lang="en-AU" dirty="0"/>
              <a:t>OR</a:t>
            </a:r>
            <a:r>
              <a:rPr lang="en-AU" b="1" dirty="0"/>
              <a:t> Core formative task 5 – podcast script</a:t>
            </a:r>
            <a:r>
              <a:rPr lang="en-AU" dirty="0"/>
              <a:t>. You might like to refer to </a:t>
            </a:r>
            <a:r>
              <a:rPr lang="en-AU" b="1" dirty="0"/>
              <a:t>Phase 6, resource 1 – structural conventions of a podcast </a:t>
            </a:r>
            <a:r>
              <a:rPr lang="en-AU" dirty="0"/>
              <a:t>to assist you with the task.</a:t>
            </a:r>
            <a:endParaRPr lang="en-AU" b="1" dirty="0"/>
          </a:p>
          <a:p>
            <a:pPr marL="457200" indent="-457200">
              <a:buFont typeface="+mj-lt"/>
              <a:buAutoNum type="arabicPeriod"/>
            </a:pPr>
            <a:r>
              <a:rPr lang="en-AU" dirty="0"/>
              <a:t>Third listen – listen to the sample and examine the annotated transcript. Make necessary adjustments to your annotations.</a:t>
            </a:r>
          </a:p>
        </p:txBody>
      </p:sp>
      <p:sp>
        <p:nvSpPr>
          <p:cNvPr id="4" name="Slide Number Placeholder 3">
            <a:extLst>
              <a:ext uri="{FF2B5EF4-FFF2-40B4-BE49-F238E27FC236}">
                <a16:creationId xmlns:a16="http://schemas.microsoft.com/office/drawing/2014/main" id="{40EA7DDE-94C2-1257-30B4-E3EC69E0649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9018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BE1D-D3A2-6A3B-D8EC-828BE25DDEC6}"/>
              </a:ext>
            </a:extLst>
          </p:cNvPr>
          <p:cNvSpPr>
            <a:spLocks noGrp="1"/>
          </p:cNvSpPr>
          <p:nvPr>
            <p:ph type="title"/>
          </p:nvPr>
        </p:nvSpPr>
        <p:spPr/>
        <p:txBody>
          <a:bodyPr anchor="t">
            <a:noAutofit/>
          </a:bodyPr>
          <a:lstStyle/>
          <a:p>
            <a:r>
              <a:rPr lang="en-AU" dirty="0"/>
              <a:t>What makes poetry powerful?</a:t>
            </a:r>
            <a:br>
              <a:rPr lang="en-AU" dirty="0"/>
            </a:br>
            <a:endParaRPr lang="en-US" dirty="0"/>
          </a:p>
        </p:txBody>
      </p:sp>
      <p:sp>
        <p:nvSpPr>
          <p:cNvPr id="5" name="Text Placeholder 4">
            <a:extLst>
              <a:ext uri="{FF2B5EF4-FFF2-40B4-BE49-F238E27FC236}">
                <a16:creationId xmlns:a16="http://schemas.microsoft.com/office/drawing/2014/main" id="{35E4DDFF-A2E0-B5BC-F921-CE584F8E8BDD}"/>
              </a:ext>
            </a:extLst>
          </p:cNvPr>
          <p:cNvSpPr>
            <a:spLocks noGrp="1"/>
          </p:cNvSpPr>
          <p:nvPr>
            <p:ph type="body" sz="quarter" idx="18"/>
          </p:nvPr>
        </p:nvSpPr>
        <p:spPr/>
        <p:txBody>
          <a:bodyPr anchor="b">
            <a:noAutofit/>
          </a:bodyPr>
          <a:lstStyle/>
          <a:p>
            <a:pPr>
              <a:spcBef>
                <a:spcPts val="1200"/>
              </a:spcBef>
              <a:spcAft>
                <a:spcPts val="600"/>
              </a:spcAft>
            </a:pPr>
            <a:r>
              <a:rPr lang="en-AU" b="0" dirty="0">
                <a:effectLst/>
                <a:ea typeface="Calibri" panose="020F0502020204030204" pitchFamily="34" charset="0"/>
              </a:rPr>
              <a:t>Episode #6 –</a:t>
            </a:r>
            <a:r>
              <a:rPr lang="en-AU" b="1" dirty="0">
                <a:effectLst/>
                <a:ea typeface="Calibri" panose="020F0502020204030204" pitchFamily="34" charset="0"/>
              </a:rPr>
              <a:t> </a:t>
            </a:r>
            <a:r>
              <a:rPr lang="en-AU" dirty="0">
                <a:effectLst/>
                <a:ea typeface="Calibri" panose="020F0502020204030204" pitchFamily="34" charset="0"/>
              </a:rPr>
              <a:t>The poetry of Jazz Money and Ali </a:t>
            </a:r>
            <a:r>
              <a:rPr lang="en-AU" dirty="0" err="1">
                <a:effectLst/>
                <a:ea typeface="Calibri" panose="020F0502020204030204" pitchFamily="34" charset="0"/>
              </a:rPr>
              <a:t>Cobby</a:t>
            </a:r>
            <a:r>
              <a:rPr lang="en-AU" dirty="0">
                <a:effectLst/>
                <a:ea typeface="Calibri" panose="020F0502020204030204" pitchFamily="34" charset="0"/>
              </a:rPr>
              <a:t> </a:t>
            </a:r>
            <a:r>
              <a:rPr lang="en-AU" dirty="0" err="1">
                <a:effectLst/>
                <a:ea typeface="Calibri" panose="020F0502020204030204" pitchFamily="34" charset="0"/>
              </a:rPr>
              <a:t>Eckermann</a:t>
            </a:r>
            <a:endParaRPr lang="en-AU" dirty="0">
              <a:effectLst/>
              <a:ea typeface="Calibri" panose="020F0502020204030204" pitchFamily="34" charset="0"/>
            </a:endParaRPr>
          </a:p>
        </p:txBody>
      </p:sp>
      <p:sp>
        <p:nvSpPr>
          <p:cNvPr id="7" name="Content Placeholder 6">
            <a:extLst>
              <a:ext uri="{FF2B5EF4-FFF2-40B4-BE49-F238E27FC236}">
                <a16:creationId xmlns:a16="http://schemas.microsoft.com/office/drawing/2014/main" id="{FA392ADA-D2C1-C14F-F80A-BC4D8EB0DC91}"/>
              </a:ext>
            </a:extLst>
          </p:cNvPr>
          <p:cNvSpPr>
            <a:spLocks noGrp="1"/>
          </p:cNvSpPr>
          <p:nvPr>
            <p:ph idx="1"/>
          </p:nvPr>
        </p:nvSpPr>
        <p:spPr>
          <a:xfrm>
            <a:off x="360000" y="1861300"/>
            <a:ext cx="4821600" cy="364652"/>
          </a:xfrm>
        </p:spPr>
        <p:txBody>
          <a:bodyPr wrap="square">
            <a:spAutoFit/>
          </a:bodyPr>
          <a:lstStyle/>
          <a:p>
            <a:pPr>
              <a:spcBef>
                <a:spcPts val="1200"/>
              </a:spcBef>
              <a:spcAft>
                <a:spcPts val="600"/>
              </a:spcAft>
            </a:pPr>
            <a:r>
              <a:rPr lang="en-AU" sz="1800" b="0" dirty="0">
                <a:effectLst/>
                <a:ea typeface="Calibri" panose="020F0502020204030204" pitchFamily="34" charset="0"/>
              </a:rPr>
              <a:t>Producers and presenters</a:t>
            </a:r>
            <a:r>
              <a:rPr lang="en-AU" sz="1800" dirty="0">
                <a:effectLst/>
                <a:ea typeface="Calibri" panose="020F0502020204030204" pitchFamily="34" charset="0"/>
              </a:rPr>
              <a:t>:</a:t>
            </a:r>
            <a:r>
              <a:rPr lang="en-AU" sz="1800" b="1" dirty="0">
                <a:effectLst/>
                <a:ea typeface="Calibri" panose="020F0502020204030204" pitchFamily="34" charset="0"/>
              </a:rPr>
              <a:t> </a:t>
            </a:r>
            <a:r>
              <a:rPr lang="en-AU" sz="1800" dirty="0">
                <a:effectLst/>
                <a:ea typeface="Calibri" panose="020F0502020204030204" pitchFamily="34" charset="0"/>
              </a:rPr>
              <a:t>Taylor and Parker.</a:t>
            </a:r>
          </a:p>
        </p:txBody>
      </p:sp>
      <p:pic>
        <p:nvPicPr>
          <p:cNvPr id="3" name="Picture 2" descr="Shape, rectangle">
            <a:hlinkClick r:id="rId5"/>
            <a:extLst>
              <a:ext uri="{FF2B5EF4-FFF2-40B4-BE49-F238E27FC236}">
                <a16:creationId xmlns:a16="http://schemas.microsoft.com/office/drawing/2014/main" id="{679FBA3F-5BC9-CAA8-99B1-632A2227F212}"/>
              </a:ext>
            </a:extLst>
          </p:cNvPr>
          <p:cNvPicPr/>
          <p:nvPr/>
        </p:nvPicPr>
        <p:blipFill rotWithShape="1">
          <a:blip r:embed="rId6">
            <a:extLst>
              <a:ext uri="{28A0092B-C50C-407E-A947-70E740481C1C}">
                <a14:useLocalDpi xmlns:a14="http://schemas.microsoft.com/office/drawing/2010/main" val="0"/>
              </a:ext>
            </a:extLst>
          </a:blip>
          <a:srcRect t="8910" b="9246"/>
          <a:stretch/>
        </p:blipFill>
        <p:spPr>
          <a:xfrm>
            <a:off x="5181600" y="1620001"/>
            <a:ext cx="6923026" cy="4112088"/>
          </a:xfrm>
          <a:prstGeom prst="rect">
            <a:avLst/>
          </a:prstGeom>
        </p:spPr>
      </p:pic>
      <p:pic>
        <p:nvPicPr>
          <p:cNvPr id="6" name="Poetic Purpose Podcast" descr="A podcast, Episode #6 The poetry of Jazz Money and Ali Cobby Eckermann.">
            <a:hlinkClick r:id="" action="ppaction://media"/>
            <a:extLst>
              <a:ext uri="{FF2B5EF4-FFF2-40B4-BE49-F238E27FC236}">
                <a16:creationId xmlns:a16="http://schemas.microsoft.com/office/drawing/2014/main" id="{635061FF-3D09-2C32-2FA1-70CC1A2BC8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57534" y="2080100"/>
            <a:ext cx="2771157" cy="2771157"/>
          </a:xfrm>
          <a:prstGeom prst="rect">
            <a:avLst/>
          </a:prstGeom>
        </p:spPr>
      </p:pic>
      <p:sp>
        <p:nvSpPr>
          <p:cNvPr id="4" name="Slide Number Placeholder 3">
            <a:extLst>
              <a:ext uri="{FF2B5EF4-FFF2-40B4-BE49-F238E27FC236}">
                <a16:creationId xmlns:a16="http://schemas.microsoft.com/office/drawing/2014/main" id="{B7439BA0-F821-EC78-9500-197CC5673C4B}"/>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49494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9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633C-5C70-A7DA-D12B-3C36EEF33522}"/>
              </a:ext>
            </a:extLst>
          </p:cNvPr>
          <p:cNvSpPr>
            <a:spLocks noGrp="1"/>
          </p:cNvSpPr>
          <p:nvPr>
            <p:ph type="title"/>
          </p:nvPr>
        </p:nvSpPr>
        <p:spPr/>
        <p:txBody>
          <a:bodyPr/>
          <a:lstStyle/>
          <a:p>
            <a:r>
              <a:rPr lang="en-AU" dirty="0"/>
              <a:t>Activity 2</a:t>
            </a:r>
          </a:p>
        </p:txBody>
      </p:sp>
      <p:sp>
        <p:nvSpPr>
          <p:cNvPr id="5" name="Text Placeholder 4">
            <a:extLst>
              <a:ext uri="{FF2B5EF4-FFF2-40B4-BE49-F238E27FC236}">
                <a16:creationId xmlns:a16="http://schemas.microsoft.com/office/drawing/2014/main" id="{9A1BFD2E-B393-AC14-0F39-7617F95990D8}"/>
              </a:ext>
            </a:extLst>
          </p:cNvPr>
          <p:cNvSpPr>
            <a:spLocks noGrp="1"/>
          </p:cNvSpPr>
          <p:nvPr>
            <p:ph type="body" sz="quarter" idx="18"/>
          </p:nvPr>
        </p:nvSpPr>
        <p:spPr/>
        <p:txBody>
          <a:bodyPr/>
          <a:lstStyle/>
          <a:p>
            <a:r>
              <a:rPr lang="en-AU" dirty="0"/>
              <a:t>Sample podcast – audio and transcript</a:t>
            </a:r>
          </a:p>
        </p:txBody>
      </p:sp>
      <p:sp>
        <p:nvSpPr>
          <p:cNvPr id="3" name="Content Placeholder 2">
            <a:extLst>
              <a:ext uri="{FF2B5EF4-FFF2-40B4-BE49-F238E27FC236}">
                <a16:creationId xmlns:a16="http://schemas.microsoft.com/office/drawing/2014/main" id="{7E3801E9-8E19-94EF-7674-23AB4ECC5EDD}"/>
              </a:ext>
            </a:extLst>
          </p:cNvPr>
          <p:cNvSpPr>
            <a:spLocks noGrp="1"/>
          </p:cNvSpPr>
          <p:nvPr>
            <p:ph idx="1"/>
          </p:nvPr>
        </p:nvSpPr>
        <p:spPr>
          <a:xfrm>
            <a:off x="360000" y="1620000"/>
            <a:ext cx="11484000" cy="1765035"/>
          </a:xfrm>
        </p:spPr>
        <p:txBody>
          <a:bodyPr>
            <a:spAutoFit/>
          </a:bodyPr>
          <a:lstStyle/>
          <a:p>
            <a:pPr marL="457200" indent="-457200">
              <a:buFont typeface="+mj-lt"/>
              <a:buAutoNum type="arabicPeriod"/>
            </a:pPr>
            <a:r>
              <a:rPr lang="en-AU" dirty="0"/>
              <a:t>Outline how your thinking has changed. Complete the thinking routine ‘I used to think … Now I think …’ and explain how your understanding of the assessment and how to create a podcast for this purpose has developed. </a:t>
            </a:r>
          </a:p>
          <a:p>
            <a:pPr marL="457200" indent="-457200">
              <a:buFont typeface="+mj-lt"/>
              <a:buAutoNum type="arabicPeriod"/>
            </a:pPr>
            <a:r>
              <a:rPr lang="en-AU" dirty="0"/>
              <a:t>Reflection – how would you improve this podcast if you were the author? </a:t>
            </a:r>
          </a:p>
        </p:txBody>
      </p:sp>
      <p:sp>
        <p:nvSpPr>
          <p:cNvPr id="4" name="Slide Number Placeholder 3">
            <a:extLst>
              <a:ext uri="{FF2B5EF4-FFF2-40B4-BE49-F238E27FC236}">
                <a16:creationId xmlns:a16="http://schemas.microsoft.com/office/drawing/2014/main" id="{40EA7DDE-94C2-1257-30B4-E3EC69E0649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386009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AB6ED5-ADAE-8AFF-731E-0C748E4FE381}"/>
              </a:ext>
            </a:extLst>
          </p:cNvPr>
          <p:cNvSpPr>
            <a:spLocks noGrp="1"/>
          </p:cNvSpPr>
          <p:nvPr>
            <p:ph type="title"/>
          </p:nvPr>
        </p:nvSpPr>
        <p:spPr/>
        <p:txBody>
          <a:bodyPr/>
          <a:lstStyle/>
          <a:p>
            <a:r>
              <a:rPr lang="en-AU" dirty="0"/>
              <a:t>What next…</a:t>
            </a:r>
            <a:br>
              <a:rPr lang="en-AU" dirty="0"/>
            </a:br>
            <a:endParaRPr lang="en-AU" dirty="0"/>
          </a:p>
        </p:txBody>
      </p:sp>
      <p:sp>
        <p:nvSpPr>
          <p:cNvPr id="5" name="Text Placeholder 4">
            <a:extLst>
              <a:ext uri="{FF2B5EF4-FFF2-40B4-BE49-F238E27FC236}">
                <a16:creationId xmlns:a16="http://schemas.microsoft.com/office/drawing/2014/main" id="{21670DEC-6FC6-E5FB-CBE1-26FD3DFB81D2}"/>
              </a:ext>
            </a:extLst>
          </p:cNvPr>
          <p:cNvSpPr>
            <a:spLocks noGrp="1"/>
          </p:cNvSpPr>
          <p:nvPr>
            <p:ph type="body" sz="quarter" idx="18"/>
          </p:nvPr>
        </p:nvSpPr>
        <p:spPr/>
        <p:txBody>
          <a:bodyPr/>
          <a:lstStyle/>
          <a:p>
            <a:r>
              <a:rPr lang="en-AU" dirty="0"/>
              <a:t>Poetic purpose</a:t>
            </a:r>
          </a:p>
        </p:txBody>
      </p:sp>
      <p:sp>
        <p:nvSpPr>
          <p:cNvPr id="7" name="TextBox 6">
            <a:extLst>
              <a:ext uri="{FF2B5EF4-FFF2-40B4-BE49-F238E27FC236}">
                <a16:creationId xmlns:a16="http://schemas.microsoft.com/office/drawing/2014/main" id="{727D81BE-4ECC-A317-75A2-222A46A70031}"/>
              </a:ext>
            </a:extLst>
          </p:cNvPr>
          <p:cNvSpPr txBox="1"/>
          <p:nvPr/>
        </p:nvSpPr>
        <p:spPr>
          <a:xfrm>
            <a:off x="348000" y="1733550"/>
            <a:ext cx="11201400" cy="693460"/>
          </a:xfrm>
          <a:prstGeom prst="rect">
            <a:avLst/>
          </a:prstGeom>
          <a:noFill/>
        </p:spPr>
        <p:txBody>
          <a:bodyPr wrap="square" lIns="0" tIns="0" rIns="0" bIns="0" rtlCol="0">
            <a:spAutoFit/>
          </a:bodyPr>
          <a:lstStyle/>
          <a:p>
            <a:pPr>
              <a:lnSpc>
                <a:spcPct val="150000"/>
              </a:lnSpc>
              <a:spcAft>
                <a:spcPts val="600"/>
              </a:spcAft>
            </a:pPr>
            <a:r>
              <a:rPr lang="en-AU" sz="1600" dirty="0"/>
              <a:t>You can refer to the ‘Steps for success’ in the sample assessment notification. In addition, a range of activities and resources have been created to support students when creating their podcasts:</a:t>
            </a:r>
          </a:p>
        </p:txBody>
      </p:sp>
      <p:sp>
        <p:nvSpPr>
          <p:cNvPr id="2" name="Content Placeholder 1">
            <a:extLst>
              <a:ext uri="{FF2B5EF4-FFF2-40B4-BE49-F238E27FC236}">
                <a16:creationId xmlns:a16="http://schemas.microsoft.com/office/drawing/2014/main" id="{655F5B74-7A3E-D448-C66D-CB16FDB87C55}"/>
              </a:ext>
            </a:extLst>
          </p:cNvPr>
          <p:cNvSpPr>
            <a:spLocks noGrp="1"/>
          </p:cNvSpPr>
          <p:nvPr>
            <p:ph idx="1"/>
          </p:nvPr>
        </p:nvSpPr>
        <p:spPr>
          <a:xfrm>
            <a:off x="348000" y="2707398"/>
            <a:ext cx="11484000" cy="1994851"/>
          </a:xfrm>
        </p:spPr>
        <p:txBody>
          <a:bodyPr wrap="square" numCol="2">
            <a:noAutofit/>
          </a:bodyPr>
          <a:lstStyle/>
          <a:p>
            <a:pPr marL="285750" indent="-285750">
              <a:buFont typeface="Arial" panose="020B0604020202020204" pitchFamily="34" charset="0"/>
              <a:buChar char="•"/>
            </a:pPr>
            <a:r>
              <a:rPr lang="en-AU" sz="1600" dirty="0"/>
              <a:t>Phase 6, activity 1 – engaging with a podcast</a:t>
            </a:r>
          </a:p>
          <a:p>
            <a:pPr marL="285750" indent="-285750">
              <a:buFont typeface="Arial" panose="020B0604020202020204" pitchFamily="34" charset="0"/>
              <a:buChar char="•"/>
            </a:pPr>
            <a:r>
              <a:rPr lang="en-AU" sz="1600" dirty="0"/>
              <a:t>Phase 6, activity 2 – podcast writing guide</a:t>
            </a:r>
          </a:p>
          <a:p>
            <a:pPr marL="285750" indent="-285750">
              <a:buFont typeface="Arial" panose="020B0604020202020204" pitchFamily="34" charset="0"/>
              <a:buChar char="•"/>
            </a:pPr>
            <a:r>
              <a:rPr lang="en-AU" sz="1600" dirty="0"/>
              <a:t>Phase 6, resource 1 – structural conventions of a podcast</a:t>
            </a:r>
          </a:p>
          <a:p>
            <a:pPr marL="285750" indent="-285750">
              <a:buFont typeface="Arial" panose="020B0604020202020204" pitchFamily="34" charset="0"/>
              <a:buChar char="•"/>
            </a:pPr>
            <a:r>
              <a:rPr lang="en-AU" sz="1600" dirty="0"/>
              <a:t>Core formative assessment task 5 – podcast script</a:t>
            </a:r>
          </a:p>
          <a:p>
            <a:pPr marL="285750" indent="-285750">
              <a:buFont typeface="Arial" panose="020B0604020202020204" pitchFamily="34" charset="0"/>
              <a:buChar char="•"/>
            </a:pPr>
            <a:r>
              <a:rPr lang="en-AU" sz="1600" dirty="0"/>
              <a:t>Phase 6, resource 6 – podcast script writing conventions</a:t>
            </a:r>
          </a:p>
          <a:p>
            <a:pPr marL="285750" indent="-285750">
              <a:buFont typeface="Arial" panose="020B0604020202020204" pitchFamily="34" charset="0"/>
              <a:buChar char="•"/>
            </a:pPr>
            <a:r>
              <a:rPr lang="en-AU" sz="1600" dirty="0"/>
              <a:t>Phase 6, resource 8 – production devices</a:t>
            </a:r>
          </a:p>
          <a:p>
            <a:pPr marL="285750" indent="-285750">
              <a:buFont typeface="Arial" panose="020B0604020202020204" pitchFamily="34" charset="0"/>
              <a:buChar char="•"/>
            </a:pPr>
            <a:r>
              <a:rPr lang="en-AU" sz="1600" dirty="0"/>
              <a:t>Phase 6, activity 10 – podcast recording self-assessment.</a:t>
            </a:r>
          </a:p>
        </p:txBody>
      </p:sp>
      <p:grpSp>
        <p:nvGrpSpPr>
          <p:cNvPr id="6" name="Group 5" descr="Additional resources The Student Podcaster.">
            <a:extLst>
              <a:ext uri="{FF2B5EF4-FFF2-40B4-BE49-F238E27FC236}">
                <a16:creationId xmlns:a16="http://schemas.microsoft.com/office/drawing/2014/main" id="{D392DDF4-3768-194A-ECA2-55A98DB2AE17}"/>
              </a:ext>
            </a:extLst>
          </p:cNvPr>
          <p:cNvGrpSpPr/>
          <p:nvPr/>
        </p:nvGrpSpPr>
        <p:grpSpPr>
          <a:xfrm>
            <a:off x="348000" y="4986386"/>
            <a:ext cx="2376150" cy="957043"/>
            <a:chOff x="348000" y="4986386"/>
            <a:chExt cx="2376150" cy="957043"/>
          </a:xfrm>
        </p:grpSpPr>
        <p:sp>
          <p:nvSpPr>
            <p:cNvPr id="10" name="TextBox 9">
              <a:extLst>
                <a:ext uri="{FF2B5EF4-FFF2-40B4-BE49-F238E27FC236}">
                  <a16:creationId xmlns:a16="http://schemas.microsoft.com/office/drawing/2014/main" id="{D4035B0D-5E98-EB5F-CD56-04C06E57B99F}"/>
                </a:ext>
              </a:extLst>
            </p:cNvPr>
            <p:cNvSpPr txBox="1"/>
            <p:nvPr/>
          </p:nvSpPr>
          <p:spPr>
            <a:xfrm>
              <a:off x="348000" y="4986386"/>
              <a:ext cx="2376150" cy="469534"/>
            </a:xfrm>
            <a:prstGeom prst="rect">
              <a:avLst/>
            </a:prstGeom>
            <a:solidFill>
              <a:schemeClr val="accent1"/>
            </a:solidFill>
            <a:ln w="9525">
              <a:solidFill>
                <a:schemeClr val="accent1"/>
              </a:solidFill>
            </a:ln>
          </p:spPr>
          <p:txBody>
            <a:bodyPr wrap="square" lIns="72000" tIns="72000" rIns="72000" bIns="72000" rtlCol="0">
              <a:spAutoFit/>
            </a:bodyPr>
            <a:lstStyle/>
            <a:p>
              <a:pPr>
                <a:lnSpc>
                  <a:spcPct val="150000"/>
                </a:lnSpc>
              </a:pPr>
              <a:r>
                <a:rPr lang="en-AU" sz="1600" b="1" dirty="0">
                  <a:solidFill>
                    <a:schemeClr val="bg1"/>
                  </a:solidFill>
                  <a:latin typeface="+mj-lt"/>
                </a:rPr>
                <a:t>Additional resources</a:t>
              </a:r>
              <a:endParaRPr kumimoji="0" lang="en-AU" sz="1600" b="1" i="0" u="none" strike="noStrike" kern="1200" cap="none" spc="0" normalizeH="0" baseline="0" noProof="0" dirty="0">
                <a:ln>
                  <a:noFill/>
                </a:ln>
                <a:solidFill>
                  <a:schemeClr val="bg1"/>
                </a:solidFill>
                <a:effectLst/>
                <a:uLnTx/>
                <a:uFillTx/>
                <a:latin typeface="+mj-lt"/>
                <a:ea typeface="Calibri" panose="020F0502020204030204" pitchFamily="34" charset="0"/>
                <a:cs typeface="+mn-cs"/>
              </a:endParaRPr>
            </a:p>
          </p:txBody>
        </p:sp>
        <p:sp>
          <p:nvSpPr>
            <p:cNvPr id="11" name="TextBox 10">
              <a:extLst>
                <a:ext uri="{FF2B5EF4-FFF2-40B4-BE49-F238E27FC236}">
                  <a16:creationId xmlns:a16="http://schemas.microsoft.com/office/drawing/2014/main" id="{DC3156AA-49CA-C0C8-6890-70C63A268B9E}"/>
                </a:ext>
              </a:extLst>
            </p:cNvPr>
            <p:cNvSpPr txBox="1"/>
            <p:nvPr/>
          </p:nvSpPr>
          <p:spPr>
            <a:xfrm>
              <a:off x="348000" y="5423945"/>
              <a:ext cx="2376150" cy="519484"/>
            </a:xfrm>
            <a:prstGeom prst="rect">
              <a:avLst/>
            </a:prstGeom>
            <a:noFill/>
            <a:ln w="9525">
              <a:solidFill>
                <a:schemeClr val="accent1"/>
              </a:solidFill>
            </a:ln>
          </p:spPr>
          <p:txBody>
            <a:bodyPr wrap="square" lIns="90000" tIns="90000" rIns="90000" bIns="90000" rtlCol="0">
              <a:noAutofit/>
            </a:bodyPr>
            <a:lstStyle/>
            <a:p>
              <a:pPr>
                <a:lnSpc>
                  <a:spcPct val="150000"/>
                </a:lnSpc>
              </a:pPr>
              <a:r>
                <a:rPr kumimoji="0" lang="en-AU" sz="1600" b="0" i="0" u="sng" strike="noStrike" kern="1200" cap="none" spc="0" normalizeH="0" baseline="0" noProof="0" dirty="0">
                  <a:ln>
                    <a:noFill/>
                  </a:ln>
                  <a:solidFill>
                    <a:schemeClr val="accent2"/>
                  </a:solidFill>
                  <a:effectLst/>
                  <a:uLnTx/>
                  <a:uFillTx/>
                  <a:ea typeface="Calibri" panose="020F0502020204030204" pitchFamily="34" charset="0"/>
                  <a:cs typeface="+mn-cs"/>
                  <a:hlinkClick r:id="rId3"/>
                </a:rPr>
                <a:t>The Student Podcaster</a:t>
              </a:r>
              <a:endParaRPr kumimoji="0" lang="en-AU" sz="1600" b="0" i="0" u="none" strike="noStrike" kern="1200" cap="none" spc="0" normalizeH="0" baseline="0" noProof="0" dirty="0">
                <a:ln>
                  <a:noFill/>
                </a:ln>
                <a:solidFill>
                  <a:schemeClr val="accent2"/>
                </a:solidFill>
                <a:effectLst/>
                <a:uLnTx/>
                <a:uFillTx/>
                <a:ea typeface="Calibri" panose="020F0502020204030204" pitchFamily="34" charset="0"/>
                <a:cs typeface="+mn-cs"/>
              </a:endParaRPr>
            </a:p>
          </p:txBody>
        </p:sp>
      </p:grpSp>
      <p:sp>
        <p:nvSpPr>
          <p:cNvPr id="3" name="Slide Number Placeholder 2">
            <a:extLst>
              <a:ext uri="{FF2B5EF4-FFF2-40B4-BE49-F238E27FC236}">
                <a16:creationId xmlns:a16="http://schemas.microsoft.com/office/drawing/2014/main" id="{6FB8EAFF-BF10-38FD-ADF0-6C67B0B2219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64617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E09FB8-ABC1-CD15-BF16-454DB93A179F}"/>
              </a:ext>
            </a:extLst>
          </p:cNvPr>
          <p:cNvSpPr>
            <a:spLocks noGrp="1"/>
          </p:cNvSpPr>
          <p:nvPr>
            <p:ph type="title"/>
          </p:nvPr>
        </p:nvSpPr>
        <p:spPr/>
        <p:txBody>
          <a:bodyPr/>
          <a:lstStyle/>
          <a:p>
            <a:r>
              <a:rPr lang="en-AU" dirty="0"/>
              <a:t>References</a:t>
            </a:r>
          </a:p>
        </p:txBody>
      </p:sp>
      <p:sp>
        <p:nvSpPr>
          <p:cNvPr id="8" name="TextBox 7">
            <a:extLst>
              <a:ext uri="{FF2B5EF4-FFF2-40B4-BE49-F238E27FC236}">
                <a16:creationId xmlns:a16="http://schemas.microsoft.com/office/drawing/2014/main" id="{7BDB2344-072A-B8D1-8D00-D0055421D223}"/>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t>
            </a:r>
          </a:p>
        </p:txBody>
      </p:sp>
      <p:sp>
        <p:nvSpPr>
          <p:cNvPr id="7" name="Content Placeholder 6">
            <a:extLst>
              <a:ext uri="{FF2B5EF4-FFF2-40B4-BE49-F238E27FC236}">
                <a16:creationId xmlns:a16="http://schemas.microsoft.com/office/drawing/2014/main" id="{95178493-1CD8-FF63-4F7B-3587280A3DC0}"/>
              </a:ext>
            </a:extLst>
          </p:cNvPr>
          <p:cNvSpPr>
            <a:spLocks noGrp="1"/>
          </p:cNvSpPr>
          <p:nvPr>
            <p:ph idx="1"/>
          </p:nvPr>
        </p:nvSpPr>
        <p:spPr/>
        <p:txBody>
          <a:bodyPr/>
          <a:lstStyle/>
          <a:p>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mn-cs"/>
              </a:rPr>
              <a:t>State of New South Wales (Department of Education) (n.d.) ‘</a:t>
            </a:r>
            <a:r>
              <a:rPr kumimoji="0" lang="en-AU" sz="1200" b="0" i="0" u="sng" strike="noStrike" kern="1200" cap="none" spc="0" normalizeH="0" baseline="0" noProof="0" dirty="0">
                <a:ln>
                  <a:noFill/>
                </a:ln>
                <a:solidFill>
                  <a:schemeClr val="accent2"/>
                </a:solidFill>
                <a:effectLst/>
                <a:uLnTx/>
                <a:uFillTx/>
                <a:ea typeface="Calibri" panose="020F0502020204030204" pitchFamily="34" charset="0"/>
                <a:cs typeface="+mn-cs"/>
                <a:hlinkClick r:id="rId5">
                  <a:extLst>
                    <a:ext uri="{A12FA001-AC4F-418D-AE19-62706E023703}">
                      <ahyp:hlinkClr xmlns:ahyp="http://schemas.microsoft.com/office/drawing/2018/hyperlinkcolor" val="tx"/>
                    </a:ext>
                  </a:extLst>
                </a:hlinkClick>
              </a:rPr>
              <a:t>The Student Podcaster</a:t>
            </a: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mn-cs"/>
              </a:rPr>
              <a:t>’, </a:t>
            </a:r>
            <a:r>
              <a:rPr kumimoji="0" lang="en-AU" sz="1200" b="0" i="1" u="none" strike="noStrike" kern="1200" cap="none" spc="0" normalizeH="0" baseline="0" noProof="0" dirty="0">
                <a:ln>
                  <a:noFill/>
                </a:ln>
                <a:solidFill>
                  <a:srgbClr val="22272B"/>
                </a:solidFill>
                <a:effectLst/>
                <a:uLnTx/>
                <a:uFillTx/>
                <a:ea typeface="Calibri" panose="020F0502020204030204" pitchFamily="34" charset="0"/>
                <a:cs typeface="+mn-cs"/>
              </a:rPr>
              <a:t>Technology 4 Learning</a:t>
            </a:r>
            <a:r>
              <a:rPr kumimoji="0" lang="en-AU" sz="1200" b="0" i="0" u="none" strike="noStrike" kern="1200" cap="none" spc="0" normalizeH="0" baseline="0" noProof="0" dirty="0">
                <a:ln>
                  <a:noFill/>
                </a:ln>
                <a:solidFill>
                  <a:srgbClr val="22272B"/>
                </a:solidFill>
                <a:effectLst/>
                <a:uLnTx/>
                <a:uFillTx/>
                <a:ea typeface="Calibri" panose="020F0502020204030204" pitchFamily="34" charset="0"/>
                <a:cs typeface="+mn-cs"/>
              </a:rPr>
              <a:t>, NSW Department of Education website, accessed 6 October 2023.</a:t>
            </a:r>
          </a:p>
          <a:p>
            <a:endParaRPr lang="en-AU" dirty="0"/>
          </a:p>
        </p:txBody>
      </p:sp>
      <p:sp>
        <p:nvSpPr>
          <p:cNvPr id="4" name="Slide Number Placeholder 3">
            <a:extLst>
              <a:ext uri="{FF2B5EF4-FFF2-40B4-BE49-F238E27FC236}">
                <a16:creationId xmlns:a16="http://schemas.microsoft.com/office/drawing/2014/main" id="{2C583695-0CCF-3AE6-4E9E-F683B2A75D15}"/>
              </a:ext>
            </a:extLst>
          </p:cNvPr>
          <p:cNvSpPr>
            <a:spLocks noGrp="1"/>
          </p:cNvSpPr>
          <p:nvPr>
            <p:ph type="sldNum" sz="quarter" idx="10"/>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112473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p:txBody>
          <a:bodyPr/>
          <a:lstStyle/>
          <a:p>
            <a:r>
              <a:rPr lang="en-AU">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2023 </a:t>
            </a:r>
            <a:endParaRPr lang="en-AU" dirty="0"/>
          </a:p>
        </p:txBody>
      </p:sp>
      <p:sp>
        <p:nvSpPr>
          <p:cNvPr id="3" name="Content Placeholder 2">
            <a:extLst>
              <a:ext uri="{FF2B5EF4-FFF2-40B4-BE49-F238E27FC236}">
                <a16:creationId xmlns:a16="http://schemas.microsoft.com/office/drawing/2014/main" id="{7EAA4023-2429-765F-D84F-564DD266806A}"/>
              </a:ext>
            </a:extLst>
          </p:cNvPr>
          <p:cNvSpPr>
            <a:spLocks noGrp="1"/>
          </p:cNvSpPr>
          <p:nvPr>
            <p:ph idx="4294967295"/>
          </p:nvPr>
        </p:nvSpPr>
        <p:spPr>
          <a:xfrm>
            <a:off x="360000" y="1375076"/>
            <a:ext cx="11472863" cy="5051124"/>
          </a:xfrm>
        </p:spPr>
        <p:txBody>
          <a:bodyPr/>
          <a:lstStyle/>
          <a:p>
            <a:pPr>
              <a:lnSpc>
                <a:spcPct val="150000"/>
              </a:lnSpc>
              <a:spcAft>
                <a:spcPts val="600"/>
              </a:spcAft>
            </a:pPr>
            <a:r>
              <a:rPr lang="en-AU" sz="1200" b="0" i="0" dirty="0">
                <a:solidFill>
                  <a:schemeClr val="bg1"/>
                </a:solidFill>
                <a:effectLst/>
              </a:rPr>
              <a:t>The copyright material published in this resource is subject to the </a:t>
            </a:r>
            <a:r>
              <a:rPr lang="en-AU" sz="1200" b="0" i="1" dirty="0">
                <a:solidFill>
                  <a:schemeClr val="bg1"/>
                </a:solidFill>
                <a:effectLst/>
              </a:rPr>
              <a:t>Copyright Act 1968</a:t>
            </a:r>
            <a:r>
              <a:rPr lang="en-AU" sz="1200" b="0" i="0" dirty="0">
                <a:solidFill>
                  <a:schemeClr val="bg1"/>
                </a:solidFill>
                <a:effectLst/>
              </a:rPr>
              <a:t> (Cth) and is owned by the NSW Department of Education or, where indicated, by a party other than the NSW Department of Education (third-party material). </a:t>
            </a:r>
          </a:p>
          <a:p>
            <a:pPr>
              <a:lnSpc>
                <a:spcPct val="150000"/>
              </a:lnSpc>
              <a:spcAft>
                <a:spcPts val="600"/>
              </a:spcAft>
            </a:pPr>
            <a:r>
              <a:rPr lang="en-AU" sz="1200" b="0" i="0" dirty="0">
                <a:solidFill>
                  <a:schemeClr val="bg1"/>
                </a:solidFill>
                <a:effectLst/>
              </a:rPr>
              <a:t>Copyright material available in this resource and owned by the NSW Department of Education is licensed under a </a:t>
            </a:r>
            <a:r>
              <a:rPr lang="en-AU" sz="1200" b="0" i="0" u="sng" strike="noStrike" dirty="0">
                <a:solidFill>
                  <a:schemeClr val="accent4"/>
                </a:solidFill>
                <a:effectLst/>
                <a:hlinkClick r:id="rId4">
                  <a:extLst>
                    <a:ext uri="{A12FA001-AC4F-418D-AE19-62706E023703}">
                      <ahyp:hlinkClr xmlns:ahyp="http://schemas.microsoft.com/office/drawing/2018/hyperlinkcolor" val="tx"/>
                    </a:ext>
                  </a:extLst>
                </a:hlinkClick>
              </a:rPr>
              <a:t>Creative Commons Attribution 4.0 International (CC BY 4.0) licence</a:t>
            </a:r>
            <a:r>
              <a:rPr lang="en-AU" sz="1200" b="0" i="0" dirty="0">
                <a:solidFill>
                  <a:schemeClr val="bg1"/>
                </a:solidFill>
                <a:effectLst/>
              </a:rPr>
              <a:t>.</a:t>
            </a:r>
            <a:r>
              <a:rPr lang="en-AU" sz="1200" b="0" i="0" dirty="0">
                <a:solidFill>
                  <a:schemeClr val="accent4"/>
                </a:solidFill>
                <a:effectLst/>
              </a:rPr>
              <a:t> </a:t>
            </a:r>
            <a:endParaRPr lang="en-AU" sz="1200" dirty="0">
              <a:solidFill>
                <a:schemeClr val="accent4"/>
              </a:solidFill>
            </a:endParaRPr>
          </a:p>
          <a:p>
            <a:pPr algn="l" rtl="0" fontAlgn="base">
              <a:lnSpc>
                <a:spcPct val="150000"/>
              </a:lnSpc>
              <a:spcAft>
                <a:spcPts val="600"/>
              </a:spcAft>
            </a:pPr>
            <a:r>
              <a:rPr lang="en-AU" sz="1200" b="0" i="0" dirty="0">
                <a:solidFill>
                  <a:schemeClr val="bg1"/>
                </a:solidFill>
                <a:effectLst/>
              </a:rPr>
              <a:t>This licence allows you to share and adapt the material for any purpose, even commercially. </a:t>
            </a:r>
          </a:p>
          <a:p>
            <a:pPr algn="l" rtl="0" fontAlgn="base">
              <a:lnSpc>
                <a:spcPct val="150000"/>
              </a:lnSpc>
              <a:spcAft>
                <a:spcPts val="600"/>
              </a:spcAft>
            </a:pPr>
            <a:r>
              <a:rPr lang="en-AU" sz="1200" b="0" i="0" dirty="0">
                <a:solidFill>
                  <a:schemeClr val="bg1"/>
                </a:solidFill>
                <a:effectLst/>
              </a:rPr>
              <a:t>Attribution should be given to © State of New South Wales (Department of Education), 2023. </a:t>
            </a:r>
          </a:p>
          <a:p>
            <a:pPr algn="l" rtl="0" fontAlgn="base">
              <a:lnSpc>
                <a:spcPct val="150000"/>
              </a:lnSpc>
              <a:spcAft>
                <a:spcPts val="0"/>
              </a:spcAft>
            </a:pPr>
            <a:r>
              <a:rPr lang="en-AU" sz="1200" b="0" i="0" dirty="0">
                <a:solidFill>
                  <a:schemeClr val="bg1"/>
                </a:solidFill>
                <a:effectLst/>
              </a:rPr>
              <a:t>Material in this resource not available under a Creative Commons licence: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the NSW Department of Education logo, other logos and trademark-protected material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material owned by a third party that has been reproduced with permission. You will need to obtain permission from the third party to reuse its material. </a:t>
            </a:r>
          </a:p>
          <a:p>
            <a:pPr algn="l" rtl="0" fontAlgn="base">
              <a:lnSpc>
                <a:spcPct val="150000"/>
              </a:lnSpc>
              <a:spcBef>
                <a:spcPts val="1200"/>
              </a:spcBef>
              <a:spcAft>
                <a:spcPts val="600"/>
              </a:spcAft>
            </a:pPr>
            <a:r>
              <a:rPr lang="en-AU" sz="1200" b="1" i="0" dirty="0">
                <a:solidFill>
                  <a:schemeClr val="bg1"/>
                </a:solidFill>
                <a:effectLst/>
                <a:latin typeface="+mj-lt"/>
              </a:rPr>
              <a:t>Links to third-party material and websites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Copyright Act 1968 (Cth). The department accepts no responsibility for content on third-party websites. </a:t>
            </a:r>
          </a:p>
        </p:txBody>
      </p:sp>
    </p:spTree>
    <p:extLst>
      <p:ext uri="{BB962C8B-B14F-4D97-AF65-F5344CB8AC3E}">
        <p14:creationId xmlns:p14="http://schemas.microsoft.com/office/powerpoint/2010/main" val="351656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draft-updated-template.potx" id="{CFB5B524-3546-40BF-AADD-32F92B0624E1}" vid="{4DE3A013-8EF5-4F08-AE49-9E37C639DA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1131</Words>
  <Application>Microsoft Office PowerPoint</Application>
  <PresentationFormat>Widescreen</PresentationFormat>
  <Paragraphs>66</Paragraphs>
  <Slides>8</Slides>
  <Notes>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Calibri Light</vt:lpstr>
      <vt:lpstr>Public Sans SemiBold</vt:lpstr>
      <vt:lpstr>Times New Roman</vt:lpstr>
      <vt:lpstr>Public Sans</vt:lpstr>
      <vt:lpstr>Public Sans Light</vt:lpstr>
      <vt:lpstr>Arial</vt:lpstr>
      <vt:lpstr>Calibri</vt:lpstr>
      <vt:lpstr>NSWG Corporate</vt:lpstr>
      <vt:lpstr>Poetic purpose</vt:lpstr>
      <vt:lpstr>Acknowledgement of Country</vt:lpstr>
      <vt:lpstr>Activity 1</vt:lpstr>
      <vt:lpstr>What makes poetry powerful? </vt:lpstr>
      <vt:lpstr>Activity 2</vt:lpstr>
      <vt:lpstr>What next… </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podcast – audio file and listening activity</dc:title>
  <dc:creator>NSW Department of Education</dc:creator>
  <dcterms:created xsi:type="dcterms:W3CDTF">2023-12-20T02:30:34Z</dcterms:created>
  <dcterms:modified xsi:type="dcterms:W3CDTF">2023-12-20T02:32:09Z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2023-12-20T02:30:43Z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a4f325f0-b64a-4328-b7ff-4261821efd2c</vt:lpwstr>
  </property>
  <property fmtid="{D5CDD505-2E9C-101B-9397-08002B2CF9AE}" pid="8" name="MSIP_Label_b603dfd7-d93a-4381-a340-2995d8282205_ContentBits">
    <vt:lpwstr>0</vt:lpwstr>
  </property>
</Properties>
</file>