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7"/>
  </p:notesMasterIdLst>
  <p:handoutMasterIdLst>
    <p:handoutMasterId r:id="rId8"/>
  </p:handoutMasterIdLst>
  <p:sldIdLst>
    <p:sldId id="258" r:id="rId2"/>
    <p:sldId id="289" r:id="rId3"/>
    <p:sldId id="291" r:id="rId4"/>
    <p:sldId id="290" r:id="rId5"/>
    <p:sldId id="292" r:id="rId6"/>
  </p:sldIdLst>
  <p:sldSz cx="12192000" cy="6858000"/>
  <p:notesSz cx="6858000" cy="9144000"/>
  <p:embeddedFontLst>
    <p:embeddedFont>
      <p:font typeface="Cambria Math" panose="02040503050406030204" pitchFamily="18" charset="0"/>
      <p:regular r:id="rId9"/>
    </p:embeddedFont>
    <p:embeddedFont>
      <p:font typeface="Public Sans" pitchFamily="2" charset="0"/>
      <p:regular r:id="rId10"/>
      <p:bold r:id="rId11"/>
      <p:italic r:id="rId12"/>
      <p:boldItalic r:id="rId13"/>
    </p:embeddedFont>
    <p:embeddedFont>
      <p:font typeface="Public Sans Light" pitchFamily="2" charset="0"/>
      <p:regular r:id="rId14"/>
      <p: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C00CC"/>
    <a:srgbClr val="146CFD"/>
    <a:srgbClr val="0070C0"/>
    <a:srgbClr val="CBEDFD"/>
    <a:srgbClr val="00296C"/>
    <a:srgbClr val="0046B8"/>
    <a:srgbClr val="FFFFFF"/>
    <a:srgbClr val="F6ACB6"/>
    <a:srgbClr val="6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7" autoAdjust="0"/>
  </p:normalViewPr>
  <p:slideViewPr>
    <p:cSldViewPr snapToGrid="0">
      <p:cViewPr varScale="1">
        <p:scale>
          <a:sx n="76" d="100"/>
          <a:sy n="76" d="100"/>
        </p:scale>
        <p:origin x="129" y="5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42937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1123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74147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943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2640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150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6549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80407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84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2991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60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90577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696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03402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98320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58554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71845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9914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1818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315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7860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532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32233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2768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84098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60051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670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2095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07135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47926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7198682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Express yourself</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0122F-9E1C-1E70-D792-80F9C73C5964}"/>
              </a:ext>
            </a:extLst>
          </p:cNvPr>
          <p:cNvSpPr>
            <a:spLocks noGrp="1"/>
          </p:cNvSpPr>
          <p:nvPr>
            <p:ph type="title"/>
          </p:nvPr>
        </p:nvSpPr>
        <p:spPr/>
        <p:txBody>
          <a:bodyPr/>
          <a:lstStyle/>
          <a:p>
            <a:r>
              <a:rPr lang="en-AU" dirty="0"/>
              <a:t>Framing factory</a:t>
            </a:r>
          </a:p>
        </p:txBody>
      </p:sp>
      <p:sp>
        <p:nvSpPr>
          <p:cNvPr id="5" name="Text Placeholder 4">
            <a:extLst>
              <a:ext uri="{FF2B5EF4-FFF2-40B4-BE49-F238E27FC236}">
                <a16:creationId xmlns:a16="http://schemas.microsoft.com/office/drawing/2014/main" id="{DDEF9182-9597-B400-357E-50CD5BAA2ACF}"/>
              </a:ext>
            </a:extLst>
          </p:cNvPr>
          <p:cNvSpPr>
            <a:spLocks noGrp="1"/>
          </p:cNvSpPr>
          <p:nvPr>
            <p:ph type="body" sz="quarter" idx="18"/>
          </p:nvPr>
        </p:nvSpPr>
        <p:spPr/>
        <p:txBody>
          <a:bodyPr/>
          <a:lstStyle/>
          <a:p>
            <a:r>
              <a:rPr lang="en-AU" dirty="0"/>
              <a:t>Launch</a:t>
            </a:r>
          </a:p>
        </p:txBody>
      </p:sp>
      <p:sp>
        <p:nvSpPr>
          <p:cNvPr id="6" name="Text Placeholder 5">
            <a:extLst>
              <a:ext uri="{FF2B5EF4-FFF2-40B4-BE49-F238E27FC236}">
                <a16:creationId xmlns:a16="http://schemas.microsoft.com/office/drawing/2014/main" id="{EF5F71BE-F713-A1DD-A57B-5AF1C38EC939}"/>
              </a:ext>
            </a:extLst>
          </p:cNvPr>
          <p:cNvSpPr>
            <a:spLocks noGrp="1"/>
          </p:cNvSpPr>
          <p:nvPr>
            <p:ph type="body" sz="quarter" idx="19"/>
          </p:nvPr>
        </p:nvSpPr>
        <p:spPr/>
        <p:txBody>
          <a:bodyPr/>
          <a:lstStyle/>
          <a:p>
            <a:pPr lvl="0" algn="l"/>
            <a:r>
              <a:rPr lang="en-AU" dirty="0">
                <a:effectLst/>
                <a:ea typeface="Calibri" panose="020F0502020204030204" pitchFamily="34" charset="0"/>
              </a:rPr>
              <a:t>Photos come in standard ratios. </a:t>
            </a:r>
          </a:p>
          <a:p>
            <a:pPr lvl="0" algn="l"/>
            <a:r>
              <a:rPr lang="en-AU" dirty="0">
                <a:effectLst/>
                <a:ea typeface="Calibri" panose="020F0502020204030204" pitchFamily="34" charset="0"/>
              </a:rPr>
              <a:t>A framing factory wants to build a computer program to quickly calculate the length of wood required for their frames. </a:t>
            </a:r>
          </a:p>
          <a:p>
            <a:pPr lvl="0" algn="l"/>
            <a:r>
              <a:rPr lang="en-AU" dirty="0">
                <a:effectLst/>
                <a:ea typeface="Calibri" panose="020F0502020204030204" pitchFamily="34" charset="0"/>
              </a:rPr>
              <a:t>To achieve this, we need to be able to explain how to calculate the perimeter in the shortest way possible. </a:t>
            </a:r>
          </a:p>
          <a:p>
            <a:pPr lvl="0" algn="l"/>
            <a:r>
              <a:rPr lang="en-AU" dirty="0">
                <a:effectLst/>
                <a:ea typeface="Calibri" panose="020F0502020204030204" pitchFamily="34" charset="0"/>
              </a:rPr>
              <a:t>What is the best way we can describe the perimeter of a frame? </a:t>
            </a:r>
            <a:endParaRPr lang="en-AU" dirty="0"/>
          </a:p>
        </p:txBody>
      </p:sp>
      <p:sp>
        <p:nvSpPr>
          <p:cNvPr id="3" name="Slide Number Placeholder 2">
            <a:extLst>
              <a:ext uri="{FF2B5EF4-FFF2-40B4-BE49-F238E27FC236}">
                <a16:creationId xmlns:a16="http://schemas.microsoft.com/office/drawing/2014/main" id="{2601094C-C8B3-BB13-5FBE-150A7BB7EBDC}"/>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17522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0122F-9E1C-1E70-D792-80F9C73C5964}"/>
              </a:ext>
            </a:extLst>
          </p:cNvPr>
          <p:cNvSpPr>
            <a:spLocks noGrp="1"/>
          </p:cNvSpPr>
          <p:nvPr>
            <p:ph type="title"/>
          </p:nvPr>
        </p:nvSpPr>
        <p:spPr/>
        <p:txBody>
          <a:bodyPr/>
          <a:lstStyle/>
          <a:p>
            <a:r>
              <a:rPr lang="en-AU" dirty="0"/>
              <a:t>Perimeter expressions (1 of 2)</a:t>
            </a:r>
          </a:p>
        </p:txBody>
      </p:sp>
      <p:sp>
        <p:nvSpPr>
          <p:cNvPr id="5" name="Text Placeholder 4">
            <a:extLst>
              <a:ext uri="{FF2B5EF4-FFF2-40B4-BE49-F238E27FC236}">
                <a16:creationId xmlns:a16="http://schemas.microsoft.com/office/drawing/2014/main" id="{DDEF9182-9597-B400-357E-50CD5BAA2ACF}"/>
              </a:ext>
            </a:extLst>
          </p:cNvPr>
          <p:cNvSpPr>
            <a:spLocks noGrp="1"/>
          </p:cNvSpPr>
          <p:nvPr>
            <p:ph type="body" sz="quarter" idx="18"/>
          </p:nvPr>
        </p:nvSpPr>
        <p:spPr/>
        <p:txBody>
          <a:bodyPr/>
          <a:lstStyle/>
          <a:p>
            <a:r>
              <a:rPr lang="en-AU" dirty="0"/>
              <a:t>Explore</a:t>
            </a:r>
          </a:p>
        </p:txBody>
      </p:sp>
      <p:grpSp>
        <p:nvGrpSpPr>
          <p:cNvPr id="16" name="Group 15" descr="A square with sides labelled 5.">
            <a:extLst>
              <a:ext uri="{FF2B5EF4-FFF2-40B4-BE49-F238E27FC236}">
                <a16:creationId xmlns:a16="http://schemas.microsoft.com/office/drawing/2014/main" id="{A6FE0A10-8558-0C75-9077-272DF5BB838A}"/>
              </a:ext>
            </a:extLst>
          </p:cNvPr>
          <p:cNvGrpSpPr/>
          <p:nvPr/>
        </p:nvGrpSpPr>
        <p:grpSpPr>
          <a:xfrm>
            <a:off x="1709992" y="1577394"/>
            <a:ext cx="3890682" cy="3281081"/>
            <a:chOff x="1311408" y="1905640"/>
            <a:chExt cx="3890682" cy="3281081"/>
          </a:xfrm>
        </p:grpSpPr>
        <p:sp>
          <p:nvSpPr>
            <p:cNvPr id="6" name="Rectangle 5">
              <a:extLst>
                <a:ext uri="{FF2B5EF4-FFF2-40B4-BE49-F238E27FC236}">
                  <a16:creationId xmlns:a16="http://schemas.microsoft.com/office/drawing/2014/main" id="{216C6691-9288-6FD0-E8BF-456FE001D636}"/>
                </a:ext>
              </a:extLst>
            </p:cNvPr>
            <p:cNvSpPr/>
            <p:nvPr/>
          </p:nvSpPr>
          <p:spPr>
            <a:xfrm>
              <a:off x="1475334" y="2043953"/>
              <a:ext cx="3127402" cy="30198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F47E2509-295F-7657-C159-476E8B7FD9A0}"/>
                </a:ext>
              </a:extLst>
            </p:cNvPr>
            <p:cNvSpPr txBox="1"/>
            <p:nvPr/>
          </p:nvSpPr>
          <p:spPr>
            <a:xfrm>
              <a:off x="4833256" y="3429000"/>
              <a:ext cx="368834" cy="407255"/>
            </a:xfrm>
            <a:prstGeom prst="rect">
              <a:avLst/>
            </a:prstGeom>
            <a:noFill/>
          </p:spPr>
          <p:txBody>
            <a:bodyPr wrap="square" lIns="0" tIns="0" rIns="0" bIns="0" rtlCol="0">
              <a:noAutofit/>
            </a:bodyPr>
            <a:lstStyle/>
            <a:p>
              <a:pPr algn="l"/>
              <a:r>
                <a:rPr lang="en-AU" sz="1800" dirty="0"/>
                <a:t>5</a:t>
              </a:r>
            </a:p>
          </p:txBody>
        </p:sp>
        <p:cxnSp>
          <p:nvCxnSpPr>
            <p:cNvPr id="11" name="Straight Connector 10">
              <a:extLst>
                <a:ext uri="{FF2B5EF4-FFF2-40B4-BE49-F238E27FC236}">
                  <a16:creationId xmlns:a16="http://schemas.microsoft.com/office/drawing/2014/main" id="{B7A37029-AF7D-1F58-AE63-AFD3524CD277}"/>
                </a:ext>
              </a:extLst>
            </p:cNvPr>
            <p:cNvCxnSpPr/>
            <p:nvPr/>
          </p:nvCxnSpPr>
          <p:spPr>
            <a:xfrm>
              <a:off x="3039035" y="1905640"/>
              <a:ext cx="0" cy="24588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BD8E4AD-8D67-70F8-0238-47A7A564DF18}"/>
                </a:ext>
              </a:extLst>
            </p:cNvPr>
            <p:cNvCxnSpPr/>
            <p:nvPr/>
          </p:nvCxnSpPr>
          <p:spPr>
            <a:xfrm>
              <a:off x="3039035" y="4940832"/>
              <a:ext cx="0" cy="24588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69796C0-191F-9F85-EF64-1DED0B0C3761}"/>
                </a:ext>
              </a:extLst>
            </p:cNvPr>
            <p:cNvCxnSpPr>
              <a:cxnSpLocks/>
            </p:cNvCxnSpPr>
            <p:nvPr/>
          </p:nvCxnSpPr>
          <p:spPr>
            <a:xfrm flipH="1">
              <a:off x="1311408" y="3552583"/>
              <a:ext cx="327852"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FEE0BC2-79AB-1574-DD80-593783414D0D}"/>
                </a:ext>
              </a:extLst>
            </p:cNvPr>
            <p:cNvCxnSpPr>
              <a:cxnSpLocks/>
            </p:cNvCxnSpPr>
            <p:nvPr/>
          </p:nvCxnSpPr>
          <p:spPr>
            <a:xfrm flipH="1">
              <a:off x="4438810" y="3552583"/>
              <a:ext cx="327852"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35A8B93-5AFD-8D2B-3285-7D7BF343091E}"/>
                  </a:ext>
                </a:extLst>
              </p:cNvPr>
              <p:cNvSpPr txBox="1"/>
              <p:nvPr/>
            </p:nvSpPr>
            <p:spPr>
              <a:xfrm>
                <a:off x="1873918" y="5001945"/>
                <a:ext cx="3234975" cy="957809"/>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2000" i="1" dirty="0" smtClean="0">
                          <a:latin typeface="Cambria Math" panose="02040503050406030204" pitchFamily="18" charset="0"/>
                        </a:rPr>
                        <m:t>𝑃</m:t>
                      </m:r>
                      <m:r>
                        <a:rPr lang="en-AU" sz="2000" i="1" dirty="0">
                          <a:latin typeface="Cambria Math" panose="02040503050406030204" pitchFamily="18" charset="0"/>
                        </a:rPr>
                        <m:t> </m:t>
                      </m:r>
                      <m:r>
                        <a:rPr lang="en-AU" sz="2000" i="1" dirty="0" smtClean="0">
                          <a:latin typeface="Cambria Math" panose="02040503050406030204" pitchFamily="18" charset="0"/>
                        </a:rPr>
                        <m:t>=</m:t>
                      </m:r>
                      <m:r>
                        <a:rPr lang="en-AU" sz="2000" i="1" dirty="0">
                          <a:latin typeface="Cambria Math" panose="02040503050406030204" pitchFamily="18" charset="0"/>
                        </a:rPr>
                        <m:t> </m:t>
                      </m:r>
                      <m:r>
                        <a:rPr lang="en-AU" sz="2000" i="1" dirty="0" smtClean="0">
                          <a:latin typeface="Cambria Math" panose="02040503050406030204" pitchFamily="18" charset="0"/>
                        </a:rPr>
                        <m:t>5</m:t>
                      </m:r>
                      <m:r>
                        <a:rPr lang="en-AU" sz="2000" i="1" dirty="0">
                          <a:latin typeface="Cambria Math" panose="02040503050406030204" pitchFamily="18" charset="0"/>
                        </a:rPr>
                        <m:t> </m:t>
                      </m:r>
                      <m:r>
                        <a:rPr lang="en-AU" sz="2000" i="1" dirty="0" smtClean="0">
                          <a:latin typeface="Cambria Math" panose="02040503050406030204" pitchFamily="18" charset="0"/>
                        </a:rPr>
                        <m:t>+ 5 + 5 + 5</m:t>
                      </m:r>
                    </m:oMath>
                  </m:oMathPara>
                </a14:m>
                <a:endParaRPr lang="en-AU" sz="2000" dirty="0"/>
              </a:p>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𝑃</m:t>
                      </m:r>
                      <m:r>
                        <a:rPr lang="en-AU" sz="2000" b="0" i="1" smtClean="0">
                          <a:latin typeface="Cambria Math" panose="02040503050406030204" pitchFamily="18" charset="0"/>
                        </a:rPr>
                        <m:t>=4×5</m:t>
                      </m:r>
                    </m:oMath>
                  </m:oMathPara>
                </a14:m>
                <a:endParaRPr lang="en-AU" sz="2000" dirty="0"/>
              </a:p>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𝑃</m:t>
                      </m:r>
                      <m:r>
                        <a:rPr lang="en-AU" sz="2000" b="0" i="1" smtClean="0">
                          <a:latin typeface="Cambria Math" panose="02040503050406030204" pitchFamily="18" charset="0"/>
                        </a:rPr>
                        <m:t>=20</m:t>
                      </m:r>
                    </m:oMath>
                  </m:oMathPara>
                </a14:m>
                <a:endParaRPr lang="en-AU" sz="2000" dirty="0"/>
              </a:p>
            </p:txBody>
          </p:sp>
        </mc:Choice>
        <mc:Fallback xmlns="">
          <p:sp>
            <p:nvSpPr>
              <p:cNvPr id="24" name="TextBox 23">
                <a:extLst>
                  <a:ext uri="{FF2B5EF4-FFF2-40B4-BE49-F238E27FC236}">
                    <a16:creationId xmlns:a16="http://schemas.microsoft.com/office/drawing/2014/main" id="{D35A8B93-5AFD-8D2B-3285-7D7BF343091E}"/>
                  </a:ext>
                </a:extLst>
              </p:cNvPr>
              <p:cNvSpPr txBox="1">
                <a:spLocks noRot="1" noChangeAspect="1" noMove="1" noResize="1" noEditPoints="1" noAdjustHandles="1" noChangeArrowheads="1" noChangeShapeType="1" noTextEdit="1"/>
              </p:cNvSpPr>
              <p:nvPr/>
            </p:nvSpPr>
            <p:spPr>
              <a:xfrm>
                <a:off x="1873918" y="5001945"/>
                <a:ext cx="3234975" cy="957809"/>
              </a:xfrm>
              <a:prstGeom prst="rect">
                <a:avLst/>
              </a:prstGeom>
              <a:blipFill>
                <a:blip r:embed="rId2"/>
                <a:stretch>
                  <a:fillRect l="-2637"/>
                </a:stretch>
              </a:blipFill>
            </p:spPr>
            <p:txBody>
              <a:bodyPr/>
              <a:lstStyle/>
              <a:p>
                <a:r>
                  <a:rPr lang="en-AU">
                    <a:noFill/>
                  </a:rPr>
                  <a:t> </a:t>
                </a:r>
              </a:p>
            </p:txBody>
          </p:sp>
        </mc:Fallback>
      </mc:AlternateContent>
      <p:grpSp>
        <p:nvGrpSpPr>
          <p:cNvPr id="17" name="Group 16" descr="A square with sides labelled a.">
            <a:extLst>
              <a:ext uri="{FF2B5EF4-FFF2-40B4-BE49-F238E27FC236}">
                <a16:creationId xmlns:a16="http://schemas.microsoft.com/office/drawing/2014/main" id="{8443C7FB-55A3-FB94-49EA-BEFB3F3673DD}"/>
              </a:ext>
            </a:extLst>
          </p:cNvPr>
          <p:cNvGrpSpPr/>
          <p:nvPr/>
        </p:nvGrpSpPr>
        <p:grpSpPr>
          <a:xfrm>
            <a:off x="6947902" y="1577394"/>
            <a:ext cx="3890682" cy="3281081"/>
            <a:chOff x="1311408" y="1905640"/>
            <a:chExt cx="3890682" cy="3281081"/>
          </a:xfrm>
        </p:grpSpPr>
        <p:sp>
          <p:nvSpPr>
            <p:cNvPr id="18" name="Rectangle 17">
              <a:extLst>
                <a:ext uri="{FF2B5EF4-FFF2-40B4-BE49-F238E27FC236}">
                  <a16:creationId xmlns:a16="http://schemas.microsoft.com/office/drawing/2014/main" id="{C5ADF78F-16DE-ED17-B844-C452A6BB6714}"/>
                </a:ext>
              </a:extLst>
            </p:cNvPr>
            <p:cNvSpPr/>
            <p:nvPr/>
          </p:nvSpPr>
          <p:spPr>
            <a:xfrm>
              <a:off x="1475334" y="2043953"/>
              <a:ext cx="3127402" cy="30198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314ABB3-747E-AA0C-07ED-2A76C21FD9F9}"/>
                    </a:ext>
                  </a:extLst>
                </p:cNvPr>
                <p:cNvSpPr txBox="1"/>
                <p:nvPr/>
              </p:nvSpPr>
              <p:spPr>
                <a:xfrm>
                  <a:off x="4833256" y="3429000"/>
                  <a:ext cx="368834" cy="40725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𝑎</m:t>
                        </m:r>
                      </m:oMath>
                    </m:oMathPara>
                  </a14:m>
                  <a:endParaRPr lang="en-AU" sz="1800" dirty="0"/>
                </a:p>
              </p:txBody>
            </p:sp>
          </mc:Choice>
          <mc:Fallback xmlns="">
            <p:sp>
              <p:nvSpPr>
                <p:cNvPr id="19" name="TextBox 18">
                  <a:extLst>
                    <a:ext uri="{FF2B5EF4-FFF2-40B4-BE49-F238E27FC236}">
                      <a16:creationId xmlns:a16="http://schemas.microsoft.com/office/drawing/2014/main" id="{5314ABB3-747E-AA0C-07ED-2A76C21FD9F9}"/>
                    </a:ext>
                  </a:extLst>
                </p:cNvPr>
                <p:cNvSpPr txBox="1">
                  <a:spLocks noRot="1" noChangeAspect="1" noMove="1" noResize="1" noEditPoints="1" noAdjustHandles="1" noChangeArrowheads="1" noChangeShapeType="1" noTextEdit="1"/>
                </p:cNvSpPr>
                <p:nvPr/>
              </p:nvSpPr>
              <p:spPr>
                <a:xfrm>
                  <a:off x="4833256" y="3429000"/>
                  <a:ext cx="368834" cy="407255"/>
                </a:xfrm>
                <a:prstGeom prst="rect">
                  <a:avLst/>
                </a:prstGeom>
                <a:blipFill>
                  <a:blip r:embed="rId3"/>
                  <a:stretch>
                    <a:fillRect/>
                  </a:stretch>
                </a:blipFill>
              </p:spPr>
              <p:txBody>
                <a:bodyPr/>
                <a:lstStyle/>
                <a:p>
                  <a:r>
                    <a:rPr lang="en-AU">
                      <a:noFill/>
                    </a:rPr>
                    <a:t> </a:t>
                  </a:r>
                </a:p>
              </p:txBody>
            </p:sp>
          </mc:Fallback>
        </mc:AlternateContent>
        <p:cxnSp>
          <p:nvCxnSpPr>
            <p:cNvPr id="20" name="Straight Connector 19">
              <a:extLst>
                <a:ext uri="{FF2B5EF4-FFF2-40B4-BE49-F238E27FC236}">
                  <a16:creationId xmlns:a16="http://schemas.microsoft.com/office/drawing/2014/main" id="{E8FEC5D8-19C4-D0BB-CEA9-3FC1B0DA2429}"/>
                </a:ext>
              </a:extLst>
            </p:cNvPr>
            <p:cNvCxnSpPr/>
            <p:nvPr/>
          </p:nvCxnSpPr>
          <p:spPr>
            <a:xfrm>
              <a:off x="3039035" y="1905640"/>
              <a:ext cx="0" cy="24588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ECF64F5-BBC5-253B-4A6D-CA3C1B4928E4}"/>
                </a:ext>
              </a:extLst>
            </p:cNvPr>
            <p:cNvCxnSpPr/>
            <p:nvPr/>
          </p:nvCxnSpPr>
          <p:spPr>
            <a:xfrm>
              <a:off x="3039035" y="4940832"/>
              <a:ext cx="0" cy="24588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5EDDBAD-4AF7-9F21-90CB-39D084024DF8}"/>
                </a:ext>
              </a:extLst>
            </p:cNvPr>
            <p:cNvCxnSpPr>
              <a:cxnSpLocks/>
            </p:cNvCxnSpPr>
            <p:nvPr/>
          </p:nvCxnSpPr>
          <p:spPr>
            <a:xfrm flipH="1">
              <a:off x="1311408" y="3552583"/>
              <a:ext cx="327852"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C87A16C-56F7-8DA9-362E-99563F778CCD}"/>
                </a:ext>
              </a:extLst>
            </p:cNvPr>
            <p:cNvCxnSpPr>
              <a:cxnSpLocks/>
            </p:cNvCxnSpPr>
            <p:nvPr/>
          </p:nvCxnSpPr>
          <p:spPr>
            <a:xfrm flipH="1">
              <a:off x="4438810" y="3552583"/>
              <a:ext cx="327852"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E38A581-C481-606C-2816-CF4F9330881B}"/>
                  </a:ext>
                </a:extLst>
              </p:cNvPr>
              <p:cNvSpPr txBox="1"/>
              <p:nvPr/>
            </p:nvSpPr>
            <p:spPr>
              <a:xfrm>
                <a:off x="7111828" y="5001945"/>
                <a:ext cx="3234975" cy="957809"/>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2000" i="1" dirty="0" smtClean="0">
                          <a:latin typeface="Cambria Math" panose="02040503050406030204" pitchFamily="18" charset="0"/>
                        </a:rPr>
                        <m:t>𝑃</m:t>
                      </m:r>
                      <m:r>
                        <a:rPr lang="en-AU" sz="2000" i="1" dirty="0">
                          <a:latin typeface="Cambria Math" panose="02040503050406030204" pitchFamily="18" charset="0"/>
                        </a:rPr>
                        <m:t> </m:t>
                      </m:r>
                      <m:r>
                        <a:rPr lang="en-AU" sz="2000" i="1" dirty="0" smtClean="0">
                          <a:latin typeface="Cambria Math" panose="02040503050406030204" pitchFamily="18" charset="0"/>
                        </a:rPr>
                        <m:t>=</m:t>
                      </m:r>
                      <m:r>
                        <a:rPr lang="en-AU" sz="2000" b="0" i="1" dirty="0" smtClean="0">
                          <a:latin typeface="Cambria Math" panose="02040503050406030204" pitchFamily="18" charset="0"/>
                        </a:rPr>
                        <m:t>𝑎</m:t>
                      </m:r>
                      <m:r>
                        <a:rPr lang="en-AU" sz="2000" i="1" dirty="0">
                          <a:latin typeface="Cambria Math" panose="02040503050406030204" pitchFamily="18" charset="0"/>
                        </a:rPr>
                        <m:t> </m:t>
                      </m:r>
                      <m:r>
                        <a:rPr lang="en-AU" sz="2000" i="1" dirty="0" smtClean="0">
                          <a:latin typeface="Cambria Math" panose="02040503050406030204" pitchFamily="18" charset="0"/>
                        </a:rPr>
                        <m:t>+</m:t>
                      </m:r>
                      <m:r>
                        <a:rPr lang="en-AU" sz="2000" b="0" i="1" dirty="0" smtClean="0">
                          <a:latin typeface="Cambria Math" panose="02040503050406030204" pitchFamily="18" charset="0"/>
                        </a:rPr>
                        <m:t>𝑎</m:t>
                      </m:r>
                      <m:r>
                        <a:rPr lang="en-AU" sz="2000" i="1" dirty="0" smtClean="0">
                          <a:latin typeface="Cambria Math" panose="02040503050406030204" pitchFamily="18" charset="0"/>
                        </a:rPr>
                        <m:t> +</m:t>
                      </m:r>
                      <m:r>
                        <a:rPr lang="en-AU" sz="2000" b="0" i="1" dirty="0" smtClean="0">
                          <a:latin typeface="Cambria Math" panose="02040503050406030204" pitchFamily="18" charset="0"/>
                        </a:rPr>
                        <m:t>𝑎</m:t>
                      </m:r>
                      <m:r>
                        <a:rPr lang="en-AU" sz="2000" i="1" dirty="0" smtClean="0">
                          <a:latin typeface="Cambria Math" panose="02040503050406030204" pitchFamily="18" charset="0"/>
                        </a:rPr>
                        <m:t> +</m:t>
                      </m:r>
                      <m:r>
                        <a:rPr lang="en-AU" sz="2000" b="0" i="1" dirty="0" smtClean="0">
                          <a:latin typeface="Cambria Math" panose="02040503050406030204" pitchFamily="18" charset="0"/>
                        </a:rPr>
                        <m:t>𝑎</m:t>
                      </m:r>
                    </m:oMath>
                  </m:oMathPara>
                </a14:m>
                <a:endParaRPr lang="en-AU" sz="2000" dirty="0"/>
              </a:p>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𝑃</m:t>
                      </m:r>
                      <m:r>
                        <a:rPr lang="en-AU" sz="2000" b="0" i="1" smtClean="0">
                          <a:latin typeface="Cambria Math" panose="02040503050406030204" pitchFamily="18" charset="0"/>
                        </a:rPr>
                        <m:t>=4×</m:t>
                      </m:r>
                      <m:r>
                        <a:rPr lang="en-AU" sz="2000" b="0" i="1" smtClean="0">
                          <a:latin typeface="Cambria Math" panose="02040503050406030204" pitchFamily="18" charset="0"/>
                        </a:rPr>
                        <m:t>𝑎</m:t>
                      </m:r>
                    </m:oMath>
                  </m:oMathPara>
                </a14:m>
                <a:endParaRPr lang="en-AU" sz="2000" dirty="0"/>
              </a:p>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𝑃</m:t>
                      </m:r>
                      <m:r>
                        <a:rPr lang="en-AU" sz="2000" b="0" i="1" smtClean="0">
                          <a:latin typeface="Cambria Math" panose="02040503050406030204" pitchFamily="18" charset="0"/>
                        </a:rPr>
                        <m:t>=4</m:t>
                      </m:r>
                      <m:r>
                        <a:rPr lang="en-AU" sz="2000" b="0" i="1" smtClean="0">
                          <a:latin typeface="Cambria Math" panose="02040503050406030204" pitchFamily="18" charset="0"/>
                        </a:rPr>
                        <m:t>𝑎</m:t>
                      </m:r>
                    </m:oMath>
                  </m:oMathPara>
                </a14:m>
                <a:endParaRPr lang="en-AU" sz="2000" dirty="0"/>
              </a:p>
            </p:txBody>
          </p:sp>
        </mc:Choice>
        <mc:Fallback xmlns="">
          <p:sp>
            <p:nvSpPr>
              <p:cNvPr id="25" name="TextBox 24">
                <a:extLst>
                  <a:ext uri="{FF2B5EF4-FFF2-40B4-BE49-F238E27FC236}">
                    <a16:creationId xmlns:a16="http://schemas.microsoft.com/office/drawing/2014/main" id="{6E38A581-C481-606C-2816-CF4F9330881B}"/>
                  </a:ext>
                </a:extLst>
              </p:cNvPr>
              <p:cNvSpPr txBox="1">
                <a:spLocks noRot="1" noChangeAspect="1" noMove="1" noResize="1" noEditPoints="1" noAdjustHandles="1" noChangeArrowheads="1" noChangeShapeType="1" noTextEdit="1"/>
              </p:cNvSpPr>
              <p:nvPr/>
            </p:nvSpPr>
            <p:spPr>
              <a:xfrm>
                <a:off x="7111828" y="5001945"/>
                <a:ext cx="3234975" cy="957809"/>
              </a:xfrm>
              <a:prstGeom prst="rect">
                <a:avLst/>
              </a:prstGeom>
              <a:blipFill>
                <a:blip r:embed="rId4"/>
                <a:stretch>
                  <a:fillRect l="-283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601094C-C8B3-BB13-5FBE-150A7BB7EBD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55808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64B2C-B954-56FB-4549-50F9E2202397}"/>
              </a:ext>
            </a:extLst>
          </p:cNvPr>
          <p:cNvSpPr>
            <a:spLocks noGrp="1"/>
          </p:cNvSpPr>
          <p:nvPr>
            <p:ph type="title"/>
          </p:nvPr>
        </p:nvSpPr>
        <p:spPr/>
        <p:txBody>
          <a:bodyPr/>
          <a:lstStyle/>
          <a:p>
            <a:r>
              <a:rPr lang="en-AU" dirty="0"/>
              <a:t>Perimeter expressions (2 of 2)</a:t>
            </a:r>
          </a:p>
        </p:txBody>
      </p:sp>
      <p:sp>
        <p:nvSpPr>
          <p:cNvPr id="5" name="Text Placeholder 4">
            <a:extLst>
              <a:ext uri="{FF2B5EF4-FFF2-40B4-BE49-F238E27FC236}">
                <a16:creationId xmlns:a16="http://schemas.microsoft.com/office/drawing/2014/main" id="{1F07F5C2-844D-3BD4-ED07-FA500F632E47}"/>
              </a:ext>
            </a:extLst>
          </p:cNvPr>
          <p:cNvSpPr>
            <a:spLocks noGrp="1"/>
          </p:cNvSpPr>
          <p:nvPr>
            <p:ph type="body" sz="quarter" idx="18"/>
          </p:nvPr>
        </p:nvSpPr>
        <p:spPr/>
        <p:txBody>
          <a:bodyPr/>
          <a:lstStyle/>
          <a:p>
            <a:r>
              <a:rPr lang="en-AU" dirty="0"/>
              <a:t>Explore</a:t>
            </a:r>
          </a:p>
        </p:txBody>
      </p:sp>
      <p:sp>
        <p:nvSpPr>
          <p:cNvPr id="6" name="Content Placeholder 5">
            <a:extLst>
              <a:ext uri="{FF2B5EF4-FFF2-40B4-BE49-F238E27FC236}">
                <a16:creationId xmlns:a16="http://schemas.microsoft.com/office/drawing/2014/main" id="{2DDB1214-4B49-8F3F-ABB6-7EBE8DC6F719}"/>
              </a:ext>
            </a:extLst>
          </p:cNvPr>
          <p:cNvSpPr>
            <a:spLocks noGrp="1"/>
          </p:cNvSpPr>
          <p:nvPr>
            <p:ph idx="1"/>
          </p:nvPr>
        </p:nvSpPr>
        <p:spPr>
          <a:xfrm>
            <a:off x="360000" y="1620000"/>
            <a:ext cx="11484000" cy="642554"/>
          </a:xfrm>
        </p:spPr>
        <p:txBody>
          <a:bodyPr/>
          <a:lstStyle/>
          <a:p>
            <a:r>
              <a:rPr lang="en-AU" sz="2000" dirty="0"/>
              <a:t>Find an expression for this parallelogram.</a:t>
            </a:r>
          </a:p>
        </p:txBody>
      </p:sp>
      <p:grpSp>
        <p:nvGrpSpPr>
          <p:cNvPr id="21" name="Group 20" descr="A parallelogram with sides L and B">
            <a:extLst>
              <a:ext uri="{FF2B5EF4-FFF2-40B4-BE49-F238E27FC236}">
                <a16:creationId xmlns:a16="http://schemas.microsoft.com/office/drawing/2014/main" id="{698D768E-58AA-8A47-50C6-E3111FF82E1D}"/>
              </a:ext>
            </a:extLst>
          </p:cNvPr>
          <p:cNvGrpSpPr/>
          <p:nvPr/>
        </p:nvGrpSpPr>
        <p:grpSpPr>
          <a:xfrm>
            <a:off x="2031147" y="2503378"/>
            <a:ext cx="8129707" cy="3657937"/>
            <a:chOff x="1775012" y="2503378"/>
            <a:chExt cx="8129707" cy="3657937"/>
          </a:xfrm>
        </p:grpSpPr>
        <p:sp>
          <p:nvSpPr>
            <p:cNvPr id="2" name="Parallelogram 1">
              <a:extLst>
                <a:ext uri="{FF2B5EF4-FFF2-40B4-BE49-F238E27FC236}">
                  <a16:creationId xmlns:a16="http://schemas.microsoft.com/office/drawing/2014/main" id="{8AFAB931-E580-0623-DD30-F5B915DEAF9B}"/>
                </a:ext>
              </a:extLst>
            </p:cNvPr>
            <p:cNvSpPr/>
            <p:nvPr/>
          </p:nvSpPr>
          <p:spPr>
            <a:xfrm>
              <a:off x="1874904" y="2503378"/>
              <a:ext cx="8029815" cy="2812356"/>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0B97BFDD-B553-308E-1B7A-3239860B2F24}"/>
                </a:ext>
              </a:extLst>
            </p:cNvPr>
            <p:cNvSpPr txBox="1"/>
            <p:nvPr/>
          </p:nvSpPr>
          <p:spPr>
            <a:xfrm>
              <a:off x="1775012" y="3688336"/>
              <a:ext cx="722299" cy="783772"/>
            </a:xfrm>
            <a:prstGeom prst="rect">
              <a:avLst/>
            </a:prstGeom>
            <a:noFill/>
          </p:spPr>
          <p:txBody>
            <a:bodyPr wrap="square" lIns="0" tIns="0" rIns="0" bIns="0" rtlCol="0">
              <a:noAutofit/>
            </a:bodyPr>
            <a:lstStyle/>
            <a:p>
              <a:pPr algn="l"/>
              <a:r>
                <a:rPr lang="en-AU" sz="2500" dirty="0"/>
                <a:t>s</a:t>
              </a:r>
            </a:p>
          </p:txBody>
        </p:sp>
        <p:sp>
          <p:nvSpPr>
            <p:cNvPr id="20" name="TextBox 19">
              <a:extLst>
                <a:ext uri="{FF2B5EF4-FFF2-40B4-BE49-F238E27FC236}">
                  <a16:creationId xmlns:a16="http://schemas.microsoft.com/office/drawing/2014/main" id="{A6773ACD-F2D0-A16E-1250-E1CD94556E4C}"/>
                </a:ext>
              </a:extLst>
            </p:cNvPr>
            <p:cNvSpPr txBox="1"/>
            <p:nvPr/>
          </p:nvSpPr>
          <p:spPr>
            <a:xfrm>
              <a:off x="5528661" y="5377543"/>
              <a:ext cx="722299" cy="783772"/>
            </a:xfrm>
            <a:prstGeom prst="rect">
              <a:avLst/>
            </a:prstGeom>
            <a:noFill/>
          </p:spPr>
          <p:txBody>
            <a:bodyPr wrap="square" lIns="0" tIns="0" rIns="0" bIns="0" rtlCol="0">
              <a:noAutofit/>
            </a:bodyPr>
            <a:lstStyle/>
            <a:p>
              <a:pPr algn="l"/>
              <a:r>
                <a:rPr lang="en-AU" sz="2500" dirty="0"/>
                <a:t>b</a:t>
              </a:r>
            </a:p>
          </p:txBody>
        </p:sp>
      </p:grpSp>
      <p:sp>
        <p:nvSpPr>
          <p:cNvPr id="3" name="Slide Number Placeholder 2">
            <a:extLst>
              <a:ext uri="{FF2B5EF4-FFF2-40B4-BE49-F238E27FC236}">
                <a16:creationId xmlns:a16="http://schemas.microsoft.com/office/drawing/2014/main" id="{D725A03F-C7BF-8934-6018-EF0928BD8D1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5732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08315B-495A-A735-7D85-4BBBAA2CA0DD}"/>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5F5076D4-E4C1-99C7-9D0B-758AA84CDD40}"/>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FC6BB95-5C9F-2E84-A329-2EE581F091E9}"/>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1613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459</Words>
  <Application>Microsoft Office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Cambria Math</vt:lpstr>
      <vt:lpstr>Arial</vt:lpstr>
      <vt:lpstr>Public Sans Light</vt:lpstr>
      <vt:lpstr>Calibri</vt:lpstr>
      <vt:lpstr>Public Sans</vt:lpstr>
      <vt:lpstr>Times New Roman</vt:lpstr>
      <vt:lpstr>1_NSWG Corporate</vt:lpstr>
      <vt:lpstr>Express yourself</vt:lpstr>
      <vt:lpstr>Framing factory</vt:lpstr>
      <vt:lpstr>Perimeter expressions (1 of 2)</vt:lpstr>
      <vt:lpstr>Perimeter expressions (2 of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 yourself</dc:title>
  <dc:creator>NSW Department of Education</dc:creator>
  <dcterms:created xsi:type="dcterms:W3CDTF">2024-03-21T03:44:47Z</dcterms:created>
  <dcterms:modified xsi:type="dcterms:W3CDTF">2024-03-21T03:45:04Z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2024-03-21T03:45:03Z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0eb3c611-5d90-4225-b395-77a0452d1967</vt:lpwstr>
  </property>
  <property fmtid="{D5CDD505-2E9C-101B-9397-08002B2CF9AE}" pid="8" name="MSIP_Label_b603dfd7-d93a-4381-a340-2995d8282205_ContentBits">
    <vt:lpwstr>0</vt:lpwstr>
  </property>
</Properties>
</file>