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11"/>
  </p:notesMasterIdLst>
  <p:handoutMasterIdLst>
    <p:handoutMasterId r:id="rId12"/>
  </p:handoutMasterIdLst>
  <p:sldIdLst>
    <p:sldId id="258" r:id="rId2"/>
    <p:sldId id="288" r:id="rId3"/>
    <p:sldId id="296" r:id="rId4"/>
    <p:sldId id="297" r:id="rId5"/>
    <p:sldId id="298" r:id="rId6"/>
    <p:sldId id="302" r:id="rId7"/>
    <p:sldId id="303" r:id="rId8"/>
    <p:sldId id="295" r:id="rId9"/>
    <p:sldId id="304" r:id="rId10"/>
  </p:sldIdLst>
  <p:sldSz cx="12192000" cy="6858000"/>
  <p:notesSz cx="6858000" cy="9144000"/>
  <p:embeddedFontLst>
    <p:embeddedFont>
      <p:font typeface="Cambria Math" panose="02040503050406030204" pitchFamily="18" charset="0"/>
      <p:regular r:id="rId13"/>
    </p:embeddedFont>
    <p:embeddedFont>
      <p:font typeface="Open Sans" panose="020B0606030504020204" pitchFamily="34" charset="0"/>
      <p:regular r:id="rId14"/>
      <p:bold r:id="rId15"/>
      <p:italic r:id="rId16"/>
      <p:boldItalic r:id="rId17"/>
    </p:embeddedFont>
    <p:embeddedFont>
      <p:font typeface="Public Sans" pitchFamily="2" charset="0"/>
      <p:regular r:id="rId18"/>
      <p:bold r:id="rId19"/>
      <p:italic r:id="rId20"/>
      <p:boldItalic r:id="rId21"/>
    </p:embeddedFont>
    <p:embeddedFont>
      <p:font typeface="Public Sans Light" pitchFamily="2" charset="0"/>
      <p:regular r:id="rId22"/>
      <p: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C00CC"/>
    <a:srgbClr val="146CFD"/>
    <a:srgbClr val="0070C0"/>
    <a:srgbClr val="CBEDFD"/>
    <a:srgbClr val="00296C"/>
    <a:srgbClr val="0046B8"/>
    <a:srgbClr val="FFFFFF"/>
    <a:srgbClr val="F6ACB6"/>
    <a:srgbClr val="630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07" autoAdjust="0"/>
  </p:normalViewPr>
  <p:slideViewPr>
    <p:cSldViewPr snapToGrid="0">
      <p:cViewPr varScale="1">
        <p:scale>
          <a:sx n="76" d="100"/>
          <a:sy n="76" d="100"/>
        </p:scale>
        <p:origin x="774" y="5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21/03/2024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21/03/2024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2063461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71670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630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74854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98405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66484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8404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85259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96250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8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413496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75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14589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243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09716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55059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79364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9550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7686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523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26742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01157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692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426595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2688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4336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65177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60077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13333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253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0230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2914197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Boundary battle</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p:txBody>
          <a:bodyPr/>
          <a:lstStyle/>
          <a:p>
            <a:r>
              <a:rPr lang="en-AU" dirty="0"/>
              <a:t>Launch</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p:txBody>
          <a:bodyPr/>
          <a:lstStyle/>
          <a:p>
            <a:r>
              <a:rPr lang="en-AU" dirty="0"/>
              <a:t>Which shape has the largest perimeter?</a:t>
            </a:r>
          </a:p>
        </p:txBody>
      </p:sp>
      <p:pic>
        <p:nvPicPr>
          <p:cNvPr id="3" name="Picture 2" descr="A blue compound shape and a red square">
            <a:extLst>
              <a:ext uri="{FF2B5EF4-FFF2-40B4-BE49-F238E27FC236}">
                <a16:creationId xmlns:a16="http://schemas.microsoft.com/office/drawing/2014/main" id="{4A31E00D-6446-639D-EF1A-EAB52BEBFD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964001" y="1459967"/>
            <a:ext cx="8263999" cy="4981304"/>
          </a:xfrm>
          <a:prstGeom prst="rect">
            <a:avLst/>
          </a:prstGeom>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403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EC2455-3CE2-B644-6EEB-835BD1343D52}"/>
              </a:ext>
            </a:extLst>
          </p:cNvPr>
          <p:cNvSpPr>
            <a:spLocks noGrp="1"/>
          </p:cNvSpPr>
          <p:nvPr>
            <p:ph type="title"/>
          </p:nvPr>
        </p:nvSpPr>
        <p:spPr/>
        <p:txBody>
          <a:bodyPr/>
          <a:lstStyle/>
          <a:p>
            <a:r>
              <a:rPr lang="en-AU" dirty="0"/>
              <a:t>Explore (1 of 2)</a:t>
            </a:r>
          </a:p>
        </p:txBody>
      </p:sp>
      <p:sp>
        <p:nvSpPr>
          <p:cNvPr id="5" name="Text Placeholder 4">
            <a:extLst>
              <a:ext uri="{FF2B5EF4-FFF2-40B4-BE49-F238E27FC236}">
                <a16:creationId xmlns:a16="http://schemas.microsoft.com/office/drawing/2014/main" id="{EA64C6FB-F15E-54C3-513B-CBA36F14BA62}"/>
              </a:ext>
            </a:extLst>
          </p:cNvPr>
          <p:cNvSpPr>
            <a:spLocks noGrp="1"/>
          </p:cNvSpPr>
          <p:nvPr>
            <p:ph type="body" sz="quarter" idx="18"/>
          </p:nvPr>
        </p:nvSpPr>
        <p:spPr/>
        <p:txBody>
          <a:bodyPr/>
          <a:lstStyle/>
          <a:p>
            <a:r>
              <a:rPr lang="en-AU" dirty="0"/>
              <a:t>Composite shape</a:t>
            </a:r>
          </a:p>
        </p:txBody>
      </p:sp>
      <p:pic>
        <p:nvPicPr>
          <p:cNvPr id="7" name="Content Placeholder 6" descr="A composite shape made from two rectangles. The longer rectangle has length 10cm, and a smaller rectangle is placed on top with the length of 4cm. ">
            <a:extLst>
              <a:ext uri="{FF2B5EF4-FFF2-40B4-BE49-F238E27FC236}">
                <a16:creationId xmlns:a16="http://schemas.microsoft.com/office/drawing/2014/main" id="{EFEC463C-1D21-D4F5-22A0-C0D4E6F3AD7D}"/>
              </a:ext>
            </a:extLst>
          </p:cNvPr>
          <p:cNvPicPr>
            <a:picLocks noGrp="1" noChangeAspect="1"/>
          </p:cNvPicPr>
          <p:nvPr>
            <p:ph idx="4294967295"/>
          </p:nvPr>
        </p:nvPicPr>
        <p:blipFill>
          <a:blip r:embed="rId2"/>
          <a:stretch>
            <a:fillRect/>
          </a:stretch>
        </p:blipFill>
        <p:spPr>
          <a:xfrm>
            <a:off x="3094038" y="1619250"/>
            <a:ext cx="6003925" cy="4537075"/>
          </a:xfrm>
        </p:spPr>
      </p:pic>
      <p:sp>
        <p:nvSpPr>
          <p:cNvPr id="3" name="Slide Number Placeholder 2">
            <a:extLst>
              <a:ext uri="{FF2B5EF4-FFF2-40B4-BE49-F238E27FC236}">
                <a16:creationId xmlns:a16="http://schemas.microsoft.com/office/drawing/2014/main" id="{D45AC207-A5B2-AD96-7BA2-101A323EAA6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386168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15188-5C30-72DF-3449-312A690041F3}"/>
              </a:ext>
            </a:extLst>
          </p:cNvPr>
          <p:cNvSpPr>
            <a:spLocks noGrp="1"/>
          </p:cNvSpPr>
          <p:nvPr>
            <p:ph type="title"/>
          </p:nvPr>
        </p:nvSpPr>
        <p:spPr/>
        <p:txBody>
          <a:bodyPr/>
          <a:lstStyle/>
          <a:p>
            <a:r>
              <a:rPr lang="en-AU" dirty="0"/>
              <a:t>Explore (2 of 2)</a:t>
            </a:r>
          </a:p>
        </p:txBody>
      </p:sp>
      <p:sp>
        <p:nvSpPr>
          <p:cNvPr id="5" name="Text Placeholder 4">
            <a:extLst>
              <a:ext uri="{FF2B5EF4-FFF2-40B4-BE49-F238E27FC236}">
                <a16:creationId xmlns:a16="http://schemas.microsoft.com/office/drawing/2014/main" id="{ACD07785-8541-C2EE-6B4F-5115EA163255}"/>
              </a:ext>
            </a:extLst>
          </p:cNvPr>
          <p:cNvSpPr>
            <a:spLocks noGrp="1"/>
          </p:cNvSpPr>
          <p:nvPr>
            <p:ph type="body" sz="quarter" idx="18"/>
          </p:nvPr>
        </p:nvSpPr>
        <p:spPr>
          <a:xfrm>
            <a:off x="360000" y="982520"/>
            <a:ext cx="10080000" cy="310015"/>
          </a:xfrm>
        </p:spPr>
        <p:txBody>
          <a:bodyPr/>
          <a:lstStyle/>
          <a:p>
            <a:r>
              <a:rPr lang="en-AU" dirty="0"/>
              <a:t>Finding the missing side</a:t>
            </a:r>
          </a:p>
        </p:txBody>
      </p:sp>
      <p:pic>
        <p:nvPicPr>
          <p:cNvPr id="7" name="Content Placeholder 6" descr="A composite shape made from two rectangles. The longer rectangle has length 10cm, and a smaller rectangle is placed on top with the length of 4cm. ">
            <a:extLst>
              <a:ext uri="{FF2B5EF4-FFF2-40B4-BE49-F238E27FC236}">
                <a16:creationId xmlns:a16="http://schemas.microsoft.com/office/drawing/2014/main" id="{0AC20717-C70A-FF99-15E9-3765EE103DB5}"/>
              </a:ext>
            </a:extLst>
          </p:cNvPr>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360000" y="2024205"/>
            <a:ext cx="4713288" cy="3851275"/>
          </a:xfrm>
        </p:spPr>
      </p:pic>
      <p:pic>
        <p:nvPicPr>
          <p:cNvPr id="9" name="Picture 8" descr="A bar model of 4+x=10">
            <a:extLst>
              <a:ext uri="{FF2B5EF4-FFF2-40B4-BE49-F238E27FC236}">
                <a16:creationId xmlns:a16="http://schemas.microsoft.com/office/drawing/2014/main" id="{B8316BD0-9C06-9046-CAFE-24C403D339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31435" y="2024205"/>
            <a:ext cx="4952565" cy="3077859"/>
          </a:xfrm>
          <a:prstGeom prst="rect">
            <a:avLst/>
          </a:prstGeom>
        </p:spPr>
      </p:pic>
      <p:sp>
        <p:nvSpPr>
          <p:cNvPr id="3" name="Slide Number Placeholder 2">
            <a:extLst>
              <a:ext uri="{FF2B5EF4-FFF2-40B4-BE49-F238E27FC236}">
                <a16:creationId xmlns:a16="http://schemas.microsoft.com/office/drawing/2014/main" id="{2AA40563-1DD0-2B60-FAE6-C340D9C3D6D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338613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28E088-ACAD-0B6F-436A-58DBC3F9EA4A}"/>
              </a:ext>
            </a:extLst>
          </p:cNvPr>
          <p:cNvSpPr>
            <a:spLocks noGrp="1"/>
          </p:cNvSpPr>
          <p:nvPr>
            <p:ph type="title"/>
          </p:nvPr>
        </p:nvSpPr>
        <p:spPr/>
        <p:txBody>
          <a:bodyPr/>
          <a:lstStyle/>
          <a:p>
            <a:r>
              <a:rPr lang="en-AU" dirty="0"/>
              <a:t>Diagnostic question (1 of 3)</a:t>
            </a:r>
          </a:p>
        </p:txBody>
      </p:sp>
      <p:sp>
        <p:nvSpPr>
          <p:cNvPr id="5" name="Text Placeholder 4">
            <a:extLst>
              <a:ext uri="{FF2B5EF4-FFF2-40B4-BE49-F238E27FC236}">
                <a16:creationId xmlns:a16="http://schemas.microsoft.com/office/drawing/2014/main" id="{B2A9653A-8B29-FC76-D2F1-E31F3EC47848}"/>
              </a:ext>
            </a:extLst>
          </p:cNvPr>
          <p:cNvSpPr>
            <a:spLocks noGrp="1"/>
          </p:cNvSpPr>
          <p:nvPr>
            <p:ph type="body" sz="quarter" idx="18"/>
          </p:nvPr>
        </p:nvSpPr>
        <p:spPr>
          <a:xfrm>
            <a:off x="360000" y="982520"/>
            <a:ext cx="10080000" cy="310015"/>
          </a:xfrm>
        </p:spPr>
        <p:txBody>
          <a:bodyPr/>
          <a:lstStyle/>
          <a:p>
            <a:r>
              <a:rPr lang="en-AU" dirty="0"/>
              <a:t>Finding the missing side</a:t>
            </a:r>
          </a:p>
        </p:txBody>
      </p:sp>
      <p:pic>
        <p:nvPicPr>
          <p:cNvPr id="7" name="Content Placeholder 6" descr="A composite shape made of a small rectangle and a larger one stacked on top of each other. The width of the shorter rectangle is 4cm, and the left over to get to the width of the larger rectangle is 6cm.">
            <a:extLst>
              <a:ext uri="{FF2B5EF4-FFF2-40B4-BE49-F238E27FC236}">
                <a16:creationId xmlns:a16="http://schemas.microsoft.com/office/drawing/2014/main" id="{D4B46C52-B062-517A-37B1-7C14E3EB0DEB}"/>
              </a:ext>
            </a:extLst>
          </p:cNvPr>
          <p:cNvPicPr>
            <a:picLocks noGrp="1" noChangeAspect="1"/>
          </p:cNvPicPr>
          <p:nvPr>
            <p:ph idx="4294967295"/>
          </p:nvPr>
        </p:nvPicPr>
        <p:blipFill>
          <a:blip r:embed="rId2"/>
          <a:stretch>
            <a:fillRect/>
          </a:stretch>
        </p:blipFill>
        <p:spPr>
          <a:xfrm>
            <a:off x="4638675" y="1760075"/>
            <a:ext cx="2914650" cy="2333625"/>
          </a:xfr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F1F970-69A5-0030-E654-25AE94B804DA}"/>
                  </a:ext>
                </a:extLst>
              </p:cNvPr>
              <p:cNvSpPr txBox="1"/>
              <p:nvPr/>
            </p:nvSpPr>
            <p:spPr>
              <a:xfrm>
                <a:off x="360000" y="4310610"/>
                <a:ext cx="10410092" cy="467540"/>
              </a:xfrm>
              <a:prstGeom prst="rect">
                <a:avLst/>
              </a:prstGeom>
              <a:noFill/>
            </p:spPr>
            <p:txBody>
              <a:bodyPr wrap="square" lIns="0" tIns="0" rIns="0" bIns="0" rtlCol="0">
                <a:noAutofit/>
              </a:bodyPr>
              <a:lstStyle/>
              <a:p>
                <a:pPr algn="l"/>
                <a:r>
                  <a:rPr lang="en-AU" sz="2000" dirty="0"/>
                  <a:t>The value of </a:t>
                </a:r>
                <a14:m>
                  <m:oMath xmlns:m="http://schemas.openxmlformats.org/officeDocument/2006/math">
                    <m:r>
                      <a:rPr lang="en-AU" sz="2000" b="0" i="1" smtClean="0">
                        <a:latin typeface="Cambria Math" panose="02040503050406030204" pitchFamily="18" charset="0"/>
                      </a:rPr>
                      <m:t>𝑥</m:t>
                    </m:r>
                  </m:oMath>
                </a14:m>
                <a:r>
                  <a:rPr lang="en-AU" sz="2000" dirty="0"/>
                  <a:t> is equal to:</a:t>
                </a:r>
              </a:p>
            </p:txBody>
          </p:sp>
        </mc:Choice>
        <mc:Fallback xmlns="">
          <p:sp>
            <p:nvSpPr>
              <p:cNvPr id="8" name="TextBox 7">
                <a:extLst>
                  <a:ext uri="{FF2B5EF4-FFF2-40B4-BE49-F238E27FC236}">
                    <a16:creationId xmlns:a16="http://schemas.microsoft.com/office/drawing/2014/main" id="{C2F1F970-69A5-0030-E654-25AE94B804DA}"/>
                  </a:ext>
                </a:extLst>
              </p:cNvPr>
              <p:cNvSpPr txBox="1">
                <a:spLocks noRot="1" noChangeAspect="1" noMove="1" noResize="1" noEditPoints="1" noAdjustHandles="1" noChangeArrowheads="1" noChangeShapeType="1" noTextEdit="1"/>
              </p:cNvSpPr>
              <p:nvPr/>
            </p:nvSpPr>
            <p:spPr>
              <a:xfrm>
                <a:off x="360000" y="4310610"/>
                <a:ext cx="10410092" cy="467540"/>
              </a:xfrm>
              <a:prstGeom prst="rect">
                <a:avLst/>
              </a:prstGeom>
              <a:blipFill>
                <a:blip r:embed="rId3"/>
                <a:stretch>
                  <a:fillRect l="-1464" t="-1818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9" name="Table 8" descr="A multiple choice question to determine the value of x. &#10;A. 6-4. &#10;B. Unknown. &#10;C. 4-6. &#10;D. 6+4.">
                <a:extLst>
                  <a:ext uri="{FF2B5EF4-FFF2-40B4-BE49-F238E27FC236}">
                    <a16:creationId xmlns:a16="http://schemas.microsoft.com/office/drawing/2014/main" id="{E45B442D-CAB9-7B6C-25E6-775F854DF96F}"/>
                  </a:ext>
                </a:extLst>
              </p:cNvPr>
              <p:cNvGraphicFramePr>
                <a:graphicFrameLocks noGrp="1"/>
              </p:cNvGraphicFramePr>
              <p:nvPr>
                <p:extLst>
                  <p:ext uri="{D42A27DB-BD31-4B8C-83A1-F6EECF244321}">
                    <p14:modId xmlns:p14="http://schemas.microsoft.com/office/powerpoint/2010/main" val="2306006825"/>
                  </p:ext>
                </p:extLst>
              </p:nvPr>
            </p:nvGraphicFramePr>
            <p:xfrm>
              <a:off x="360000" y="4778150"/>
              <a:ext cx="9019930" cy="1443726"/>
            </p:xfrm>
            <a:graphic>
              <a:graphicData uri="http://schemas.openxmlformats.org/drawingml/2006/table">
                <a:tbl>
                  <a:tblPr firstRow="1" bandRow="1">
                    <a:tableStyleId>{5940675A-B579-460E-94D1-54222C63F5DA}</a:tableStyleId>
                  </a:tblPr>
                  <a:tblGrid>
                    <a:gridCol w="594101">
                      <a:extLst>
                        <a:ext uri="{9D8B030D-6E8A-4147-A177-3AD203B41FA5}">
                          <a16:colId xmlns:a16="http://schemas.microsoft.com/office/drawing/2014/main" val="600788061"/>
                        </a:ext>
                      </a:extLst>
                    </a:gridCol>
                    <a:gridCol w="3915864">
                      <a:extLst>
                        <a:ext uri="{9D8B030D-6E8A-4147-A177-3AD203B41FA5}">
                          <a16:colId xmlns:a16="http://schemas.microsoft.com/office/drawing/2014/main" val="1855062983"/>
                        </a:ext>
                      </a:extLst>
                    </a:gridCol>
                    <a:gridCol w="650476">
                      <a:extLst>
                        <a:ext uri="{9D8B030D-6E8A-4147-A177-3AD203B41FA5}">
                          <a16:colId xmlns:a16="http://schemas.microsoft.com/office/drawing/2014/main" val="3646036276"/>
                        </a:ext>
                      </a:extLst>
                    </a:gridCol>
                    <a:gridCol w="3859489">
                      <a:extLst>
                        <a:ext uri="{9D8B030D-6E8A-4147-A177-3AD203B41FA5}">
                          <a16:colId xmlns:a16="http://schemas.microsoft.com/office/drawing/2014/main" val="1329519476"/>
                        </a:ext>
                      </a:extLst>
                    </a:gridCol>
                  </a:tblGrid>
                  <a:tr h="721863">
                    <a:tc>
                      <a:txBody>
                        <a:bodyPr/>
                        <a:lstStyle/>
                        <a:p>
                          <a:pPr algn="ctr"/>
                          <a:r>
                            <a:rPr lang="en-AU" sz="2000" dirty="0">
                              <a:latin typeface="+mn-lt"/>
                            </a:rPr>
                            <a:t>A</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6−4</m:t>
                                </m:r>
                              </m:oMath>
                            </m:oMathPara>
                          </a14:m>
                          <a:endParaRPr lang="en-AU" sz="2000" dirty="0">
                            <a:latin typeface="+mn-lt"/>
                          </a:endParaRPr>
                        </a:p>
                      </a:txBody>
                      <a:tcPr anchor="ctr"/>
                    </a:tc>
                    <a:tc>
                      <a:txBody>
                        <a:bodyPr/>
                        <a:lstStyle/>
                        <a:p>
                          <a:pPr algn="ctr"/>
                          <a:r>
                            <a:rPr lang="en-AU" sz="2000" dirty="0">
                              <a:latin typeface="+mn-lt"/>
                            </a:rPr>
                            <a:t>B</a:t>
                          </a:r>
                        </a:p>
                      </a:txBody>
                      <a:tcPr anchor="ctr"/>
                    </a:tc>
                    <a:tc>
                      <a:txBody>
                        <a:bodyPr/>
                        <a:lstStyle/>
                        <a:p>
                          <a:pPr algn="ctr"/>
                          <a:r>
                            <a:rPr lang="en-AU" sz="2000" dirty="0">
                              <a:latin typeface="+mn-lt"/>
                            </a:rPr>
                            <a:t>Unknown</a:t>
                          </a:r>
                        </a:p>
                      </a:txBody>
                      <a:tcPr anchor="ctr"/>
                    </a:tc>
                    <a:extLst>
                      <a:ext uri="{0D108BD9-81ED-4DB2-BD59-A6C34878D82A}">
                        <a16:rowId xmlns:a16="http://schemas.microsoft.com/office/drawing/2014/main" val="470865907"/>
                      </a:ext>
                    </a:extLst>
                  </a:tr>
                  <a:tr h="721863">
                    <a:tc>
                      <a:txBody>
                        <a:bodyPr/>
                        <a:lstStyle/>
                        <a:p>
                          <a:pPr algn="ctr"/>
                          <a:r>
                            <a:rPr lang="en-AU" sz="2000" dirty="0">
                              <a:latin typeface="+mn-lt"/>
                            </a:rPr>
                            <a:t>C</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4−6</m:t>
                                </m:r>
                              </m:oMath>
                            </m:oMathPara>
                          </a14:m>
                          <a:endParaRPr lang="en-AU" sz="2000" dirty="0">
                            <a:latin typeface="+mn-lt"/>
                          </a:endParaRPr>
                        </a:p>
                      </a:txBody>
                      <a:tcPr anchor="ctr"/>
                    </a:tc>
                    <a:tc>
                      <a:txBody>
                        <a:bodyPr/>
                        <a:lstStyle/>
                        <a:p>
                          <a:pPr algn="ctr"/>
                          <a:r>
                            <a:rPr lang="en-AU" sz="2000" dirty="0">
                              <a:latin typeface="+mn-lt"/>
                            </a:rPr>
                            <a:t>D</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6+4</m:t>
                                </m:r>
                              </m:oMath>
                            </m:oMathPara>
                          </a14:m>
                          <a:endParaRPr lang="en-AU" sz="2000" dirty="0">
                            <a:latin typeface="+mn-lt"/>
                          </a:endParaRPr>
                        </a:p>
                      </a:txBody>
                      <a:tcPr anchor="ctr"/>
                    </a:tc>
                    <a:extLst>
                      <a:ext uri="{0D108BD9-81ED-4DB2-BD59-A6C34878D82A}">
                        <a16:rowId xmlns:a16="http://schemas.microsoft.com/office/drawing/2014/main" val="2713491694"/>
                      </a:ext>
                    </a:extLst>
                  </a:tr>
                </a:tbl>
              </a:graphicData>
            </a:graphic>
          </p:graphicFrame>
        </mc:Choice>
        <mc:Fallback xmlns="">
          <p:graphicFrame>
            <p:nvGraphicFramePr>
              <p:cNvPr id="9" name="Table 8" descr="A multiple choice question to determine the value of x. &#10;A. 6-4. &#10;B. Unknown. &#10;C. 4-6. &#10;D. 6+4.">
                <a:extLst>
                  <a:ext uri="{FF2B5EF4-FFF2-40B4-BE49-F238E27FC236}">
                    <a16:creationId xmlns:a16="http://schemas.microsoft.com/office/drawing/2014/main" id="{E45B442D-CAB9-7B6C-25E6-775F854DF96F}"/>
                  </a:ext>
                </a:extLst>
              </p:cNvPr>
              <p:cNvGraphicFramePr>
                <a:graphicFrameLocks noGrp="1"/>
              </p:cNvGraphicFramePr>
              <p:nvPr>
                <p:extLst>
                  <p:ext uri="{D42A27DB-BD31-4B8C-83A1-F6EECF244321}">
                    <p14:modId xmlns:p14="http://schemas.microsoft.com/office/powerpoint/2010/main" val="2306006825"/>
                  </p:ext>
                </p:extLst>
              </p:nvPr>
            </p:nvGraphicFramePr>
            <p:xfrm>
              <a:off x="360000" y="4778150"/>
              <a:ext cx="9019930" cy="1443726"/>
            </p:xfrm>
            <a:graphic>
              <a:graphicData uri="http://schemas.openxmlformats.org/drawingml/2006/table">
                <a:tbl>
                  <a:tblPr firstRow="1" bandRow="1">
                    <a:tableStyleId>{5940675A-B579-460E-94D1-54222C63F5DA}</a:tableStyleId>
                  </a:tblPr>
                  <a:tblGrid>
                    <a:gridCol w="594101">
                      <a:extLst>
                        <a:ext uri="{9D8B030D-6E8A-4147-A177-3AD203B41FA5}">
                          <a16:colId xmlns:a16="http://schemas.microsoft.com/office/drawing/2014/main" val="600788061"/>
                        </a:ext>
                      </a:extLst>
                    </a:gridCol>
                    <a:gridCol w="3915864">
                      <a:extLst>
                        <a:ext uri="{9D8B030D-6E8A-4147-A177-3AD203B41FA5}">
                          <a16:colId xmlns:a16="http://schemas.microsoft.com/office/drawing/2014/main" val="1855062983"/>
                        </a:ext>
                      </a:extLst>
                    </a:gridCol>
                    <a:gridCol w="650476">
                      <a:extLst>
                        <a:ext uri="{9D8B030D-6E8A-4147-A177-3AD203B41FA5}">
                          <a16:colId xmlns:a16="http://schemas.microsoft.com/office/drawing/2014/main" val="3646036276"/>
                        </a:ext>
                      </a:extLst>
                    </a:gridCol>
                    <a:gridCol w="3859489">
                      <a:extLst>
                        <a:ext uri="{9D8B030D-6E8A-4147-A177-3AD203B41FA5}">
                          <a16:colId xmlns:a16="http://schemas.microsoft.com/office/drawing/2014/main" val="1329519476"/>
                        </a:ext>
                      </a:extLst>
                    </a:gridCol>
                  </a:tblGrid>
                  <a:tr h="721863">
                    <a:tc>
                      <a:txBody>
                        <a:bodyPr/>
                        <a:lstStyle/>
                        <a:p>
                          <a:pPr algn="ctr"/>
                          <a:r>
                            <a:rPr lang="en-AU" sz="2000" dirty="0">
                              <a:latin typeface="+mn-lt"/>
                            </a:rPr>
                            <a:t>A</a:t>
                          </a:r>
                        </a:p>
                      </a:txBody>
                      <a:tcPr anchor="ctr"/>
                    </a:tc>
                    <a:tc>
                      <a:txBody>
                        <a:bodyPr/>
                        <a:lstStyle/>
                        <a:p>
                          <a:endParaRPr lang="en-US"/>
                        </a:p>
                      </a:txBody>
                      <a:tcPr anchor="ctr">
                        <a:blipFill>
                          <a:blip r:embed="rId4"/>
                          <a:stretch>
                            <a:fillRect l="-15241" t="-840" r="-115397" b="-101681"/>
                          </a:stretch>
                        </a:blipFill>
                      </a:tcPr>
                    </a:tc>
                    <a:tc>
                      <a:txBody>
                        <a:bodyPr/>
                        <a:lstStyle/>
                        <a:p>
                          <a:pPr algn="ctr"/>
                          <a:r>
                            <a:rPr lang="en-AU" sz="2000" dirty="0">
                              <a:latin typeface="+mn-lt"/>
                            </a:rPr>
                            <a:t>B</a:t>
                          </a:r>
                        </a:p>
                      </a:txBody>
                      <a:tcPr anchor="ctr"/>
                    </a:tc>
                    <a:tc>
                      <a:txBody>
                        <a:bodyPr/>
                        <a:lstStyle/>
                        <a:p>
                          <a:pPr algn="ctr"/>
                          <a:r>
                            <a:rPr lang="en-AU" sz="2000" dirty="0">
                              <a:latin typeface="+mn-lt"/>
                            </a:rPr>
                            <a:t>Unknown</a:t>
                          </a:r>
                        </a:p>
                      </a:txBody>
                      <a:tcPr anchor="ctr"/>
                    </a:tc>
                    <a:extLst>
                      <a:ext uri="{0D108BD9-81ED-4DB2-BD59-A6C34878D82A}">
                        <a16:rowId xmlns:a16="http://schemas.microsoft.com/office/drawing/2014/main" val="470865907"/>
                      </a:ext>
                    </a:extLst>
                  </a:tr>
                  <a:tr h="721863">
                    <a:tc>
                      <a:txBody>
                        <a:bodyPr/>
                        <a:lstStyle/>
                        <a:p>
                          <a:pPr algn="ctr"/>
                          <a:r>
                            <a:rPr lang="en-AU" sz="2000" dirty="0">
                              <a:latin typeface="+mn-lt"/>
                            </a:rPr>
                            <a:t>C</a:t>
                          </a:r>
                        </a:p>
                      </a:txBody>
                      <a:tcPr anchor="ctr"/>
                    </a:tc>
                    <a:tc>
                      <a:txBody>
                        <a:bodyPr/>
                        <a:lstStyle/>
                        <a:p>
                          <a:endParaRPr lang="en-US"/>
                        </a:p>
                      </a:txBody>
                      <a:tcPr anchor="ctr">
                        <a:blipFill>
                          <a:blip r:embed="rId4"/>
                          <a:stretch>
                            <a:fillRect l="-15241" t="-100840" r="-115397" b="-1681"/>
                          </a:stretch>
                        </a:blipFill>
                      </a:tcPr>
                    </a:tc>
                    <a:tc>
                      <a:txBody>
                        <a:bodyPr/>
                        <a:lstStyle/>
                        <a:p>
                          <a:pPr algn="ctr"/>
                          <a:r>
                            <a:rPr lang="en-AU" sz="2000" dirty="0">
                              <a:latin typeface="+mn-lt"/>
                            </a:rPr>
                            <a:t>D</a:t>
                          </a:r>
                        </a:p>
                      </a:txBody>
                      <a:tcPr anchor="ctr"/>
                    </a:tc>
                    <a:tc>
                      <a:txBody>
                        <a:bodyPr/>
                        <a:lstStyle/>
                        <a:p>
                          <a:endParaRPr lang="en-US"/>
                        </a:p>
                      </a:txBody>
                      <a:tcPr anchor="ctr">
                        <a:blipFill>
                          <a:blip r:embed="rId4"/>
                          <a:stretch>
                            <a:fillRect l="-133965" t="-100840" r="-316" b="-1681"/>
                          </a:stretch>
                        </a:blipFill>
                      </a:tcPr>
                    </a:tc>
                    <a:extLst>
                      <a:ext uri="{0D108BD9-81ED-4DB2-BD59-A6C34878D82A}">
                        <a16:rowId xmlns:a16="http://schemas.microsoft.com/office/drawing/2014/main" val="2713491694"/>
                      </a:ext>
                    </a:extLst>
                  </a:tr>
                </a:tbl>
              </a:graphicData>
            </a:graphic>
          </p:graphicFrame>
        </mc:Fallback>
      </mc:AlternateContent>
      <p:sp>
        <p:nvSpPr>
          <p:cNvPr id="3" name="Slide Number Placeholder 2">
            <a:extLst>
              <a:ext uri="{FF2B5EF4-FFF2-40B4-BE49-F238E27FC236}">
                <a16:creationId xmlns:a16="http://schemas.microsoft.com/office/drawing/2014/main" id="{352E3A70-D6EF-2D88-E0B9-1009BBD1C7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179156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28E088-ACAD-0B6F-436A-58DBC3F9EA4A}"/>
              </a:ext>
            </a:extLst>
          </p:cNvPr>
          <p:cNvSpPr>
            <a:spLocks noGrp="1"/>
          </p:cNvSpPr>
          <p:nvPr>
            <p:ph type="title"/>
          </p:nvPr>
        </p:nvSpPr>
        <p:spPr/>
        <p:txBody>
          <a:bodyPr/>
          <a:lstStyle/>
          <a:p>
            <a:r>
              <a:rPr lang="en-AU" dirty="0"/>
              <a:t>Diagnostic question (2 of 3)</a:t>
            </a:r>
          </a:p>
        </p:txBody>
      </p:sp>
      <p:sp>
        <p:nvSpPr>
          <p:cNvPr id="5" name="Text Placeholder 4">
            <a:extLst>
              <a:ext uri="{FF2B5EF4-FFF2-40B4-BE49-F238E27FC236}">
                <a16:creationId xmlns:a16="http://schemas.microsoft.com/office/drawing/2014/main" id="{B2A9653A-8B29-FC76-D2F1-E31F3EC47848}"/>
              </a:ext>
            </a:extLst>
          </p:cNvPr>
          <p:cNvSpPr>
            <a:spLocks noGrp="1"/>
          </p:cNvSpPr>
          <p:nvPr>
            <p:ph type="body" sz="quarter" idx="18"/>
          </p:nvPr>
        </p:nvSpPr>
        <p:spPr>
          <a:xfrm>
            <a:off x="360000" y="982520"/>
            <a:ext cx="10080000" cy="310015"/>
          </a:xfrm>
        </p:spPr>
        <p:txBody>
          <a:bodyPr/>
          <a:lstStyle/>
          <a:p>
            <a:r>
              <a:rPr lang="en-AU" dirty="0"/>
              <a:t>Finding a missing side</a:t>
            </a:r>
          </a:p>
        </p:txBody>
      </p:sp>
      <p:pic>
        <p:nvPicPr>
          <p:cNvPr id="10" name="Picture 9" descr="A composite shape made of a small rectangle and a larger one stacked on top of each other. The width of the longer rectangle is 7cm, and the left over to get to the width of the larger rectangle from the smaller rectangle is 5cm.">
            <a:extLst>
              <a:ext uri="{FF2B5EF4-FFF2-40B4-BE49-F238E27FC236}">
                <a16:creationId xmlns:a16="http://schemas.microsoft.com/office/drawing/2014/main" id="{AF4C3841-654B-5F93-EA55-82C07FB84636}"/>
              </a:ext>
            </a:extLst>
          </p:cNvPr>
          <p:cNvPicPr>
            <a:picLocks noChangeAspect="1"/>
          </p:cNvPicPr>
          <p:nvPr/>
        </p:nvPicPr>
        <p:blipFill>
          <a:blip r:embed="rId2"/>
          <a:stretch>
            <a:fillRect/>
          </a:stretch>
        </p:blipFill>
        <p:spPr>
          <a:xfrm>
            <a:off x="4843096" y="2016369"/>
            <a:ext cx="2324100" cy="22098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F1F970-69A5-0030-E654-25AE94B804DA}"/>
                  </a:ext>
                </a:extLst>
              </p:cNvPr>
              <p:cNvSpPr txBox="1"/>
              <p:nvPr/>
            </p:nvSpPr>
            <p:spPr>
              <a:xfrm>
                <a:off x="360000" y="4310610"/>
                <a:ext cx="10410092" cy="467540"/>
              </a:xfrm>
              <a:prstGeom prst="rect">
                <a:avLst/>
              </a:prstGeom>
              <a:noFill/>
            </p:spPr>
            <p:txBody>
              <a:bodyPr wrap="square" lIns="0" tIns="0" rIns="0" bIns="0" rtlCol="0">
                <a:noAutofit/>
              </a:bodyPr>
              <a:lstStyle/>
              <a:p>
                <a:pPr algn="l"/>
                <a:r>
                  <a:rPr lang="en-AU" sz="2000" dirty="0"/>
                  <a:t>The value of </a:t>
                </a:r>
                <a14:m>
                  <m:oMath xmlns:m="http://schemas.openxmlformats.org/officeDocument/2006/math">
                    <m:r>
                      <a:rPr lang="en-AU" sz="2000" b="0" i="1" smtClean="0">
                        <a:latin typeface="Cambria Math" panose="02040503050406030204" pitchFamily="18" charset="0"/>
                      </a:rPr>
                      <m:t>𝑥</m:t>
                    </m:r>
                  </m:oMath>
                </a14:m>
                <a:r>
                  <a:rPr lang="en-AU" sz="2000" dirty="0"/>
                  <a:t> is equal to:</a:t>
                </a:r>
              </a:p>
            </p:txBody>
          </p:sp>
        </mc:Choice>
        <mc:Fallback xmlns="">
          <p:sp>
            <p:nvSpPr>
              <p:cNvPr id="8" name="TextBox 7">
                <a:extLst>
                  <a:ext uri="{FF2B5EF4-FFF2-40B4-BE49-F238E27FC236}">
                    <a16:creationId xmlns:a16="http://schemas.microsoft.com/office/drawing/2014/main" id="{C2F1F970-69A5-0030-E654-25AE94B804DA}"/>
                  </a:ext>
                </a:extLst>
              </p:cNvPr>
              <p:cNvSpPr txBox="1">
                <a:spLocks noRot="1" noChangeAspect="1" noMove="1" noResize="1" noEditPoints="1" noAdjustHandles="1" noChangeArrowheads="1" noChangeShapeType="1" noTextEdit="1"/>
              </p:cNvSpPr>
              <p:nvPr/>
            </p:nvSpPr>
            <p:spPr>
              <a:xfrm>
                <a:off x="360000" y="4310610"/>
                <a:ext cx="10410092" cy="467540"/>
              </a:xfrm>
              <a:prstGeom prst="rect">
                <a:avLst/>
              </a:prstGeom>
              <a:blipFill>
                <a:blip r:embed="rId3"/>
                <a:stretch>
                  <a:fillRect l="-1464" t="-1818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9" name="Table 8" descr="A multiple choice question to determine the value of x. &#10;A. 7-5. &#10;B. 7+5. &#10;C. Unknown. &#10;D. 5-7.">
                <a:extLst>
                  <a:ext uri="{FF2B5EF4-FFF2-40B4-BE49-F238E27FC236}">
                    <a16:creationId xmlns:a16="http://schemas.microsoft.com/office/drawing/2014/main" id="{E45B442D-CAB9-7B6C-25E6-775F854DF96F}"/>
                  </a:ext>
                </a:extLst>
              </p:cNvPr>
              <p:cNvGraphicFramePr>
                <a:graphicFrameLocks noGrp="1"/>
              </p:cNvGraphicFramePr>
              <p:nvPr>
                <p:extLst>
                  <p:ext uri="{D42A27DB-BD31-4B8C-83A1-F6EECF244321}">
                    <p14:modId xmlns:p14="http://schemas.microsoft.com/office/powerpoint/2010/main" val="3698557603"/>
                  </p:ext>
                </p:extLst>
              </p:nvPr>
            </p:nvGraphicFramePr>
            <p:xfrm>
              <a:off x="360000" y="4778150"/>
              <a:ext cx="9019930" cy="1443726"/>
            </p:xfrm>
            <a:graphic>
              <a:graphicData uri="http://schemas.openxmlformats.org/drawingml/2006/table">
                <a:tbl>
                  <a:tblPr firstRow="1" bandRow="1">
                    <a:tableStyleId>{5940675A-B579-460E-94D1-54222C63F5DA}</a:tableStyleId>
                  </a:tblPr>
                  <a:tblGrid>
                    <a:gridCol w="594101">
                      <a:extLst>
                        <a:ext uri="{9D8B030D-6E8A-4147-A177-3AD203B41FA5}">
                          <a16:colId xmlns:a16="http://schemas.microsoft.com/office/drawing/2014/main" val="600788061"/>
                        </a:ext>
                      </a:extLst>
                    </a:gridCol>
                    <a:gridCol w="3915864">
                      <a:extLst>
                        <a:ext uri="{9D8B030D-6E8A-4147-A177-3AD203B41FA5}">
                          <a16:colId xmlns:a16="http://schemas.microsoft.com/office/drawing/2014/main" val="1855062983"/>
                        </a:ext>
                      </a:extLst>
                    </a:gridCol>
                    <a:gridCol w="650476">
                      <a:extLst>
                        <a:ext uri="{9D8B030D-6E8A-4147-A177-3AD203B41FA5}">
                          <a16:colId xmlns:a16="http://schemas.microsoft.com/office/drawing/2014/main" val="3646036276"/>
                        </a:ext>
                      </a:extLst>
                    </a:gridCol>
                    <a:gridCol w="3859489">
                      <a:extLst>
                        <a:ext uri="{9D8B030D-6E8A-4147-A177-3AD203B41FA5}">
                          <a16:colId xmlns:a16="http://schemas.microsoft.com/office/drawing/2014/main" val="1329519476"/>
                        </a:ext>
                      </a:extLst>
                    </a:gridCol>
                  </a:tblGrid>
                  <a:tr h="721863">
                    <a:tc>
                      <a:txBody>
                        <a:bodyPr/>
                        <a:lstStyle/>
                        <a:p>
                          <a:pPr algn="ctr"/>
                          <a:r>
                            <a:rPr lang="en-AU" sz="2000" dirty="0">
                              <a:latin typeface="+mn-lt"/>
                            </a:rPr>
                            <a:t>A</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7−5</m:t>
                                </m:r>
                              </m:oMath>
                            </m:oMathPara>
                          </a14:m>
                          <a:endParaRPr lang="en-AU" sz="2000" dirty="0">
                            <a:latin typeface="+mn-lt"/>
                          </a:endParaRPr>
                        </a:p>
                      </a:txBody>
                      <a:tcPr anchor="ctr"/>
                    </a:tc>
                    <a:tc>
                      <a:txBody>
                        <a:bodyPr/>
                        <a:lstStyle/>
                        <a:p>
                          <a:pPr algn="ctr"/>
                          <a:r>
                            <a:rPr lang="en-AU" sz="2000" dirty="0">
                              <a:latin typeface="+mn-lt"/>
                            </a:rPr>
                            <a:t>B</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7+5</m:t>
                                </m:r>
                              </m:oMath>
                            </m:oMathPara>
                          </a14:m>
                          <a:endParaRPr lang="en-AU" sz="2000" dirty="0">
                            <a:latin typeface="+mn-lt"/>
                          </a:endParaRPr>
                        </a:p>
                      </a:txBody>
                      <a:tcPr anchor="ctr"/>
                    </a:tc>
                    <a:extLst>
                      <a:ext uri="{0D108BD9-81ED-4DB2-BD59-A6C34878D82A}">
                        <a16:rowId xmlns:a16="http://schemas.microsoft.com/office/drawing/2014/main" val="470865907"/>
                      </a:ext>
                    </a:extLst>
                  </a:tr>
                  <a:tr h="721863">
                    <a:tc>
                      <a:txBody>
                        <a:bodyPr/>
                        <a:lstStyle/>
                        <a:p>
                          <a:pPr algn="ctr"/>
                          <a:r>
                            <a:rPr lang="en-AU" sz="2000" dirty="0">
                              <a:latin typeface="+mn-lt"/>
                            </a:rPr>
                            <a:t>C</a:t>
                          </a:r>
                        </a:p>
                      </a:txBody>
                      <a:tcPr anchor="ctr"/>
                    </a:tc>
                    <a:tc>
                      <a:txBody>
                        <a:bodyPr/>
                        <a:lstStyle/>
                        <a:p>
                          <a:pPr algn="ctr"/>
                          <a:r>
                            <a:rPr lang="en-AU" sz="2000" dirty="0">
                              <a:latin typeface="+mn-lt"/>
                            </a:rPr>
                            <a:t>Unknown</a:t>
                          </a:r>
                        </a:p>
                      </a:txBody>
                      <a:tcPr anchor="ctr"/>
                    </a:tc>
                    <a:tc>
                      <a:txBody>
                        <a:bodyPr/>
                        <a:lstStyle/>
                        <a:p>
                          <a:pPr algn="ctr"/>
                          <a:r>
                            <a:rPr lang="en-AU" sz="2000" dirty="0">
                              <a:latin typeface="+mn-lt"/>
                            </a:rPr>
                            <a:t>D</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5−7</m:t>
                                </m:r>
                              </m:oMath>
                            </m:oMathPara>
                          </a14:m>
                          <a:endParaRPr lang="en-AU" sz="2000" dirty="0">
                            <a:latin typeface="+mn-lt"/>
                          </a:endParaRPr>
                        </a:p>
                      </a:txBody>
                      <a:tcPr anchor="ctr"/>
                    </a:tc>
                    <a:extLst>
                      <a:ext uri="{0D108BD9-81ED-4DB2-BD59-A6C34878D82A}">
                        <a16:rowId xmlns:a16="http://schemas.microsoft.com/office/drawing/2014/main" val="2713491694"/>
                      </a:ext>
                    </a:extLst>
                  </a:tr>
                </a:tbl>
              </a:graphicData>
            </a:graphic>
          </p:graphicFrame>
        </mc:Choice>
        <mc:Fallback xmlns="">
          <p:graphicFrame>
            <p:nvGraphicFramePr>
              <p:cNvPr id="9" name="Table 8" descr="A multiple choice question to determine the value of x. &#10;A. 7-5. &#10;B. 7+5. &#10;C. Unknown. &#10;D. 5-7.">
                <a:extLst>
                  <a:ext uri="{FF2B5EF4-FFF2-40B4-BE49-F238E27FC236}">
                    <a16:creationId xmlns:a16="http://schemas.microsoft.com/office/drawing/2014/main" id="{E45B442D-CAB9-7B6C-25E6-775F854DF96F}"/>
                  </a:ext>
                </a:extLst>
              </p:cNvPr>
              <p:cNvGraphicFramePr>
                <a:graphicFrameLocks noGrp="1"/>
              </p:cNvGraphicFramePr>
              <p:nvPr>
                <p:extLst>
                  <p:ext uri="{D42A27DB-BD31-4B8C-83A1-F6EECF244321}">
                    <p14:modId xmlns:p14="http://schemas.microsoft.com/office/powerpoint/2010/main" val="3698557603"/>
                  </p:ext>
                </p:extLst>
              </p:nvPr>
            </p:nvGraphicFramePr>
            <p:xfrm>
              <a:off x="360000" y="4778150"/>
              <a:ext cx="9019930" cy="1443726"/>
            </p:xfrm>
            <a:graphic>
              <a:graphicData uri="http://schemas.openxmlformats.org/drawingml/2006/table">
                <a:tbl>
                  <a:tblPr firstRow="1" bandRow="1">
                    <a:tableStyleId>{5940675A-B579-460E-94D1-54222C63F5DA}</a:tableStyleId>
                  </a:tblPr>
                  <a:tblGrid>
                    <a:gridCol w="594101">
                      <a:extLst>
                        <a:ext uri="{9D8B030D-6E8A-4147-A177-3AD203B41FA5}">
                          <a16:colId xmlns:a16="http://schemas.microsoft.com/office/drawing/2014/main" val="600788061"/>
                        </a:ext>
                      </a:extLst>
                    </a:gridCol>
                    <a:gridCol w="3915864">
                      <a:extLst>
                        <a:ext uri="{9D8B030D-6E8A-4147-A177-3AD203B41FA5}">
                          <a16:colId xmlns:a16="http://schemas.microsoft.com/office/drawing/2014/main" val="1855062983"/>
                        </a:ext>
                      </a:extLst>
                    </a:gridCol>
                    <a:gridCol w="650476">
                      <a:extLst>
                        <a:ext uri="{9D8B030D-6E8A-4147-A177-3AD203B41FA5}">
                          <a16:colId xmlns:a16="http://schemas.microsoft.com/office/drawing/2014/main" val="3646036276"/>
                        </a:ext>
                      </a:extLst>
                    </a:gridCol>
                    <a:gridCol w="3859489">
                      <a:extLst>
                        <a:ext uri="{9D8B030D-6E8A-4147-A177-3AD203B41FA5}">
                          <a16:colId xmlns:a16="http://schemas.microsoft.com/office/drawing/2014/main" val="1329519476"/>
                        </a:ext>
                      </a:extLst>
                    </a:gridCol>
                  </a:tblGrid>
                  <a:tr h="721863">
                    <a:tc>
                      <a:txBody>
                        <a:bodyPr/>
                        <a:lstStyle/>
                        <a:p>
                          <a:pPr algn="ctr"/>
                          <a:r>
                            <a:rPr lang="en-AU" sz="2000" dirty="0">
                              <a:latin typeface="+mn-lt"/>
                            </a:rPr>
                            <a:t>A</a:t>
                          </a:r>
                        </a:p>
                      </a:txBody>
                      <a:tcPr anchor="ctr"/>
                    </a:tc>
                    <a:tc>
                      <a:txBody>
                        <a:bodyPr/>
                        <a:lstStyle/>
                        <a:p>
                          <a:endParaRPr lang="en-US"/>
                        </a:p>
                      </a:txBody>
                      <a:tcPr anchor="ctr">
                        <a:blipFill>
                          <a:blip r:embed="rId4"/>
                          <a:stretch>
                            <a:fillRect l="-15241" t="-840" r="-115397" b="-101681"/>
                          </a:stretch>
                        </a:blipFill>
                      </a:tcPr>
                    </a:tc>
                    <a:tc>
                      <a:txBody>
                        <a:bodyPr/>
                        <a:lstStyle/>
                        <a:p>
                          <a:pPr algn="ctr"/>
                          <a:r>
                            <a:rPr lang="en-AU" sz="2000" dirty="0">
                              <a:latin typeface="+mn-lt"/>
                            </a:rPr>
                            <a:t>B</a:t>
                          </a:r>
                        </a:p>
                      </a:txBody>
                      <a:tcPr anchor="ctr"/>
                    </a:tc>
                    <a:tc>
                      <a:txBody>
                        <a:bodyPr/>
                        <a:lstStyle/>
                        <a:p>
                          <a:endParaRPr lang="en-US"/>
                        </a:p>
                      </a:txBody>
                      <a:tcPr anchor="ctr">
                        <a:blipFill>
                          <a:blip r:embed="rId4"/>
                          <a:stretch>
                            <a:fillRect l="-133965" t="-840" r="-316" b="-101681"/>
                          </a:stretch>
                        </a:blipFill>
                      </a:tcPr>
                    </a:tc>
                    <a:extLst>
                      <a:ext uri="{0D108BD9-81ED-4DB2-BD59-A6C34878D82A}">
                        <a16:rowId xmlns:a16="http://schemas.microsoft.com/office/drawing/2014/main" val="470865907"/>
                      </a:ext>
                    </a:extLst>
                  </a:tr>
                  <a:tr h="721863">
                    <a:tc>
                      <a:txBody>
                        <a:bodyPr/>
                        <a:lstStyle/>
                        <a:p>
                          <a:pPr algn="ctr"/>
                          <a:r>
                            <a:rPr lang="en-AU" sz="2000" dirty="0">
                              <a:latin typeface="+mn-lt"/>
                            </a:rPr>
                            <a:t>C</a:t>
                          </a:r>
                        </a:p>
                      </a:txBody>
                      <a:tcPr anchor="ctr"/>
                    </a:tc>
                    <a:tc>
                      <a:txBody>
                        <a:bodyPr/>
                        <a:lstStyle/>
                        <a:p>
                          <a:pPr algn="ctr"/>
                          <a:r>
                            <a:rPr lang="en-AU" sz="2000" dirty="0">
                              <a:latin typeface="+mn-lt"/>
                            </a:rPr>
                            <a:t>Unknown</a:t>
                          </a:r>
                        </a:p>
                      </a:txBody>
                      <a:tcPr anchor="ctr"/>
                    </a:tc>
                    <a:tc>
                      <a:txBody>
                        <a:bodyPr/>
                        <a:lstStyle/>
                        <a:p>
                          <a:pPr algn="ctr"/>
                          <a:r>
                            <a:rPr lang="en-AU" sz="2000" dirty="0">
                              <a:latin typeface="+mn-lt"/>
                            </a:rPr>
                            <a:t>D</a:t>
                          </a:r>
                        </a:p>
                      </a:txBody>
                      <a:tcPr anchor="ctr"/>
                    </a:tc>
                    <a:tc>
                      <a:txBody>
                        <a:bodyPr/>
                        <a:lstStyle/>
                        <a:p>
                          <a:endParaRPr lang="en-US"/>
                        </a:p>
                      </a:txBody>
                      <a:tcPr anchor="ctr">
                        <a:blipFill>
                          <a:blip r:embed="rId4"/>
                          <a:stretch>
                            <a:fillRect l="-133965" t="-100840" r="-316" b="-1681"/>
                          </a:stretch>
                        </a:blipFill>
                      </a:tcPr>
                    </a:tc>
                    <a:extLst>
                      <a:ext uri="{0D108BD9-81ED-4DB2-BD59-A6C34878D82A}">
                        <a16:rowId xmlns:a16="http://schemas.microsoft.com/office/drawing/2014/main" val="2713491694"/>
                      </a:ext>
                    </a:extLst>
                  </a:tr>
                </a:tbl>
              </a:graphicData>
            </a:graphic>
          </p:graphicFrame>
        </mc:Fallback>
      </mc:AlternateContent>
      <p:sp>
        <p:nvSpPr>
          <p:cNvPr id="3" name="Slide Number Placeholder 2">
            <a:extLst>
              <a:ext uri="{FF2B5EF4-FFF2-40B4-BE49-F238E27FC236}">
                <a16:creationId xmlns:a16="http://schemas.microsoft.com/office/drawing/2014/main" id="{352E3A70-D6EF-2D88-E0B9-1009BBD1C7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66115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28E088-ACAD-0B6F-436A-58DBC3F9EA4A}"/>
              </a:ext>
            </a:extLst>
          </p:cNvPr>
          <p:cNvSpPr>
            <a:spLocks noGrp="1"/>
          </p:cNvSpPr>
          <p:nvPr>
            <p:ph type="title"/>
          </p:nvPr>
        </p:nvSpPr>
        <p:spPr/>
        <p:txBody>
          <a:bodyPr/>
          <a:lstStyle/>
          <a:p>
            <a:r>
              <a:rPr lang="en-AU" dirty="0"/>
              <a:t>Diagnostic question (3 of 3)</a:t>
            </a:r>
          </a:p>
        </p:txBody>
      </p:sp>
      <p:sp>
        <p:nvSpPr>
          <p:cNvPr id="5" name="Text Placeholder 4">
            <a:extLst>
              <a:ext uri="{FF2B5EF4-FFF2-40B4-BE49-F238E27FC236}">
                <a16:creationId xmlns:a16="http://schemas.microsoft.com/office/drawing/2014/main" id="{B2A9653A-8B29-FC76-D2F1-E31F3EC47848}"/>
              </a:ext>
            </a:extLst>
          </p:cNvPr>
          <p:cNvSpPr>
            <a:spLocks noGrp="1"/>
          </p:cNvSpPr>
          <p:nvPr>
            <p:ph type="body" sz="quarter" idx="18"/>
          </p:nvPr>
        </p:nvSpPr>
        <p:spPr>
          <a:xfrm>
            <a:off x="360000" y="982520"/>
            <a:ext cx="10080000" cy="310015"/>
          </a:xfrm>
        </p:spPr>
        <p:txBody>
          <a:bodyPr/>
          <a:lstStyle/>
          <a:p>
            <a:r>
              <a:rPr lang="en-AU" dirty="0"/>
              <a:t>Finding a missing side</a:t>
            </a:r>
          </a:p>
        </p:txBody>
      </p:sp>
      <p:pic>
        <p:nvPicPr>
          <p:cNvPr id="2" name="Picture 1" descr="A composite shape with widths 4, 8 and 3">
            <a:extLst>
              <a:ext uri="{FF2B5EF4-FFF2-40B4-BE49-F238E27FC236}">
                <a16:creationId xmlns:a16="http://schemas.microsoft.com/office/drawing/2014/main" id="{5DCE0DE7-7C6E-C1E0-D4F3-8C69FA11F605}"/>
              </a:ext>
            </a:extLst>
          </p:cNvPr>
          <p:cNvPicPr>
            <a:picLocks noChangeAspect="1"/>
          </p:cNvPicPr>
          <p:nvPr/>
        </p:nvPicPr>
        <p:blipFill>
          <a:blip r:embed="rId2"/>
          <a:stretch>
            <a:fillRect/>
          </a:stretch>
        </p:blipFill>
        <p:spPr>
          <a:xfrm>
            <a:off x="4366846" y="1243560"/>
            <a:ext cx="3276600" cy="306705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F1F970-69A5-0030-E654-25AE94B804DA}"/>
                  </a:ext>
                </a:extLst>
              </p:cNvPr>
              <p:cNvSpPr txBox="1"/>
              <p:nvPr/>
            </p:nvSpPr>
            <p:spPr>
              <a:xfrm>
                <a:off x="360000" y="4310610"/>
                <a:ext cx="10410092" cy="467540"/>
              </a:xfrm>
              <a:prstGeom prst="rect">
                <a:avLst/>
              </a:prstGeom>
              <a:noFill/>
            </p:spPr>
            <p:txBody>
              <a:bodyPr wrap="square" lIns="0" tIns="0" rIns="0" bIns="0" rtlCol="0">
                <a:noAutofit/>
              </a:bodyPr>
              <a:lstStyle/>
              <a:p>
                <a:pPr algn="l"/>
                <a:r>
                  <a:rPr lang="en-AU" sz="2000" dirty="0"/>
                  <a:t>The value of </a:t>
                </a:r>
                <a14:m>
                  <m:oMath xmlns:m="http://schemas.openxmlformats.org/officeDocument/2006/math">
                    <m:r>
                      <a:rPr lang="en-AU" sz="2000" b="0" i="1" smtClean="0">
                        <a:latin typeface="Cambria Math" panose="02040503050406030204" pitchFamily="18" charset="0"/>
                      </a:rPr>
                      <m:t>𝑥</m:t>
                    </m:r>
                  </m:oMath>
                </a14:m>
                <a:r>
                  <a:rPr lang="en-AU" sz="2000" dirty="0"/>
                  <a:t> is equal to:</a:t>
                </a:r>
              </a:p>
            </p:txBody>
          </p:sp>
        </mc:Choice>
        <mc:Fallback xmlns="">
          <p:sp>
            <p:nvSpPr>
              <p:cNvPr id="8" name="TextBox 7">
                <a:extLst>
                  <a:ext uri="{FF2B5EF4-FFF2-40B4-BE49-F238E27FC236}">
                    <a16:creationId xmlns:a16="http://schemas.microsoft.com/office/drawing/2014/main" id="{C2F1F970-69A5-0030-E654-25AE94B804DA}"/>
                  </a:ext>
                </a:extLst>
              </p:cNvPr>
              <p:cNvSpPr txBox="1">
                <a:spLocks noRot="1" noChangeAspect="1" noMove="1" noResize="1" noEditPoints="1" noAdjustHandles="1" noChangeArrowheads="1" noChangeShapeType="1" noTextEdit="1"/>
              </p:cNvSpPr>
              <p:nvPr/>
            </p:nvSpPr>
            <p:spPr>
              <a:xfrm>
                <a:off x="360000" y="4310610"/>
                <a:ext cx="10410092" cy="467540"/>
              </a:xfrm>
              <a:prstGeom prst="rect">
                <a:avLst/>
              </a:prstGeom>
              <a:blipFill>
                <a:blip r:embed="rId3"/>
                <a:stretch>
                  <a:fillRect l="-1464" t="-1818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9" name="Table 8" descr="A multiple choice question to determine the value of x. &#10;A. 4+8+3.&#10;B. 8-3+4. &#10;C. 4+8-3.&#10;D. 4+8.">
                <a:extLst>
                  <a:ext uri="{FF2B5EF4-FFF2-40B4-BE49-F238E27FC236}">
                    <a16:creationId xmlns:a16="http://schemas.microsoft.com/office/drawing/2014/main" id="{E45B442D-CAB9-7B6C-25E6-775F854DF96F}"/>
                  </a:ext>
                </a:extLst>
              </p:cNvPr>
              <p:cNvGraphicFramePr>
                <a:graphicFrameLocks noGrp="1"/>
              </p:cNvGraphicFramePr>
              <p:nvPr>
                <p:extLst>
                  <p:ext uri="{D42A27DB-BD31-4B8C-83A1-F6EECF244321}">
                    <p14:modId xmlns:p14="http://schemas.microsoft.com/office/powerpoint/2010/main" val="1851784265"/>
                  </p:ext>
                </p:extLst>
              </p:nvPr>
            </p:nvGraphicFramePr>
            <p:xfrm>
              <a:off x="360000" y="4778150"/>
              <a:ext cx="9019930" cy="1443726"/>
            </p:xfrm>
            <a:graphic>
              <a:graphicData uri="http://schemas.openxmlformats.org/drawingml/2006/table">
                <a:tbl>
                  <a:tblPr firstRow="1" bandRow="1">
                    <a:tableStyleId>{5940675A-B579-460E-94D1-54222C63F5DA}</a:tableStyleId>
                  </a:tblPr>
                  <a:tblGrid>
                    <a:gridCol w="594101">
                      <a:extLst>
                        <a:ext uri="{9D8B030D-6E8A-4147-A177-3AD203B41FA5}">
                          <a16:colId xmlns:a16="http://schemas.microsoft.com/office/drawing/2014/main" val="600788061"/>
                        </a:ext>
                      </a:extLst>
                    </a:gridCol>
                    <a:gridCol w="3915864">
                      <a:extLst>
                        <a:ext uri="{9D8B030D-6E8A-4147-A177-3AD203B41FA5}">
                          <a16:colId xmlns:a16="http://schemas.microsoft.com/office/drawing/2014/main" val="1855062983"/>
                        </a:ext>
                      </a:extLst>
                    </a:gridCol>
                    <a:gridCol w="650476">
                      <a:extLst>
                        <a:ext uri="{9D8B030D-6E8A-4147-A177-3AD203B41FA5}">
                          <a16:colId xmlns:a16="http://schemas.microsoft.com/office/drawing/2014/main" val="3646036276"/>
                        </a:ext>
                      </a:extLst>
                    </a:gridCol>
                    <a:gridCol w="3859489">
                      <a:extLst>
                        <a:ext uri="{9D8B030D-6E8A-4147-A177-3AD203B41FA5}">
                          <a16:colId xmlns:a16="http://schemas.microsoft.com/office/drawing/2014/main" val="1329519476"/>
                        </a:ext>
                      </a:extLst>
                    </a:gridCol>
                  </a:tblGrid>
                  <a:tr h="721863">
                    <a:tc>
                      <a:txBody>
                        <a:bodyPr/>
                        <a:lstStyle/>
                        <a:p>
                          <a:pPr algn="ctr"/>
                          <a:r>
                            <a:rPr lang="en-AU" sz="2000" dirty="0">
                              <a:latin typeface="+mn-lt"/>
                            </a:rPr>
                            <a:t>A</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4+8</m:t>
                                </m:r>
                                <m:r>
                                  <a:rPr lang="en-AU" sz="2000" b="0" i="1" dirty="0" smtClean="0">
                                    <a:latin typeface="Cambria Math" panose="02040503050406030204" pitchFamily="18" charset="0"/>
                                  </a:rPr>
                                  <m:t>+</m:t>
                                </m:r>
                                <m:r>
                                  <a:rPr lang="en-AU" sz="2000" i="1" dirty="0" smtClean="0">
                                    <a:latin typeface="Cambria Math" panose="02040503050406030204" pitchFamily="18" charset="0"/>
                                  </a:rPr>
                                  <m:t>3</m:t>
                                </m:r>
                              </m:oMath>
                            </m:oMathPara>
                          </a14:m>
                          <a:endParaRPr lang="en-AU" sz="2000" dirty="0">
                            <a:latin typeface="+mn-lt"/>
                          </a:endParaRPr>
                        </a:p>
                      </a:txBody>
                      <a:tcPr anchor="ctr"/>
                    </a:tc>
                    <a:tc>
                      <a:txBody>
                        <a:bodyPr/>
                        <a:lstStyle/>
                        <a:p>
                          <a:pPr algn="ctr"/>
                          <a:r>
                            <a:rPr lang="en-AU" sz="2000" dirty="0">
                              <a:latin typeface="+mn-lt"/>
                            </a:rPr>
                            <a:t>B</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8−3+4</m:t>
                                </m:r>
                              </m:oMath>
                            </m:oMathPara>
                          </a14:m>
                          <a:endParaRPr lang="en-AU" sz="2000" dirty="0">
                            <a:latin typeface="+mn-lt"/>
                          </a:endParaRPr>
                        </a:p>
                      </a:txBody>
                      <a:tcPr anchor="ctr"/>
                    </a:tc>
                    <a:extLst>
                      <a:ext uri="{0D108BD9-81ED-4DB2-BD59-A6C34878D82A}">
                        <a16:rowId xmlns:a16="http://schemas.microsoft.com/office/drawing/2014/main" val="470865907"/>
                      </a:ext>
                    </a:extLst>
                  </a:tr>
                  <a:tr h="721863">
                    <a:tc>
                      <a:txBody>
                        <a:bodyPr/>
                        <a:lstStyle/>
                        <a:p>
                          <a:pPr algn="ctr"/>
                          <a:r>
                            <a:rPr lang="en-AU" sz="2000" dirty="0">
                              <a:latin typeface="+mn-lt"/>
                            </a:rPr>
                            <a:t>C</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4+8−3</m:t>
                                </m:r>
                              </m:oMath>
                            </m:oMathPara>
                          </a14:m>
                          <a:endParaRPr lang="en-AU" sz="2000" dirty="0">
                            <a:latin typeface="+mn-lt"/>
                          </a:endParaRPr>
                        </a:p>
                      </a:txBody>
                      <a:tcPr anchor="ctr"/>
                    </a:tc>
                    <a:tc>
                      <a:txBody>
                        <a:bodyPr/>
                        <a:lstStyle/>
                        <a:p>
                          <a:pPr algn="ctr"/>
                          <a:r>
                            <a:rPr lang="en-AU" sz="2000" dirty="0">
                              <a:latin typeface="+mn-lt"/>
                            </a:rPr>
                            <a:t>D</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4+8</m:t>
                                </m:r>
                              </m:oMath>
                            </m:oMathPara>
                          </a14:m>
                          <a:endParaRPr lang="en-AU" sz="2000" dirty="0">
                            <a:latin typeface="+mn-lt"/>
                          </a:endParaRPr>
                        </a:p>
                      </a:txBody>
                      <a:tcPr anchor="ctr"/>
                    </a:tc>
                    <a:extLst>
                      <a:ext uri="{0D108BD9-81ED-4DB2-BD59-A6C34878D82A}">
                        <a16:rowId xmlns:a16="http://schemas.microsoft.com/office/drawing/2014/main" val="2713491694"/>
                      </a:ext>
                    </a:extLst>
                  </a:tr>
                </a:tbl>
              </a:graphicData>
            </a:graphic>
          </p:graphicFrame>
        </mc:Choice>
        <mc:Fallback xmlns="">
          <p:graphicFrame>
            <p:nvGraphicFramePr>
              <p:cNvPr id="9" name="Table 8" descr="A multiple choice question to determine the value of x. &#10;A. 4+8+3.&#10;B. 8-3+4. &#10;C. 4+8-3.&#10;D. 4+8.">
                <a:extLst>
                  <a:ext uri="{FF2B5EF4-FFF2-40B4-BE49-F238E27FC236}">
                    <a16:creationId xmlns:a16="http://schemas.microsoft.com/office/drawing/2014/main" id="{E45B442D-CAB9-7B6C-25E6-775F854DF96F}"/>
                  </a:ext>
                </a:extLst>
              </p:cNvPr>
              <p:cNvGraphicFramePr>
                <a:graphicFrameLocks noGrp="1"/>
              </p:cNvGraphicFramePr>
              <p:nvPr>
                <p:extLst>
                  <p:ext uri="{D42A27DB-BD31-4B8C-83A1-F6EECF244321}">
                    <p14:modId xmlns:p14="http://schemas.microsoft.com/office/powerpoint/2010/main" val="1851784265"/>
                  </p:ext>
                </p:extLst>
              </p:nvPr>
            </p:nvGraphicFramePr>
            <p:xfrm>
              <a:off x="360000" y="4778150"/>
              <a:ext cx="9019930" cy="1443726"/>
            </p:xfrm>
            <a:graphic>
              <a:graphicData uri="http://schemas.openxmlformats.org/drawingml/2006/table">
                <a:tbl>
                  <a:tblPr firstRow="1" bandRow="1">
                    <a:tableStyleId>{5940675A-B579-460E-94D1-54222C63F5DA}</a:tableStyleId>
                  </a:tblPr>
                  <a:tblGrid>
                    <a:gridCol w="594101">
                      <a:extLst>
                        <a:ext uri="{9D8B030D-6E8A-4147-A177-3AD203B41FA5}">
                          <a16:colId xmlns:a16="http://schemas.microsoft.com/office/drawing/2014/main" val="600788061"/>
                        </a:ext>
                      </a:extLst>
                    </a:gridCol>
                    <a:gridCol w="3915864">
                      <a:extLst>
                        <a:ext uri="{9D8B030D-6E8A-4147-A177-3AD203B41FA5}">
                          <a16:colId xmlns:a16="http://schemas.microsoft.com/office/drawing/2014/main" val="1855062983"/>
                        </a:ext>
                      </a:extLst>
                    </a:gridCol>
                    <a:gridCol w="650476">
                      <a:extLst>
                        <a:ext uri="{9D8B030D-6E8A-4147-A177-3AD203B41FA5}">
                          <a16:colId xmlns:a16="http://schemas.microsoft.com/office/drawing/2014/main" val="3646036276"/>
                        </a:ext>
                      </a:extLst>
                    </a:gridCol>
                    <a:gridCol w="3859489">
                      <a:extLst>
                        <a:ext uri="{9D8B030D-6E8A-4147-A177-3AD203B41FA5}">
                          <a16:colId xmlns:a16="http://schemas.microsoft.com/office/drawing/2014/main" val="1329519476"/>
                        </a:ext>
                      </a:extLst>
                    </a:gridCol>
                  </a:tblGrid>
                  <a:tr h="721863">
                    <a:tc>
                      <a:txBody>
                        <a:bodyPr/>
                        <a:lstStyle/>
                        <a:p>
                          <a:pPr algn="ctr"/>
                          <a:r>
                            <a:rPr lang="en-AU" sz="2000" dirty="0">
                              <a:latin typeface="+mn-lt"/>
                            </a:rPr>
                            <a:t>A</a:t>
                          </a:r>
                        </a:p>
                      </a:txBody>
                      <a:tcPr anchor="ctr"/>
                    </a:tc>
                    <a:tc>
                      <a:txBody>
                        <a:bodyPr/>
                        <a:lstStyle/>
                        <a:p>
                          <a:endParaRPr lang="en-US"/>
                        </a:p>
                      </a:txBody>
                      <a:tcPr anchor="ctr">
                        <a:blipFill>
                          <a:blip r:embed="rId4"/>
                          <a:stretch>
                            <a:fillRect l="-15241" t="-840" r="-115397" b="-101681"/>
                          </a:stretch>
                        </a:blipFill>
                      </a:tcPr>
                    </a:tc>
                    <a:tc>
                      <a:txBody>
                        <a:bodyPr/>
                        <a:lstStyle/>
                        <a:p>
                          <a:pPr algn="ctr"/>
                          <a:r>
                            <a:rPr lang="en-AU" sz="2000" dirty="0">
                              <a:latin typeface="+mn-lt"/>
                            </a:rPr>
                            <a:t>B</a:t>
                          </a:r>
                        </a:p>
                      </a:txBody>
                      <a:tcPr anchor="ctr"/>
                    </a:tc>
                    <a:tc>
                      <a:txBody>
                        <a:bodyPr/>
                        <a:lstStyle/>
                        <a:p>
                          <a:endParaRPr lang="en-US"/>
                        </a:p>
                      </a:txBody>
                      <a:tcPr anchor="ctr">
                        <a:blipFill>
                          <a:blip r:embed="rId4"/>
                          <a:stretch>
                            <a:fillRect l="-133965" t="-840" r="-316" b="-101681"/>
                          </a:stretch>
                        </a:blipFill>
                      </a:tcPr>
                    </a:tc>
                    <a:extLst>
                      <a:ext uri="{0D108BD9-81ED-4DB2-BD59-A6C34878D82A}">
                        <a16:rowId xmlns:a16="http://schemas.microsoft.com/office/drawing/2014/main" val="470865907"/>
                      </a:ext>
                    </a:extLst>
                  </a:tr>
                  <a:tr h="721863">
                    <a:tc>
                      <a:txBody>
                        <a:bodyPr/>
                        <a:lstStyle/>
                        <a:p>
                          <a:pPr algn="ctr"/>
                          <a:r>
                            <a:rPr lang="en-AU" sz="2000" dirty="0">
                              <a:latin typeface="+mn-lt"/>
                            </a:rPr>
                            <a:t>C</a:t>
                          </a:r>
                        </a:p>
                      </a:txBody>
                      <a:tcPr anchor="ctr"/>
                    </a:tc>
                    <a:tc>
                      <a:txBody>
                        <a:bodyPr/>
                        <a:lstStyle/>
                        <a:p>
                          <a:endParaRPr lang="en-US"/>
                        </a:p>
                      </a:txBody>
                      <a:tcPr anchor="ctr">
                        <a:blipFill>
                          <a:blip r:embed="rId4"/>
                          <a:stretch>
                            <a:fillRect l="-15241" t="-100840" r="-115397" b="-1681"/>
                          </a:stretch>
                        </a:blipFill>
                      </a:tcPr>
                    </a:tc>
                    <a:tc>
                      <a:txBody>
                        <a:bodyPr/>
                        <a:lstStyle/>
                        <a:p>
                          <a:pPr algn="ctr"/>
                          <a:r>
                            <a:rPr lang="en-AU" sz="2000" dirty="0">
                              <a:latin typeface="+mn-lt"/>
                            </a:rPr>
                            <a:t>D</a:t>
                          </a:r>
                        </a:p>
                      </a:txBody>
                      <a:tcPr anchor="ctr"/>
                    </a:tc>
                    <a:tc>
                      <a:txBody>
                        <a:bodyPr/>
                        <a:lstStyle/>
                        <a:p>
                          <a:endParaRPr lang="en-US"/>
                        </a:p>
                      </a:txBody>
                      <a:tcPr anchor="ctr">
                        <a:blipFill>
                          <a:blip r:embed="rId4"/>
                          <a:stretch>
                            <a:fillRect l="-133965" t="-100840" r="-316" b="-1681"/>
                          </a:stretch>
                        </a:blipFill>
                      </a:tcPr>
                    </a:tc>
                    <a:extLst>
                      <a:ext uri="{0D108BD9-81ED-4DB2-BD59-A6C34878D82A}">
                        <a16:rowId xmlns:a16="http://schemas.microsoft.com/office/drawing/2014/main" val="2713491694"/>
                      </a:ext>
                    </a:extLst>
                  </a:tr>
                </a:tbl>
              </a:graphicData>
            </a:graphic>
          </p:graphicFrame>
        </mc:Fallback>
      </mc:AlternateContent>
      <p:sp>
        <p:nvSpPr>
          <p:cNvPr id="3" name="Slide Number Placeholder 2">
            <a:extLst>
              <a:ext uri="{FF2B5EF4-FFF2-40B4-BE49-F238E27FC236}">
                <a16:creationId xmlns:a16="http://schemas.microsoft.com/office/drawing/2014/main" id="{352E3A70-D6EF-2D88-E0B9-1009BBD1C7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39570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E6F95-1329-BE51-BBDA-5B6B1CBB1D9B}"/>
              </a:ext>
            </a:extLst>
          </p:cNvPr>
          <p:cNvSpPr>
            <a:spLocks noGrp="1"/>
          </p:cNvSpPr>
          <p:nvPr>
            <p:ph type="title"/>
          </p:nvPr>
        </p:nvSpPr>
        <p:spPr/>
        <p:txBody>
          <a:bodyPr/>
          <a:lstStyle/>
          <a:p>
            <a:r>
              <a:rPr lang="en-AU" dirty="0"/>
              <a:t>Apply</a:t>
            </a:r>
          </a:p>
        </p:txBody>
      </p:sp>
      <p:sp>
        <p:nvSpPr>
          <p:cNvPr id="6" name="Text Placeholder 5">
            <a:extLst>
              <a:ext uri="{FF2B5EF4-FFF2-40B4-BE49-F238E27FC236}">
                <a16:creationId xmlns:a16="http://schemas.microsoft.com/office/drawing/2014/main" id="{1EDAA720-0D5C-C690-B53E-64B7809E6E84}"/>
              </a:ext>
            </a:extLst>
          </p:cNvPr>
          <p:cNvSpPr>
            <a:spLocks noGrp="1"/>
          </p:cNvSpPr>
          <p:nvPr>
            <p:ph type="body" sz="quarter" idx="18"/>
          </p:nvPr>
        </p:nvSpPr>
        <p:spPr/>
        <p:txBody>
          <a:bodyPr/>
          <a:lstStyle/>
          <a:p>
            <a:r>
              <a:rPr lang="en-AU" dirty="0"/>
              <a:t>Estimate how far it is around Australia’s coastline.</a:t>
            </a:r>
          </a:p>
        </p:txBody>
      </p:sp>
      <p:pic>
        <p:nvPicPr>
          <p:cNvPr id="7" name="Content Placeholder 6" descr="Map of Australia">
            <a:extLst>
              <a:ext uri="{FF2B5EF4-FFF2-40B4-BE49-F238E27FC236}">
                <a16:creationId xmlns:a16="http://schemas.microsoft.com/office/drawing/2014/main" id="{C31032E7-5808-D6D0-B5A5-5B36BE5E9F35}"/>
              </a:ext>
            </a:extLst>
          </p:cNvPr>
          <p:cNvPicPr>
            <a:picLocks noGrp="1" noChangeAspect="1"/>
          </p:cNvPicPr>
          <p:nvPr>
            <p:ph sz="half" idx="4294967295"/>
          </p:nvPr>
        </p:nvPicPr>
        <p:blipFill>
          <a:blip r:embed="rId2" cstate="screen">
            <a:extLst>
              <a:ext uri="{28A0092B-C50C-407E-A947-70E740481C1C}">
                <a14:useLocalDpi xmlns:a14="http://schemas.microsoft.com/office/drawing/2010/main"/>
              </a:ext>
            </a:extLst>
          </a:blip>
          <a:stretch>
            <a:fillRect/>
          </a:stretch>
        </p:blipFill>
        <p:spPr>
          <a:xfrm>
            <a:off x="3289178" y="1438926"/>
            <a:ext cx="5613644" cy="5167074"/>
          </a:xfrm>
          <a:prstGeom prst="rect">
            <a:avLst/>
          </a:prstGeom>
        </p:spPr>
      </p:pic>
      <p:sp>
        <p:nvSpPr>
          <p:cNvPr id="4" name="Slide Number Placeholder 3">
            <a:extLst>
              <a:ext uri="{FF2B5EF4-FFF2-40B4-BE49-F238E27FC236}">
                <a16:creationId xmlns:a16="http://schemas.microsoft.com/office/drawing/2014/main" id="{83D82F23-7AF1-5DE8-BEC2-DAAC4C9BFF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370489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888A6C-60B4-2976-98E3-1DDCAE4E9970}"/>
              </a:ext>
            </a:extLst>
          </p:cNvPr>
          <p:cNvSpPr>
            <a:spLocks noGrp="1"/>
          </p:cNvSpPr>
          <p:nvPr>
            <p:ph type="title"/>
          </p:nvPr>
        </p:nvSpPr>
        <p:spPr/>
        <p:txBody>
          <a:bodyPr/>
          <a:lstStyle/>
          <a:p>
            <a:r>
              <a:rPr lang="en-AU" dirty="0"/>
              <a:t>Copyright</a:t>
            </a:r>
          </a:p>
        </p:txBody>
      </p:sp>
      <p:sp>
        <p:nvSpPr>
          <p:cNvPr id="6" name="Text Placeholder 5">
            <a:extLst>
              <a:ext uri="{FF2B5EF4-FFF2-40B4-BE49-F238E27FC236}">
                <a16:creationId xmlns:a16="http://schemas.microsoft.com/office/drawing/2014/main" id="{013C5C9F-A86F-92F0-2FE7-ED3224F2A703}"/>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7" name="TextBox 6">
            <a:extLst>
              <a:ext uri="{FF2B5EF4-FFF2-40B4-BE49-F238E27FC236}">
                <a16:creationId xmlns:a16="http://schemas.microsoft.com/office/drawing/2014/main" id="{B5D4D83D-ED6D-E207-855C-35E74FDD41A0}"/>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3934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467</Words>
  <Application>Microsoft Office PowerPoint</Application>
  <PresentationFormat>Widescreen</PresentationFormat>
  <Paragraphs>63</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Cambria Math</vt:lpstr>
      <vt:lpstr>Arial</vt:lpstr>
      <vt:lpstr>Public Sans</vt:lpstr>
      <vt:lpstr>Public Sans Light</vt:lpstr>
      <vt:lpstr>Times New Roman</vt:lpstr>
      <vt:lpstr>Open Sans</vt:lpstr>
      <vt:lpstr>1_NSWG Corporate</vt:lpstr>
      <vt:lpstr>Boundary battle</vt:lpstr>
      <vt:lpstr>Launch</vt:lpstr>
      <vt:lpstr>Explore (1 of 2)</vt:lpstr>
      <vt:lpstr>Explore (2 of 2)</vt:lpstr>
      <vt:lpstr>Diagnostic question (1 of 3)</vt:lpstr>
      <vt:lpstr>Diagnostic question (2 of 3)</vt:lpstr>
      <vt:lpstr>Diagnostic question (3 of 3)</vt:lpstr>
      <vt:lpstr>Apply</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Boundary battle</dc:title>
  <dc:creator>NSW Department of Education</dc:creator>
  <dcterms:created xsi:type="dcterms:W3CDTF">2024-03-21T03:43:56Z</dcterms:created>
  <dcterms:modified xsi:type="dcterms:W3CDTF">2024-03-21T03:44:14Z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2024-03-21T03:44:14Z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2713c4ed-b274-41d5-ac4d-a1c9ea2c70b9</vt:lpwstr>
  </property>
  <property fmtid="{D5CDD505-2E9C-101B-9397-08002B2CF9AE}" pid="8" name="MSIP_Label_b603dfd7-d93a-4381-a340-2995d8282205_ContentBits">
    <vt:lpwstr>0</vt:lpwstr>
  </property>
</Properties>
</file>