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5" r:id="rId1"/>
  </p:sldMasterIdLst>
  <p:notesMasterIdLst>
    <p:notesMasterId r:id="rId20"/>
  </p:notesMasterIdLst>
  <p:handoutMasterIdLst>
    <p:handoutMasterId r:id="rId21"/>
  </p:handoutMasterIdLst>
  <p:sldIdLst>
    <p:sldId id="258" r:id="rId2"/>
    <p:sldId id="288" r:id="rId3"/>
    <p:sldId id="299" r:id="rId4"/>
    <p:sldId id="313" r:id="rId5"/>
    <p:sldId id="289" r:id="rId6"/>
    <p:sldId id="300" r:id="rId7"/>
    <p:sldId id="301" r:id="rId8"/>
    <p:sldId id="302" r:id="rId9"/>
    <p:sldId id="312" r:id="rId10"/>
    <p:sldId id="290" r:id="rId11"/>
    <p:sldId id="303" r:id="rId12"/>
    <p:sldId id="304" r:id="rId13"/>
    <p:sldId id="306" r:id="rId14"/>
    <p:sldId id="291" r:id="rId15"/>
    <p:sldId id="309" r:id="rId16"/>
    <p:sldId id="310" r:id="rId17"/>
    <p:sldId id="311" r:id="rId18"/>
    <p:sldId id="314" r:id="rId19"/>
  </p:sldIdLst>
  <p:sldSz cx="12192000" cy="6858000"/>
  <p:notesSz cx="6858000" cy="9144000"/>
  <p:embeddedFontLst>
    <p:embeddedFont>
      <p:font typeface="Cambria Math" panose="02040503050406030204" pitchFamily="18" charset="0"/>
      <p:regular r:id="rId22"/>
    </p:embeddedFont>
    <p:embeddedFont>
      <p:font typeface="Open Sans" panose="020B0606030504020204" pitchFamily="34" charset="0"/>
      <p:regular r:id="rId23"/>
      <p:bold r:id="rId24"/>
      <p:italic r:id="rId25"/>
      <p:boldItalic r:id="rId26"/>
    </p:embeddedFont>
    <p:embeddedFont>
      <p:font typeface="Public Sans" pitchFamily="2" charset="0"/>
      <p:regular r:id="rId27"/>
      <p:bold r:id="rId28"/>
      <p:italic r:id="rId29"/>
      <p:boldItalic r:id="rId30"/>
    </p:embeddedFont>
    <p:embeddedFont>
      <p:font typeface="Public Sans Light" pitchFamily="2" charset="0"/>
      <p:regular r:id="rId31"/>
      <p:italic r:id="rId3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CC00CC"/>
    <a:srgbClr val="146CFD"/>
    <a:srgbClr val="0070C0"/>
    <a:srgbClr val="CBEDFD"/>
    <a:srgbClr val="00296C"/>
    <a:srgbClr val="0046B8"/>
    <a:srgbClr val="FFFFFF"/>
    <a:srgbClr val="F6ACB6"/>
    <a:srgbClr val="6300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B20C64-7CCC-41FA-86CC-9BB0C6EB86C1}" v="11" dt="2024-03-20T21:04:25.25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07" autoAdjust="0"/>
  </p:normalViewPr>
  <p:slideViewPr>
    <p:cSldViewPr snapToGrid="0">
      <p:cViewPr varScale="1">
        <p:scale>
          <a:sx n="76" d="100"/>
          <a:sy n="76" d="100"/>
        </p:scale>
        <p:origin x="129" y="5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21/03/2024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21/03/2024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AU" b="0" i="0" dirty="0">
              <a:solidFill>
                <a:srgbClr val="21262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2063461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2044444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994150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AU" b="0" i="0" dirty="0">
              <a:solidFill>
                <a:srgbClr val="21262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215220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AU" b="0" i="0" dirty="0">
              <a:solidFill>
                <a:srgbClr val="21262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408660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AU" b="0" i="0" dirty="0">
              <a:solidFill>
                <a:srgbClr val="21262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004038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AU" b="0" i="0" dirty="0">
              <a:solidFill>
                <a:srgbClr val="21262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232432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AU" b="0" i="0" dirty="0">
              <a:solidFill>
                <a:srgbClr val="21262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342544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AU" b="0" i="0" dirty="0">
              <a:solidFill>
                <a:srgbClr val="21262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999836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935746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665167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25074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3176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90326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183715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81089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8538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50112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11675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087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60940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730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6824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816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10318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83021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35508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59294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9400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6783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5094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92928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068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07934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8536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26255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98727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98064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435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9153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352374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79911138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hyperlink" Target="https://www.desmos.com/terms?lang=en" TargetMode="External"/><Relationship Id="rId5" Type="http://schemas.openxmlformats.org/officeDocument/2006/relationships/hyperlink" Target="https://www.desmos.com/?lang=en" TargetMode="Externa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hyperlink" Target="https://www.desmos.com/terms?lang=en" TargetMode="External"/><Relationship Id="rId5" Type="http://schemas.openxmlformats.org/officeDocument/2006/relationships/hyperlink" Target="https://www.desmos.com/?lang=en"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hyperlink" Target="https://www.desmos.com/terms?lang=en" TargetMode="External"/><Relationship Id="rId5" Type="http://schemas.openxmlformats.org/officeDocument/2006/relationships/hyperlink" Target="https://www.desmos.com/?lang=en" TargetMode="Externa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6.xml"/><Relationship Id="rId5" Type="http://schemas.openxmlformats.org/officeDocument/2006/relationships/hyperlink" Target="https://www.desmos.com/terms?lang=en" TargetMode="External"/><Relationship Id="rId4" Type="http://schemas.openxmlformats.org/officeDocument/2006/relationships/hyperlink" Target="https://www.desmos.com/?lang=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6.xml"/><Relationship Id="rId5" Type="http://schemas.openxmlformats.org/officeDocument/2006/relationships/hyperlink" Target="https://www.desmos.com/terms?lang=en" TargetMode="External"/><Relationship Id="rId4" Type="http://schemas.openxmlformats.org/officeDocument/2006/relationships/hyperlink" Target="https://www.desmos.com/?lang=e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 Id="rId5" Type="http://schemas.openxmlformats.org/officeDocument/2006/relationships/hyperlink" Target="https://www.desmos.com/terms?lang=en" TargetMode="External"/><Relationship Id="rId4" Type="http://schemas.openxmlformats.org/officeDocument/2006/relationships/hyperlink" Target="https://www.desmos.com/?lang=e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hyperlink" Target="https://www.desmos.com/terms?lang=en" TargetMode="External"/><Relationship Id="rId5" Type="http://schemas.openxmlformats.org/officeDocument/2006/relationships/hyperlink" Target="https://www.desmos.com/?lang=en" TargetMode="Externa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hyperlink" Target="https://www.desmos.com/terms?lang=en" TargetMode="External"/><Relationship Id="rId5" Type="http://schemas.openxmlformats.org/officeDocument/2006/relationships/hyperlink" Target="https://www.desmos.com/?lang=en"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www.desmos.com/terms?lang=en"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hyperlink" Target="https://www.desmos.com/?lang=en"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www.desmos.com/terms?lang=en"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hyperlink" Target="https://www.desmos.com/?lang=en" TargetMode="Externa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Uncovering shape secrets</a:t>
            </a:r>
          </a:p>
        </p:txBody>
      </p:sp>
      <p:sp>
        <p:nvSpPr>
          <p:cNvPr id="7" name="Footer Placeholder 6">
            <a:extLst>
              <a:ext uri="{FF2B5EF4-FFF2-40B4-BE49-F238E27FC236}">
                <a16:creationId xmlns:a16="http://schemas.microsoft.com/office/drawing/2014/main" id="{7D52552D-EFFA-5A9C-656E-67E0E798CF6A}"/>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8A4AE3-745D-8AFE-40E2-68FF61DA3A58}"/>
              </a:ext>
            </a:extLst>
          </p:cNvPr>
          <p:cNvSpPr>
            <a:spLocks noGrp="1"/>
          </p:cNvSpPr>
          <p:nvPr>
            <p:ph type="title"/>
          </p:nvPr>
        </p:nvSpPr>
        <p:spPr>
          <a:xfrm>
            <a:off x="360000" y="360000"/>
            <a:ext cx="10080000" cy="545601"/>
          </a:xfrm>
        </p:spPr>
        <p:txBody>
          <a:bodyPr/>
          <a:lstStyle/>
          <a:p>
            <a:r>
              <a:rPr lang="en-AU" dirty="0"/>
              <a:t>Summarise (1 of 8)</a:t>
            </a:r>
          </a:p>
        </p:txBody>
      </p:sp>
      <p:sp>
        <p:nvSpPr>
          <p:cNvPr id="6" name="Text Placeholder 5">
            <a:extLst>
              <a:ext uri="{FF2B5EF4-FFF2-40B4-BE49-F238E27FC236}">
                <a16:creationId xmlns:a16="http://schemas.microsoft.com/office/drawing/2014/main" id="{51D82602-DE53-90BA-1E4E-75EAB772190F}"/>
              </a:ext>
            </a:extLst>
          </p:cNvPr>
          <p:cNvSpPr>
            <a:spLocks noGrp="1"/>
          </p:cNvSpPr>
          <p:nvPr>
            <p:ph type="body" sz="quarter" idx="18"/>
          </p:nvPr>
        </p:nvSpPr>
        <p:spPr>
          <a:xfrm>
            <a:off x="360000" y="982520"/>
            <a:ext cx="10080000" cy="310015"/>
          </a:xfrm>
        </p:spPr>
        <p:txBody>
          <a:bodyPr/>
          <a:lstStyle/>
          <a:p>
            <a:r>
              <a:rPr lang="en-AU" dirty="0"/>
              <a:t>Worked example</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00EA2BD-FDF6-F818-7317-24E3FD4E52D6}"/>
                  </a:ext>
                </a:extLst>
              </p:cNvPr>
              <p:cNvSpPr>
                <a:spLocks noGrp="1"/>
              </p:cNvSpPr>
              <p:nvPr>
                <p:ph sz="half" idx="4294967295"/>
              </p:nvPr>
            </p:nvSpPr>
            <p:spPr>
              <a:xfrm>
                <a:off x="360000" y="1734264"/>
                <a:ext cx="5614988" cy="4319588"/>
              </a:xfrm>
            </p:spPr>
            <p:txBody>
              <a:bodyPr/>
              <a:lstStyle/>
              <a:p>
                <a:r>
                  <a:rPr lang="en-AU" dirty="0"/>
                  <a:t>Solve </a:t>
                </a:r>
                <a14:m>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+5=11</m:t>
                    </m:r>
                  </m:oMath>
                </a14:m>
                <a:r>
                  <a:rPr lang="en-AU" dirty="0"/>
                  <a:t>.</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+5=11</m:t>
                      </m:r>
                    </m:oMath>
                  </m:oMathPara>
                </a14:m>
                <a:endParaRPr lang="en-AU" b="0" dirty="0"/>
              </a:p>
              <a:p>
                <a:pPr/>
                <a14:m>
                  <m:oMathPara xmlns:m="http://schemas.openxmlformats.org/officeDocument/2006/math">
                    <m:oMathParaPr>
                      <m:jc m:val="left"/>
                    </m:oMathParaPr>
                    <m:oMath xmlns:m="http://schemas.openxmlformats.org/officeDocument/2006/math">
                      <m:r>
                        <a:rPr lang="en-AU" b="0" i="1" smtClean="0">
                          <a:solidFill>
                            <a:schemeClr val="tx2"/>
                          </a:solidFill>
                          <a:latin typeface="Cambria Math" panose="02040503050406030204" pitchFamily="18" charset="0"/>
                        </a:rPr>
                        <m:t>−5 −5</m:t>
                      </m:r>
                    </m:oMath>
                  </m:oMathPara>
                </a14:m>
                <a:endParaRPr lang="en-AU" dirty="0">
                  <a:solidFill>
                    <a:schemeClr val="tx2"/>
                  </a:solidFill>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=6</m:t>
                      </m:r>
                    </m:oMath>
                  </m:oMathPara>
                </a14:m>
                <a:endParaRPr lang="en-AU" b="0" dirty="0"/>
              </a:p>
              <a:p>
                <a:pPr/>
                <a14:m>
                  <m:oMathPara xmlns:m="http://schemas.openxmlformats.org/officeDocument/2006/math">
                    <m:oMathParaPr>
                      <m:jc m:val="left"/>
                    </m:oMathParaPr>
                    <m:oMath xmlns:m="http://schemas.openxmlformats.org/officeDocument/2006/math">
                      <m:r>
                        <a:rPr lang="en-AU" i="1" smtClean="0">
                          <a:solidFill>
                            <a:schemeClr val="tx2"/>
                          </a:solidFill>
                          <a:latin typeface="Cambria Math" panose="02040503050406030204" pitchFamily="18" charset="0"/>
                          <a:ea typeface="Cambria Math" panose="02040503050406030204" pitchFamily="18" charset="0"/>
                        </a:rPr>
                        <m:t>÷</m:t>
                      </m:r>
                      <m:r>
                        <a:rPr lang="en-AU" b="0" i="1" smtClean="0">
                          <a:solidFill>
                            <a:schemeClr val="tx2"/>
                          </a:solidFill>
                          <a:latin typeface="Cambria Math" panose="02040503050406030204" pitchFamily="18" charset="0"/>
                          <a:ea typeface="Cambria Math" panose="02040503050406030204" pitchFamily="18" charset="0"/>
                        </a:rPr>
                        <m:t>2 ÷2</m:t>
                      </m:r>
                    </m:oMath>
                  </m:oMathPara>
                </a14:m>
                <a:endParaRPr lang="en-AU" dirty="0">
                  <a:solidFill>
                    <a:schemeClr val="tx2"/>
                  </a:solidFill>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m:t>
                      </m:r>
                    </m:oMath>
                  </m:oMathPara>
                </a14:m>
                <a:endParaRPr lang="en-AU" dirty="0"/>
              </a:p>
            </p:txBody>
          </p:sp>
        </mc:Choice>
        <mc:Fallback xmlns="">
          <p:sp>
            <p:nvSpPr>
              <p:cNvPr id="2" name="Content Placeholder 1">
                <a:extLst>
                  <a:ext uri="{FF2B5EF4-FFF2-40B4-BE49-F238E27FC236}">
                    <a16:creationId xmlns:a16="http://schemas.microsoft.com/office/drawing/2014/main" id="{800EA2BD-FDF6-F818-7317-24E3FD4E52D6}"/>
                  </a:ext>
                </a:extLst>
              </p:cNvPr>
              <p:cNvSpPr>
                <a:spLocks noGrp="1" noRot="1" noChangeAspect="1" noMove="1" noResize="1" noEditPoints="1" noAdjustHandles="1" noChangeArrowheads="1" noChangeShapeType="1" noTextEdit="1"/>
              </p:cNvSpPr>
              <p:nvPr>
                <p:ph sz="half" idx="4294967295"/>
              </p:nvPr>
            </p:nvSpPr>
            <p:spPr>
              <a:xfrm>
                <a:off x="360000" y="1734264"/>
                <a:ext cx="5614988" cy="4319588"/>
              </a:xfrm>
              <a:blipFill>
                <a:blip r:embed="rId3"/>
                <a:stretch>
                  <a:fillRect l="-2714"/>
                </a:stretch>
              </a:blipFill>
            </p:spPr>
            <p:txBody>
              <a:bodyPr/>
              <a:lstStyle/>
              <a:p>
                <a:r>
                  <a:rPr lang="en-AU">
                    <a:noFill/>
                  </a:rPr>
                  <a:t> </a:t>
                </a:r>
              </a:p>
            </p:txBody>
          </p:sp>
        </mc:Fallback>
      </mc:AlternateContent>
      <p:pic>
        <p:nvPicPr>
          <p:cNvPr id="12" name="Picture 11" descr="An image of a set of bar models made in Desmos. The first model has three rectangles, one labelled x, another labelled x and a third labelled as 5, aligned to a single rectangle labelled as 11. The second model has the same x, x and 5 aligned to two bars. One is of length 5 but is blank, and another is labelled as '11-5=6'. The third model involved two rectangles, each labelled as x=3, aligned to two equal rectangles, each labelled as 6 divided by 2. ">
            <a:extLst>
              <a:ext uri="{FF2B5EF4-FFF2-40B4-BE49-F238E27FC236}">
                <a16:creationId xmlns:a16="http://schemas.microsoft.com/office/drawing/2014/main" id="{39BBA758-A526-E2F4-76F0-AFA6B695C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582" y="1734264"/>
            <a:ext cx="4385346" cy="3234795"/>
          </a:xfrm>
          <a:prstGeom prst="rect">
            <a:avLst/>
          </a:prstGeom>
        </p:spPr>
      </p:pic>
      <p:sp>
        <p:nvSpPr>
          <p:cNvPr id="3" name="TextBox 2">
            <a:extLst>
              <a:ext uri="{FF2B5EF4-FFF2-40B4-BE49-F238E27FC236}">
                <a16:creationId xmlns:a16="http://schemas.microsoft.com/office/drawing/2014/main" id="{01917196-BDBF-EA8B-2DDF-5EB3F56156E0}"/>
              </a:ext>
            </a:extLst>
          </p:cNvPr>
          <p:cNvSpPr txBox="1"/>
          <p:nvPr/>
        </p:nvSpPr>
        <p:spPr>
          <a:xfrm>
            <a:off x="5915538" y="5042813"/>
            <a:ext cx="5208462" cy="246221"/>
          </a:xfrm>
          <a:prstGeom prst="rect">
            <a:avLst/>
          </a:prstGeom>
          <a:noFill/>
        </p:spPr>
        <p:txBody>
          <a:bodyPr wrap="square">
            <a:spAutoFit/>
          </a:bodyPr>
          <a:lstStyle/>
          <a:p>
            <a:pPr algn="l"/>
            <a:r>
              <a:rPr lang="en-AU" sz="1000" dirty="0">
                <a:effectLst/>
                <a:ea typeface="Calibri" panose="020F0502020204030204" pitchFamily="34" charset="0"/>
              </a:rPr>
              <a:t>Images created using </a:t>
            </a:r>
            <a:r>
              <a:rPr lang="en-AU" sz="1000" u="sng" dirty="0">
                <a:solidFill>
                  <a:srgbClr val="2F5496"/>
                </a:solidFill>
                <a:effectLst/>
                <a:ea typeface="Calibri" panose="020F0502020204030204" pitchFamily="34" charset="0"/>
                <a:hlinkClick r:id="rId5"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6" tooltip="https://www.desmos.com/terms?lang=en"/>
              </a:rPr>
              <a:t>Desmos Terms of Service</a:t>
            </a:r>
            <a:r>
              <a:rPr lang="en-AU" sz="1000" dirty="0">
                <a:effectLst/>
                <a:ea typeface="Calibri" panose="020F0502020204030204" pitchFamily="34" charset="0"/>
              </a:rPr>
              <a:t>.</a:t>
            </a:r>
            <a:endParaRPr lang="en-AU" sz="1000" dirty="0"/>
          </a:p>
        </p:txBody>
      </p:sp>
      <p:sp>
        <p:nvSpPr>
          <p:cNvPr id="4" name="Slide Number Placeholder 3">
            <a:extLst>
              <a:ext uri="{FF2B5EF4-FFF2-40B4-BE49-F238E27FC236}">
                <a16:creationId xmlns:a16="http://schemas.microsoft.com/office/drawing/2014/main" id="{1A33C77C-0B06-0BF8-A2D8-D0DD5F20E9A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358474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8A4AE3-745D-8AFE-40E2-68FF61DA3A58}"/>
              </a:ext>
            </a:extLst>
          </p:cNvPr>
          <p:cNvSpPr>
            <a:spLocks noGrp="1"/>
          </p:cNvSpPr>
          <p:nvPr>
            <p:ph type="title"/>
          </p:nvPr>
        </p:nvSpPr>
        <p:spPr/>
        <p:txBody>
          <a:bodyPr/>
          <a:lstStyle/>
          <a:p>
            <a:r>
              <a:rPr lang="en-AU" dirty="0"/>
              <a:t>Summarise (2 of 8)</a:t>
            </a:r>
          </a:p>
        </p:txBody>
      </p:sp>
      <p:sp>
        <p:nvSpPr>
          <p:cNvPr id="6" name="Text Placeholder 5">
            <a:extLst>
              <a:ext uri="{FF2B5EF4-FFF2-40B4-BE49-F238E27FC236}">
                <a16:creationId xmlns:a16="http://schemas.microsoft.com/office/drawing/2014/main" id="{51D82602-DE53-90BA-1E4E-75EAB772190F}"/>
              </a:ext>
            </a:extLst>
          </p:cNvPr>
          <p:cNvSpPr>
            <a:spLocks noGrp="1"/>
          </p:cNvSpPr>
          <p:nvPr>
            <p:ph type="body" sz="quarter" idx="18"/>
          </p:nvPr>
        </p:nvSpPr>
        <p:spPr/>
        <p:txBody>
          <a:bodyPr/>
          <a:lstStyle/>
          <a:p>
            <a:r>
              <a:rPr lang="en-AU" dirty="0"/>
              <a:t>Self-explanation prompts</a:t>
            </a:r>
          </a:p>
        </p:txBody>
      </p:sp>
      <mc:AlternateContent xmlns:mc="http://schemas.openxmlformats.org/markup-compatibility/2006" xmlns:a14="http://schemas.microsoft.com/office/drawing/2010/main">
        <mc:Choice Requires="a14">
          <p:sp>
            <p:nvSpPr>
              <p:cNvPr id="14" name="Content Placeholder 1">
                <a:extLst>
                  <a:ext uri="{FF2B5EF4-FFF2-40B4-BE49-F238E27FC236}">
                    <a16:creationId xmlns:a16="http://schemas.microsoft.com/office/drawing/2014/main" id="{AAF8A4D0-6110-F9C1-0651-7947AD645BA5}"/>
                  </a:ext>
                </a:extLst>
              </p:cNvPr>
              <p:cNvSpPr txBox="1">
                <a:spLocks/>
              </p:cNvSpPr>
              <p:nvPr/>
            </p:nvSpPr>
            <p:spPr>
              <a:xfrm>
                <a:off x="360000" y="1734264"/>
                <a:ext cx="5614988" cy="431958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Solve </a:t>
                </a:r>
                <a14:m>
                  <m:oMath xmlns:m="http://schemas.openxmlformats.org/officeDocument/2006/math">
                    <m:r>
                      <a:rPr lang="en-AU" i="1" smtClean="0">
                        <a:latin typeface="Cambria Math" panose="02040503050406030204" pitchFamily="18" charset="0"/>
                      </a:rPr>
                      <m:t>2</m:t>
                    </m:r>
                    <m:r>
                      <a:rPr lang="en-AU" i="1" smtClean="0">
                        <a:latin typeface="Cambria Math" panose="02040503050406030204" pitchFamily="18" charset="0"/>
                      </a:rPr>
                      <m:t>𝑥</m:t>
                    </m:r>
                    <m:r>
                      <a:rPr lang="en-AU" i="1" smtClean="0">
                        <a:latin typeface="Cambria Math" panose="02040503050406030204" pitchFamily="18" charset="0"/>
                      </a:rPr>
                      <m:t>+5=11</m:t>
                    </m:r>
                  </m:oMath>
                </a14:m>
                <a:r>
                  <a:rPr lang="en-AU" dirty="0"/>
                  <a:t>.</a:t>
                </a:r>
              </a:p>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2</m:t>
                      </m:r>
                      <m:r>
                        <a:rPr lang="en-AU" i="1" smtClean="0">
                          <a:latin typeface="Cambria Math" panose="02040503050406030204" pitchFamily="18" charset="0"/>
                        </a:rPr>
                        <m:t>𝑥</m:t>
                      </m:r>
                      <m:r>
                        <a:rPr lang="en-AU" i="1" smtClean="0">
                          <a:latin typeface="Cambria Math" panose="02040503050406030204" pitchFamily="18" charset="0"/>
                        </a:rPr>
                        <m:t>+5=11</m:t>
                      </m:r>
                    </m:oMath>
                  </m:oMathPara>
                </a14:m>
                <a:endParaRPr lang="en-AU" dirty="0"/>
              </a:p>
              <a:p>
                <a:pPr/>
                <a14:m>
                  <m:oMathPara xmlns:m="http://schemas.openxmlformats.org/officeDocument/2006/math">
                    <m:oMathParaPr>
                      <m:jc m:val="left"/>
                    </m:oMathParaPr>
                    <m:oMath xmlns:m="http://schemas.openxmlformats.org/officeDocument/2006/math">
                      <m:r>
                        <a:rPr lang="en-AU" i="1" smtClean="0">
                          <a:solidFill>
                            <a:schemeClr val="tx2"/>
                          </a:solidFill>
                          <a:latin typeface="Cambria Math" panose="02040503050406030204" pitchFamily="18" charset="0"/>
                        </a:rPr>
                        <m:t>−5 −5</m:t>
                      </m:r>
                    </m:oMath>
                  </m:oMathPara>
                </a14:m>
                <a:endParaRPr lang="en-AU" dirty="0">
                  <a:solidFill>
                    <a:schemeClr val="tx2"/>
                  </a:solidFill>
                </a:endParaRPr>
              </a:p>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2</m:t>
                      </m:r>
                      <m:r>
                        <a:rPr lang="en-AU" i="1" smtClean="0">
                          <a:latin typeface="Cambria Math" panose="02040503050406030204" pitchFamily="18" charset="0"/>
                        </a:rPr>
                        <m:t>𝑥</m:t>
                      </m:r>
                      <m:r>
                        <a:rPr lang="en-AU" i="1" smtClean="0">
                          <a:latin typeface="Cambria Math" panose="02040503050406030204" pitchFamily="18" charset="0"/>
                        </a:rPr>
                        <m:t>=6</m:t>
                      </m:r>
                    </m:oMath>
                  </m:oMathPara>
                </a14:m>
                <a:endParaRPr lang="en-AU" dirty="0"/>
              </a:p>
              <a:p>
                <a:pPr/>
                <a14:m>
                  <m:oMathPara xmlns:m="http://schemas.openxmlformats.org/officeDocument/2006/math">
                    <m:oMathParaPr>
                      <m:jc m:val="left"/>
                    </m:oMathParaPr>
                    <m:oMath xmlns:m="http://schemas.openxmlformats.org/officeDocument/2006/math">
                      <m:r>
                        <a:rPr lang="en-AU" i="1" smtClean="0">
                          <a:solidFill>
                            <a:schemeClr val="tx2"/>
                          </a:solidFill>
                          <a:latin typeface="Cambria Math" panose="02040503050406030204" pitchFamily="18" charset="0"/>
                          <a:ea typeface="Cambria Math" panose="02040503050406030204" pitchFamily="18" charset="0"/>
                        </a:rPr>
                        <m:t>÷2 ÷2</m:t>
                      </m:r>
                    </m:oMath>
                  </m:oMathPara>
                </a14:m>
                <a:endParaRPr lang="en-AU" dirty="0">
                  <a:solidFill>
                    <a:schemeClr val="tx2"/>
                  </a:solidFill>
                </a:endParaRPr>
              </a:p>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𝑥</m:t>
                      </m:r>
                      <m:r>
                        <a:rPr lang="en-AU" i="1" smtClean="0">
                          <a:latin typeface="Cambria Math" panose="02040503050406030204" pitchFamily="18" charset="0"/>
                        </a:rPr>
                        <m:t>=3</m:t>
                      </m:r>
                    </m:oMath>
                  </m:oMathPara>
                </a14:m>
                <a:endParaRPr lang="en-AU" dirty="0"/>
              </a:p>
            </p:txBody>
          </p:sp>
        </mc:Choice>
        <mc:Fallback xmlns="">
          <p:sp>
            <p:nvSpPr>
              <p:cNvPr id="14" name="Content Placeholder 1">
                <a:extLst>
                  <a:ext uri="{FF2B5EF4-FFF2-40B4-BE49-F238E27FC236}">
                    <a16:creationId xmlns:a16="http://schemas.microsoft.com/office/drawing/2014/main" id="{AAF8A4D0-6110-F9C1-0651-7947AD645BA5}"/>
                  </a:ext>
                </a:extLst>
              </p:cNvPr>
              <p:cNvSpPr txBox="1">
                <a:spLocks noRot="1" noChangeAspect="1" noMove="1" noResize="1" noEditPoints="1" noAdjustHandles="1" noChangeArrowheads="1" noChangeShapeType="1" noTextEdit="1"/>
              </p:cNvSpPr>
              <p:nvPr/>
            </p:nvSpPr>
            <p:spPr>
              <a:xfrm>
                <a:off x="360000" y="1734264"/>
                <a:ext cx="5614988" cy="4319588"/>
              </a:xfrm>
              <a:prstGeom prst="rect">
                <a:avLst/>
              </a:prstGeom>
              <a:blipFill>
                <a:blip r:embed="rId3"/>
                <a:stretch>
                  <a:fillRect l="-2714"/>
                </a:stretch>
              </a:blipFill>
            </p:spPr>
            <p:txBody>
              <a:bodyPr/>
              <a:lstStyle/>
              <a:p>
                <a:r>
                  <a:rPr lang="en-AU">
                    <a:noFill/>
                  </a:rPr>
                  <a:t> </a:t>
                </a:r>
              </a:p>
            </p:txBody>
          </p:sp>
        </mc:Fallback>
      </mc:AlternateContent>
      <p:pic>
        <p:nvPicPr>
          <p:cNvPr id="15" name="Picture 14" descr="An image of a set of bar models made in Desmos. The first model has three rectangles, one labelled x, another labelled x and a third labelled as 5, aligned to a single rectangle labelled as 11. The second model has the same x, x and 5 aligned to two bars. One is of length 5 but is blank, and another is labelled as '11-5=6'. The third model involved two rectangles, each labelled as x=3, aligned to two equal rectangles, each labelled as 6 divided by 2. ">
            <a:extLst>
              <a:ext uri="{FF2B5EF4-FFF2-40B4-BE49-F238E27FC236}">
                <a16:creationId xmlns:a16="http://schemas.microsoft.com/office/drawing/2014/main" id="{94411CC6-63D5-F41E-DD7E-305CADA25E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582" y="1734264"/>
            <a:ext cx="4385346" cy="3234795"/>
          </a:xfrm>
          <a:prstGeom prst="rect">
            <a:avLst/>
          </a:prstGeom>
        </p:spPr>
      </p:pic>
      <p:sp>
        <p:nvSpPr>
          <p:cNvPr id="16" name="TextBox 15">
            <a:extLst>
              <a:ext uri="{FF2B5EF4-FFF2-40B4-BE49-F238E27FC236}">
                <a16:creationId xmlns:a16="http://schemas.microsoft.com/office/drawing/2014/main" id="{CE4E2FA9-C3D6-4D9E-A30E-5A1084C8A3F3}"/>
              </a:ext>
            </a:extLst>
          </p:cNvPr>
          <p:cNvSpPr txBox="1"/>
          <p:nvPr/>
        </p:nvSpPr>
        <p:spPr>
          <a:xfrm>
            <a:off x="5918582" y="4966542"/>
            <a:ext cx="5138123" cy="246221"/>
          </a:xfrm>
          <a:prstGeom prst="rect">
            <a:avLst/>
          </a:prstGeom>
          <a:noFill/>
        </p:spPr>
        <p:txBody>
          <a:bodyPr wrap="square">
            <a:spAutoFit/>
          </a:bodyPr>
          <a:lstStyle/>
          <a:p>
            <a:pPr algn="l"/>
            <a:r>
              <a:rPr lang="en-AU" sz="1000" dirty="0">
                <a:effectLst/>
                <a:ea typeface="Calibri" panose="020F0502020204030204" pitchFamily="34" charset="0"/>
              </a:rPr>
              <a:t>Images created using </a:t>
            </a:r>
            <a:r>
              <a:rPr lang="en-AU" sz="1000" u="sng" dirty="0">
                <a:solidFill>
                  <a:srgbClr val="2F5496"/>
                </a:solidFill>
                <a:effectLst/>
                <a:ea typeface="Calibri" panose="020F0502020204030204" pitchFamily="34" charset="0"/>
                <a:hlinkClick r:id="rId5"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6" tooltip="https://www.desmos.com/terms?lang=en"/>
              </a:rPr>
              <a:t>Desmos Terms of Service</a:t>
            </a:r>
            <a:r>
              <a:rPr lang="en-AU" sz="1000" dirty="0">
                <a:effectLst/>
                <a:ea typeface="Calibri" panose="020F0502020204030204" pitchFamily="34" charset="0"/>
              </a:rPr>
              <a:t>.</a:t>
            </a:r>
            <a:endParaRPr lang="en-AU" sz="1000" dirty="0"/>
          </a:p>
        </p:txBody>
      </p:sp>
      <p:sp>
        <p:nvSpPr>
          <p:cNvPr id="3" name="Speech Bubble: Rectangle with Corners Rounded 2">
            <a:extLst>
              <a:ext uri="{FF2B5EF4-FFF2-40B4-BE49-F238E27FC236}">
                <a16:creationId xmlns:a16="http://schemas.microsoft.com/office/drawing/2014/main" id="{566109AE-D401-B312-B3C9-3FDF2E99600C}"/>
              </a:ext>
            </a:extLst>
          </p:cNvPr>
          <p:cNvSpPr/>
          <p:nvPr/>
        </p:nvSpPr>
        <p:spPr>
          <a:xfrm>
            <a:off x="3015094" y="2415590"/>
            <a:ext cx="2588916" cy="1478468"/>
          </a:xfrm>
          <a:prstGeom prst="wedgeRoundRectCallout">
            <a:avLst>
              <a:gd name="adj1" fmla="val 57504"/>
              <a:gd name="adj2" fmla="val 2047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How do we know this is 6? How is it shown using inverses?</a:t>
            </a:r>
          </a:p>
        </p:txBody>
      </p:sp>
      <p:sp>
        <p:nvSpPr>
          <p:cNvPr id="11" name="Speech Bubble: Rectangle with Corners Rounded 10">
            <a:extLst>
              <a:ext uri="{FF2B5EF4-FFF2-40B4-BE49-F238E27FC236}">
                <a16:creationId xmlns:a16="http://schemas.microsoft.com/office/drawing/2014/main" id="{478AFF9F-277D-CCDD-64C8-782444759772}"/>
              </a:ext>
            </a:extLst>
          </p:cNvPr>
          <p:cNvSpPr/>
          <p:nvPr/>
        </p:nvSpPr>
        <p:spPr>
          <a:xfrm>
            <a:off x="5801350" y="5466738"/>
            <a:ext cx="2604095" cy="1139262"/>
          </a:xfrm>
          <a:prstGeom prst="wedgeRoundRectCallout">
            <a:avLst>
              <a:gd name="adj1" fmla="val -21283"/>
              <a:gd name="adj2" fmla="val -6818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Why did we separate these into 2?</a:t>
            </a:r>
          </a:p>
        </p:txBody>
      </p:sp>
      <p:sp>
        <p:nvSpPr>
          <p:cNvPr id="4" name="Slide Number Placeholder 3">
            <a:extLst>
              <a:ext uri="{FF2B5EF4-FFF2-40B4-BE49-F238E27FC236}">
                <a16:creationId xmlns:a16="http://schemas.microsoft.com/office/drawing/2014/main" id="{1A33C77C-0B06-0BF8-A2D8-D0DD5F20E9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45391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8A4AE3-745D-8AFE-40E2-68FF61DA3A58}"/>
              </a:ext>
            </a:extLst>
          </p:cNvPr>
          <p:cNvSpPr>
            <a:spLocks noGrp="1"/>
          </p:cNvSpPr>
          <p:nvPr>
            <p:ph type="title"/>
          </p:nvPr>
        </p:nvSpPr>
        <p:spPr/>
        <p:txBody>
          <a:bodyPr/>
          <a:lstStyle/>
          <a:p>
            <a:r>
              <a:rPr lang="en-AU" dirty="0"/>
              <a:t>Summarise (3 of 8)</a:t>
            </a:r>
          </a:p>
        </p:txBody>
      </p:sp>
      <p:sp>
        <p:nvSpPr>
          <p:cNvPr id="6" name="Text Placeholder 5">
            <a:extLst>
              <a:ext uri="{FF2B5EF4-FFF2-40B4-BE49-F238E27FC236}">
                <a16:creationId xmlns:a16="http://schemas.microsoft.com/office/drawing/2014/main" id="{51D82602-DE53-90BA-1E4E-75EAB772190F}"/>
              </a:ext>
            </a:extLst>
          </p:cNvPr>
          <p:cNvSpPr>
            <a:spLocks noGrp="1"/>
          </p:cNvSpPr>
          <p:nvPr>
            <p:ph type="body" sz="quarter" idx="18"/>
          </p:nvPr>
        </p:nvSpPr>
        <p:spPr/>
        <p:txBody>
          <a:bodyPr/>
          <a:lstStyle/>
          <a:p>
            <a:r>
              <a:rPr lang="en-AU" dirty="0"/>
              <a:t>Your turn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00EA2BD-FDF6-F818-7317-24E3FD4E52D6}"/>
                  </a:ext>
                </a:extLst>
              </p:cNvPr>
              <p:cNvSpPr>
                <a:spLocks noGrp="1"/>
              </p:cNvSpPr>
              <p:nvPr>
                <p:ph idx="1"/>
              </p:nvPr>
            </p:nvSpPr>
            <p:spPr/>
            <p:txBody>
              <a:bodyPr/>
              <a:lstStyle/>
              <a:p>
                <a:r>
                  <a:rPr lang="en-AU" sz="2000" dirty="0"/>
                  <a:t>Solve </a:t>
                </a:r>
                <a14:m>
                  <m:oMath xmlns:m="http://schemas.openxmlformats.org/officeDocument/2006/math">
                    <m:r>
                      <a:rPr lang="en-AU" sz="2000" i="1" dirty="0">
                        <a:latin typeface="Cambria Math" panose="02040503050406030204" pitchFamily="18" charset="0"/>
                      </a:rPr>
                      <m:t>4</m:t>
                    </m:r>
                    <m:r>
                      <a:rPr lang="en-AU" sz="2000" b="0" i="1" smtClean="0">
                        <a:latin typeface="Cambria Math" panose="02040503050406030204" pitchFamily="18" charset="0"/>
                      </a:rPr>
                      <m:t>𝑥</m:t>
                    </m:r>
                    <m:r>
                      <a:rPr lang="en-AU" sz="2000" b="0" i="1" smtClean="0">
                        <a:latin typeface="Cambria Math" panose="02040503050406030204" pitchFamily="18" charset="0"/>
                      </a:rPr>
                      <m:t>+7=39</m:t>
                    </m:r>
                  </m:oMath>
                </a14:m>
                <a:r>
                  <a:rPr lang="en-AU" sz="2000" dirty="0"/>
                  <a:t>.</a:t>
                </a:r>
              </a:p>
            </p:txBody>
          </p:sp>
        </mc:Choice>
        <mc:Fallback xmlns="">
          <p:sp>
            <p:nvSpPr>
              <p:cNvPr id="2" name="Content Placeholder 1">
                <a:extLst>
                  <a:ext uri="{FF2B5EF4-FFF2-40B4-BE49-F238E27FC236}">
                    <a16:creationId xmlns:a16="http://schemas.microsoft.com/office/drawing/2014/main" id="{800EA2BD-FDF6-F818-7317-24E3FD4E52D6}"/>
                  </a:ext>
                </a:extLst>
              </p:cNvPr>
              <p:cNvSpPr>
                <a:spLocks noGrp="1" noRot="1" noChangeAspect="1" noMove="1" noResize="1" noEditPoints="1" noAdjustHandles="1" noChangeArrowheads="1" noChangeShapeType="1" noTextEdit="1"/>
              </p:cNvSpPr>
              <p:nvPr>
                <p:ph idx="1"/>
              </p:nvPr>
            </p:nvSpPr>
            <p:spPr>
              <a:blipFill>
                <a:blip r:embed="rId3"/>
                <a:stretch>
                  <a:fillRect l="-1327"/>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1A33C77C-0B06-0BF8-A2D8-D0DD5F20E9A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100500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8A4AE3-745D-8AFE-40E2-68FF61DA3A58}"/>
              </a:ext>
            </a:extLst>
          </p:cNvPr>
          <p:cNvSpPr>
            <a:spLocks noGrp="1"/>
          </p:cNvSpPr>
          <p:nvPr>
            <p:ph type="title"/>
          </p:nvPr>
        </p:nvSpPr>
        <p:spPr>
          <a:xfrm>
            <a:off x="360000" y="360000"/>
            <a:ext cx="10080000" cy="545601"/>
          </a:xfrm>
        </p:spPr>
        <p:txBody>
          <a:bodyPr/>
          <a:lstStyle/>
          <a:p>
            <a:r>
              <a:rPr lang="en-AU" dirty="0"/>
              <a:t>Summarise (4 of 8)</a:t>
            </a:r>
          </a:p>
        </p:txBody>
      </p:sp>
      <p:sp>
        <p:nvSpPr>
          <p:cNvPr id="6" name="Text Placeholder 5">
            <a:extLst>
              <a:ext uri="{FF2B5EF4-FFF2-40B4-BE49-F238E27FC236}">
                <a16:creationId xmlns:a16="http://schemas.microsoft.com/office/drawing/2014/main" id="{51D82602-DE53-90BA-1E4E-75EAB772190F}"/>
              </a:ext>
            </a:extLst>
          </p:cNvPr>
          <p:cNvSpPr>
            <a:spLocks noGrp="1"/>
          </p:cNvSpPr>
          <p:nvPr>
            <p:ph type="body" sz="quarter" idx="18"/>
          </p:nvPr>
        </p:nvSpPr>
        <p:spPr>
          <a:xfrm>
            <a:off x="360000" y="982520"/>
            <a:ext cx="10080000" cy="310015"/>
          </a:xfrm>
        </p:spPr>
        <p:txBody>
          <a:bodyPr/>
          <a:lstStyle/>
          <a:p>
            <a:r>
              <a:rPr lang="en-AU" dirty="0"/>
              <a:t>Solution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00EA2BD-FDF6-F818-7317-24E3FD4E52D6}"/>
                  </a:ext>
                </a:extLst>
              </p:cNvPr>
              <p:cNvSpPr>
                <a:spLocks noGrp="1"/>
              </p:cNvSpPr>
              <p:nvPr>
                <p:ph sz="half" idx="4294967295"/>
              </p:nvPr>
            </p:nvSpPr>
            <p:spPr>
              <a:xfrm>
                <a:off x="348000" y="1787647"/>
                <a:ext cx="5614988" cy="4319588"/>
              </a:xfrm>
            </p:spPr>
            <p:txBody>
              <a:bodyPr/>
              <a:lstStyle/>
              <a:p>
                <a:r>
                  <a:rPr lang="en-AU" dirty="0"/>
                  <a:t>Solve </a:t>
                </a:r>
                <a14:m>
                  <m:oMath xmlns:m="http://schemas.openxmlformats.org/officeDocument/2006/math">
                    <m:r>
                      <a:rPr lang="en-AU" i="1" dirty="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+7=39</m:t>
                    </m:r>
                  </m:oMath>
                </a14:m>
                <a:r>
                  <a:rPr lang="en-AU" dirty="0"/>
                  <a:t>.</a:t>
                </a: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+7=39</m:t>
                      </m:r>
                    </m:oMath>
                  </m:oMathPara>
                </a14:m>
                <a:endParaRPr lang="en-AU" b="0" dirty="0"/>
              </a:p>
              <a:p>
                <a:pPr/>
                <a14:m>
                  <m:oMathPara xmlns:m="http://schemas.openxmlformats.org/officeDocument/2006/math">
                    <m:oMathParaPr>
                      <m:jc m:val="left"/>
                    </m:oMathParaPr>
                    <m:oMath xmlns:m="http://schemas.openxmlformats.org/officeDocument/2006/math">
                      <m:r>
                        <a:rPr lang="en-AU" b="0" i="1" smtClean="0">
                          <a:solidFill>
                            <a:schemeClr val="tx2"/>
                          </a:solidFill>
                          <a:latin typeface="Cambria Math" panose="02040503050406030204" pitchFamily="18" charset="0"/>
                        </a:rPr>
                        <m:t>−7 −7</m:t>
                      </m:r>
                    </m:oMath>
                  </m:oMathPara>
                </a14:m>
                <a:endParaRPr lang="en-AU" dirty="0">
                  <a:solidFill>
                    <a:schemeClr val="tx2"/>
                  </a:solidFill>
                </a:endParaRP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=32</m:t>
                      </m:r>
                    </m:oMath>
                  </m:oMathPara>
                </a14:m>
                <a:endParaRPr lang="en-AU" b="0" dirty="0"/>
              </a:p>
              <a:p>
                <a:pPr/>
                <a14:m>
                  <m:oMathPara xmlns:m="http://schemas.openxmlformats.org/officeDocument/2006/math">
                    <m:oMathParaPr>
                      <m:jc m:val="left"/>
                    </m:oMathParaPr>
                    <m:oMath xmlns:m="http://schemas.openxmlformats.org/officeDocument/2006/math">
                      <m:r>
                        <a:rPr lang="en-AU" i="1" smtClean="0">
                          <a:solidFill>
                            <a:schemeClr val="tx2"/>
                          </a:solidFill>
                          <a:latin typeface="Cambria Math" panose="02040503050406030204" pitchFamily="18" charset="0"/>
                          <a:ea typeface="Cambria Math" panose="02040503050406030204" pitchFamily="18" charset="0"/>
                        </a:rPr>
                        <m:t>÷</m:t>
                      </m:r>
                      <m:r>
                        <a:rPr lang="en-AU" b="0" i="1" smtClean="0">
                          <a:solidFill>
                            <a:schemeClr val="tx2"/>
                          </a:solidFill>
                          <a:latin typeface="Cambria Math" panose="02040503050406030204" pitchFamily="18" charset="0"/>
                          <a:ea typeface="Cambria Math" panose="02040503050406030204" pitchFamily="18" charset="0"/>
                        </a:rPr>
                        <m:t>4 ÷4</m:t>
                      </m:r>
                    </m:oMath>
                  </m:oMathPara>
                </a14:m>
                <a:endParaRPr lang="en-AU" dirty="0">
                  <a:solidFill>
                    <a:schemeClr val="tx2"/>
                  </a:solidFill>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=8</m:t>
                      </m:r>
                    </m:oMath>
                  </m:oMathPara>
                </a14:m>
                <a:endParaRPr lang="en-AU" dirty="0"/>
              </a:p>
            </p:txBody>
          </p:sp>
        </mc:Choice>
        <mc:Fallback xmlns="">
          <p:sp>
            <p:nvSpPr>
              <p:cNvPr id="2" name="Content Placeholder 1">
                <a:extLst>
                  <a:ext uri="{FF2B5EF4-FFF2-40B4-BE49-F238E27FC236}">
                    <a16:creationId xmlns:a16="http://schemas.microsoft.com/office/drawing/2014/main" id="{800EA2BD-FDF6-F818-7317-24E3FD4E52D6}"/>
                  </a:ext>
                </a:extLst>
              </p:cNvPr>
              <p:cNvSpPr>
                <a:spLocks noGrp="1" noRot="1" noChangeAspect="1" noMove="1" noResize="1" noEditPoints="1" noAdjustHandles="1" noChangeArrowheads="1" noChangeShapeType="1" noTextEdit="1"/>
              </p:cNvSpPr>
              <p:nvPr>
                <p:ph sz="half" idx="4294967295"/>
              </p:nvPr>
            </p:nvSpPr>
            <p:spPr>
              <a:xfrm>
                <a:off x="348000" y="1787647"/>
                <a:ext cx="5614988" cy="4319588"/>
              </a:xfrm>
              <a:blipFill>
                <a:blip r:embed="rId3"/>
                <a:stretch>
                  <a:fillRect l="-2714"/>
                </a:stretch>
              </a:blipFill>
            </p:spPr>
            <p:txBody>
              <a:bodyPr/>
              <a:lstStyle/>
              <a:p>
                <a:r>
                  <a:rPr lang="en-AU">
                    <a:noFill/>
                  </a:rPr>
                  <a:t> </a:t>
                </a:r>
              </a:p>
            </p:txBody>
          </p:sp>
        </mc:Fallback>
      </mc:AlternateContent>
      <p:pic>
        <p:nvPicPr>
          <p:cNvPr id="12" name="Picture 11" descr="An image of a set of bar models made in Desmos. The first model has three rectangles, four labelled x and a fifth labelled as 5, aligned to a single rectangle labelled as 39. The second model has the same four x's and 7 aligned to two bars. One is of length 7 but is blank, and another is labelled as '39-7=32'. The third model involves 4 rectangles, each labelled as x=8, aligned to 4 equal rectangles, each labelled as 32 divided by 4. ">
            <a:extLst>
              <a:ext uri="{FF2B5EF4-FFF2-40B4-BE49-F238E27FC236}">
                <a16:creationId xmlns:a16="http://schemas.microsoft.com/office/drawing/2014/main" id="{2358B0C0-0F86-21CA-5663-F2C009E2D6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1600" y="1787647"/>
            <a:ext cx="7392400" cy="3103768"/>
          </a:xfrm>
          <a:prstGeom prst="rect">
            <a:avLst/>
          </a:prstGeom>
        </p:spPr>
      </p:pic>
      <p:sp>
        <p:nvSpPr>
          <p:cNvPr id="3" name="TextBox 2">
            <a:extLst>
              <a:ext uri="{FF2B5EF4-FFF2-40B4-BE49-F238E27FC236}">
                <a16:creationId xmlns:a16="http://schemas.microsoft.com/office/drawing/2014/main" id="{86599F15-5DCD-9EE9-A60D-1924B2B17C50}"/>
              </a:ext>
            </a:extLst>
          </p:cNvPr>
          <p:cNvSpPr txBox="1"/>
          <p:nvPr/>
        </p:nvSpPr>
        <p:spPr>
          <a:xfrm>
            <a:off x="4451600" y="4985199"/>
            <a:ext cx="7437446" cy="246221"/>
          </a:xfrm>
          <a:prstGeom prst="rect">
            <a:avLst/>
          </a:prstGeom>
          <a:noFill/>
        </p:spPr>
        <p:txBody>
          <a:bodyPr wrap="square">
            <a:spAutoFit/>
          </a:bodyPr>
          <a:lstStyle/>
          <a:p>
            <a:pPr algn="l"/>
            <a:r>
              <a:rPr lang="en-AU" sz="1000" dirty="0">
                <a:effectLst/>
                <a:ea typeface="Calibri" panose="020F0502020204030204" pitchFamily="34" charset="0"/>
              </a:rPr>
              <a:t>Images created using </a:t>
            </a:r>
            <a:r>
              <a:rPr lang="en-AU" sz="1000" u="sng" dirty="0">
                <a:solidFill>
                  <a:srgbClr val="2F5496"/>
                </a:solidFill>
                <a:effectLst/>
                <a:ea typeface="Calibri" panose="020F0502020204030204" pitchFamily="34" charset="0"/>
                <a:hlinkClick r:id="rId5"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6" tooltip="https://www.desmos.com/terms?lang=en"/>
              </a:rPr>
              <a:t>Desmos Terms of Service</a:t>
            </a:r>
            <a:r>
              <a:rPr lang="en-AU" sz="1000" dirty="0">
                <a:effectLst/>
                <a:ea typeface="Calibri" panose="020F0502020204030204" pitchFamily="34" charset="0"/>
              </a:rPr>
              <a:t>.</a:t>
            </a:r>
            <a:endParaRPr lang="en-AU" sz="1000" dirty="0"/>
          </a:p>
        </p:txBody>
      </p:sp>
      <p:sp>
        <p:nvSpPr>
          <p:cNvPr id="4" name="Slide Number Placeholder 3">
            <a:extLst>
              <a:ext uri="{FF2B5EF4-FFF2-40B4-BE49-F238E27FC236}">
                <a16:creationId xmlns:a16="http://schemas.microsoft.com/office/drawing/2014/main" id="{1A33C77C-0B06-0BF8-A2D8-D0DD5F20E9A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213234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8A4AE3-745D-8AFE-40E2-68FF61DA3A58}"/>
              </a:ext>
            </a:extLst>
          </p:cNvPr>
          <p:cNvSpPr>
            <a:spLocks noGrp="1"/>
          </p:cNvSpPr>
          <p:nvPr>
            <p:ph type="title"/>
          </p:nvPr>
        </p:nvSpPr>
        <p:spPr>
          <a:xfrm>
            <a:off x="360000" y="360000"/>
            <a:ext cx="10080000" cy="545601"/>
          </a:xfrm>
        </p:spPr>
        <p:txBody>
          <a:bodyPr/>
          <a:lstStyle/>
          <a:p>
            <a:r>
              <a:rPr lang="en-AU" dirty="0"/>
              <a:t>Summarise (5 of 8) </a:t>
            </a:r>
          </a:p>
        </p:txBody>
      </p:sp>
      <p:sp>
        <p:nvSpPr>
          <p:cNvPr id="6" name="Text Placeholder 5">
            <a:extLst>
              <a:ext uri="{FF2B5EF4-FFF2-40B4-BE49-F238E27FC236}">
                <a16:creationId xmlns:a16="http://schemas.microsoft.com/office/drawing/2014/main" id="{51D82602-DE53-90BA-1E4E-75EAB772190F}"/>
              </a:ext>
            </a:extLst>
          </p:cNvPr>
          <p:cNvSpPr>
            <a:spLocks noGrp="1"/>
          </p:cNvSpPr>
          <p:nvPr>
            <p:ph type="body" sz="quarter" idx="18"/>
          </p:nvPr>
        </p:nvSpPr>
        <p:spPr>
          <a:xfrm>
            <a:off x="360000" y="982520"/>
            <a:ext cx="10080000" cy="310015"/>
          </a:xfrm>
        </p:spPr>
        <p:txBody>
          <a:bodyPr/>
          <a:lstStyle/>
          <a:p>
            <a:r>
              <a:rPr lang="en-AU" dirty="0"/>
              <a:t>Worked example</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00EA2BD-FDF6-F818-7317-24E3FD4E52D6}"/>
                  </a:ext>
                </a:extLst>
              </p:cNvPr>
              <p:cNvSpPr>
                <a:spLocks noGrp="1"/>
              </p:cNvSpPr>
              <p:nvPr>
                <p:ph sz="half" idx="4294967295"/>
              </p:nvPr>
            </p:nvSpPr>
            <p:spPr>
              <a:xfrm>
                <a:off x="360000" y="1715583"/>
                <a:ext cx="5614988" cy="4319588"/>
              </a:xfrm>
            </p:spPr>
            <p:txBody>
              <a:bodyPr/>
              <a:lstStyle/>
              <a:p>
                <a:r>
                  <a:rPr lang="en-AU" dirty="0"/>
                  <a:t>Solve </a:t>
                </a:r>
                <a14:m>
                  <m:oMath xmlns:m="http://schemas.openxmlformats.org/officeDocument/2006/math">
                    <m:r>
                      <a:rPr lang="en-AU" i="1">
                        <a:latin typeface="Cambria Math" panose="02040503050406030204" pitchFamily="18" charset="0"/>
                      </a:rPr>
                      <m:t>8</m:t>
                    </m:r>
                    <m:r>
                      <a:rPr lang="en-AU" b="0" i="1" smtClean="0">
                        <a:latin typeface="Cambria Math" panose="02040503050406030204" pitchFamily="18" charset="0"/>
                      </a:rPr>
                      <m:t>𝑥</m:t>
                    </m:r>
                    <m:r>
                      <a:rPr lang="en-AU" b="0" i="1" smtClean="0">
                        <a:latin typeface="Cambria Math" panose="02040503050406030204" pitchFamily="18" charset="0"/>
                      </a:rPr>
                      <m:t>−3=27</m:t>
                    </m:r>
                  </m:oMath>
                </a14:m>
                <a:r>
                  <a:rPr lang="en-AU" dirty="0"/>
                  <a:t>.</a:t>
                </a: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8</m:t>
                      </m:r>
                      <m:r>
                        <a:rPr lang="en-AU" b="0" i="1" smtClean="0">
                          <a:latin typeface="Cambria Math" panose="02040503050406030204" pitchFamily="18" charset="0"/>
                        </a:rPr>
                        <m:t>𝑥</m:t>
                      </m:r>
                      <m:r>
                        <a:rPr lang="en-AU" b="0" i="1" smtClean="0">
                          <a:latin typeface="Cambria Math" panose="02040503050406030204" pitchFamily="18" charset="0"/>
                        </a:rPr>
                        <m:t>−3=27</m:t>
                      </m:r>
                    </m:oMath>
                  </m:oMathPara>
                </a14:m>
                <a:endParaRPr lang="en-AU" b="0" dirty="0"/>
              </a:p>
              <a:p>
                <a:pPr/>
                <a14:m>
                  <m:oMathPara xmlns:m="http://schemas.openxmlformats.org/officeDocument/2006/math">
                    <m:oMathParaPr>
                      <m:jc m:val="left"/>
                    </m:oMathParaPr>
                    <m:oMath xmlns:m="http://schemas.openxmlformats.org/officeDocument/2006/math">
                      <m:r>
                        <a:rPr lang="en-AU" b="0" i="1" smtClean="0">
                          <a:solidFill>
                            <a:schemeClr val="tx2"/>
                          </a:solidFill>
                          <a:latin typeface="Cambria Math" panose="02040503050406030204" pitchFamily="18" charset="0"/>
                        </a:rPr>
                        <m:t>+3+3</m:t>
                      </m:r>
                    </m:oMath>
                  </m:oMathPara>
                </a14:m>
                <a:endParaRPr lang="en-AU" dirty="0">
                  <a:solidFill>
                    <a:schemeClr val="tx2"/>
                  </a:solidFill>
                </a:endParaRP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8</m:t>
                      </m:r>
                      <m:r>
                        <a:rPr lang="en-AU" b="0" i="1" smtClean="0">
                          <a:latin typeface="Cambria Math" panose="02040503050406030204" pitchFamily="18" charset="0"/>
                        </a:rPr>
                        <m:t>𝑥</m:t>
                      </m:r>
                      <m:r>
                        <a:rPr lang="en-AU" b="0" i="1" smtClean="0">
                          <a:latin typeface="Cambria Math" panose="02040503050406030204" pitchFamily="18" charset="0"/>
                        </a:rPr>
                        <m:t>=30</m:t>
                      </m:r>
                    </m:oMath>
                  </m:oMathPara>
                </a14:m>
                <a:endParaRPr lang="en-AU" b="0" dirty="0"/>
              </a:p>
              <a:p>
                <a:pPr/>
                <a14:m>
                  <m:oMathPara xmlns:m="http://schemas.openxmlformats.org/officeDocument/2006/math">
                    <m:oMathParaPr>
                      <m:jc m:val="left"/>
                    </m:oMathParaPr>
                    <m:oMath xmlns:m="http://schemas.openxmlformats.org/officeDocument/2006/math">
                      <m:r>
                        <a:rPr lang="en-AU" i="1" smtClean="0">
                          <a:solidFill>
                            <a:schemeClr val="tx2"/>
                          </a:solidFill>
                          <a:latin typeface="Cambria Math" panose="02040503050406030204" pitchFamily="18" charset="0"/>
                          <a:ea typeface="Cambria Math" panose="02040503050406030204" pitchFamily="18" charset="0"/>
                        </a:rPr>
                        <m:t>÷</m:t>
                      </m:r>
                      <m:r>
                        <a:rPr lang="en-AU" b="0" i="1" smtClean="0">
                          <a:solidFill>
                            <a:schemeClr val="tx2"/>
                          </a:solidFill>
                          <a:latin typeface="Cambria Math" panose="02040503050406030204" pitchFamily="18" charset="0"/>
                          <a:ea typeface="Cambria Math" panose="02040503050406030204" pitchFamily="18" charset="0"/>
                        </a:rPr>
                        <m:t>8 ÷8</m:t>
                      </m:r>
                    </m:oMath>
                  </m:oMathPara>
                </a14:m>
                <a:endParaRPr lang="en-AU" dirty="0">
                  <a:solidFill>
                    <a:schemeClr val="tx2"/>
                  </a:solidFill>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=3.75</m:t>
                      </m:r>
                    </m:oMath>
                  </m:oMathPara>
                </a14:m>
                <a:endParaRPr lang="en-AU" dirty="0"/>
              </a:p>
            </p:txBody>
          </p:sp>
        </mc:Choice>
        <mc:Fallback xmlns="">
          <p:sp>
            <p:nvSpPr>
              <p:cNvPr id="2" name="Content Placeholder 1">
                <a:extLst>
                  <a:ext uri="{FF2B5EF4-FFF2-40B4-BE49-F238E27FC236}">
                    <a16:creationId xmlns:a16="http://schemas.microsoft.com/office/drawing/2014/main" id="{800EA2BD-FDF6-F818-7317-24E3FD4E52D6}"/>
                  </a:ext>
                </a:extLst>
              </p:cNvPr>
              <p:cNvSpPr>
                <a:spLocks noGrp="1" noRot="1" noChangeAspect="1" noMove="1" noResize="1" noEditPoints="1" noAdjustHandles="1" noChangeArrowheads="1" noChangeShapeType="1" noTextEdit="1"/>
              </p:cNvSpPr>
              <p:nvPr>
                <p:ph sz="half" idx="4294967295"/>
              </p:nvPr>
            </p:nvSpPr>
            <p:spPr>
              <a:xfrm>
                <a:off x="360000" y="1715583"/>
                <a:ext cx="5614988" cy="4319588"/>
              </a:xfrm>
              <a:blipFill>
                <a:blip r:embed="rId2"/>
                <a:stretch>
                  <a:fillRect l="-2714"/>
                </a:stretch>
              </a:blipFill>
            </p:spPr>
            <p:txBody>
              <a:bodyPr/>
              <a:lstStyle/>
              <a:p>
                <a:r>
                  <a:rPr lang="en-AU">
                    <a:noFill/>
                  </a:rPr>
                  <a:t> </a:t>
                </a:r>
              </a:p>
            </p:txBody>
          </p:sp>
        </mc:Fallback>
      </mc:AlternateContent>
      <p:pic>
        <p:nvPicPr>
          <p:cNvPr id="12" name="Picture 11" descr="An image of a set of bar models made in Desmos. The first model has 8 rectangles, all labelled x, aligned to a single rectangle labelled as 27 with an arrow labelled 3 showing the difference between the 8 blue rectangles and the red 27. The second model has the same 8 x's aligned to a single bar labelled as '27+3=30'. The third model involves 8 rectangles, each labelled as 3.75, with the first one showing that 'x=3.75', aligned to 8 equal rectangles, each labelled as 30 divided by 8. ">
            <a:extLst>
              <a:ext uri="{FF2B5EF4-FFF2-40B4-BE49-F238E27FC236}">
                <a16:creationId xmlns:a16="http://schemas.microsoft.com/office/drawing/2014/main" id="{CF1FD2B0-49A1-7D4F-F801-4FC4391BA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4730" y="1715583"/>
            <a:ext cx="6386312" cy="3247896"/>
          </a:xfrm>
          <a:prstGeom prst="rect">
            <a:avLst/>
          </a:prstGeom>
        </p:spPr>
      </p:pic>
      <p:sp>
        <p:nvSpPr>
          <p:cNvPr id="3" name="TextBox 2">
            <a:extLst>
              <a:ext uri="{FF2B5EF4-FFF2-40B4-BE49-F238E27FC236}">
                <a16:creationId xmlns:a16="http://schemas.microsoft.com/office/drawing/2014/main" id="{44AD5AB4-6D16-8863-3A14-850294D9B470}"/>
              </a:ext>
            </a:extLst>
          </p:cNvPr>
          <p:cNvSpPr txBox="1"/>
          <p:nvPr/>
        </p:nvSpPr>
        <p:spPr>
          <a:xfrm>
            <a:off x="4894730" y="5002064"/>
            <a:ext cx="7437446" cy="246221"/>
          </a:xfrm>
          <a:prstGeom prst="rect">
            <a:avLst/>
          </a:prstGeom>
          <a:noFill/>
        </p:spPr>
        <p:txBody>
          <a:bodyPr wrap="square">
            <a:spAutoFit/>
          </a:bodyPr>
          <a:lstStyle/>
          <a:p>
            <a:pPr algn="l"/>
            <a:r>
              <a:rPr lang="en-AU" sz="1000" dirty="0">
                <a:effectLst/>
                <a:ea typeface="Calibri" panose="020F0502020204030204" pitchFamily="34" charset="0"/>
              </a:rPr>
              <a:t>Images created using </a:t>
            </a:r>
            <a:r>
              <a:rPr lang="en-AU" sz="1000" u="sng" dirty="0">
                <a:solidFill>
                  <a:srgbClr val="2F5496"/>
                </a:solidFill>
                <a:effectLst/>
                <a:ea typeface="Calibri" panose="020F0502020204030204" pitchFamily="34" charset="0"/>
                <a:hlinkClick r:id="rId4"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5" tooltip="https://www.desmos.com/terms?lang=en"/>
              </a:rPr>
              <a:t>Desmos Terms of Service</a:t>
            </a:r>
            <a:r>
              <a:rPr lang="en-AU" sz="1000" dirty="0">
                <a:effectLst/>
                <a:ea typeface="Calibri" panose="020F0502020204030204" pitchFamily="34" charset="0"/>
              </a:rPr>
              <a:t>.</a:t>
            </a:r>
            <a:endParaRPr lang="en-AU" sz="1000" dirty="0"/>
          </a:p>
        </p:txBody>
      </p:sp>
      <p:sp>
        <p:nvSpPr>
          <p:cNvPr id="4" name="Slide Number Placeholder 3">
            <a:extLst>
              <a:ext uri="{FF2B5EF4-FFF2-40B4-BE49-F238E27FC236}">
                <a16:creationId xmlns:a16="http://schemas.microsoft.com/office/drawing/2014/main" id="{1A33C77C-0B06-0BF8-A2D8-D0DD5F20E9A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171876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8A4AE3-745D-8AFE-40E2-68FF61DA3A58}"/>
              </a:ext>
            </a:extLst>
          </p:cNvPr>
          <p:cNvSpPr>
            <a:spLocks noGrp="1"/>
          </p:cNvSpPr>
          <p:nvPr>
            <p:ph type="title"/>
          </p:nvPr>
        </p:nvSpPr>
        <p:spPr/>
        <p:txBody>
          <a:bodyPr/>
          <a:lstStyle/>
          <a:p>
            <a:r>
              <a:rPr lang="en-AU" dirty="0"/>
              <a:t>Summarise (6 of 8) </a:t>
            </a:r>
          </a:p>
        </p:txBody>
      </p:sp>
      <p:sp>
        <p:nvSpPr>
          <p:cNvPr id="6" name="Text Placeholder 5">
            <a:extLst>
              <a:ext uri="{FF2B5EF4-FFF2-40B4-BE49-F238E27FC236}">
                <a16:creationId xmlns:a16="http://schemas.microsoft.com/office/drawing/2014/main" id="{51D82602-DE53-90BA-1E4E-75EAB772190F}"/>
              </a:ext>
            </a:extLst>
          </p:cNvPr>
          <p:cNvSpPr>
            <a:spLocks noGrp="1"/>
          </p:cNvSpPr>
          <p:nvPr>
            <p:ph type="body" sz="quarter" idx="18"/>
          </p:nvPr>
        </p:nvSpPr>
        <p:spPr/>
        <p:txBody>
          <a:bodyPr/>
          <a:lstStyle/>
          <a:p>
            <a:r>
              <a:rPr lang="en-AU" dirty="0"/>
              <a:t>Self-explanation prompts</a:t>
            </a:r>
          </a:p>
        </p:txBody>
      </p:sp>
      <mc:AlternateContent xmlns:mc="http://schemas.openxmlformats.org/markup-compatibility/2006" xmlns:a14="http://schemas.microsoft.com/office/drawing/2010/main">
        <mc:Choice Requires="a14">
          <p:sp>
            <p:nvSpPr>
              <p:cNvPr id="14" name="Content Placeholder 1">
                <a:extLst>
                  <a:ext uri="{FF2B5EF4-FFF2-40B4-BE49-F238E27FC236}">
                    <a16:creationId xmlns:a16="http://schemas.microsoft.com/office/drawing/2014/main" id="{722E0B67-0A6A-991A-3329-8FA08085982B}"/>
                  </a:ext>
                </a:extLst>
              </p:cNvPr>
              <p:cNvSpPr txBox="1">
                <a:spLocks/>
              </p:cNvSpPr>
              <p:nvPr/>
            </p:nvSpPr>
            <p:spPr>
              <a:xfrm>
                <a:off x="360000" y="1715583"/>
                <a:ext cx="5614988" cy="431958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Solve </a:t>
                </a:r>
                <a14:m>
                  <m:oMath xmlns:m="http://schemas.openxmlformats.org/officeDocument/2006/math">
                    <m:r>
                      <a:rPr lang="en-AU" i="1">
                        <a:latin typeface="Cambria Math" panose="02040503050406030204" pitchFamily="18" charset="0"/>
                      </a:rPr>
                      <m:t>8</m:t>
                    </m:r>
                    <m:r>
                      <a:rPr lang="en-AU" i="1" smtClean="0">
                        <a:latin typeface="Cambria Math" panose="02040503050406030204" pitchFamily="18" charset="0"/>
                      </a:rPr>
                      <m:t>𝑥</m:t>
                    </m:r>
                    <m:r>
                      <a:rPr lang="en-AU" i="1" smtClean="0">
                        <a:latin typeface="Cambria Math" panose="02040503050406030204" pitchFamily="18" charset="0"/>
                      </a:rPr>
                      <m:t>−3=27</m:t>
                    </m:r>
                  </m:oMath>
                </a14:m>
                <a:r>
                  <a:rPr lang="en-AU" dirty="0"/>
                  <a:t>.</a:t>
                </a: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8</m:t>
                      </m:r>
                      <m:r>
                        <a:rPr lang="en-AU" i="1" smtClean="0">
                          <a:latin typeface="Cambria Math" panose="02040503050406030204" pitchFamily="18" charset="0"/>
                        </a:rPr>
                        <m:t>𝑥</m:t>
                      </m:r>
                      <m:r>
                        <a:rPr lang="en-AU" i="1" smtClean="0">
                          <a:latin typeface="Cambria Math" panose="02040503050406030204" pitchFamily="18" charset="0"/>
                        </a:rPr>
                        <m:t>−3=27</m:t>
                      </m:r>
                    </m:oMath>
                  </m:oMathPara>
                </a14:m>
                <a:endParaRPr lang="en-AU" dirty="0"/>
              </a:p>
              <a:p>
                <a:pPr/>
                <a14:m>
                  <m:oMathPara xmlns:m="http://schemas.openxmlformats.org/officeDocument/2006/math">
                    <m:oMathParaPr>
                      <m:jc m:val="left"/>
                    </m:oMathParaPr>
                    <m:oMath xmlns:m="http://schemas.openxmlformats.org/officeDocument/2006/math">
                      <m:r>
                        <a:rPr lang="en-AU" i="1" smtClean="0">
                          <a:solidFill>
                            <a:schemeClr val="tx2"/>
                          </a:solidFill>
                          <a:latin typeface="Cambria Math" panose="02040503050406030204" pitchFamily="18" charset="0"/>
                        </a:rPr>
                        <m:t>+3+3</m:t>
                      </m:r>
                    </m:oMath>
                  </m:oMathPara>
                </a14:m>
                <a:endParaRPr lang="en-AU" dirty="0">
                  <a:solidFill>
                    <a:schemeClr val="tx2"/>
                  </a:solidFill>
                </a:endParaRP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8</m:t>
                      </m:r>
                      <m:r>
                        <a:rPr lang="en-AU" i="1" smtClean="0">
                          <a:latin typeface="Cambria Math" panose="02040503050406030204" pitchFamily="18" charset="0"/>
                        </a:rPr>
                        <m:t>𝑥</m:t>
                      </m:r>
                      <m:r>
                        <a:rPr lang="en-AU" i="1" smtClean="0">
                          <a:latin typeface="Cambria Math" panose="02040503050406030204" pitchFamily="18" charset="0"/>
                        </a:rPr>
                        <m:t>=30</m:t>
                      </m:r>
                    </m:oMath>
                  </m:oMathPara>
                </a14:m>
                <a:endParaRPr lang="en-AU" dirty="0"/>
              </a:p>
              <a:p>
                <a:pPr/>
                <a14:m>
                  <m:oMathPara xmlns:m="http://schemas.openxmlformats.org/officeDocument/2006/math">
                    <m:oMathParaPr>
                      <m:jc m:val="left"/>
                    </m:oMathParaPr>
                    <m:oMath xmlns:m="http://schemas.openxmlformats.org/officeDocument/2006/math">
                      <m:r>
                        <a:rPr lang="en-AU" i="1" smtClean="0">
                          <a:solidFill>
                            <a:schemeClr val="tx2"/>
                          </a:solidFill>
                          <a:latin typeface="Cambria Math" panose="02040503050406030204" pitchFamily="18" charset="0"/>
                          <a:ea typeface="Cambria Math" panose="02040503050406030204" pitchFamily="18" charset="0"/>
                        </a:rPr>
                        <m:t>÷8 ÷8</m:t>
                      </m:r>
                    </m:oMath>
                  </m:oMathPara>
                </a14:m>
                <a:endParaRPr lang="en-AU" dirty="0">
                  <a:solidFill>
                    <a:schemeClr val="tx2"/>
                  </a:solidFill>
                </a:endParaRPr>
              </a:p>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𝑥</m:t>
                      </m:r>
                      <m:r>
                        <a:rPr lang="en-AU" i="1" smtClean="0">
                          <a:latin typeface="Cambria Math" panose="02040503050406030204" pitchFamily="18" charset="0"/>
                        </a:rPr>
                        <m:t>=3.75</m:t>
                      </m:r>
                    </m:oMath>
                  </m:oMathPara>
                </a14:m>
                <a:endParaRPr lang="en-AU" dirty="0"/>
              </a:p>
            </p:txBody>
          </p:sp>
        </mc:Choice>
        <mc:Fallback xmlns="">
          <p:sp>
            <p:nvSpPr>
              <p:cNvPr id="14" name="Content Placeholder 1">
                <a:extLst>
                  <a:ext uri="{FF2B5EF4-FFF2-40B4-BE49-F238E27FC236}">
                    <a16:creationId xmlns:a16="http://schemas.microsoft.com/office/drawing/2014/main" id="{722E0B67-0A6A-991A-3329-8FA08085982B}"/>
                  </a:ext>
                </a:extLst>
              </p:cNvPr>
              <p:cNvSpPr txBox="1">
                <a:spLocks noRot="1" noChangeAspect="1" noMove="1" noResize="1" noEditPoints="1" noAdjustHandles="1" noChangeArrowheads="1" noChangeShapeType="1" noTextEdit="1"/>
              </p:cNvSpPr>
              <p:nvPr/>
            </p:nvSpPr>
            <p:spPr>
              <a:xfrm>
                <a:off x="360000" y="1715583"/>
                <a:ext cx="5614988" cy="4319588"/>
              </a:xfrm>
              <a:prstGeom prst="rect">
                <a:avLst/>
              </a:prstGeom>
              <a:blipFill>
                <a:blip r:embed="rId2"/>
                <a:stretch>
                  <a:fillRect l="-2714"/>
                </a:stretch>
              </a:blipFill>
            </p:spPr>
            <p:txBody>
              <a:bodyPr/>
              <a:lstStyle/>
              <a:p>
                <a:r>
                  <a:rPr lang="en-AU">
                    <a:noFill/>
                  </a:rPr>
                  <a:t> </a:t>
                </a:r>
              </a:p>
            </p:txBody>
          </p:sp>
        </mc:Fallback>
      </mc:AlternateContent>
      <p:sp>
        <p:nvSpPr>
          <p:cNvPr id="12" name="Speech Bubble: Rectangle with Corners Rounded 11">
            <a:extLst>
              <a:ext uri="{FF2B5EF4-FFF2-40B4-BE49-F238E27FC236}">
                <a16:creationId xmlns:a16="http://schemas.microsoft.com/office/drawing/2014/main" id="{198D43B0-6AAA-3176-8549-E76C68632ADB}"/>
              </a:ext>
            </a:extLst>
          </p:cNvPr>
          <p:cNvSpPr/>
          <p:nvPr/>
        </p:nvSpPr>
        <p:spPr>
          <a:xfrm>
            <a:off x="1680879" y="3667777"/>
            <a:ext cx="1892973" cy="983453"/>
          </a:xfrm>
          <a:prstGeom prst="wedgeRoundRectCallout">
            <a:avLst>
              <a:gd name="adj1" fmla="val -61087"/>
              <a:gd name="adj2" fmla="val 2435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lang="en-AU" sz="1800" dirty="0"/>
              <a:t>Why do we divide by 8?</a:t>
            </a:r>
          </a:p>
        </p:txBody>
      </p:sp>
      <p:pic>
        <p:nvPicPr>
          <p:cNvPr id="15" name="Picture 14" descr="An image of a set of bar models made in Desmos. The first model has 8 rectangles, all labelled x, aligned to a single rectangle labelled as 27 with an arrow labelled 3 showing the difference between the 8 blue rectangles and the red 27. The second model has the same 8 x's aligned to a single bar labelled as '27+3=30'. The third model involves 8 rectangles, each labelled as 3.75, with the first one showing that 'x=3.75', aligned to 8 equal rectangles, each labelled as 30 divided by 8. ">
            <a:extLst>
              <a:ext uri="{FF2B5EF4-FFF2-40B4-BE49-F238E27FC236}">
                <a16:creationId xmlns:a16="http://schemas.microsoft.com/office/drawing/2014/main" id="{501647D8-16FD-39A6-129E-88F6AE71D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4730" y="1715583"/>
            <a:ext cx="6386312" cy="3247896"/>
          </a:xfrm>
          <a:prstGeom prst="rect">
            <a:avLst/>
          </a:prstGeom>
        </p:spPr>
      </p:pic>
      <p:sp>
        <p:nvSpPr>
          <p:cNvPr id="16" name="TextBox 15">
            <a:extLst>
              <a:ext uri="{FF2B5EF4-FFF2-40B4-BE49-F238E27FC236}">
                <a16:creationId xmlns:a16="http://schemas.microsoft.com/office/drawing/2014/main" id="{C647D987-BCE2-59DA-72B3-BD4E7CC7E9B0}"/>
              </a:ext>
            </a:extLst>
          </p:cNvPr>
          <p:cNvSpPr txBox="1"/>
          <p:nvPr/>
        </p:nvSpPr>
        <p:spPr>
          <a:xfrm>
            <a:off x="4894730" y="4963479"/>
            <a:ext cx="7437446" cy="246221"/>
          </a:xfrm>
          <a:prstGeom prst="rect">
            <a:avLst/>
          </a:prstGeom>
          <a:noFill/>
        </p:spPr>
        <p:txBody>
          <a:bodyPr wrap="square">
            <a:spAutoFit/>
          </a:bodyPr>
          <a:lstStyle/>
          <a:p>
            <a:pPr algn="l"/>
            <a:r>
              <a:rPr lang="en-AU" sz="1000" dirty="0">
                <a:effectLst/>
                <a:ea typeface="Calibri" panose="020F0502020204030204" pitchFamily="34" charset="0"/>
              </a:rPr>
              <a:t>Images created using </a:t>
            </a:r>
            <a:r>
              <a:rPr lang="en-AU" sz="1000" u="sng" dirty="0">
                <a:solidFill>
                  <a:srgbClr val="2F5496"/>
                </a:solidFill>
                <a:effectLst/>
                <a:ea typeface="Calibri" panose="020F0502020204030204" pitchFamily="34" charset="0"/>
                <a:hlinkClick r:id="rId4"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5" tooltip="https://www.desmos.com/terms?lang=en"/>
              </a:rPr>
              <a:t>Desmos Terms of Service</a:t>
            </a:r>
            <a:r>
              <a:rPr lang="en-AU" sz="1000" dirty="0">
                <a:effectLst/>
                <a:ea typeface="Calibri" panose="020F0502020204030204" pitchFamily="34" charset="0"/>
              </a:rPr>
              <a:t>.</a:t>
            </a:r>
            <a:endParaRPr lang="en-AU" sz="1000" dirty="0"/>
          </a:p>
        </p:txBody>
      </p:sp>
      <p:sp>
        <p:nvSpPr>
          <p:cNvPr id="3" name="Speech Bubble: Rectangle with Corners Rounded 2">
            <a:extLst>
              <a:ext uri="{FF2B5EF4-FFF2-40B4-BE49-F238E27FC236}">
                <a16:creationId xmlns:a16="http://schemas.microsoft.com/office/drawing/2014/main" id="{DC8FB6D7-940F-6241-88D7-D33FB7932C3A}"/>
              </a:ext>
            </a:extLst>
          </p:cNvPr>
          <p:cNvSpPr/>
          <p:nvPr/>
        </p:nvSpPr>
        <p:spPr>
          <a:xfrm>
            <a:off x="9173860" y="520606"/>
            <a:ext cx="1693434" cy="983453"/>
          </a:xfrm>
          <a:prstGeom prst="wedgeRoundRectCallout">
            <a:avLst>
              <a:gd name="adj1" fmla="val 22780"/>
              <a:gd name="adj2" fmla="val 11971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How is the -3 represented?</a:t>
            </a:r>
          </a:p>
        </p:txBody>
      </p:sp>
      <p:sp>
        <p:nvSpPr>
          <p:cNvPr id="4" name="Slide Number Placeholder 3">
            <a:extLst>
              <a:ext uri="{FF2B5EF4-FFF2-40B4-BE49-F238E27FC236}">
                <a16:creationId xmlns:a16="http://schemas.microsoft.com/office/drawing/2014/main" id="{1A33C77C-0B06-0BF8-A2D8-D0DD5F20E9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7331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8A4AE3-745D-8AFE-40E2-68FF61DA3A58}"/>
              </a:ext>
            </a:extLst>
          </p:cNvPr>
          <p:cNvSpPr>
            <a:spLocks noGrp="1"/>
          </p:cNvSpPr>
          <p:nvPr>
            <p:ph type="title"/>
          </p:nvPr>
        </p:nvSpPr>
        <p:spPr/>
        <p:txBody>
          <a:bodyPr/>
          <a:lstStyle/>
          <a:p>
            <a:r>
              <a:rPr lang="en-AU" dirty="0"/>
              <a:t>Summarise (7 of 8) </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00EA2BD-FDF6-F818-7317-24E3FD4E52D6}"/>
                  </a:ext>
                </a:extLst>
              </p:cNvPr>
              <p:cNvSpPr>
                <a:spLocks noGrp="1"/>
              </p:cNvSpPr>
              <p:nvPr>
                <p:ph idx="1"/>
              </p:nvPr>
            </p:nvSpPr>
            <p:spPr/>
            <p:txBody>
              <a:bodyPr/>
              <a:lstStyle/>
              <a:p>
                <a:r>
                  <a:rPr lang="en-AU" sz="2000" dirty="0"/>
                  <a:t>Solve </a:t>
                </a:r>
                <a14:m>
                  <m:oMath xmlns:m="http://schemas.openxmlformats.org/officeDocument/2006/math">
                    <m:r>
                      <a:rPr lang="en-AU" sz="2000" i="1" dirty="0">
                        <a:latin typeface="Cambria Math" panose="02040503050406030204" pitchFamily="18" charset="0"/>
                      </a:rPr>
                      <m:t>4</m:t>
                    </m:r>
                    <m:r>
                      <a:rPr lang="en-AU" sz="2000" i="1">
                        <a:latin typeface="Cambria Math" panose="02040503050406030204" pitchFamily="18" charset="0"/>
                      </a:rPr>
                      <m:t>𝑥</m:t>
                    </m:r>
                    <m:r>
                      <a:rPr lang="en-AU" sz="2000" i="1">
                        <a:latin typeface="Cambria Math" panose="02040503050406030204" pitchFamily="18" charset="0"/>
                      </a:rPr>
                      <m:t>−9=39</m:t>
                    </m:r>
                  </m:oMath>
                </a14:m>
                <a:r>
                  <a:rPr lang="en-AU" sz="2000" dirty="0"/>
                  <a:t>.</a:t>
                </a:r>
              </a:p>
            </p:txBody>
          </p:sp>
        </mc:Choice>
        <mc:Fallback xmlns="">
          <p:sp>
            <p:nvSpPr>
              <p:cNvPr id="2" name="Content Placeholder 1">
                <a:extLst>
                  <a:ext uri="{FF2B5EF4-FFF2-40B4-BE49-F238E27FC236}">
                    <a16:creationId xmlns:a16="http://schemas.microsoft.com/office/drawing/2014/main" id="{800EA2BD-FDF6-F818-7317-24E3FD4E52D6}"/>
                  </a:ext>
                </a:extLst>
              </p:cNvPr>
              <p:cNvSpPr>
                <a:spLocks noGrp="1" noRot="1" noChangeAspect="1" noMove="1" noResize="1" noEditPoints="1" noAdjustHandles="1" noChangeArrowheads="1" noChangeShapeType="1" noTextEdit="1"/>
              </p:cNvSpPr>
              <p:nvPr>
                <p:ph idx="1"/>
              </p:nvPr>
            </p:nvSpPr>
            <p:spPr>
              <a:blipFill>
                <a:blip r:embed="rId2"/>
                <a:stretch>
                  <a:fillRect l="-1327"/>
                </a:stretch>
              </a:blipFill>
            </p:spPr>
            <p:txBody>
              <a:bodyPr/>
              <a:lstStyle/>
              <a:p>
                <a:r>
                  <a:rPr lang="en-AU">
                    <a:noFill/>
                  </a:rPr>
                  <a:t> </a:t>
                </a:r>
              </a:p>
            </p:txBody>
          </p:sp>
        </mc:Fallback>
      </mc:AlternateContent>
      <p:sp>
        <p:nvSpPr>
          <p:cNvPr id="6" name="Text Placeholder 5">
            <a:extLst>
              <a:ext uri="{FF2B5EF4-FFF2-40B4-BE49-F238E27FC236}">
                <a16:creationId xmlns:a16="http://schemas.microsoft.com/office/drawing/2014/main" id="{51D82602-DE53-90BA-1E4E-75EAB772190F}"/>
              </a:ext>
            </a:extLst>
          </p:cNvPr>
          <p:cNvSpPr>
            <a:spLocks noGrp="1"/>
          </p:cNvSpPr>
          <p:nvPr>
            <p:ph type="body" sz="quarter" idx="18"/>
          </p:nvPr>
        </p:nvSpPr>
        <p:spPr/>
        <p:txBody>
          <a:bodyPr/>
          <a:lstStyle/>
          <a:p>
            <a:r>
              <a:rPr lang="en-AU" dirty="0"/>
              <a:t>Your turn</a:t>
            </a:r>
          </a:p>
        </p:txBody>
      </p:sp>
      <p:sp>
        <p:nvSpPr>
          <p:cNvPr id="4" name="Slide Number Placeholder 3">
            <a:extLst>
              <a:ext uri="{FF2B5EF4-FFF2-40B4-BE49-F238E27FC236}">
                <a16:creationId xmlns:a16="http://schemas.microsoft.com/office/drawing/2014/main" id="{1A33C77C-0B06-0BF8-A2D8-D0DD5F20E9A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186568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8A4AE3-745D-8AFE-40E2-68FF61DA3A58}"/>
              </a:ext>
            </a:extLst>
          </p:cNvPr>
          <p:cNvSpPr>
            <a:spLocks noGrp="1"/>
          </p:cNvSpPr>
          <p:nvPr>
            <p:ph type="title"/>
          </p:nvPr>
        </p:nvSpPr>
        <p:spPr/>
        <p:txBody>
          <a:bodyPr/>
          <a:lstStyle/>
          <a:p>
            <a:r>
              <a:rPr lang="en-AU" dirty="0"/>
              <a:t>Summarise (8 of 8) </a:t>
            </a:r>
          </a:p>
        </p:txBody>
      </p:sp>
      <p:sp>
        <p:nvSpPr>
          <p:cNvPr id="6" name="Text Placeholder 5">
            <a:extLst>
              <a:ext uri="{FF2B5EF4-FFF2-40B4-BE49-F238E27FC236}">
                <a16:creationId xmlns:a16="http://schemas.microsoft.com/office/drawing/2014/main" id="{51D82602-DE53-90BA-1E4E-75EAB772190F}"/>
              </a:ext>
            </a:extLst>
          </p:cNvPr>
          <p:cNvSpPr>
            <a:spLocks noGrp="1"/>
          </p:cNvSpPr>
          <p:nvPr>
            <p:ph type="body" sz="quarter" idx="18"/>
          </p:nvPr>
        </p:nvSpPr>
        <p:spPr/>
        <p:txBody>
          <a:bodyPr/>
          <a:lstStyle/>
          <a:p>
            <a:r>
              <a:rPr lang="en-AU" dirty="0"/>
              <a:t>Solution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00EA2BD-FDF6-F818-7317-24E3FD4E52D6}"/>
                  </a:ext>
                </a:extLst>
              </p:cNvPr>
              <p:cNvSpPr>
                <a:spLocks noGrp="1"/>
              </p:cNvSpPr>
              <p:nvPr>
                <p:ph idx="1"/>
              </p:nvPr>
            </p:nvSpPr>
            <p:spPr>
              <a:xfrm>
                <a:off x="360000" y="1588682"/>
                <a:ext cx="5558791" cy="4536000"/>
              </a:xfrm>
            </p:spPr>
            <p:txBody>
              <a:bodyPr/>
              <a:lstStyle/>
              <a:p>
                <a:r>
                  <a:rPr lang="en-AU" sz="2000" dirty="0"/>
                  <a:t>Solve </a:t>
                </a:r>
                <a14:m>
                  <m:oMath xmlns:m="http://schemas.openxmlformats.org/officeDocument/2006/math">
                    <m:r>
                      <a:rPr lang="en-AU" sz="2000" i="1" dirty="0">
                        <a:latin typeface="Cambria Math" panose="02040503050406030204" pitchFamily="18" charset="0"/>
                      </a:rPr>
                      <m:t>4</m:t>
                    </m:r>
                    <m:r>
                      <a:rPr lang="en-AU" sz="2000" i="1">
                        <a:latin typeface="Cambria Math" panose="02040503050406030204" pitchFamily="18" charset="0"/>
                      </a:rPr>
                      <m:t>𝑥</m:t>
                    </m:r>
                    <m:r>
                      <a:rPr lang="en-AU" sz="2000" i="1">
                        <a:latin typeface="Cambria Math" panose="02040503050406030204" pitchFamily="18" charset="0"/>
                      </a:rPr>
                      <m:t>−9=39</m:t>
                    </m:r>
                  </m:oMath>
                </a14:m>
                <a:r>
                  <a:rPr lang="en-AU" sz="2000" dirty="0"/>
                  <a:t>.</a:t>
                </a:r>
              </a:p>
              <a:p>
                <a:pPr/>
                <a14:m>
                  <m:oMathPara xmlns:m="http://schemas.openxmlformats.org/officeDocument/2006/math">
                    <m:oMathParaPr>
                      <m:jc m:val="left"/>
                    </m:oMathParaPr>
                    <m:oMath xmlns:m="http://schemas.openxmlformats.org/officeDocument/2006/math">
                      <m:r>
                        <a:rPr lang="en-AU" sz="2000" i="1">
                          <a:latin typeface="Cambria Math" panose="02040503050406030204" pitchFamily="18" charset="0"/>
                        </a:rPr>
                        <m:t>4</m:t>
                      </m:r>
                      <m:r>
                        <a:rPr lang="en-AU" sz="2000" b="0" i="1" smtClean="0">
                          <a:latin typeface="Cambria Math" panose="02040503050406030204" pitchFamily="18" charset="0"/>
                        </a:rPr>
                        <m:t>𝑥</m:t>
                      </m:r>
                      <m:r>
                        <a:rPr lang="en-AU" sz="2000" b="0" i="1" smtClean="0">
                          <a:latin typeface="Cambria Math" panose="02040503050406030204" pitchFamily="18" charset="0"/>
                        </a:rPr>
                        <m:t>−9=39</m:t>
                      </m:r>
                    </m:oMath>
                  </m:oMathPara>
                </a14:m>
                <a:endParaRPr lang="en-AU" sz="2000" b="0" dirty="0"/>
              </a:p>
              <a:p>
                <a:pPr/>
                <a14:m>
                  <m:oMathPara xmlns:m="http://schemas.openxmlformats.org/officeDocument/2006/math">
                    <m:oMathParaPr>
                      <m:jc m:val="left"/>
                    </m:oMathParaPr>
                    <m:oMath xmlns:m="http://schemas.openxmlformats.org/officeDocument/2006/math">
                      <m:r>
                        <a:rPr lang="en-AU" sz="2000" b="0" i="1" smtClean="0">
                          <a:solidFill>
                            <a:schemeClr val="tx2"/>
                          </a:solidFill>
                          <a:latin typeface="Cambria Math" panose="02040503050406030204" pitchFamily="18" charset="0"/>
                        </a:rPr>
                        <m:t>+9+9</m:t>
                      </m:r>
                    </m:oMath>
                  </m:oMathPara>
                </a14:m>
                <a:endParaRPr lang="en-AU" sz="2000" dirty="0">
                  <a:solidFill>
                    <a:schemeClr val="tx2"/>
                  </a:solidFill>
                </a:endParaRPr>
              </a:p>
              <a:p>
                <a:pPr/>
                <a14:m>
                  <m:oMathPara xmlns:m="http://schemas.openxmlformats.org/officeDocument/2006/math">
                    <m:oMathParaPr>
                      <m:jc m:val="left"/>
                    </m:oMathParaPr>
                    <m:oMath xmlns:m="http://schemas.openxmlformats.org/officeDocument/2006/math">
                      <m:r>
                        <a:rPr lang="en-AU" sz="2000" i="1">
                          <a:latin typeface="Cambria Math" panose="02040503050406030204" pitchFamily="18" charset="0"/>
                        </a:rPr>
                        <m:t>4</m:t>
                      </m:r>
                      <m:r>
                        <a:rPr lang="en-AU" sz="2000" b="0" i="1" smtClean="0">
                          <a:latin typeface="Cambria Math" panose="02040503050406030204" pitchFamily="18" charset="0"/>
                        </a:rPr>
                        <m:t>𝑥</m:t>
                      </m:r>
                      <m:r>
                        <a:rPr lang="en-AU" sz="2000" b="0" i="1" smtClean="0">
                          <a:latin typeface="Cambria Math" panose="02040503050406030204" pitchFamily="18" charset="0"/>
                        </a:rPr>
                        <m:t>=48</m:t>
                      </m:r>
                    </m:oMath>
                  </m:oMathPara>
                </a14:m>
                <a:endParaRPr lang="en-AU" sz="2000" b="0" dirty="0"/>
              </a:p>
              <a:p>
                <a:pPr/>
                <a14:m>
                  <m:oMathPara xmlns:m="http://schemas.openxmlformats.org/officeDocument/2006/math">
                    <m:oMathParaPr>
                      <m:jc m:val="left"/>
                    </m:oMathParaPr>
                    <m:oMath xmlns:m="http://schemas.openxmlformats.org/officeDocument/2006/math">
                      <m:r>
                        <a:rPr lang="en-AU" sz="2000" i="1" smtClean="0">
                          <a:solidFill>
                            <a:schemeClr val="tx2"/>
                          </a:solidFill>
                          <a:latin typeface="Cambria Math" panose="02040503050406030204" pitchFamily="18" charset="0"/>
                          <a:ea typeface="Cambria Math" panose="02040503050406030204" pitchFamily="18" charset="0"/>
                        </a:rPr>
                        <m:t>÷</m:t>
                      </m:r>
                      <m:r>
                        <a:rPr lang="en-AU" sz="2000" b="0" i="1" smtClean="0">
                          <a:solidFill>
                            <a:schemeClr val="tx2"/>
                          </a:solidFill>
                          <a:latin typeface="Cambria Math" panose="02040503050406030204" pitchFamily="18" charset="0"/>
                          <a:ea typeface="Cambria Math" panose="02040503050406030204" pitchFamily="18" charset="0"/>
                        </a:rPr>
                        <m:t>4 ÷4</m:t>
                      </m:r>
                    </m:oMath>
                  </m:oMathPara>
                </a14:m>
                <a:endParaRPr lang="en-AU" sz="2000" dirty="0">
                  <a:solidFill>
                    <a:schemeClr val="tx2"/>
                  </a:solidFill>
                </a:endParaRPr>
              </a:p>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=12</m:t>
                      </m:r>
                    </m:oMath>
                  </m:oMathPara>
                </a14:m>
                <a:endParaRPr lang="en-AU" sz="2000" dirty="0"/>
              </a:p>
            </p:txBody>
          </p:sp>
        </mc:Choice>
        <mc:Fallback xmlns="">
          <p:sp>
            <p:nvSpPr>
              <p:cNvPr id="2" name="Content Placeholder 1">
                <a:extLst>
                  <a:ext uri="{FF2B5EF4-FFF2-40B4-BE49-F238E27FC236}">
                    <a16:creationId xmlns:a16="http://schemas.microsoft.com/office/drawing/2014/main" id="{800EA2BD-FDF6-F818-7317-24E3FD4E52D6}"/>
                  </a:ext>
                </a:extLst>
              </p:cNvPr>
              <p:cNvSpPr>
                <a:spLocks noGrp="1" noRot="1" noChangeAspect="1" noMove="1" noResize="1" noEditPoints="1" noAdjustHandles="1" noChangeArrowheads="1" noChangeShapeType="1" noTextEdit="1"/>
              </p:cNvSpPr>
              <p:nvPr>
                <p:ph idx="1"/>
              </p:nvPr>
            </p:nvSpPr>
            <p:spPr>
              <a:xfrm>
                <a:off x="360000" y="1588682"/>
                <a:ext cx="5558791" cy="4536000"/>
              </a:xfrm>
              <a:blipFill>
                <a:blip r:embed="rId2"/>
                <a:stretch>
                  <a:fillRect l="-2741"/>
                </a:stretch>
              </a:blipFill>
            </p:spPr>
            <p:txBody>
              <a:bodyPr/>
              <a:lstStyle/>
              <a:p>
                <a:r>
                  <a:rPr lang="en-AU">
                    <a:noFill/>
                  </a:rPr>
                  <a:t> </a:t>
                </a:r>
              </a:p>
            </p:txBody>
          </p:sp>
        </mc:Fallback>
      </mc:AlternateContent>
      <p:pic>
        <p:nvPicPr>
          <p:cNvPr id="12" name="Picture 11" descr="An image of a set of bar models made in Desmos. The first model has 4 rectangles, all labelled x, aligned to a single rectangle labelled as 39 with an arrow labelled 9 showing the difference between the 8 blue rectangles and the red 39. The second model has the same 4 x's aligned to a single bar labelled as '39+9=48'. The third model involves 4 rectangles, each labelled as x=12, aligned to 4 equal rectangles, each labelled as 48 divided by 4. ">
            <a:extLst>
              <a:ext uri="{FF2B5EF4-FFF2-40B4-BE49-F238E27FC236}">
                <a16:creationId xmlns:a16="http://schemas.microsoft.com/office/drawing/2014/main" id="{E49E0A79-DFF9-DFE4-1384-B2A61DA84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743" y="1588682"/>
            <a:ext cx="6224948" cy="3177688"/>
          </a:xfrm>
          <a:prstGeom prst="rect">
            <a:avLst/>
          </a:prstGeom>
        </p:spPr>
      </p:pic>
      <p:sp>
        <p:nvSpPr>
          <p:cNvPr id="3" name="TextBox 2">
            <a:extLst>
              <a:ext uri="{FF2B5EF4-FFF2-40B4-BE49-F238E27FC236}">
                <a16:creationId xmlns:a16="http://schemas.microsoft.com/office/drawing/2014/main" id="{CED2DE94-F09C-E1EC-CC5A-C9EEBC841F3A}"/>
              </a:ext>
            </a:extLst>
          </p:cNvPr>
          <p:cNvSpPr txBox="1"/>
          <p:nvPr/>
        </p:nvSpPr>
        <p:spPr>
          <a:xfrm>
            <a:off x="4974743" y="4766370"/>
            <a:ext cx="7437446" cy="246221"/>
          </a:xfrm>
          <a:prstGeom prst="rect">
            <a:avLst/>
          </a:prstGeom>
          <a:noFill/>
        </p:spPr>
        <p:txBody>
          <a:bodyPr wrap="square">
            <a:spAutoFit/>
          </a:bodyPr>
          <a:lstStyle/>
          <a:p>
            <a:pPr algn="l"/>
            <a:r>
              <a:rPr lang="en-AU" sz="1000" dirty="0">
                <a:effectLst/>
                <a:ea typeface="Calibri" panose="020F0502020204030204" pitchFamily="34" charset="0"/>
              </a:rPr>
              <a:t>Images created using </a:t>
            </a:r>
            <a:r>
              <a:rPr lang="en-AU" sz="1000" u="sng" dirty="0">
                <a:solidFill>
                  <a:srgbClr val="2F5496"/>
                </a:solidFill>
                <a:effectLst/>
                <a:ea typeface="Calibri" panose="020F0502020204030204" pitchFamily="34" charset="0"/>
                <a:hlinkClick r:id="rId4"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5" tooltip="https://www.desmos.com/terms?lang=en"/>
              </a:rPr>
              <a:t>Desmos Terms of Service</a:t>
            </a:r>
            <a:r>
              <a:rPr lang="en-AU" sz="1000" dirty="0">
                <a:effectLst/>
                <a:ea typeface="Calibri" panose="020F0502020204030204" pitchFamily="34" charset="0"/>
              </a:rPr>
              <a:t>.</a:t>
            </a:r>
            <a:endParaRPr lang="en-AU" sz="1000" dirty="0"/>
          </a:p>
        </p:txBody>
      </p:sp>
      <p:sp>
        <p:nvSpPr>
          <p:cNvPr id="4" name="Slide Number Placeholder 3">
            <a:extLst>
              <a:ext uri="{FF2B5EF4-FFF2-40B4-BE49-F238E27FC236}">
                <a16:creationId xmlns:a16="http://schemas.microsoft.com/office/drawing/2014/main" id="{1A33C77C-0B06-0BF8-A2D8-D0DD5F20E9A8}"/>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408184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6A1A3C-E633-3473-7B93-B2F341D36688}"/>
              </a:ext>
            </a:extLst>
          </p:cNvPr>
          <p:cNvSpPr>
            <a:spLocks noGrp="1"/>
          </p:cNvSpPr>
          <p:nvPr>
            <p:ph type="title"/>
          </p:nvPr>
        </p:nvSpPr>
        <p:spPr/>
        <p:txBody>
          <a:bodyPr/>
          <a:lstStyle/>
          <a:p>
            <a:r>
              <a:rPr lang="en-AU" dirty="0"/>
              <a:t>Copyright</a:t>
            </a:r>
          </a:p>
        </p:txBody>
      </p:sp>
      <p:sp>
        <p:nvSpPr>
          <p:cNvPr id="8" name="Text Placeholder 7">
            <a:extLst>
              <a:ext uri="{FF2B5EF4-FFF2-40B4-BE49-F238E27FC236}">
                <a16:creationId xmlns:a16="http://schemas.microsoft.com/office/drawing/2014/main" id="{0BA211AC-F58E-B612-7F0F-32C89E37B009}"/>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9" name="TextBox 8">
            <a:extLst>
              <a:ext uri="{FF2B5EF4-FFF2-40B4-BE49-F238E27FC236}">
                <a16:creationId xmlns:a16="http://schemas.microsoft.com/office/drawing/2014/main" id="{186930D3-D350-96A1-6806-29B12F5241C9}"/>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87393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B82846-5A35-2065-3DA6-5CEEEF23D886}"/>
              </a:ext>
            </a:extLst>
          </p:cNvPr>
          <p:cNvSpPr>
            <a:spLocks noGrp="1"/>
          </p:cNvSpPr>
          <p:nvPr>
            <p:ph type="title"/>
          </p:nvPr>
        </p:nvSpPr>
        <p:spPr>
          <a:xfrm>
            <a:off x="360000" y="360000"/>
            <a:ext cx="10080000" cy="545601"/>
          </a:xfrm>
        </p:spPr>
        <p:txBody>
          <a:bodyPr/>
          <a:lstStyle/>
          <a:p>
            <a:r>
              <a:rPr lang="en-AU" dirty="0"/>
              <a:t>Launch</a:t>
            </a:r>
          </a:p>
        </p:txBody>
      </p:sp>
      <p:sp>
        <p:nvSpPr>
          <p:cNvPr id="6" name="Text Placeholder 5">
            <a:extLst>
              <a:ext uri="{FF2B5EF4-FFF2-40B4-BE49-F238E27FC236}">
                <a16:creationId xmlns:a16="http://schemas.microsoft.com/office/drawing/2014/main" id="{3E6EC1D1-98F3-180D-AE4F-F869FC0C1609}"/>
              </a:ext>
            </a:extLst>
          </p:cNvPr>
          <p:cNvSpPr>
            <a:spLocks noGrp="1"/>
          </p:cNvSpPr>
          <p:nvPr>
            <p:ph type="body" sz="quarter" idx="18"/>
          </p:nvPr>
        </p:nvSpPr>
        <p:spPr>
          <a:xfrm>
            <a:off x="360000" y="982520"/>
            <a:ext cx="10080000" cy="310015"/>
          </a:xfrm>
        </p:spPr>
        <p:txBody>
          <a:bodyPr/>
          <a:lstStyle/>
          <a:p>
            <a:r>
              <a:rPr lang="en-AU" dirty="0"/>
              <a:t>Rectangle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3F33E6-80EC-9B76-6EB0-A69998C79B0B}"/>
                  </a:ext>
                </a:extLst>
              </p:cNvPr>
              <p:cNvSpPr txBox="1"/>
              <p:nvPr/>
            </p:nvSpPr>
            <p:spPr>
              <a:xfrm>
                <a:off x="360000" y="1498408"/>
                <a:ext cx="5219587" cy="2067524"/>
              </a:xfrm>
              <a:prstGeom prst="rect">
                <a:avLst/>
              </a:prstGeom>
              <a:noFill/>
            </p:spPr>
            <p:txBody>
              <a:bodyPr wrap="square" lIns="0" tIns="0" rIns="0" bIns="0" rtlCol="0">
                <a:noAutofit/>
              </a:bodyPr>
              <a:lstStyle/>
              <a:p>
                <a:pPr algn="l">
                  <a:lnSpc>
                    <a:spcPct val="150000"/>
                  </a:lnSpc>
                  <a:spcAft>
                    <a:spcPts val="1200"/>
                  </a:spcAft>
                </a:pPr>
                <a:r>
                  <a:rPr lang="en-AU" sz="2000" dirty="0"/>
                  <a:t>The perimeter of this rectangle is 66 units.</a:t>
                </a:r>
              </a:p>
              <a:p>
                <a:pPr algn="l">
                  <a:lnSpc>
                    <a:spcPct val="150000"/>
                  </a:lnSpc>
                  <a:spcAft>
                    <a:spcPts val="1200"/>
                  </a:spcAft>
                </a:pPr>
                <a:r>
                  <a:rPr lang="en-AU" sz="2000" dirty="0"/>
                  <a:t>Find the value of </a:t>
                </a:r>
                <a14:m>
                  <m:oMath xmlns:m="http://schemas.openxmlformats.org/officeDocument/2006/math">
                    <m:r>
                      <a:rPr lang="en-AU" sz="2000" b="0" i="1" smtClean="0">
                        <a:latin typeface="Cambria Math" panose="02040503050406030204" pitchFamily="18" charset="0"/>
                      </a:rPr>
                      <m:t>𝑤</m:t>
                    </m:r>
                  </m:oMath>
                </a14:m>
                <a:r>
                  <a:rPr lang="en-AU" sz="2000" dirty="0"/>
                  <a:t>.</a:t>
                </a:r>
              </a:p>
            </p:txBody>
          </p:sp>
        </mc:Choice>
        <mc:Fallback xmlns="">
          <p:sp>
            <p:nvSpPr>
              <p:cNvPr id="9" name="TextBox 8">
                <a:extLst>
                  <a:ext uri="{FF2B5EF4-FFF2-40B4-BE49-F238E27FC236}">
                    <a16:creationId xmlns:a16="http://schemas.microsoft.com/office/drawing/2014/main" id="{1A3F33E6-80EC-9B76-6EB0-A69998C79B0B}"/>
                  </a:ext>
                </a:extLst>
              </p:cNvPr>
              <p:cNvSpPr txBox="1">
                <a:spLocks noRot="1" noChangeAspect="1" noMove="1" noResize="1" noEditPoints="1" noAdjustHandles="1" noChangeArrowheads="1" noChangeShapeType="1" noTextEdit="1"/>
              </p:cNvSpPr>
              <p:nvPr/>
            </p:nvSpPr>
            <p:spPr>
              <a:xfrm>
                <a:off x="360000" y="1498408"/>
                <a:ext cx="5219587" cy="2067524"/>
              </a:xfrm>
              <a:prstGeom prst="rect">
                <a:avLst/>
              </a:prstGeom>
              <a:blipFill>
                <a:blip r:embed="rId3"/>
                <a:stretch>
                  <a:fillRect l="-2921"/>
                </a:stretch>
              </a:blipFill>
            </p:spPr>
            <p:txBody>
              <a:bodyPr/>
              <a:lstStyle/>
              <a:p>
                <a:r>
                  <a:rPr lang="en-AU">
                    <a:noFill/>
                  </a:rPr>
                  <a:t> </a:t>
                </a:r>
              </a:p>
            </p:txBody>
          </p:sp>
        </mc:Fallback>
      </mc:AlternateContent>
      <p:pic>
        <p:nvPicPr>
          <p:cNvPr id="4" name="Picture 3" descr="An image of a rectangle made in Desmos. The width of the rectangle is labelled as 'w' and the length is labelled as 'w + 3'. ">
            <a:extLst>
              <a:ext uri="{FF2B5EF4-FFF2-40B4-BE49-F238E27FC236}">
                <a16:creationId xmlns:a16="http://schemas.microsoft.com/office/drawing/2014/main" id="{3774B31F-1D79-2833-28F2-2AFDAE9B45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8045" y="1863966"/>
            <a:ext cx="4865955" cy="3130067"/>
          </a:xfrm>
          <a:prstGeom prst="rect">
            <a:avLst/>
          </a:prstGeom>
        </p:spPr>
      </p:pic>
      <p:sp>
        <p:nvSpPr>
          <p:cNvPr id="2" name="Slide Number Placeholder 1">
            <a:extLst>
              <a:ext uri="{FF2B5EF4-FFF2-40B4-BE49-F238E27FC236}">
                <a16:creationId xmlns:a16="http://schemas.microsoft.com/office/drawing/2014/main" id="{377AB79C-FD33-1B0E-CF23-F852ED8ACA1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403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B82846-5A35-2065-3DA6-5CEEEF23D886}"/>
              </a:ext>
            </a:extLst>
          </p:cNvPr>
          <p:cNvSpPr>
            <a:spLocks noGrp="1"/>
          </p:cNvSpPr>
          <p:nvPr>
            <p:ph type="title"/>
          </p:nvPr>
        </p:nvSpPr>
        <p:spPr/>
        <p:txBody>
          <a:bodyPr/>
          <a:lstStyle/>
          <a:p>
            <a:r>
              <a:rPr lang="en-AU" dirty="0"/>
              <a:t>Explore (1 of 7)</a:t>
            </a:r>
          </a:p>
        </p:txBody>
      </p:sp>
      <p:sp>
        <p:nvSpPr>
          <p:cNvPr id="6" name="Text Placeholder 5">
            <a:extLst>
              <a:ext uri="{FF2B5EF4-FFF2-40B4-BE49-F238E27FC236}">
                <a16:creationId xmlns:a16="http://schemas.microsoft.com/office/drawing/2014/main" id="{3E6EC1D1-98F3-180D-AE4F-F869FC0C1609}"/>
              </a:ext>
            </a:extLst>
          </p:cNvPr>
          <p:cNvSpPr>
            <a:spLocks noGrp="1"/>
          </p:cNvSpPr>
          <p:nvPr>
            <p:ph type="body" sz="quarter" idx="18"/>
          </p:nvPr>
        </p:nvSpPr>
        <p:spPr/>
        <p:txBody>
          <a:bodyPr/>
          <a:lstStyle/>
          <a:p>
            <a:r>
              <a:rPr lang="en-AU" dirty="0"/>
              <a:t>Rectangle equation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4C1F67F-DE30-7FD1-38DE-A8D947753CA1}"/>
                  </a:ext>
                </a:extLst>
              </p:cNvPr>
              <p:cNvSpPr txBox="1"/>
              <p:nvPr/>
            </p:nvSpPr>
            <p:spPr>
              <a:xfrm>
                <a:off x="360000" y="1498408"/>
                <a:ext cx="5138048" cy="2067524"/>
              </a:xfrm>
              <a:prstGeom prst="rect">
                <a:avLst/>
              </a:prstGeom>
              <a:noFill/>
            </p:spPr>
            <p:txBody>
              <a:bodyPr wrap="square" lIns="0" tIns="0" rIns="0" bIns="0" rtlCol="0">
                <a:noAutofit/>
              </a:bodyPr>
              <a:lstStyle/>
              <a:p>
                <a:pPr algn="l">
                  <a:lnSpc>
                    <a:spcPct val="150000"/>
                  </a:lnSpc>
                  <a:spcAft>
                    <a:spcPts val="1200"/>
                  </a:spcAft>
                </a:pPr>
                <a:r>
                  <a:rPr lang="en-AU" sz="2000" dirty="0"/>
                  <a:t>The perimeter of this rectangle is 66 units.</a:t>
                </a:r>
              </a:p>
              <a:p>
                <a:pPr algn="l">
                  <a:lnSpc>
                    <a:spcPct val="150000"/>
                  </a:lnSpc>
                  <a:spcAft>
                    <a:spcPts val="1200"/>
                  </a:spcAft>
                </a:pPr>
                <a:r>
                  <a:rPr lang="en-AU" sz="2000" dirty="0"/>
                  <a:t>Find the value of </a:t>
                </a:r>
                <a14:m>
                  <m:oMath xmlns:m="http://schemas.openxmlformats.org/officeDocument/2006/math">
                    <m:r>
                      <a:rPr lang="en-AU" sz="2000" b="0" i="1" smtClean="0">
                        <a:latin typeface="Cambria Math" panose="02040503050406030204" pitchFamily="18" charset="0"/>
                      </a:rPr>
                      <m:t>𝑤</m:t>
                    </m:r>
                  </m:oMath>
                </a14:m>
                <a:r>
                  <a:rPr lang="en-AU" sz="2000" dirty="0"/>
                  <a:t>.</a:t>
                </a:r>
              </a:p>
            </p:txBody>
          </p:sp>
        </mc:Choice>
        <mc:Fallback xmlns="">
          <p:sp>
            <p:nvSpPr>
              <p:cNvPr id="3" name="TextBox 2">
                <a:extLst>
                  <a:ext uri="{FF2B5EF4-FFF2-40B4-BE49-F238E27FC236}">
                    <a16:creationId xmlns:a16="http://schemas.microsoft.com/office/drawing/2014/main" id="{B4C1F67F-DE30-7FD1-38DE-A8D947753CA1}"/>
                  </a:ext>
                </a:extLst>
              </p:cNvPr>
              <p:cNvSpPr txBox="1">
                <a:spLocks noRot="1" noChangeAspect="1" noMove="1" noResize="1" noEditPoints="1" noAdjustHandles="1" noChangeArrowheads="1" noChangeShapeType="1" noTextEdit="1"/>
              </p:cNvSpPr>
              <p:nvPr/>
            </p:nvSpPr>
            <p:spPr>
              <a:xfrm>
                <a:off x="360000" y="1498408"/>
                <a:ext cx="5138048" cy="2067524"/>
              </a:xfrm>
              <a:prstGeom prst="rect">
                <a:avLst/>
              </a:prstGeom>
              <a:blipFill>
                <a:blip r:embed="rId3"/>
                <a:stretch>
                  <a:fillRect l="-2966"/>
                </a:stretch>
              </a:blipFill>
            </p:spPr>
            <p:txBody>
              <a:bodyPr/>
              <a:lstStyle/>
              <a:p>
                <a:r>
                  <a:rPr lang="en-AU">
                    <a:noFill/>
                  </a:rPr>
                  <a:t> </a:t>
                </a:r>
              </a:p>
            </p:txBody>
          </p:sp>
        </mc:Fallback>
      </mc:AlternateContent>
      <p:pic>
        <p:nvPicPr>
          <p:cNvPr id="8" name="Picture 7" descr="An image of a rectangle made in Desmos. The width of the rectangle is labelled as 'w' and the length is labelled as 'w + 3'. ">
            <a:extLst>
              <a:ext uri="{FF2B5EF4-FFF2-40B4-BE49-F238E27FC236}">
                <a16:creationId xmlns:a16="http://schemas.microsoft.com/office/drawing/2014/main" id="{47B2C6D4-5222-F179-3933-D46AEC8C69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8045" y="1863966"/>
            <a:ext cx="4865955" cy="3130067"/>
          </a:xfrm>
          <a:prstGeom prst="rect">
            <a:avLst/>
          </a:prstGeom>
        </p:spPr>
      </p:pic>
      <p:sp>
        <p:nvSpPr>
          <p:cNvPr id="4" name="Rectangle: Rounded Corners 3">
            <a:extLst>
              <a:ext uri="{FF2B5EF4-FFF2-40B4-BE49-F238E27FC236}">
                <a16:creationId xmlns:a16="http://schemas.microsoft.com/office/drawing/2014/main" id="{30C39366-5C72-AF22-91CF-FA813088A25F}"/>
              </a:ext>
            </a:extLst>
          </p:cNvPr>
          <p:cNvSpPr/>
          <p:nvPr/>
        </p:nvSpPr>
        <p:spPr>
          <a:xfrm>
            <a:off x="359999" y="3565932"/>
            <a:ext cx="4528523" cy="3130068"/>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lnSpc>
                <a:spcPct val="114000"/>
              </a:lnSpc>
              <a:spcAft>
                <a:spcPts val="600"/>
              </a:spcAft>
            </a:pPr>
            <a:r>
              <a:rPr lang="en-AU" sz="2000" b="1" dirty="0">
                <a:solidFill>
                  <a:schemeClr val="bg1"/>
                </a:solidFill>
                <a:latin typeface="+mj-lt"/>
              </a:rPr>
              <a:t>Kyran’s approach</a:t>
            </a:r>
          </a:p>
          <a:p>
            <a:pPr marL="176213">
              <a:lnSpc>
                <a:spcPct val="114000"/>
              </a:lnSpc>
              <a:spcAft>
                <a:spcPts val="600"/>
              </a:spcAft>
            </a:pPr>
            <a:r>
              <a:rPr lang="en-AU" sz="2000" dirty="0">
                <a:solidFill>
                  <a:schemeClr val="bg1"/>
                </a:solidFill>
              </a:rPr>
              <a:t>Try w=10.</a:t>
            </a:r>
          </a:p>
          <a:p>
            <a:pPr marL="176213">
              <a:lnSpc>
                <a:spcPct val="114000"/>
              </a:lnSpc>
              <a:spcAft>
                <a:spcPts val="600"/>
              </a:spcAft>
            </a:pPr>
            <a:r>
              <a:rPr lang="en-AU" sz="2000" dirty="0">
                <a:solidFill>
                  <a:schemeClr val="bg1"/>
                </a:solidFill>
              </a:rPr>
              <a:t>Side lengths are 10 and 10 + 3</a:t>
            </a:r>
            <a:br>
              <a:rPr lang="en-AU" sz="2000" dirty="0">
                <a:solidFill>
                  <a:schemeClr val="bg1"/>
                </a:solidFill>
              </a:rPr>
            </a:br>
            <a:r>
              <a:rPr lang="en-AU" sz="2000" dirty="0">
                <a:solidFill>
                  <a:schemeClr val="bg1"/>
                </a:solidFill>
              </a:rPr>
              <a:t>Perimeter </a:t>
            </a:r>
          </a:p>
          <a:p>
            <a:pPr marL="176213">
              <a:lnSpc>
                <a:spcPct val="114000"/>
              </a:lnSpc>
              <a:spcAft>
                <a:spcPts val="600"/>
              </a:spcAft>
            </a:pPr>
            <a:r>
              <a:rPr lang="en-AU" sz="2000" dirty="0">
                <a:solidFill>
                  <a:schemeClr val="bg1"/>
                </a:solidFill>
              </a:rPr>
              <a:t>= 10 + 10 + 13 + 13</a:t>
            </a:r>
          </a:p>
          <a:p>
            <a:pPr marL="176213">
              <a:lnSpc>
                <a:spcPct val="114000"/>
              </a:lnSpc>
              <a:spcAft>
                <a:spcPts val="600"/>
              </a:spcAft>
            </a:pPr>
            <a:r>
              <a:rPr lang="en-AU" sz="2000" dirty="0">
                <a:solidFill>
                  <a:schemeClr val="bg1"/>
                </a:solidFill>
              </a:rPr>
              <a:t>= 46</a:t>
            </a:r>
          </a:p>
          <a:p>
            <a:pPr marL="176213">
              <a:lnSpc>
                <a:spcPct val="114000"/>
              </a:lnSpc>
              <a:spcAft>
                <a:spcPts val="600"/>
              </a:spcAft>
            </a:pPr>
            <a:r>
              <a:rPr lang="en-AU" sz="2000" dirty="0">
                <a:solidFill>
                  <a:schemeClr val="bg1"/>
                </a:solidFill>
              </a:rPr>
              <a:t>So, the value must be higher.</a:t>
            </a:r>
          </a:p>
        </p:txBody>
      </p:sp>
      <p:sp>
        <p:nvSpPr>
          <p:cNvPr id="2" name="Slide Number Placeholder 1">
            <a:extLst>
              <a:ext uri="{FF2B5EF4-FFF2-40B4-BE49-F238E27FC236}">
                <a16:creationId xmlns:a16="http://schemas.microsoft.com/office/drawing/2014/main" id="{377AB79C-FD33-1B0E-CF23-F852ED8ACA1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106383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B82846-5A35-2065-3DA6-5CEEEF23D886}"/>
              </a:ext>
            </a:extLst>
          </p:cNvPr>
          <p:cNvSpPr>
            <a:spLocks noGrp="1"/>
          </p:cNvSpPr>
          <p:nvPr>
            <p:ph type="title"/>
          </p:nvPr>
        </p:nvSpPr>
        <p:spPr/>
        <p:txBody>
          <a:bodyPr/>
          <a:lstStyle/>
          <a:p>
            <a:r>
              <a:rPr lang="en-AU" dirty="0"/>
              <a:t>Explore (2 of 7)</a:t>
            </a:r>
          </a:p>
        </p:txBody>
      </p:sp>
      <p:sp>
        <p:nvSpPr>
          <p:cNvPr id="6" name="Text Placeholder 5">
            <a:extLst>
              <a:ext uri="{FF2B5EF4-FFF2-40B4-BE49-F238E27FC236}">
                <a16:creationId xmlns:a16="http://schemas.microsoft.com/office/drawing/2014/main" id="{3E6EC1D1-98F3-180D-AE4F-F869FC0C1609}"/>
              </a:ext>
            </a:extLst>
          </p:cNvPr>
          <p:cNvSpPr>
            <a:spLocks noGrp="1"/>
          </p:cNvSpPr>
          <p:nvPr>
            <p:ph type="body" sz="quarter" idx="18"/>
          </p:nvPr>
        </p:nvSpPr>
        <p:spPr/>
        <p:txBody>
          <a:bodyPr/>
          <a:lstStyle/>
          <a:p>
            <a:r>
              <a:rPr lang="en-AU" dirty="0"/>
              <a:t>Rectangle equation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3958921-DD92-A144-2447-6AA6175A10FA}"/>
                  </a:ext>
                </a:extLst>
              </p:cNvPr>
              <p:cNvSpPr txBox="1"/>
              <p:nvPr/>
            </p:nvSpPr>
            <p:spPr>
              <a:xfrm>
                <a:off x="360000" y="1498408"/>
                <a:ext cx="4907973" cy="2067524"/>
              </a:xfrm>
              <a:prstGeom prst="rect">
                <a:avLst/>
              </a:prstGeom>
              <a:noFill/>
            </p:spPr>
            <p:txBody>
              <a:bodyPr wrap="square" lIns="0" tIns="0" rIns="0" bIns="0" rtlCol="0">
                <a:noAutofit/>
              </a:bodyPr>
              <a:lstStyle/>
              <a:p>
                <a:pPr algn="l">
                  <a:lnSpc>
                    <a:spcPct val="150000"/>
                  </a:lnSpc>
                  <a:spcAft>
                    <a:spcPts val="1200"/>
                  </a:spcAft>
                </a:pPr>
                <a:r>
                  <a:rPr lang="en-AU" sz="2000" dirty="0"/>
                  <a:t>The perimeter of this rectangle is 66 units.</a:t>
                </a:r>
              </a:p>
              <a:p>
                <a:pPr algn="l">
                  <a:lnSpc>
                    <a:spcPct val="150000"/>
                  </a:lnSpc>
                  <a:spcAft>
                    <a:spcPts val="1200"/>
                  </a:spcAft>
                </a:pPr>
                <a:r>
                  <a:rPr lang="en-AU" sz="2000" dirty="0"/>
                  <a:t>Find the value of </a:t>
                </a:r>
                <a14:m>
                  <m:oMath xmlns:m="http://schemas.openxmlformats.org/officeDocument/2006/math">
                    <m:r>
                      <a:rPr lang="en-AU" sz="2000" b="0" i="1" smtClean="0">
                        <a:latin typeface="Cambria Math" panose="02040503050406030204" pitchFamily="18" charset="0"/>
                      </a:rPr>
                      <m:t>𝑤</m:t>
                    </m:r>
                  </m:oMath>
                </a14:m>
                <a:r>
                  <a:rPr lang="en-AU" sz="2000" dirty="0"/>
                  <a:t>.</a:t>
                </a:r>
              </a:p>
            </p:txBody>
          </p:sp>
        </mc:Choice>
        <mc:Fallback xmlns="">
          <p:sp>
            <p:nvSpPr>
              <p:cNvPr id="3" name="TextBox 2">
                <a:extLst>
                  <a:ext uri="{FF2B5EF4-FFF2-40B4-BE49-F238E27FC236}">
                    <a16:creationId xmlns:a16="http://schemas.microsoft.com/office/drawing/2014/main" id="{A3958921-DD92-A144-2447-6AA6175A10FA}"/>
                  </a:ext>
                </a:extLst>
              </p:cNvPr>
              <p:cNvSpPr txBox="1">
                <a:spLocks noRot="1" noChangeAspect="1" noMove="1" noResize="1" noEditPoints="1" noAdjustHandles="1" noChangeArrowheads="1" noChangeShapeType="1" noTextEdit="1"/>
              </p:cNvSpPr>
              <p:nvPr/>
            </p:nvSpPr>
            <p:spPr>
              <a:xfrm>
                <a:off x="360000" y="1498408"/>
                <a:ext cx="4907973" cy="2067524"/>
              </a:xfrm>
              <a:prstGeom prst="rect">
                <a:avLst/>
              </a:prstGeom>
              <a:blipFill>
                <a:blip r:embed="rId3"/>
                <a:stretch>
                  <a:fillRect l="-3106"/>
                </a:stretch>
              </a:blipFill>
            </p:spPr>
            <p:txBody>
              <a:bodyPr/>
              <a:lstStyle/>
              <a:p>
                <a:r>
                  <a:rPr lang="en-AU">
                    <a:noFill/>
                  </a:rPr>
                  <a:t> </a:t>
                </a:r>
              </a:p>
            </p:txBody>
          </p:sp>
        </mc:Fallback>
      </mc:AlternateContent>
      <p:pic>
        <p:nvPicPr>
          <p:cNvPr id="4" name="Picture 3" descr="An image of a rectangle made in Desmos. The width of the rectangle is labelled as 'w' and the length is labelled as 'w + 3'. ">
            <a:extLst>
              <a:ext uri="{FF2B5EF4-FFF2-40B4-BE49-F238E27FC236}">
                <a16:creationId xmlns:a16="http://schemas.microsoft.com/office/drawing/2014/main" id="{294353B9-4F97-78A2-3AD2-06084EBF9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8045" y="1863966"/>
            <a:ext cx="4865955" cy="3130067"/>
          </a:xfrm>
          <a:prstGeom prst="rect">
            <a:avLst/>
          </a:prstGeom>
        </p:spPr>
      </p:pic>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423AF886-E02E-2C46-F9E4-EBE0AA639A5E}"/>
                  </a:ext>
                </a:extLst>
              </p:cNvPr>
              <p:cNvSpPr/>
              <p:nvPr/>
            </p:nvSpPr>
            <p:spPr>
              <a:xfrm>
                <a:off x="359999" y="3565932"/>
                <a:ext cx="4528523" cy="3130068"/>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lnSpc>
                    <a:spcPct val="150000"/>
                  </a:lnSpc>
                  <a:spcAft>
                    <a:spcPts val="1200"/>
                  </a:spcAft>
                </a:pPr>
                <a:r>
                  <a:rPr lang="en-AU" sz="2000" b="1" dirty="0">
                    <a:solidFill>
                      <a:schemeClr val="tx1"/>
                    </a:solidFill>
                    <a:latin typeface="+mj-lt"/>
                  </a:rPr>
                  <a:t>Alex’s approach</a:t>
                </a:r>
              </a:p>
              <a:p>
                <a:pPr marL="176213" algn="l">
                  <a:lnSpc>
                    <a:spcPct val="150000"/>
                  </a:lnSpc>
                  <a:spcAft>
                    <a:spcPts val="1200"/>
                  </a:spcAft>
                </a:pPr>
                <a14:m>
                  <m:oMathPara xmlns:m="http://schemas.openxmlformats.org/officeDocument/2006/math">
                    <m:oMathParaPr>
                      <m:jc m:val="left"/>
                    </m:oMathParaPr>
                    <m:oMath xmlns:m="http://schemas.openxmlformats.org/officeDocument/2006/math">
                      <m:r>
                        <m:rPr>
                          <m:sty m:val="p"/>
                        </m:rPr>
                        <a:rPr lang="en-AU" sz="2000" b="0" i="0" smtClean="0">
                          <a:solidFill>
                            <a:schemeClr val="tx1"/>
                          </a:solidFill>
                          <a:latin typeface="Cambria Math" panose="02040503050406030204" pitchFamily="18" charset="0"/>
                        </a:rPr>
                        <m:t>Perimeter</m:t>
                      </m:r>
                      <m:r>
                        <m:rPr>
                          <m:aln/>
                        </m:rP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𝑤</m:t>
                      </m:r>
                      <m:r>
                        <a:rPr lang="en-AU" sz="2000" b="0" i="1" smtClean="0">
                          <a:solidFill>
                            <a:schemeClr val="tx1"/>
                          </a:solidFill>
                          <a:latin typeface="Cambria Math" panose="02040503050406030204" pitchFamily="18" charset="0"/>
                        </a:rPr>
                        <m:t>+</m:t>
                      </m:r>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𝑤</m:t>
                          </m:r>
                          <m:r>
                            <a:rPr lang="en-AU" sz="2000" b="0" i="1" smtClean="0">
                              <a:solidFill>
                                <a:schemeClr val="tx1"/>
                              </a:solidFill>
                              <a:latin typeface="Cambria Math" panose="02040503050406030204" pitchFamily="18" charset="0"/>
                            </a:rPr>
                            <m:t>+3</m:t>
                          </m:r>
                        </m:e>
                      </m:d>
                      <m: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𝑤</m:t>
                      </m:r>
                      <m:r>
                        <a:rPr lang="en-AU" sz="2000" b="0" i="1" smtClean="0">
                          <a:solidFill>
                            <a:schemeClr val="tx1"/>
                          </a:solidFill>
                          <a:latin typeface="Cambria Math" panose="02040503050406030204" pitchFamily="18" charset="0"/>
                        </a:rPr>
                        <m:t>+</m:t>
                      </m:r>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𝑤</m:t>
                          </m:r>
                          <m:r>
                            <a:rPr lang="en-AU" sz="2000" b="0" i="1" smtClean="0">
                              <a:solidFill>
                                <a:schemeClr val="tx1"/>
                              </a:solidFill>
                              <a:latin typeface="Cambria Math" panose="02040503050406030204" pitchFamily="18" charset="0"/>
                            </a:rPr>
                            <m:t>+3</m:t>
                          </m:r>
                        </m:e>
                      </m:d>
                      <m:r>
                        <m:rPr>
                          <m:aln/>
                        </m:rP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4</m:t>
                      </m:r>
                      <m:r>
                        <a:rPr lang="en-AU" sz="2000" b="0" i="1" smtClean="0">
                          <a:solidFill>
                            <a:schemeClr val="tx1"/>
                          </a:solidFill>
                          <a:latin typeface="Cambria Math" panose="02040503050406030204" pitchFamily="18" charset="0"/>
                        </a:rPr>
                        <m:t>𝑤</m:t>
                      </m:r>
                      <m:r>
                        <a:rPr lang="en-AU" sz="2000" b="0" i="1" smtClean="0">
                          <a:solidFill>
                            <a:schemeClr val="tx1"/>
                          </a:solidFill>
                          <a:latin typeface="Cambria Math" panose="02040503050406030204" pitchFamily="18" charset="0"/>
                        </a:rPr>
                        <m:t>+6</m:t>
                      </m:r>
                    </m:oMath>
                  </m:oMathPara>
                </a14:m>
                <a:endParaRPr lang="en-AU" sz="2000" dirty="0">
                  <a:solidFill>
                    <a:schemeClr val="tx1"/>
                  </a:solidFill>
                </a:endParaRPr>
              </a:p>
              <a:p>
                <a:pPr marL="176213">
                  <a:lnSpc>
                    <a:spcPct val="150000"/>
                  </a:lnSpc>
                  <a:spcAft>
                    <a:spcPts val="1200"/>
                  </a:spcAft>
                </a:pPr>
                <a14:m>
                  <m:oMath xmlns:m="http://schemas.openxmlformats.org/officeDocument/2006/math">
                    <m:r>
                      <m:rPr>
                        <m:nor/>
                      </m:rPr>
                      <a:rPr lang="en-AU" sz="2000" b="0" i="0" dirty="0" smtClean="0">
                        <a:solidFill>
                          <a:schemeClr val="tx1"/>
                        </a:solidFill>
                      </a:rPr>
                      <m:t>Perimeter</m:t>
                    </m:r>
                  </m:oMath>
                </a14:m>
                <a:r>
                  <a:rPr lang="en-AU" sz="2000" b="0" dirty="0">
                    <a:solidFill>
                      <a:schemeClr val="tx1"/>
                    </a:solidFill>
                  </a:rPr>
                  <a:t>: </a:t>
                </a:r>
                <a14:m>
                  <m:oMath xmlns:m="http://schemas.openxmlformats.org/officeDocument/2006/math">
                    <m:r>
                      <a:rPr lang="en-AU" sz="2000" b="0" i="1" smtClean="0">
                        <a:solidFill>
                          <a:schemeClr val="tx1"/>
                        </a:solidFill>
                        <a:latin typeface="Cambria Math" panose="02040503050406030204" pitchFamily="18" charset="0"/>
                      </a:rPr>
                      <m:t>4</m:t>
                    </m:r>
                    <m:r>
                      <a:rPr lang="en-AU" sz="2000" b="0" i="1" smtClean="0">
                        <a:solidFill>
                          <a:schemeClr val="tx1"/>
                        </a:solidFill>
                        <a:latin typeface="Cambria Math" panose="02040503050406030204" pitchFamily="18" charset="0"/>
                      </a:rPr>
                      <m:t>𝑤</m:t>
                    </m:r>
                    <m:r>
                      <a:rPr lang="en-AU" sz="2000" b="0" i="1" smtClean="0">
                        <a:solidFill>
                          <a:schemeClr val="tx1"/>
                        </a:solidFill>
                        <a:latin typeface="Cambria Math" panose="02040503050406030204" pitchFamily="18" charset="0"/>
                      </a:rPr>
                      <m:t>+6=66</m:t>
                    </m:r>
                  </m:oMath>
                </a14:m>
                <a:endParaRPr lang="en-AU" sz="2000" dirty="0">
                  <a:solidFill>
                    <a:schemeClr val="tx1"/>
                  </a:solidFill>
                </a:endParaRPr>
              </a:p>
            </p:txBody>
          </p:sp>
        </mc:Choice>
        <mc:Fallback xmlns="">
          <p:sp>
            <p:nvSpPr>
              <p:cNvPr id="8" name="Rectangle: Rounded Corners 7">
                <a:extLst>
                  <a:ext uri="{FF2B5EF4-FFF2-40B4-BE49-F238E27FC236}">
                    <a16:creationId xmlns:a16="http://schemas.microsoft.com/office/drawing/2014/main" id="{423AF886-E02E-2C46-F9E4-EBE0AA639A5E}"/>
                  </a:ext>
                </a:extLst>
              </p:cNvPr>
              <p:cNvSpPr>
                <a:spLocks noRot="1" noChangeAspect="1" noMove="1" noResize="1" noEditPoints="1" noAdjustHandles="1" noChangeArrowheads="1" noChangeShapeType="1" noTextEdit="1"/>
              </p:cNvSpPr>
              <p:nvPr/>
            </p:nvSpPr>
            <p:spPr>
              <a:xfrm>
                <a:off x="359999" y="3565932"/>
                <a:ext cx="4528523" cy="3130068"/>
              </a:xfrm>
              <a:prstGeom prst="roundRect">
                <a:avLst/>
              </a:prstGeom>
              <a:blipFill>
                <a:blip r:embed="rId5"/>
                <a:stretch>
                  <a:fillRect/>
                </a:stretch>
              </a:blipFill>
              <a:ln>
                <a:noFill/>
              </a:ln>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377AB79C-FD33-1B0E-CF23-F852ED8ACA1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31707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D38C80-86D7-6479-023C-2776C886BCDB}"/>
              </a:ext>
            </a:extLst>
          </p:cNvPr>
          <p:cNvSpPr>
            <a:spLocks noGrp="1"/>
          </p:cNvSpPr>
          <p:nvPr>
            <p:ph type="title"/>
          </p:nvPr>
        </p:nvSpPr>
        <p:spPr/>
        <p:txBody>
          <a:bodyPr/>
          <a:lstStyle/>
          <a:p>
            <a:r>
              <a:rPr lang="en-AU" dirty="0"/>
              <a:t>Explore (3 of 7)</a:t>
            </a:r>
          </a:p>
        </p:txBody>
      </p:sp>
      <p:sp>
        <p:nvSpPr>
          <p:cNvPr id="9" name="Text Placeholder 8">
            <a:extLst>
              <a:ext uri="{FF2B5EF4-FFF2-40B4-BE49-F238E27FC236}">
                <a16:creationId xmlns:a16="http://schemas.microsoft.com/office/drawing/2014/main" id="{93F38DDC-560F-ECF1-A8F7-A2DDC4BB760E}"/>
              </a:ext>
            </a:extLst>
          </p:cNvPr>
          <p:cNvSpPr>
            <a:spLocks noGrp="1"/>
          </p:cNvSpPr>
          <p:nvPr>
            <p:ph type="body" sz="quarter" idx="18"/>
          </p:nvPr>
        </p:nvSpPr>
        <p:spPr/>
        <p:txBody>
          <a:bodyPr/>
          <a:lstStyle/>
          <a:p>
            <a:r>
              <a:rPr lang="en-AU" dirty="0"/>
              <a:t>Expressions and equations</a:t>
            </a:r>
          </a:p>
        </p:txBody>
      </p:sp>
      <p:grpSp>
        <p:nvGrpSpPr>
          <p:cNvPr id="11" name="Group 10">
            <a:extLst>
              <a:ext uri="{FF2B5EF4-FFF2-40B4-BE49-F238E27FC236}">
                <a16:creationId xmlns:a16="http://schemas.microsoft.com/office/drawing/2014/main" id="{165B7CAE-55F3-B7D1-213D-32A2F8C18428}"/>
              </a:ext>
              <a:ext uri="{C183D7F6-B498-43B3-948B-1728B52AA6E4}">
                <adec:decorative xmlns:adec="http://schemas.microsoft.com/office/drawing/2017/decorative" val="1"/>
              </a:ext>
            </a:extLst>
          </p:cNvPr>
          <p:cNvGrpSpPr/>
          <p:nvPr/>
        </p:nvGrpSpPr>
        <p:grpSpPr>
          <a:xfrm>
            <a:off x="1426799" y="1764323"/>
            <a:ext cx="3563816" cy="4202723"/>
            <a:chOff x="359999" y="1787769"/>
            <a:chExt cx="3563816" cy="4202723"/>
          </a:xfrm>
        </p:grpSpPr>
        <p:sp>
          <p:nvSpPr>
            <p:cNvPr id="10" name="Rectangle: Rounded Corners 9">
              <a:extLst>
                <a:ext uri="{FF2B5EF4-FFF2-40B4-BE49-F238E27FC236}">
                  <a16:creationId xmlns:a16="http://schemas.microsoft.com/office/drawing/2014/main" id="{7E536C31-F07C-7306-B24D-3B2AC1A7B39F}"/>
                </a:ext>
              </a:extLst>
            </p:cNvPr>
            <p:cNvSpPr/>
            <p:nvPr/>
          </p:nvSpPr>
          <p:spPr>
            <a:xfrm>
              <a:off x="359999" y="2262554"/>
              <a:ext cx="3563815" cy="372793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reeform: Shape 3">
              <a:extLst>
                <a:ext uri="{FF2B5EF4-FFF2-40B4-BE49-F238E27FC236}">
                  <a16:creationId xmlns:a16="http://schemas.microsoft.com/office/drawing/2014/main" id="{F261A425-8884-CFCD-8E5D-87ACB52BC398}"/>
                </a:ext>
              </a:extLst>
            </p:cNvPr>
            <p:cNvSpPr/>
            <p:nvPr/>
          </p:nvSpPr>
          <p:spPr>
            <a:xfrm>
              <a:off x="360000" y="1787769"/>
              <a:ext cx="3563815" cy="973015"/>
            </a:xfrm>
            <a:custGeom>
              <a:avLst/>
              <a:gdLst>
                <a:gd name="connsiteX0" fmla="*/ 162172 w 3563815"/>
                <a:gd name="connsiteY0" fmla="*/ 0 h 973015"/>
                <a:gd name="connsiteX1" fmla="*/ 3401643 w 3563815"/>
                <a:gd name="connsiteY1" fmla="*/ 0 h 973015"/>
                <a:gd name="connsiteX2" fmla="*/ 3563815 w 3563815"/>
                <a:gd name="connsiteY2" fmla="*/ 162172 h 973015"/>
                <a:gd name="connsiteX3" fmla="*/ 3563815 w 3563815"/>
                <a:gd name="connsiteY3" fmla="*/ 375138 h 973015"/>
                <a:gd name="connsiteX4" fmla="*/ 3563815 w 3563815"/>
                <a:gd name="connsiteY4" fmla="*/ 810843 h 973015"/>
                <a:gd name="connsiteX5" fmla="*/ 3563815 w 3563815"/>
                <a:gd name="connsiteY5" fmla="*/ 973015 h 973015"/>
                <a:gd name="connsiteX6" fmla="*/ 3401643 w 3563815"/>
                <a:gd name="connsiteY6" fmla="*/ 973015 h 973015"/>
                <a:gd name="connsiteX7" fmla="*/ 162172 w 3563815"/>
                <a:gd name="connsiteY7" fmla="*/ 973015 h 973015"/>
                <a:gd name="connsiteX8" fmla="*/ 0 w 3563815"/>
                <a:gd name="connsiteY8" fmla="*/ 973015 h 973015"/>
                <a:gd name="connsiteX9" fmla="*/ 0 w 3563815"/>
                <a:gd name="connsiteY9" fmla="*/ 810843 h 973015"/>
                <a:gd name="connsiteX10" fmla="*/ 0 w 3563815"/>
                <a:gd name="connsiteY10" fmla="*/ 375138 h 973015"/>
                <a:gd name="connsiteX11" fmla="*/ 0 w 3563815"/>
                <a:gd name="connsiteY11" fmla="*/ 162172 h 973015"/>
                <a:gd name="connsiteX12" fmla="*/ 162172 w 3563815"/>
                <a:gd name="connsiteY12" fmla="*/ 0 h 97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3815" h="973015">
                  <a:moveTo>
                    <a:pt x="162172" y="0"/>
                  </a:moveTo>
                  <a:lnTo>
                    <a:pt x="3401643" y="0"/>
                  </a:lnTo>
                  <a:cubicBezTo>
                    <a:pt x="3491208" y="0"/>
                    <a:pt x="3563815" y="72607"/>
                    <a:pt x="3563815" y="162172"/>
                  </a:cubicBezTo>
                  <a:lnTo>
                    <a:pt x="3563815" y="375138"/>
                  </a:lnTo>
                  <a:lnTo>
                    <a:pt x="3563815" y="810843"/>
                  </a:lnTo>
                  <a:lnTo>
                    <a:pt x="3563815" y="973015"/>
                  </a:lnTo>
                  <a:lnTo>
                    <a:pt x="3401643" y="973015"/>
                  </a:lnTo>
                  <a:lnTo>
                    <a:pt x="162172" y="973015"/>
                  </a:lnTo>
                  <a:lnTo>
                    <a:pt x="0" y="973015"/>
                  </a:lnTo>
                  <a:lnTo>
                    <a:pt x="0" y="810843"/>
                  </a:lnTo>
                  <a:lnTo>
                    <a:pt x="0" y="375138"/>
                  </a:lnTo>
                  <a:lnTo>
                    <a:pt x="0" y="162172"/>
                  </a:lnTo>
                  <a:cubicBezTo>
                    <a:pt x="0" y="72607"/>
                    <a:pt x="72607" y="0"/>
                    <a:pt x="16217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grpSp>
        <p:nvGrpSpPr>
          <p:cNvPr id="5" name="Group 4">
            <a:extLst>
              <a:ext uri="{FF2B5EF4-FFF2-40B4-BE49-F238E27FC236}">
                <a16:creationId xmlns:a16="http://schemas.microsoft.com/office/drawing/2014/main" id="{12068A95-13BE-7217-82A4-E4C50477C038}"/>
              </a:ext>
              <a:ext uri="{C183D7F6-B498-43B3-948B-1728B52AA6E4}">
                <adec:decorative xmlns:adec="http://schemas.microsoft.com/office/drawing/2017/decorative" val="1"/>
              </a:ext>
            </a:extLst>
          </p:cNvPr>
          <p:cNvGrpSpPr/>
          <p:nvPr/>
        </p:nvGrpSpPr>
        <p:grpSpPr>
          <a:xfrm>
            <a:off x="6873138" y="1764323"/>
            <a:ext cx="3563816" cy="4202723"/>
            <a:chOff x="359999" y="1787769"/>
            <a:chExt cx="3563816" cy="4202723"/>
          </a:xfrm>
        </p:grpSpPr>
        <p:sp>
          <p:nvSpPr>
            <p:cNvPr id="13" name="Rectangle: Rounded Corners 12">
              <a:extLst>
                <a:ext uri="{FF2B5EF4-FFF2-40B4-BE49-F238E27FC236}">
                  <a16:creationId xmlns:a16="http://schemas.microsoft.com/office/drawing/2014/main" id="{49B5FBEE-262E-0624-7E71-1EEA5DF37A36}"/>
                </a:ext>
              </a:extLst>
            </p:cNvPr>
            <p:cNvSpPr/>
            <p:nvPr/>
          </p:nvSpPr>
          <p:spPr>
            <a:xfrm>
              <a:off x="359999" y="2262554"/>
              <a:ext cx="3563815" cy="372793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Shape 13">
              <a:extLst>
                <a:ext uri="{FF2B5EF4-FFF2-40B4-BE49-F238E27FC236}">
                  <a16:creationId xmlns:a16="http://schemas.microsoft.com/office/drawing/2014/main" id="{770483C1-7908-214C-9F5B-562D3D0005C2}"/>
                </a:ext>
              </a:extLst>
            </p:cNvPr>
            <p:cNvSpPr/>
            <p:nvPr/>
          </p:nvSpPr>
          <p:spPr>
            <a:xfrm>
              <a:off x="360000" y="1787769"/>
              <a:ext cx="3563815" cy="973015"/>
            </a:xfrm>
            <a:custGeom>
              <a:avLst/>
              <a:gdLst>
                <a:gd name="connsiteX0" fmla="*/ 162172 w 3563815"/>
                <a:gd name="connsiteY0" fmla="*/ 0 h 973015"/>
                <a:gd name="connsiteX1" fmla="*/ 3401643 w 3563815"/>
                <a:gd name="connsiteY1" fmla="*/ 0 h 973015"/>
                <a:gd name="connsiteX2" fmla="*/ 3563815 w 3563815"/>
                <a:gd name="connsiteY2" fmla="*/ 162172 h 973015"/>
                <a:gd name="connsiteX3" fmla="*/ 3563815 w 3563815"/>
                <a:gd name="connsiteY3" fmla="*/ 375138 h 973015"/>
                <a:gd name="connsiteX4" fmla="*/ 3563815 w 3563815"/>
                <a:gd name="connsiteY4" fmla="*/ 810843 h 973015"/>
                <a:gd name="connsiteX5" fmla="*/ 3563815 w 3563815"/>
                <a:gd name="connsiteY5" fmla="*/ 973015 h 973015"/>
                <a:gd name="connsiteX6" fmla="*/ 3401643 w 3563815"/>
                <a:gd name="connsiteY6" fmla="*/ 973015 h 973015"/>
                <a:gd name="connsiteX7" fmla="*/ 162172 w 3563815"/>
                <a:gd name="connsiteY7" fmla="*/ 973015 h 973015"/>
                <a:gd name="connsiteX8" fmla="*/ 0 w 3563815"/>
                <a:gd name="connsiteY8" fmla="*/ 973015 h 973015"/>
                <a:gd name="connsiteX9" fmla="*/ 0 w 3563815"/>
                <a:gd name="connsiteY9" fmla="*/ 810843 h 973015"/>
                <a:gd name="connsiteX10" fmla="*/ 0 w 3563815"/>
                <a:gd name="connsiteY10" fmla="*/ 375138 h 973015"/>
                <a:gd name="connsiteX11" fmla="*/ 0 w 3563815"/>
                <a:gd name="connsiteY11" fmla="*/ 162172 h 973015"/>
                <a:gd name="connsiteX12" fmla="*/ 162172 w 3563815"/>
                <a:gd name="connsiteY12" fmla="*/ 0 h 97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3815" h="973015">
                  <a:moveTo>
                    <a:pt x="162172" y="0"/>
                  </a:moveTo>
                  <a:lnTo>
                    <a:pt x="3401643" y="0"/>
                  </a:lnTo>
                  <a:cubicBezTo>
                    <a:pt x="3491208" y="0"/>
                    <a:pt x="3563815" y="72607"/>
                    <a:pt x="3563815" y="162172"/>
                  </a:cubicBezTo>
                  <a:lnTo>
                    <a:pt x="3563815" y="375138"/>
                  </a:lnTo>
                  <a:lnTo>
                    <a:pt x="3563815" y="810843"/>
                  </a:lnTo>
                  <a:lnTo>
                    <a:pt x="3563815" y="973015"/>
                  </a:lnTo>
                  <a:lnTo>
                    <a:pt x="3401643" y="973015"/>
                  </a:lnTo>
                  <a:lnTo>
                    <a:pt x="162172" y="973015"/>
                  </a:lnTo>
                  <a:lnTo>
                    <a:pt x="0" y="973015"/>
                  </a:lnTo>
                  <a:lnTo>
                    <a:pt x="0" y="810843"/>
                  </a:lnTo>
                  <a:lnTo>
                    <a:pt x="0" y="375138"/>
                  </a:lnTo>
                  <a:lnTo>
                    <a:pt x="0" y="162172"/>
                  </a:lnTo>
                  <a:cubicBezTo>
                    <a:pt x="0" y="72607"/>
                    <a:pt x="72607" y="0"/>
                    <a:pt x="16217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sp>
        <p:nvSpPr>
          <p:cNvPr id="15" name="TextBox 14">
            <a:extLst>
              <a:ext uri="{FF2B5EF4-FFF2-40B4-BE49-F238E27FC236}">
                <a16:creationId xmlns:a16="http://schemas.microsoft.com/office/drawing/2014/main" id="{1CB00AFA-5132-3A93-F611-4FD5A26015C1}"/>
              </a:ext>
            </a:extLst>
          </p:cNvPr>
          <p:cNvSpPr txBox="1"/>
          <p:nvPr/>
        </p:nvSpPr>
        <p:spPr>
          <a:xfrm>
            <a:off x="1755046" y="2057363"/>
            <a:ext cx="2907323" cy="386934"/>
          </a:xfrm>
          <a:prstGeom prst="rect">
            <a:avLst/>
          </a:prstGeom>
          <a:noFill/>
        </p:spPr>
        <p:txBody>
          <a:bodyPr wrap="square" lIns="0" tIns="0" rIns="0" bIns="0" rtlCol="0">
            <a:noAutofit/>
          </a:bodyPr>
          <a:lstStyle/>
          <a:p>
            <a:r>
              <a:rPr lang="en-AU" sz="2000" b="1" dirty="0">
                <a:solidFill>
                  <a:schemeClr val="bg1"/>
                </a:solidFill>
                <a:latin typeface="+mj-lt"/>
              </a:rPr>
              <a:t>Expressions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2B04455-DD30-FBEB-D216-F5146ACC152D}"/>
                  </a:ext>
                </a:extLst>
              </p:cNvPr>
              <p:cNvSpPr txBox="1"/>
              <p:nvPr/>
            </p:nvSpPr>
            <p:spPr>
              <a:xfrm>
                <a:off x="1594338" y="2883877"/>
                <a:ext cx="3200400" cy="2825262"/>
              </a:xfrm>
              <a:prstGeom prst="rect">
                <a:avLst/>
              </a:prstGeom>
              <a:noFill/>
            </p:spPr>
            <p:txBody>
              <a:bodyPr wrap="square" lIns="0" tIns="0" rIns="0" bIns="0" rtlCol="0">
                <a:noAutofit/>
              </a:bodyPr>
              <a:lstStyle/>
              <a:p>
                <a:pPr marL="176213" lvl="0" algn="ctr">
                  <a:lnSpc>
                    <a:spcPct val="150000"/>
                  </a:lnSpc>
                  <a:spcAft>
                    <a:spcPts val="1200"/>
                  </a:spcAft>
                  <a:buFont typeface="Arial" panose="020B0604020202020204" pitchFamily="34" charset="0"/>
                  <a:buNone/>
                </a:pPr>
                <a14:m>
                  <m:oMathPara xmlns:m="http://schemas.openxmlformats.org/officeDocument/2006/math">
                    <m:oMathParaPr>
                      <m:jc m:val="left"/>
                    </m:oMathParaPr>
                    <m:oMath xmlns:m="http://schemas.openxmlformats.org/officeDocument/2006/math">
                      <m:r>
                        <a:rPr lang="en-AU" i="1" dirty="0" smtClean="0">
                          <a:latin typeface="Cambria Math" panose="02040503050406030204" pitchFamily="18" charset="0"/>
                        </a:rPr>
                        <m:t>3</m:t>
                      </m:r>
                      <m:r>
                        <a:rPr lang="en-AU" i="1" dirty="0" smtClean="0">
                          <a:latin typeface="Cambria Math" panose="02040503050406030204" pitchFamily="18" charset="0"/>
                        </a:rPr>
                        <m:t>𝑥</m:t>
                      </m:r>
                      <m:r>
                        <a:rPr lang="en-AU" i="1" dirty="0" smtClean="0">
                          <a:latin typeface="Cambria Math" panose="02040503050406030204" pitchFamily="18" charset="0"/>
                        </a:rPr>
                        <m:t> + 7</m:t>
                      </m:r>
                    </m:oMath>
                  </m:oMathPara>
                </a14:m>
                <a:endParaRPr lang="en-AU" dirty="0"/>
              </a:p>
              <a:p>
                <a:pPr marL="176213" lvl="0" algn="ctr">
                  <a:lnSpc>
                    <a:spcPct val="150000"/>
                  </a:lnSpc>
                  <a:spcAft>
                    <a:spcPts val="1200"/>
                  </a:spcAft>
                  <a:buFont typeface="Arial" panose="020B0604020202020204" pitchFamily="34" charset="0"/>
                  <a:buNone/>
                </a:pPr>
                <a14:m>
                  <m:oMathPara xmlns:m="http://schemas.openxmlformats.org/officeDocument/2006/math">
                    <m:oMathParaPr>
                      <m:jc m:val="left"/>
                    </m:oMathParaPr>
                    <m:oMath xmlns:m="http://schemas.openxmlformats.org/officeDocument/2006/math">
                      <m:f>
                        <m:fPr>
                          <m:ctrlPr>
                            <a:rPr lang="en-AU" b="0" i="1" dirty="0" smtClean="0">
                              <a:latin typeface="Cambria Math" panose="02040503050406030204" pitchFamily="18" charset="0"/>
                            </a:rPr>
                          </m:ctrlPr>
                        </m:fPr>
                        <m:num>
                          <m:r>
                            <a:rPr lang="en-AU" b="0" i="1" dirty="0" smtClean="0">
                              <a:latin typeface="Cambria Math" panose="02040503050406030204" pitchFamily="18" charset="0"/>
                            </a:rPr>
                            <m:t>4</m:t>
                          </m:r>
                        </m:num>
                        <m:den>
                          <m:r>
                            <a:rPr lang="en-AU" b="0" i="1" dirty="0" smtClean="0">
                              <a:latin typeface="Cambria Math" panose="02040503050406030204" pitchFamily="18" charset="0"/>
                            </a:rPr>
                            <m:t>𝑎</m:t>
                          </m:r>
                        </m:den>
                      </m:f>
                      <m:r>
                        <a:rPr lang="en-AU" i="1" dirty="0" smtClean="0">
                          <a:latin typeface="Cambria Math" panose="02040503050406030204" pitchFamily="18" charset="0"/>
                        </a:rPr>
                        <m:t> + 2</m:t>
                      </m:r>
                      <m:r>
                        <a:rPr lang="en-AU" i="1" dirty="0" smtClean="0">
                          <a:latin typeface="Cambria Math" panose="02040503050406030204" pitchFamily="18" charset="0"/>
                        </a:rPr>
                        <m:t>𝑏</m:t>
                      </m:r>
                    </m:oMath>
                  </m:oMathPara>
                </a14:m>
                <a:endParaRPr lang="en-AU" dirty="0"/>
              </a:p>
              <a:p>
                <a:pPr marL="176213" lvl="0" algn="ctr">
                  <a:lnSpc>
                    <a:spcPct val="150000"/>
                  </a:lnSpc>
                  <a:spcAft>
                    <a:spcPts val="1200"/>
                  </a:spcAft>
                  <a:buFont typeface="Arial" panose="020B0604020202020204" pitchFamily="34" charset="0"/>
                  <a:buNone/>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10</m:t>
                      </m:r>
                      <m:r>
                        <a:rPr lang="en-AU" b="0" i="1" smtClean="0">
                          <a:latin typeface="Cambria Math" panose="02040503050406030204" pitchFamily="18" charset="0"/>
                        </a:rPr>
                        <m:t>𝑝</m:t>
                      </m:r>
                      <m:r>
                        <a:rPr lang="en-AU" b="0" i="1" smtClean="0">
                          <a:latin typeface="Cambria Math" panose="02040503050406030204" pitchFamily="18" charset="0"/>
                        </a:rPr>
                        <m:t>−3</m:t>
                      </m:r>
                      <m:r>
                        <a:rPr lang="en-AU" b="0" i="1" smtClean="0">
                          <a:latin typeface="Cambria Math" panose="02040503050406030204" pitchFamily="18" charset="0"/>
                        </a:rPr>
                        <m:t>𝑞</m:t>
                      </m:r>
                    </m:oMath>
                  </m:oMathPara>
                </a14:m>
                <a:endParaRPr lang="en-AU" dirty="0"/>
              </a:p>
            </p:txBody>
          </p:sp>
        </mc:Choice>
        <mc:Fallback xmlns="">
          <p:sp>
            <p:nvSpPr>
              <p:cNvPr id="17" name="TextBox 16">
                <a:extLst>
                  <a:ext uri="{FF2B5EF4-FFF2-40B4-BE49-F238E27FC236}">
                    <a16:creationId xmlns:a16="http://schemas.microsoft.com/office/drawing/2014/main" id="{42B04455-DD30-FBEB-D216-F5146ACC152D}"/>
                  </a:ext>
                </a:extLst>
              </p:cNvPr>
              <p:cNvSpPr txBox="1">
                <a:spLocks noRot="1" noChangeAspect="1" noMove="1" noResize="1" noEditPoints="1" noAdjustHandles="1" noChangeArrowheads="1" noChangeShapeType="1" noTextEdit="1"/>
              </p:cNvSpPr>
              <p:nvPr/>
            </p:nvSpPr>
            <p:spPr>
              <a:xfrm>
                <a:off x="1594338" y="2883877"/>
                <a:ext cx="3200400" cy="2825262"/>
              </a:xfrm>
              <a:prstGeom prst="rect">
                <a:avLst/>
              </a:prstGeom>
              <a:blipFill>
                <a:blip r:embed="rId2"/>
                <a:stretch>
                  <a:fillRect/>
                </a:stretch>
              </a:blipFill>
            </p:spPr>
            <p:txBody>
              <a:bodyPr/>
              <a:lstStyle/>
              <a:p>
                <a:r>
                  <a:rPr lang="en-AU">
                    <a:noFill/>
                  </a:rPr>
                  <a:t> </a:t>
                </a:r>
              </a:p>
            </p:txBody>
          </p:sp>
        </mc:Fallback>
      </mc:AlternateContent>
      <p:sp>
        <p:nvSpPr>
          <p:cNvPr id="16" name="TextBox 15">
            <a:extLst>
              <a:ext uri="{FF2B5EF4-FFF2-40B4-BE49-F238E27FC236}">
                <a16:creationId xmlns:a16="http://schemas.microsoft.com/office/drawing/2014/main" id="{E88AEDA6-2EF1-E5DF-791F-1C66DFFE4A35}"/>
              </a:ext>
            </a:extLst>
          </p:cNvPr>
          <p:cNvSpPr txBox="1"/>
          <p:nvPr/>
        </p:nvSpPr>
        <p:spPr>
          <a:xfrm>
            <a:off x="7201383" y="2045641"/>
            <a:ext cx="2907323" cy="386934"/>
          </a:xfrm>
          <a:prstGeom prst="rect">
            <a:avLst/>
          </a:prstGeom>
          <a:noFill/>
        </p:spPr>
        <p:txBody>
          <a:bodyPr wrap="square" lIns="0" tIns="0" rIns="0" bIns="0" rtlCol="0">
            <a:noAutofit/>
          </a:bodyPr>
          <a:lstStyle/>
          <a:p>
            <a:r>
              <a:rPr lang="en-AU" sz="2000" b="1" dirty="0">
                <a:solidFill>
                  <a:schemeClr val="bg1"/>
                </a:solidFill>
                <a:latin typeface="+mj-lt"/>
              </a:rPr>
              <a:t>Equations</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AC23275-6935-0988-F4FB-84777718D93B}"/>
                  </a:ext>
                </a:extLst>
              </p:cNvPr>
              <p:cNvSpPr txBox="1"/>
              <p:nvPr/>
            </p:nvSpPr>
            <p:spPr>
              <a:xfrm>
                <a:off x="7054844" y="2907323"/>
                <a:ext cx="3200400" cy="2825262"/>
              </a:xfrm>
              <a:prstGeom prst="rect">
                <a:avLst/>
              </a:prstGeom>
              <a:noFill/>
            </p:spPr>
            <p:txBody>
              <a:bodyPr wrap="square" lIns="0" tIns="0" rIns="0" bIns="0" rtlCol="0">
                <a:noAutofit/>
              </a:bodyPr>
              <a:lstStyle/>
              <a:p>
                <a:pPr marL="176213" lvl="0">
                  <a:lnSpc>
                    <a:spcPct val="150000"/>
                  </a:lnSpc>
                  <a:spcAft>
                    <a:spcPts val="1200"/>
                  </a:spcAft>
                </a:pPr>
                <a14:m>
                  <m:oMathPara xmlns:m="http://schemas.openxmlformats.org/officeDocument/2006/math">
                    <m:oMathParaPr>
                      <m:jc m:val="left"/>
                    </m:oMathParaPr>
                    <m:oMath xmlns:m="http://schemas.openxmlformats.org/officeDocument/2006/math">
                      <m:r>
                        <a:rPr lang="en-AU" i="1" dirty="0">
                          <a:latin typeface="Cambria Math" panose="02040503050406030204" pitchFamily="18" charset="0"/>
                        </a:rPr>
                        <m:t>2</m:t>
                      </m:r>
                      <m:r>
                        <a:rPr lang="en-AU" i="1" dirty="0">
                          <a:latin typeface="Cambria Math" panose="02040503050406030204" pitchFamily="18" charset="0"/>
                        </a:rPr>
                        <m:t>𝑥</m:t>
                      </m:r>
                      <m:r>
                        <a:rPr lang="en-AU" i="1" dirty="0">
                          <a:latin typeface="Cambria Math" panose="02040503050406030204" pitchFamily="18" charset="0"/>
                        </a:rPr>
                        <m:t>+5=11</m:t>
                      </m:r>
                    </m:oMath>
                  </m:oMathPara>
                </a14:m>
                <a:endParaRPr lang="en-AU" dirty="0"/>
              </a:p>
              <a:p>
                <a:pPr marL="176213" lvl="0">
                  <a:lnSpc>
                    <a:spcPct val="150000"/>
                  </a:lnSpc>
                  <a:spcAft>
                    <a:spcPts val="1200"/>
                  </a:spcAft>
                  <a:buFont typeface="Arial" panose="020B0604020202020204" pitchFamily="34" charset="0"/>
                  <a:buNone/>
                </a:pPr>
                <a:r>
                  <a:rPr lang="pt-BR" dirty="0"/>
                  <a:t>​</a:t>
                </a:r>
                <a14:m>
                  <m:oMath xmlns:m="http://schemas.openxmlformats.org/officeDocument/2006/math">
                    <m:f>
                      <m:fPr>
                        <m:ctrlPr>
                          <a:rPr lang="en-AU" i="1" dirty="0">
                            <a:latin typeface="Cambria Math" panose="02040503050406030204" pitchFamily="18" charset="0"/>
                          </a:rPr>
                        </m:ctrlPr>
                      </m:fPr>
                      <m:num>
                        <m:r>
                          <a:rPr lang="en-AU" dirty="0">
                            <a:latin typeface="Cambria Math" panose="02040503050406030204" pitchFamily="18" charset="0"/>
                          </a:rPr>
                          <m:t>1</m:t>
                        </m:r>
                      </m:num>
                      <m:den>
                        <m:r>
                          <m:rPr>
                            <m:sty m:val="p"/>
                          </m:rPr>
                          <a:rPr lang="en-AU" dirty="0">
                            <a:latin typeface="Cambria Math" panose="02040503050406030204" pitchFamily="18" charset="0"/>
                          </a:rPr>
                          <m:t>a</m:t>
                        </m:r>
                      </m:den>
                    </m:f>
                    <m:r>
                      <a:rPr lang="pt-BR" i="1" dirty="0">
                        <a:latin typeface="Cambria Math" panose="02040503050406030204" pitchFamily="18" charset="0"/>
                      </a:rPr>
                      <m:t>+4</m:t>
                    </m:r>
                    <m:r>
                      <a:rPr lang="pt-BR" i="1" dirty="0">
                        <a:latin typeface="Cambria Math" panose="02040503050406030204" pitchFamily="18" charset="0"/>
                      </a:rPr>
                      <m:t>𝑏</m:t>
                    </m:r>
                    <m:r>
                      <a:rPr lang="pt-BR" i="1" dirty="0">
                        <a:latin typeface="Cambria Math" panose="02040503050406030204" pitchFamily="18" charset="0"/>
                      </a:rPr>
                      <m:t>=3</m:t>
                    </m:r>
                  </m:oMath>
                </a14:m>
                <a:endParaRPr lang="en-AU" dirty="0"/>
              </a:p>
              <a:p>
                <a:pPr marL="176213" lvl="0">
                  <a:lnSpc>
                    <a:spcPct val="150000"/>
                  </a:lnSpc>
                  <a:spcAft>
                    <a:spcPts val="1200"/>
                  </a:spcAft>
                </a:pPr>
                <a14:m>
                  <m:oMathPara xmlns:m="http://schemas.openxmlformats.org/officeDocument/2006/math">
                    <m:oMathParaPr>
                      <m:jc m:val="left"/>
                    </m:oMathParaPr>
                    <m:oMath xmlns:m="http://schemas.openxmlformats.org/officeDocument/2006/math">
                      <m:r>
                        <a:rPr lang="en-AU" i="1" dirty="0">
                          <a:latin typeface="Cambria Math" panose="02040503050406030204" pitchFamily="18" charset="0"/>
                        </a:rPr>
                        <m:t>2</m:t>
                      </m:r>
                      <m:r>
                        <a:rPr lang="en-AU" i="1" dirty="0">
                          <a:latin typeface="Cambria Math" panose="02040503050406030204" pitchFamily="18" charset="0"/>
                        </a:rPr>
                        <m:t>𝑝</m:t>
                      </m:r>
                      <m:r>
                        <a:rPr lang="en-AU" i="1" dirty="0">
                          <a:latin typeface="Cambria Math" panose="02040503050406030204" pitchFamily="18" charset="0"/>
                        </a:rPr>
                        <m:t>−3</m:t>
                      </m:r>
                      <m:r>
                        <a:rPr lang="en-AU" i="1" dirty="0">
                          <a:latin typeface="Cambria Math" panose="02040503050406030204" pitchFamily="18" charset="0"/>
                        </a:rPr>
                        <m:t>𝑞</m:t>
                      </m:r>
                      <m:r>
                        <a:rPr lang="en-AU" i="1" dirty="0">
                          <a:latin typeface="Cambria Math" panose="02040503050406030204" pitchFamily="18" charset="0"/>
                        </a:rPr>
                        <m:t>=8</m:t>
                      </m:r>
                    </m:oMath>
                  </m:oMathPara>
                </a14:m>
                <a:endParaRPr lang="en-AU" dirty="0"/>
              </a:p>
            </p:txBody>
          </p:sp>
        </mc:Choice>
        <mc:Fallback xmlns="">
          <p:sp>
            <p:nvSpPr>
              <p:cNvPr id="18" name="TextBox 17">
                <a:extLst>
                  <a:ext uri="{FF2B5EF4-FFF2-40B4-BE49-F238E27FC236}">
                    <a16:creationId xmlns:a16="http://schemas.microsoft.com/office/drawing/2014/main" id="{7AC23275-6935-0988-F4FB-84777718D93B}"/>
                  </a:ext>
                </a:extLst>
              </p:cNvPr>
              <p:cNvSpPr txBox="1">
                <a:spLocks noRot="1" noChangeAspect="1" noMove="1" noResize="1" noEditPoints="1" noAdjustHandles="1" noChangeArrowheads="1" noChangeShapeType="1" noTextEdit="1"/>
              </p:cNvSpPr>
              <p:nvPr/>
            </p:nvSpPr>
            <p:spPr>
              <a:xfrm>
                <a:off x="7054844" y="2907323"/>
                <a:ext cx="3200400" cy="2825262"/>
              </a:xfrm>
              <a:prstGeom prst="rect">
                <a:avLst/>
              </a:prstGeom>
              <a:blipFill>
                <a:blip r:embed="rId3"/>
                <a:stretch>
                  <a:fillRect l="-190"/>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03392507-F7E8-DD03-6D47-42F1A91E7E7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25275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B82846-5A35-2065-3DA6-5CEEEF23D886}"/>
              </a:ext>
            </a:extLst>
          </p:cNvPr>
          <p:cNvSpPr>
            <a:spLocks noGrp="1"/>
          </p:cNvSpPr>
          <p:nvPr>
            <p:ph type="title"/>
          </p:nvPr>
        </p:nvSpPr>
        <p:spPr/>
        <p:txBody>
          <a:bodyPr/>
          <a:lstStyle/>
          <a:p>
            <a:r>
              <a:rPr lang="en-AU" dirty="0"/>
              <a:t>Explore (4 of 7)</a:t>
            </a:r>
          </a:p>
        </p:txBody>
      </p:sp>
      <p:sp>
        <p:nvSpPr>
          <p:cNvPr id="6" name="Text Placeholder 5">
            <a:extLst>
              <a:ext uri="{FF2B5EF4-FFF2-40B4-BE49-F238E27FC236}">
                <a16:creationId xmlns:a16="http://schemas.microsoft.com/office/drawing/2014/main" id="{3E6EC1D1-98F3-180D-AE4F-F869FC0C1609}"/>
              </a:ext>
            </a:extLst>
          </p:cNvPr>
          <p:cNvSpPr>
            <a:spLocks noGrp="1"/>
          </p:cNvSpPr>
          <p:nvPr>
            <p:ph type="body" sz="quarter" idx="18"/>
          </p:nvPr>
        </p:nvSpPr>
        <p:spPr>
          <a:xfrm>
            <a:off x="360000" y="982520"/>
            <a:ext cx="10080000" cy="310015"/>
          </a:xfrm>
        </p:spPr>
        <p:txBody>
          <a:bodyPr/>
          <a:lstStyle/>
          <a:p>
            <a:r>
              <a:rPr lang="en-AU" dirty="0"/>
              <a:t>Lengths as bars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4371DF3-8F0C-A662-4159-73C4CA0AC5F8}"/>
                  </a:ext>
                </a:extLst>
              </p:cNvPr>
              <p:cNvSpPr txBox="1"/>
              <p:nvPr/>
            </p:nvSpPr>
            <p:spPr>
              <a:xfrm>
                <a:off x="360000" y="1691905"/>
                <a:ext cx="2183937" cy="550718"/>
              </a:xfrm>
              <a:prstGeom prst="rect">
                <a:avLst/>
              </a:prstGeom>
              <a:noFill/>
              <a:ln w="19050">
                <a:noFill/>
              </a:ln>
            </p:spPr>
            <p:txBody>
              <a:bodyPr wrap="square" lIns="0" tIns="0" rIns="0" bIns="0" rtlCol="0">
                <a:noAutofit/>
              </a:bodyPr>
              <a:lstStyle/>
              <a:p>
                <a:pPr algn="l"/>
                <a14:m>
                  <m:oMathPara xmlns:m="http://schemas.openxmlformats.org/officeDocument/2006/math">
                    <m:oMathParaPr>
                      <m:jc m:val="left"/>
                    </m:oMathParaPr>
                    <m:oMath xmlns:m="http://schemas.openxmlformats.org/officeDocument/2006/math">
                      <m:r>
                        <a:rPr lang="en-AU" sz="3000" b="0" i="1" smtClean="0">
                          <a:latin typeface="Cambria Math" panose="02040503050406030204" pitchFamily="18" charset="0"/>
                        </a:rPr>
                        <m:t>4</m:t>
                      </m:r>
                      <m:r>
                        <a:rPr lang="en-AU" sz="3000" b="0" i="1" smtClean="0">
                          <a:latin typeface="Cambria Math" panose="02040503050406030204" pitchFamily="18" charset="0"/>
                        </a:rPr>
                        <m:t>𝑤</m:t>
                      </m:r>
                      <m:r>
                        <a:rPr lang="en-AU" sz="3000" b="0" i="1" smtClean="0">
                          <a:latin typeface="Cambria Math" panose="02040503050406030204" pitchFamily="18" charset="0"/>
                        </a:rPr>
                        <m:t>+6=66</m:t>
                      </m:r>
                    </m:oMath>
                  </m:oMathPara>
                </a14:m>
                <a:endParaRPr lang="en-AU" sz="3000" dirty="0"/>
              </a:p>
            </p:txBody>
          </p:sp>
        </mc:Choice>
        <mc:Fallback xmlns="">
          <p:sp>
            <p:nvSpPr>
              <p:cNvPr id="3" name="TextBox 2">
                <a:extLst>
                  <a:ext uri="{FF2B5EF4-FFF2-40B4-BE49-F238E27FC236}">
                    <a16:creationId xmlns:a16="http://schemas.microsoft.com/office/drawing/2014/main" id="{64371DF3-8F0C-A662-4159-73C4CA0AC5F8}"/>
                  </a:ext>
                </a:extLst>
              </p:cNvPr>
              <p:cNvSpPr txBox="1">
                <a:spLocks noRot="1" noChangeAspect="1" noMove="1" noResize="1" noEditPoints="1" noAdjustHandles="1" noChangeArrowheads="1" noChangeShapeType="1" noTextEdit="1"/>
              </p:cNvSpPr>
              <p:nvPr/>
            </p:nvSpPr>
            <p:spPr>
              <a:xfrm>
                <a:off x="360000" y="1691905"/>
                <a:ext cx="2183937" cy="550718"/>
              </a:xfrm>
              <a:prstGeom prst="rect">
                <a:avLst/>
              </a:prstGeom>
              <a:blipFill>
                <a:blip r:embed="rId3"/>
                <a:stretch>
                  <a:fillRect/>
                </a:stretch>
              </a:blipFill>
              <a:ln w="19050">
                <a:noFill/>
              </a:ln>
            </p:spPr>
            <p:txBody>
              <a:bodyPr/>
              <a:lstStyle/>
              <a:p>
                <a:r>
                  <a:rPr lang="en-AU">
                    <a:noFill/>
                  </a:rPr>
                  <a:t> </a:t>
                </a:r>
              </a:p>
            </p:txBody>
          </p:sp>
        </mc:Fallback>
      </mc:AlternateContent>
      <p:pic>
        <p:nvPicPr>
          <p:cNvPr id="7" name="Picture 6" descr="An image of a rectangle made in Desmos. The width of the rectangle is shown with a blue bar on both ends that is labelled with a 'w'. The length of the rectangle is shown with an equivalent blue bar and also a green bar with the number 3 labelled. This is shown on both the top and the bottom edges of the rectangle. ">
            <a:extLst>
              <a:ext uri="{FF2B5EF4-FFF2-40B4-BE49-F238E27FC236}">
                <a16:creationId xmlns:a16="http://schemas.microsoft.com/office/drawing/2014/main" id="{D0366912-47A2-2A23-C2FC-55C9DD7478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982520"/>
            <a:ext cx="5066578" cy="3579142"/>
          </a:xfrm>
          <a:prstGeom prst="rect">
            <a:avLst/>
          </a:prstGeom>
        </p:spPr>
      </p:pic>
      <p:sp>
        <p:nvSpPr>
          <p:cNvPr id="8" name="TextBox 7">
            <a:extLst>
              <a:ext uri="{FF2B5EF4-FFF2-40B4-BE49-F238E27FC236}">
                <a16:creationId xmlns:a16="http://schemas.microsoft.com/office/drawing/2014/main" id="{8D0EDF3F-678A-6A22-FDFE-2542D3D2D859}"/>
              </a:ext>
            </a:extLst>
          </p:cNvPr>
          <p:cNvSpPr txBox="1"/>
          <p:nvPr/>
        </p:nvSpPr>
        <p:spPr>
          <a:xfrm>
            <a:off x="6096000" y="4473719"/>
            <a:ext cx="4818997" cy="180000"/>
          </a:xfrm>
          <a:prstGeom prst="rect">
            <a:avLst/>
          </a:prstGeom>
          <a:noFill/>
        </p:spPr>
        <p:txBody>
          <a:bodyPr wrap="none" lIns="0" tIns="0" rIns="0" bIns="0" rtlCol="0">
            <a:noAutofit/>
          </a:bodyPr>
          <a:lstStyle/>
          <a:p>
            <a:pPr algn="l"/>
            <a:r>
              <a:rPr lang="en-AU" sz="1000" dirty="0">
                <a:effectLst/>
                <a:ea typeface="Calibri" panose="020F0502020204030204" pitchFamily="34" charset="0"/>
              </a:rPr>
              <a:t>Image created using </a:t>
            </a:r>
            <a:r>
              <a:rPr lang="en-AU" sz="1000" u="sng" dirty="0">
                <a:solidFill>
                  <a:srgbClr val="2F5496"/>
                </a:solidFill>
                <a:effectLst/>
                <a:ea typeface="Calibri" panose="020F0502020204030204" pitchFamily="34" charset="0"/>
                <a:hlinkClick r:id="rId5"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6" tooltip="https://www.desmos.com/terms?lang=en"/>
              </a:rPr>
              <a:t>Desmos Terms of Service</a:t>
            </a:r>
            <a:r>
              <a:rPr lang="en-AU" sz="1000" dirty="0">
                <a:effectLst/>
                <a:ea typeface="Calibri" panose="020F0502020204030204" pitchFamily="34" charset="0"/>
              </a:rPr>
              <a:t>.</a:t>
            </a:r>
            <a:endParaRPr lang="en-AU" sz="1000" dirty="0"/>
          </a:p>
        </p:txBody>
      </p:sp>
      <p:sp>
        <p:nvSpPr>
          <p:cNvPr id="2" name="Slide Number Placeholder 1">
            <a:extLst>
              <a:ext uri="{FF2B5EF4-FFF2-40B4-BE49-F238E27FC236}">
                <a16:creationId xmlns:a16="http://schemas.microsoft.com/office/drawing/2014/main" id="{377AB79C-FD33-1B0E-CF23-F852ED8ACA1C}"/>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294087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B82846-5A35-2065-3DA6-5CEEEF23D886}"/>
              </a:ext>
            </a:extLst>
          </p:cNvPr>
          <p:cNvSpPr>
            <a:spLocks noGrp="1"/>
          </p:cNvSpPr>
          <p:nvPr>
            <p:ph type="title"/>
          </p:nvPr>
        </p:nvSpPr>
        <p:spPr/>
        <p:txBody>
          <a:bodyPr/>
          <a:lstStyle/>
          <a:p>
            <a:r>
              <a:rPr lang="en-AU" dirty="0"/>
              <a:t>Explore (5 of 7)</a:t>
            </a:r>
          </a:p>
        </p:txBody>
      </p:sp>
      <p:sp>
        <p:nvSpPr>
          <p:cNvPr id="6" name="Text Placeholder 5">
            <a:extLst>
              <a:ext uri="{FF2B5EF4-FFF2-40B4-BE49-F238E27FC236}">
                <a16:creationId xmlns:a16="http://schemas.microsoft.com/office/drawing/2014/main" id="{3E6EC1D1-98F3-180D-AE4F-F869FC0C1609}"/>
              </a:ext>
            </a:extLst>
          </p:cNvPr>
          <p:cNvSpPr>
            <a:spLocks noGrp="1"/>
          </p:cNvSpPr>
          <p:nvPr>
            <p:ph type="body" sz="quarter" idx="18"/>
          </p:nvPr>
        </p:nvSpPr>
        <p:spPr/>
        <p:txBody>
          <a:bodyPr/>
          <a:lstStyle/>
          <a:p>
            <a:r>
              <a:rPr lang="en-AU" dirty="0"/>
              <a:t>Bar models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D0497C4-739E-8A2D-9790-D38959EAAEED}"/>
                  </a:ext>
                </a:extLst>
              </p:cNvPr>
              <p:cNvSpPr txBox="1"/>
              <p:nvPr/>
            </p:nvSpPr>
            <p:spPr>
              <a:xfrm>
                <a:off x="360000" y="1691905"/>
                <a:ext cx="2183937" cy="550718"/>
              </a:xfrm>
              <a:prstGeom prst="rect">
                <a:avLst/>
              </a:prstGeom>
              <a:noFill/>
              <a:ln w="19050">
                <a:noFill/>
              </a:ln>
            </p:spPr>
            <p:txBody>
              <a:bodyPr wrap="square" lIns="0" tIns="0" rIns="0" bIns="0" rtlCol="0">
                <a:noAutofit/>
              </a:bodyPr>
              <a:lstStyle/>
              <a:p>
                <a:pPr algn="l"/>
                <a14:m>
                  <m:oMathPara xmlns:m="http://schemas.openxmlformats.org/officeDocument/2006/math">
                    <m:oMathParaPr>
                      <m:jc m:val="left"/>
                    </m:oMathParaPr>
                    <m:oMath xmlns:m="http://schemas.openxmlformats.org/officeDocument/2006/math">
                      <m:r>
                        <a:rPr lang="en-AU" sz="3000" b="0" i="1" smtClean="0">
                          <a:latin typeface="Cambria Math" panose="02040503050406030204" pitchFamily="18" charset="0"/>
                        </a:rPr>
                        <m:t>4</m:t>
                      </m:r>
                      <m:r>
                        <a:rPr lang="en-AU" sz="3000" b="0" i="1" smtClean="0">
                          <a:latin typeface="Cambria Math" panose="02040503050406030204" pitchFamily="18" charset="0"/>
                        </a:rPr>
                        <m:t>𝑤</m:t>
                      </m:r>
                      <m:r>
                        <a:rPr lang="en-AU" sz="3000" b="0" i="1" smtClean="0">
                          <a:latin typeface="Cambria Math" panose="02040503050406030204" pitchFamily="18" charset="0"/>
                        </a:rPr>
                        <m:t>+6=66</m:t>
                      </m:r>
                    </m:oMath>
                  </m:oMathPara>
                </a14:m>
                <a:endParaRPr lang="en-AU" sz="3000" dirty="0"/>
              </a:p>
            </p:txBody>
          </p:sp>
        </mc:Choice>
        <mc:Fallback xmlns="">
          <p:sp>
            <p:nvSpPr>
              <p:cNvPr id="7" name="TextBox 6">
                <a:extLst>
                  <a:ext uri="{FF2B5EF4-FFF2-40B4-BE49-F238E27FC236}">
                    <a16:creationId xmlns:a16="http://schemas.microsoft.com/office/drawing/2014/main" id="{ED0497C4-739E-8A2D-9790-D38959EAAEED}"/>
                  </a:ext>
                </a:extLst>
              </p:cNvPr>
              <p:cNvSpPr txBox="1">
                <a:spLocks noRot="1" noChangeAspect="1" noMove="1" noResize="1" noEditPoints="1" noAdjustHandles="1" noChangeArrowheads="1" noChangeShapeType="1" noTextEdit="1"/>
              </p:cNvSpPr>
              <p:nvPr/>
            </p:nvSpPr>
            <p:spPr>
              <a:xfrm>
                <a:off x="360000" y="1691905"/>
                <a:ext cx="2183937" cy="550718"/>
              </a:xfrm>
              <a:prstGeom prst="rect">
                <a:avLst/>
              </a:prstGeom>
              <a:blipFill>
                <a:blip r:embed="rId3"/>
                <a:stretch>
                  <a:fillRect/>
                </a:stretch>
              </a:blipFill>
              <a:ln w="19050">
                <a:noFill/>
              </a:ln>
            </p:spPr>
            <p:txBody>
              <a:bodyPr/>
              <a:lstStyle/>
              <a:p>
                <a:r>
                  <a:rPr lang="en-AU">
                    <a:noFill/>
                  </a:rPr>
                  <a:t> </a:t>
                </a:r>
              </a:p>
            </p:txBody>
          </p:sp>
        </mc:Fallback>
      </mc:AlternateContent>
      <p:pic>
        <p:nvPicPr>
          <p:cNvPr id="8" name="Picture 7" descr="An image of a rectangle made in Desmos. The width of the rectangle is shown with a blue bar on both ends that is labelled with a 'w'. The length of the rectangle is shown with an equivalent blue bar and also a green bar with the number 3 labelled. This is shown on both the top and the bottom edges of the rectangle. ">
            <a:extLst>
              <a:ext uri="{FF2B5EF4-FFF2-40B4-BE49-F238E27FC236}">
                <a16:creationId xmlns:a16="http://schemas.microsoft.com/office/drawing/2014/main" id="{5F88BEEA-4D94-7AD1-D63B-77359EF268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982520"/>
            <a:ext cx="5066578" cy="3579142"/>
          </a:xfrm>
          <a:prstGeom prst="rect">
            <a:avLst/>
          </a:prstGeom>
        </p:spPr>
      </p:pic>
      <p:sp>
        <p:nvSpPr>
          <p:cNvPr id="10" name="TextBox 9">
            <a:extLst>
              <a:ext uri="{FF2B5EF4-FFF2-40B4-BE49-F238E27FC236}">
                <a16:creationId xmlns:a16="http://schemas.microsoft.com/office/drawing/2014/main" id="{870670FE-E559-F512-59C4-6EA0C447C808}"/>
              </a:ext>
            </a:extLst>
          </p:cNvPr>
          <p:cNvSpPr txBox="1"/>
          <p:nvPr/>
        </p:nvSpPr>
        <p:spPr>
          <a:xfrm>
            <a:off x="6096000" y="4471662"/>
            <a:ext cx="4818997" cy="180000"/>
          </a:xfrm>
          <a:prstGeom prst="rect">
            <a:avLst/>
          </a:prstGeom>
          <a:noFill/>
        </p:spPr>
        <p:txBody>
          <a:bodyPr wrap="none" lIns="0" tIns="0" rIns="0" bIns="0" rtlCol="0">
            <a:noAutofit/>
          </a:bodyPr>
          <a:lstStyle/>
          <a:p>
            <a:pPr algn="l"/>
            <a:r>
              <a:rPr lang="en-AU" sz="1000" dirty="0">
                <a:effectLst/>
                <a:ea typeface="Calibri" panose="020F0502020204030204" pitchFamily="34" charset="0"/>
              </a:rPr>
              <a:t>Image created using </a:t>
            </a:r>
            <a:r>
              <a:rPr lang="en-AU" sz="1000" u="sng" dirty="0">
                <a:solidFill>
                  <a:srgbClr val="2F5496"/>
                </a:solidFill>
                <a:effectLst/>
                <a:ea typeface="Calibri" panose="020F0502020204030204" pitchFamily="34" charset="0"/>
                <a:hlinkClick r:id="rId5"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6" tooltip="https://www.desmos.com/terms?lang=en"/>
              </a:rPr>
              <a:t>Desmos Terms of Service</a:t>
            </a:r>
            <a:r>
              <a:rPr lang="en-AU" sz="1000" dirty="0">
                <a:effectLst/>
                <a:ea typeface="Calibri" panose="020F0502020204030204" pitchFamily="34" charset="0"/>
              </a:rPr>
              <a:t>.</a:t>
            </a:r>
            <a:endParaRPr lang="en-AU" sz="1000" dirty="0"/>
          </a:p>
        </p:txBody>
      </p:sp>
      <p:pic>
        <p:nvPicPr>
          <p:cNvPr id="4" name="Picture 3" descr="An image of a bar model made in Desmos. The bar model is formed by four blue bars lined up end to end, with two smaller green bars attached to the end. The blue bars are labelled with the letter 'w' and the green bars are labelled with the number '6'. There is then a long red bar aligned to these original bars, labelled with the number '66'. ">
            <a:extLst>
              <a:ext uri="{FF2B5EF4-FFF2-40B4-BE49-F238E27FC236}">
                <a16:creationId xmlns:a16="http://schemas.microsoft.com/office/drawing/2014/main" id="{F743B8BB-04BA-728F-4669-7065DFAF6F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7582" y="5202468"/>
            <a:ext cx="7616836" cy="1295532"/>
          </a:xfrm>
          <a:prstGeom prst="rect">
            <a:avLst/>
          </a:prstGeom>
        </p:spPr>
      </p:pic>
      <p:sp>
        <p:nvSpPr>
          <p:cNvPr id="2" name="Slide Number Placeholder 1">
            <a:extLst>
              <a:ext uri="{FF2B5EF4-FFF2-40B4-BE49-F238E27FC236}">
                <a16:creationId xmlns:a16="http://schemas.microsoft.com/office/drawing/2014/main" id="{377AB79C-FD33-1B0E-CF23-F852ED8ACA1C}"/>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316758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B82846-5A35-2065-3DA6-5CEEEF23D886}"/>
              </a:ext>
            </a:extLst>
          </p:cNvPr>
          <p:cNvSpPr>
            <a:spLocks noGrp="1"/>
          </p:cNvSpPr>
          <p:nvPr>
            <p:ph type="title"/>
          </p:nvPr>
        </p:nvSpPr>
        <p:spPr/>
        <p:txBody>
          <a:bodyPr/>
          <a:lstStyle/>
          <a:p>
            <a:r>
              <a:rPr lang="en-AU" dirty="0"/>
              <a:t>Explore (6 of 7)</a:t>
            </a:r>
          </a:p>
        </p:txBody>
      </p:sp>
      <p:sp>
        <p:nvSpPr>
          <p:cNvPr id="6" name="Text Placeholder 5">
            <a:extLst>
              <a:ext uri="{FF2B5EF4-FFF2-40B4-BE49-F238E27FC236}">
                <a16:creationId xmlns:a16="http://schemas.microsoft.com/office/drawing/2014/main" id="{3E6EC1D1-98F3-180D-AE4F-F869FC0C1609}"/>
              </a:ext>
            </a:extLst>
          </p:cNvPr>
          <p:cNvSpPr>
            <a:spLocks noGrp="1"/>
          </p:cNvSpPr>
          <p:nvPr>
            <p:ph type="body" sz="quarter" idx="18"/>
          </p:nvPr>
        </p:nvSpPr>
        <p:spPr>
          <a:xfrm>
            <a:off x="360000" y="982520"/>
            <a:ext cx="10080000" cy="310015"/>
          </a:xfrm>
        </p:spPr>
        <p:txBody>
          <a:bodyPr/>
          <a:lstStyle/>
          <a:p>
            <a:r>
              <a:rPr lang="en-AU" dirty="0"/>
              <a:t>Bar model compared</a:t>
            </a:r>
          </a:p>
        </p:txBody>
      </p:sp>
      <p:pic>
        <p:nvPicPr>
          <p:cNvPr id="18" name="Picture 17" descr="An image of a bar model made in Desmos. The bar model is formed by four blue bars lined up end to end, with two smaller green bars attached to the end. The blue bars are labelled with the letter 'w' and the green bars are labelled with the number '6'. There is then a long red bar aligned to these original bars, labelled with the number '66'. ">
            <a:extLst>
              <a:ext uri="{FF2B5EF4-FFF2-40B4-BE49-F238E27FC236}">
                <a16:creationId xmlns:a16="http://schemas.microsoft.com/office/drawing/2014/main" id="{891161A9-D8CB-81C2-94DF-828CB4418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1536687"/>
            <a:ext cx="7616836" cy="1295532"/>
          </a:xfrm>
          <a:prstGeom prst="rect">
            <a:avLst/>
          </a:prstGeom>
        </p:spPr>
      </p:pic>
      <p:pic>
        <p:nvPicPr>
          <p:cNvPr id="9" name="Picture 8" descr="An image of a bar model made in Desmos. The bar model is formed by four blue bars lined up end to end, with a smaller green bar attached to the end. The blue bars are labelled with the letter 'w' and the green bar is labelled with the number '6'. There is then a long red bar aligned to these original bars, labelled with the number '66'. ">
            <a:extLst>
              <a:ext uri="{FF2B5EF4-FFF2-40B4-BE49-F238E27FC236}">
                <a16:creationId xmlns:a16="http://schemas.microsoft.com/office/drawing/2014/main" id="{428DC52B-DBEA-2F55-BABF-B78B9B877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00" y="3275115"/>
            <a:ext cx="7601945" cy="1258304"/>
          </a:xfrm>
          <a:prstGeom prst="rect">
            <a:avLst/>
          </a:prstGeom>
        </p:spPr>
      </p:pic>
      <p:pic>
        <p:nvPicPr>
          <p:cNvPr id="7" name="Picture 6" descr="An image of a bar model made in Desmos. The bar model is formed by a long blue bar lined up end to end, with a smaller green bar attached to the end. The blue bar is labelled with the letter 'w' and the green bar is labelled with the number '6'. There is then a long red bar aligned to these original bars, labelled with the number '66'. ">
            <a:extLst>
              <a:ext uri="{FF2B5EF4-FFF2-40B4-BE49-F238E27FC236}">
                <a16:creationId xmlns:a16="http://schemas.microsoft.com/office/drawing/2014/main" id="{E9EDFB97-4463-2D04-8C7C-DD604A2AE2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00" y="4976316"/>
            <a:ext cx="7631727" cy="1295532"/>
          </a:xfrm>
          <a:prstGeom prst="rect">
            <a:avLst/>
          </a:prstGeom>
        </p:spPr>
      </p:pic>
      <p:sp>
        <p:nvSpPr>
          <p:cNvPr id="4" name="TextBox 3">
            <a:extLst>
              <a:ext uri="{FF2B5EF4-FFF2-40B4-BE49-F238E27FC236}">
                <a16:creationId xmlns:a16="http://schemas.microsoft.com/office/drawing/2014/main" id="{AC8E7B0E-8189-26A5-9AAB-4EB468897A11}"/>
              </a:ext>
            </a:extLst>
          </p:cNvPr>
          <p:cNvSpPr txBox="1"/>
          <p:nvPr/>
        </p:nvSpPr>
        <p:spPr>
          <a:xfrm>
            <a:off x="360000" y="6516000"/>
            <a:ext cx="7437446" cy="246221"/>
          </a:xfrm>
          <a:prstGeom prst="rect">
            <a:avLst/>
          </a:prstGeom>
          <a:noFill/>
        </p:spPr>
        <p:txBody>
          <a:bodyPr wrap="square">
            <a:spAutoFit/>
          </a:bodyPr>
          <a:lstStyle/>
          <a:p>
            <a:pPr algn="l"/>
            <a:r>
              <a:rPr lang="en-AU" sz="1000" dirty="0">
                <a:effectLst/>
                <a:ea typeface="Calibri" panose="020F0502020204030204" pitchFamily="34" charset="0"/>
              </a:rPr>
              <a:t>Images created using </a:t>
            </a:r>
            <a:r>
              <a:rPr lang="en-AU" sz="1000" u="sng" dirty="0">
                <a:solidFill>
                  <a:srgbClr val="2F5496"/>
                </a:solidFill>
                <a:effectLst/>
                <a:ea typeface="Calibri" panose="020F0502020204030204" pitchFamily="34" charset="0"/>
                <a:hlinkClick r:id="rId6"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7" tooltip="https://www.desmos.com/terms?lang=en"/>
              </a:rPr>
              <a:t>Desmos Terms of Service</a:t>
            </a:r>
            <a:r>
              <a:rPr lang="en-AU" sz="1000" dirty="0">
                <a:effectLst/>
                <a:ea typeface="Calibri" panose="020F0502020204030204" pitchFamily="34" charset="0"/>
              </a:rPr>
              <a:t>.</a:t>
            </a:r>
            <a:endParaRPr lang="en-AU" sz="1000" dirty="0"/>
          </a:p>
        </p:txBody>
      </p:sp>
      <p:sp>
        <p:nvSpPr>
          <p:cNvPr id="2" name="Slide Number Placeholder 1">
            <a:extLst>
              <a:ext uri="{FF2B5EF4-FFF2-40B4-BE49-F238E27FC236}">
                <a16:creationId xmlns:a16="http://schemas.microsoft.com/office/drawing/2014/main" id="{377AB79C-FD33-1B0E-CF23-F852ED8ACA1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22457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B82846-5A35-2065-3DA6-5CEEEF23D886}"/>
              </a:ext>
            </a:extLst>
          </p:cNvPr>
          <p:cNvSpPr>
            <a:spLocks noGrp="1"/>
          </p:cNvSpPr>
          <p:nvPr>
            <p:ph type="title"/>
          </p:nvPr>
        </p:nvSpPr>
        <p:spPr/>
        <p:txBody>
          <a:bodyPr/>
          <a:lstStyle/>
          <a:p>
            <a:r>
              <a:rPr lang="en-AU" dirty="0"/>
              <a:t>Explore (7 of 7)</a:t>
            </a:r>
          </a:p>
        </p:txBody>
      </p:sp>
      <p:sp>
        <p:nvSpPr>
          <p:cNvPr id="6" name="Text Placeholder 5">
            <a:extLst>
              <a:ext uri="{FF2B5EF4-FFF2-40B4-BE49-F238E27FC236}">
                <a16:creationId xmlns:a16="http://schemas.microsoft.com/office/drawing/2014/main" id="{3E6EC1D1-98F3-180D-AE4F-F869FC0C1609}"/>
              </a:ext>
            </a:extLst>
          </p:cNvPr>
          <p:cNvSpPr>
            <a:spLocks noGrp="1"/>
          </p:cNvSpPr>
          <p:nvPr>
            <p:ph type="body" sz="quarter" idx="18"/>
          </p:nvPr>
        </p:nvSpPr>
        <p:spPr>
          <a:xfrm>
            <a:off x="360000" y="982520"/>
            <a:ext cx="10080000" cy="310015"/>
          </a:xfrm>
        </p:spPr>
        <p:txBody>
          <a:bodyPr/>
          <a:lstStyle/>
          <a:p>
            <a:r>
              <a:rPr lang="en-AU" dirty="0"/>
              <a:t>Solving with a bar model</a:t>
            </a:r>
          </a:p>
        </p:txBody>
      </p:sp>
      <p:pic>
        <p:nvPicPr>
          <p:cNvPr id="3" name="Picture 2" descr="An image of a bar model made in Desmos. The bar model is formed by four blue bars lined up end to end, with a smaller green bar attached to the end. The blue bars are labelled with the letter 'w' and the green bar is labelled with the number '6'. There is then a long red bar aligned to these original bars, labelled with the number '66'. ">
            <a:extLst>
              <a:ext uri="{FF2B5EF4-FFF2-40B4-BE49-F238E27FC236}">
                <a16:creationId xmlns:a16="http://schemas.microsoft.com/office/drawing/2014/main" id="{C27AD4D5-056C-664A-7A92-B6A60B726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1551884"/>
            <a:ext cx="7601945" cy="1258304"/>
          </a:xfrm>
          <a:prstGeom prst="rect">
            <a:avLst/>
          </a:prstGeom>
        </p:spPr>
      </p:pic>
      <p:pic>
        <p:nvPicPr>
          <p:cNvPr id="8" name="Picture 7" descr="An image of a bar model made in Desmos. The bar model is formed by four blue bars lined up end to end, with a smaller green bar attached to the end. The blue bars are labelled with the letter 'w' and the green bar is labelled with the number '6', but is not shaded inside. There is then a long red bar aligned to these original bars, labelled with the number '66-60=6', with an unshaded red bar at the end, the same length as the 6 from the top row. ">
            <a:extLst>
              <a:ext uri="{FF2B5EF4-FFF2-40B4-BE49-F238E27FC236}">
                <a16:creationId xmlns:a16="http://schemas.microsoft.com/office/drawing/2014/main" id="{096CBA4A-AC22-11A8-F396-8C8455743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00" y="3160789"/>
            <a:ext cx="7601945" cy="1286826"/>
          </a:xfrm>
          <a:prstGeom prst="rect">
            <a:avLst/>
          </a:prstGeom>
        </p:spPr>
      </p:pic>
      <p:pic>
        <p:nvPicPr>
          <p:cNvPr id="11" name="Picture 10" descr="An image of a bar model made in Desmos. The bar model is formed by four blue bars lined up end to end, with a smaller green bar attached to the end. The blue bars are labelled with 'w=15' and the green bar is labelled with the number '6', but is not shaded inside. There is then a long red bar aligned to these original bars, labelled with the number '60 divided by 4', with an unshaded red bar at the end, the same length as the 6 from the top row. ">
            <a:extLst>
              <a:ext uri="{FF2B5EF4-FFF2-40B4-BE49-F238E27FC236}">
                <a16:creationId xmlns:a16="http://schemas.microsoft.com/office/drawing/2014/main" id="{63958B9A-3E70-6A51-2E51-D51EF800DC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00" y="4798216"/>
            <a:ext cx="7637590" cy="1285387"/>
          </a:xfrm>
          <a:prstGeom prst="rect">
            <a:avLst/>
          </a:prstGeom>
        </p:spPr>
      </p:pic>
      <p:sp>
        <p:nvSpPr>
          <p:cNvPr id="4" name="TextBox 3">
            <a:extLst>
              <a:ext uri="{FF2B5EF4-FFF2-40B4-BE49-F238E27FC236}">
                <a16:creationId xmlns:a16="http://schemas.microsoft.com/office/drawing/2014/main" id="{61FDB630-B934-94CD-301A-AF64AC856150}"/>
              </a:ext>
            </a:extLst>
          </p:cNvPr>
          <p:cNvSpPr txBox="1"/>
          <p:nvPr/>
        </p:nvSpPr>
        <p:spPr>
          <a:xfrm>
            <a:off x="360000" y="6342953"/>
            <a:ext cx="7437446" cy="246221"/>
          </a:xfrm>
          <a:prstGeom prst="rect">
            <a:avLst/>
          </a:prstGeom>
          <a:noFill/>
        </p:spPr>
        <p:txBody>
          <a:bodyPr wrap="square">
            <a:spAutoFit/>
          </a:bodyPr>
          <a:lstStyle/>
          <a:p>
            <a:pPr algn="l"/>
            <a:r>
              <a:rPr lang="en-AU" sz="1000" dirty="0">
                <a:effectLst/>
                <a:ea typeface="Calibri" panose="020F0502020204030204" pitchFamily="34" charset="0"/>
              </a:rPr>
              <a:t>Images created using </a:t>
            </a:r>
            <a:r>
              <a:rPr lang="en-AU" sz="1000" u="sng" dirty="0">
                <a:solidFill>
                  <a:srgbClr val="2F5496"/>
                </a:solidFill>
                <a:effectLst/>
                <a:ea typeface="Calibri" panose="020F0502020204030204" pitchFamily="34" charset="0"/>
                <a:hlinkClick r:id="rId6"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7" tooltip="https://www.desmos.com/terms?lang=en"/>
              </a:rPr>
              <a:t>Desmos Terms of Service</a:t>
            </a:r>
            <a:r>
              <a:rPr lang="en-AU" sz="1000" dirty="0">
                <a:effectLst/>
                <a:ea typeface="Calibri" panose="020F0502020204030204" pitchFamily="34" charset="0"/>
              </a:rPr>
              <a:t>.</a:t>
            </a:r>
            <a:endParaRPr lang="en-AU" sz="1000" dirty="0"/>
          </a:p>
        </p:txBody>
      </p:sp>
      <p:sp>
        <p:nvSpPr>
          <p:cNvPr id="2" name="Slide Number Placeholder 1">
            <a:extLst>
              <a:ext uri="{FF2B5EF4-FFF2-40B4-BE49-F238E27FC236}">
                <a16:creationId xmlns:a16="http://schemas.microsoft.com/office/drawing/2014/main" id="{377AB79C-FD33-1B0E-CF23-F852ED8ACA1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328287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960</Words>
  <Application>Microsoft Office PowerPoint</Application>
  <PresentationFormat>Widescreen</PresentationFormat>
  <Paragraphs>150</Paragraphs>
  <Slides>18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Cambria Math</vt:lpstr>
      <vt:lpstr>Arial</vt:lpstr>
      <vt:lpstr>Public Sans Light</vt:lpstr>
      <vt:lpstr>Calibri</vt:lpstr>
      <vt:lpstr>Public Sans</vt:lpstr>
      <vt:lpstr>Times New Roman</vt:lpstr>
      <vt:lpstr>Open Sans</vt:lpstr>
      <vt:lpstr>1_NSWG Corporate</vt:lpstr>
      <vt:lpstr>Uncovering shape secrets</vt:lpstr>
      <vt:lpstr>Launch</vt:lpstr>
      <vt:lpstr>Explore (1 of 7)</vt:lpstr>
      <vt:lpstr>Explore (2 of 7)</vt:lpstr>
      <vt:lpstr>Explore (3 of 7)</vt:lpstr>
      <vt:lpstr>Explore (4 of 7)</vt:lpstr>
      <vt:lpstr>Explore (5 of 7)</vt:lpstr>
      <vt:lpstr>Explore (6 of 7)</vt:lpstr>
      <vt:lpstr>Explore (7 of 7)</vt:lpstr>
      <vt:lpstr>Summarise (1 of 8)</vt:lpstr>
      <vt:lpstr>Summarise (2 of 8)</vt:lpstr>
      <vt:lpstr>Summarise (3 of 8)</vt:lpstr>
      <vt:lpstr>Summarise (4 of 8)</vt:lpstr>
      <vt:lpstr>Summarise (5 of 8) </vt:lpstr>
      <vt:lpstr>Summarise (6 of 8) </vt:lpstr>
      <vt:lpstr>Summarise (7 of 8) </vt:lpstr>
      <vt:lpstr>Summarise (8 of 8) </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Uncovering shape secrets</dc:title>
  <dc:creator>NSW Department of Education</dc:creator>
  <dcterms:created xsi:type="dcterms:W3CDTF">2024-03-21T03:45:47Z</dcterms:created>
  <dcterms:modified xsi:type="dcterms:W3CDTF">2024-03-21T03:46:07Z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2024-03-21T03:46:05Z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07f05628-7677-4dea-b550-cfc7e403a8e6</vt:lpwstr>
  </property>
  <property fmtid="{D5CDD505-2E9C-101B-9397-08002B2CF9AE}" pid="8" name="MSIP_Label_b603dfd7-d93a-4381-a340-2995d8282205_ContentBits">
    <vt:lpwstr>0</vt:lpwstr>
  </property>
</Properties>
</file>