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6"/>
  </p:notesMasterIdLst>
  <p:handoutMasterIdLst>
    <p:handoutMasterId r:id="rId7"/>
  </p:handoutMasterIdLst>
  <p:sldIdLst>
    <p:sldId id="258" r:id="rId2"/>
    <p:sldId id="288" r:id="rId3"/>
    <p:sldId id="289" r:id="rId4"/>
    <p:sldId id="290" r:id="rId5"/>
  </p:sldIdLst>
  <p:sldSz cx="12192000" cy="6858000"/>
  <p:notesSz cx="6858000" cy="9144000"/>
  <p:embeddedFontLst>
    <p:embeddedFont>
      <p:font typeface="Open Sans" panose="020B0606030504020204" pitchFamily="34" charset="0"/>
      <p:regular r:id="rId8"/>
      <p:bold r:id="rId9"/>
      <p:italic r:id="rId10"/>
      <p:boldItalic r:id="rId11"/>
    </p:embeddedFon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7" autoAdjust="0"/>
  </p:normalViewPr>
  <p:slideViewPr>
    <p:cSldViewPr snapToGrid="0">
      <p:cViewPr varScale="1">
        <p:scale>
          <a:sx n="76" d="100"/>
          <a:sy n="76" d="100"/>
        </p:scale>
        <p:origin x="129"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6346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28328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341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348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7533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8776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99638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0544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8615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3977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76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4043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2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736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7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52466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108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017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0248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747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83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8831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145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261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182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865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79831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05284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1824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93551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6000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3236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903174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Perimeter pals</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(1 of 2)</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Bar model</a:t>
            </a:r>
          </a:p>
        </p:txBody>
      </p:sp>
      <p:sp>
        <p:nvSpPr>
          <p:cNvPr id="7" name="Content Placeholder 6">
            <a:extLst>
              <a:ext uri="{FF2B5EF4-FFF2-40B4-BE49-F238E27FC236}">
                <a16:creationId xmlns:a16="http://schemas.microsoft.com/office/drawing/2014/main" id="{F1013012-AEBA-5764-0DE1-3C161DBF03AA}"/>
              </a:ext>
            </a:extLst>
          </p:cNvPr>
          <p:cNvSpPr>
            <a:spLocks noGrp="1"/>
          </p:cNvSpPr>
          <p:nvPr>
            <p:ph idx="1"/>
          </p:nvPr>
        </p:nvSpPr>
        <p:spPr>
          <a:xfrm>
            <a:off x="360000" y="1620000"/>
            <a:ext cx="11484000" cy="545601"/>
          </a:xfrm>
        </p:spPr>
        <p:txBody>
          <a:bodyPr/>
          <a:lstStyle/>
          <a:p>
            <a:r>
              <a:rPr lang="en-AU" sz="2000" dirty="0"/>
              <a:t>Derek created the following bar model for the problem. Can you redraw it and make it simpler?</a:t>
            </a:r>
          </a:p>
        </p:txBody>
      </p:sp>
      <p:pic>
        <p:nvPicPr>
          <p:cNvPr id="3" name="Picture 2" descr="A rectangle with dimensions 6m and x, that shares one side of length x with a isosceles triangle with two other sides of 7.5m">
            <a:extLst>
              <a:ext uri="{FF2B5EF4-FFF2-40B4-BE49-F238E27FC236}">
                <a16:creationId xmlns:a16="http://schemas.microsoft.com/office/drawing/2014/main" id="{87B4F81E-8B68-5C13-0F89-F38AE71B01B5}"/>
              </a:ext>
            </a:extLst>
          </p:cNvPr>
          <p:cNvPicPr>
            <a:picLocks noChangeAspect="1"/>
          </p:cNvPicPr>
          <p:nvPr/>
        </p:nvPicPr>
        <p:blipFill>
          <a:blip r:embed="rId3"/>
          <a:stretch>
            <a:fillRect/>
          </a:stretch>
        </p:blipFill>
        <p:spPr>
          <a:xfrm>
            <a:off x="3319637" y="2325288"/>
            <a:ext cx="6116320" cy="1812925"/>
          </a:xfrm>
          <a:prstGeom prst="rect">
            <a:avLst/>
          </a:prstGeom>
        </p:spPr>
      </p:pic>
      <p:pic>
        <p:nvPicPr>
          <p:cNvPr id="22" name="Picture 21" descr="bar model showing the top bar consisting of x+6+x+6 and the bottom bar 7.5+7.5+x">
            <a:extLst>
              <a:ext uri="{FF2B5EF4-FFF2-40B4-BE49-F238E27FC236}">
                <a16:creationId xmlns:a16="http://schemas.microsoft.com/office/drawing/2014/main" id="{35CD7302-20E2-1AB0-9BEA-0C396AEE3C99}"/>
              </a:ext>
            </a:extLst>
          </p:cNvPr>
          <p:cNvPicPr>
            <a:picLocks noChangeAspect="1"/>
          </p:cNvPicPr>
          <p:nvPr/>
        </p:nvPicPr>
        <p:blipFill>
          <a:blip r:embed="rId4"/>
          <a:stretch>
            <a:fillRect/>
          </a:stretch>
        </p:blipFill>
        <p:spPr>
          <a:xfrm>
            <a:off x="1899849" y="4297900"/>
            <a:ext cx="8392302" cy="1822100"/>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40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(2 of 2)</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Solved bar model</a:t>
            </a:r>
          </a:p>
        </p:txBody>
      </p:sp>
      <p:pic>
        <p:nvPicPr>
          <p:cNvPr id="48" name="Picture 47" descr="Bar model of 2x+12=x+15 being solved, showing the next line x+12=15, and then x=3">
            <a:extLst>
              <a:ext uri="{FF2B5EF4-FFF2-40B4-BE49-F238E27FC236}">
                <a16:creationId xmlns:a16="http://schemas.microsoft.com/office/drawing/2014/main" id="{D438F8DF-1A26-806E-AE87-5563A1CF9B76}"/>
              </a:ext>
            </a:extLst>
          </p:cNvPr>
          <p:cNvPicPr>
            <a:picLocks noChangeAspect="1"/>
          </p:cNvPicPr>
          <p:nvPr/>
        </p:nvPicPr>
        <p:blipFill>
          <a:blip r:embed="rId3"/>
          <a:stretch>
            <a:fillRect/>
          </a:stretch>
        </p:blipFill>
        <p:spPr>
          <a:xfrm>
            <a:off x="551561" y="1805669"/>
            <a:ext cx="5306616" cy="4076334"/>
          </a:xfrm>
          <a:prstGeom prst="rect">
            <a:avLst/>
          </a:prstGeom>
        </p:spPr>
      </p:pic>
      <p:pic>
        <p:nvPicPr>
          <p:cNvPr id="50" name="Picture 49" descr="Bar model of 2x+12=x+15 being solved, showing the next line 2x=x+3, and then x=3">
            <a:extLst>
              <a:ext uri="{FF2B5EF4-FFF2-40B4-BE49-F238E27FC236}">
                <a16:creationId xmlns:a16="http://schemas.microsoft.com/office/drawing/2014/main" id="{82ACF5FE-A2F3-9D03-A20C-D2FB926A00D6}"/>
              </a:ext>
            </a:extLst>
          </p:cNvPr>
          <p:cNvPicPr>
            <a:picLocks noChangeAspect="1"/>
          </p:cNvPicPr>
          <p:nvPr/>
        </p:nvPicPr>
        <p:blipFill>
          <a:blip r:embed="rId4"/>
          <a:stretch>
            <a:fillRect/>
          </a:stretch>
        </p:blipFill>
        <p:spPr>
          <a:xfrm>
            <a:off x="6433896" y="1805669"/>
            <a:ext cx="5410104" cy="4076334"/>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6716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B8486-385F-4C13-F2F0-E89941C9EBC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0F5EBCBA-C315-75C9-2C4F-B2DE96354C35}"/>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940BD0BB-F78F-C4C1-BFDD-680FAE6E3D2B}"/>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86344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Words>
  <Application>Microsoft Office PowerPoint</Application>
  <PresentationFormat>Widescreen</PresentationFormat>
  <Paragraphs>23</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Public Sans Light</vt:lpstr>
      <vt:lpstr>Open Sans</vt:lpstr>
      <vt:lpstr>Times New Roman</vt:lpstr>
      <vt:lpstr>Public Sans</vt:lpstr>
      <vt:lpstr>1_NSWG Corporate</vt:lpstr>
      <vt:lpstr>Perimeter pals</vt:lpstr>
      <vt:lpstr>Explore (1 of 2)</vt:lpstr>
      <vt:lpstr>Explore (2 of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Perimeter pals</dc:title>
  <dc:creator>NSW Department of Education</dc:creator>
  <dcterms:created xsi:type="dcterms:W3CDTF">2024-03-21T03:46:40Z</dcterms:created>
  <dcterms:modified xsi:type="dcterms:W3CDTF">2024-03-21T03:46:56Z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2024-03-21T03:46:55Z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7a6a195c-c958-4593-bf2d-8d7bb1f7ea89</vt:lpwstr>
  </property>
  <property fmtid="{D5CDD505-2E9C-101B-9397-08002B2CF9AE}" pid="8" name="MSIP_Label_b603dfd7-d93a-4381-a340-2995d8282205_ContentBits">
    <vt:lpwstr>0</vt:lpwstr>
  </property>
</Properties>
</file>