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15" r:id="rId1"/>
  </p:sldMasterIdLst>
  <p:notesMasterIdLst>
    <p:notesMasterId r:id="rId18"/>
  </p:notesMasterIdLst>
  <p:handoutMasterIdLst>
    <p:handoutMasterId r:id="rId19"/>
  </p:handoutMasterIdLst>
  <p:sldIdLst>
    <p:sldId id="258" r:id="rId2"/>
    <p:sldId id="306" r:id="rId3"/>
    <p:sldId id="278" r:id="rId4"/>
    <p:sldId id="279" r:id="rId5"/>
    <p:sldId id="307" r:id="rId6"/>
    <p:sldId id="284" r:id="rId7"/>
    <p:sldId id="287" r:id="rId8"/>
    <p:sldId id="302" r:id="rId9"/>
    <p:sldId id="291" r:id="rId10"/>
    <p:sldId id="292" r:id="rId11"/>
    <p:sldId id="293" r:id="rId12"/>
    <p:sldId id="303" r:id="rId13"/>
    <p:sldId id="309" r:id="rId14"/>
    <p:sldId id="296" r:id="rId15"/>
    <p:sldId id="297" r:id="rId16"/>
    <p:sldId id="310" r:id="rId17"/>
  </p:sldIdLst>
  <p:sldSz cx="12192000" cy="6858000"/>
  <p:notesSz cx="6858000" cy="9144000"/>
  <p:embeddedFontLst>
    <p:embeddedFont>
      <p:font typeface="Cambria Math" panose="02040503050406030204" pitchFamily="18" charset="0"/>
      <p:regular r:id="rId20"/>
    </p:embeddedFont>
    <p:embeddedFont>
      <p:font typeface="Public Sans" pitchFamily="2" charset="0"/>
      <p:regular r:id="rId21"/>
      <p:bold r:id="rId22"/>
      <p:italic r:id="rId23"/>
      <p:boldItalic r:id="rId24"/>
    </p:embeddedFont>
    <p:embeddedFont>
      <p:font typeface="Public Sans Light" pitchFamily="2" charset="0"/>
      <p:regular r:id="rId25"/>
      <p:italic r:id="rId26"/>
    </p:embeddedFont>
    <p:embeddedFont>
      <p:font typeface="Public Sans SemiBold" pitchFamily="2" charset="0"/>
      <p:regular r:id="rId27"/>
      <p:bold r:id="rId28"/>
      <p:italic r:id="rId29"/>
      <p:boldItalic r:id="rId30"/>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94" userDrawn="1">
          <p15:clr>
            <a:srgbClr val="A4A3A4"/>
          </p15:clr>
        </p15:guide>
        <p15:guide id="2" pos="23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B3DB"/>
    <a:srgbClr val="E4C9FF"/>
    <a:srgbClr val="146CFD"/>
    <a:srgbClr val="0070C0"/>
    <a:srgbClr val="CBEDFD"/>
    <a:srgbClr val="00296C"/>
    <a:srgbClr val="002664"/>
    <a:srgbClr val="0046B8"/>
    <a:srgbClr val="FFFFFF"/>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318C14-B922-4BDD-B55F-6BFBDE3CA3C2}" v="20" dt="2024-03-15T01:00:26.709"/>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29" autoAdjust="0"/>
    <p:restoredTop sz="85526" autoAdjust="0"/>
  </p:normalViewPr>
  <p:slideViewPr>
    <p:cSldViewPr snapToGrid="0">
      <p:cViewPr varScale="1">
        <p:scale>
          <a:sx n="80" d="100"/>
          <a:sy n="80" d="100"/>
        </p:scale>
        <p:origin x="645" y="60"/>
      </p:cViewPr>
      <p:guideLst>
        <p:guide orient="horz" pos="1094"/>
        <p:guide pos="234"/>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microsoft.com/office/2018/10/relationships/authors" Target="authors.xml"/><Relationship Id="rId10" Type="http://schemas.openxmlformats.org/officeDocument/2006/relationships/slide" Target="slides/slide9.xml"/><Relationship Id="rId19" Type="http://schemas.openxmlformats.org/officeDocument/2006/relationships/handoutMaster" Target="handoutMasters/handoutMaster1.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microsoft.com/office/2015/10/relationships/revisionInfo" Target="revisionInfo.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21/03/2024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21/03/2024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1293962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1639112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27419395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GB"/>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419904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GB"/>
              <a:t>Click to edit Master title style</a:t>
            </a:r>
            <a:endParaRPr lang="en-US"/>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GB"/>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GB"/>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594032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2894197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1535741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4055720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GB"/>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20445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GB"/>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GB"/>
              <a:t>Click icon to add picture</a:t>
            </a:r>
            <a:endParaRPr lang="en-AU" dirty="0"/>
          </a:p>
        </p:txBody>
      </p:sp>
    </p:spTree>
    <p:extLst>
      <p:ext uri="{BB962C8B-B14F-4D97-AF65-F5344CB8AC3E}">
        <p14:creationId xmlns:p14="http://schemas.microsoft.com/office/powerpoint/2010/main" val="4037841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GB"/>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2112109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GB"/>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73659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8037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GB"/>
              <a:t>Click to edit Master title style</a:t>
            </a:r>
            <a:endParaRPr lang="en-US"/>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71911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GB"/>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913573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GB"/>
              <a:t>Click to edit Master title style</a:t>
            </a:r>
            <a:endParaRPr lang="en-US"/>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38256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GB"/>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2191003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GB"/>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254090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GB"/>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GB"/>
              <a:t>Click icon to add picture</a:t>
            </a:r>
            <a:endParaRPr lang="en-AU"/>
          </a:p>
        </p:txBody>
      </p:sp>
    </p:spTree>
    <p:extLst>
      <p:ext uri="{BB962C8B-B14F-4D97-AF65-F5344CB8AC3E}">
        <p14:creationId xmlns:p14="http://schemas.microsoft.com/office/powerpoint/2010/main" val="2445104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GB"/>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GB"/>
              <a:t>Click icon to add picture</a:t>
            </a:r>
            <a:endParaRPr lang="en-AU"/>
          </a:p>
        </p:txBody>
      </p:sp>
    </p:spTree>
    <p:extLst>
      <p:ext uri="{BB962C8B-B14F-4D97-AF65-F5344CB8AC3E}">
        <p14:creationId xmlns:p14="http://schemas.microsoft.com/office/powerpoint/2010/main" val="234846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GB"/>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GB"/>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423134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GB"/>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786124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GB"/>
              <a:t>Click to edit Master title style</a:t>
            </a:r>
            <a:endParaRPr lang="en-US"/>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32314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986779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A7341D2-D7FB-49F2-D4C1-4C16690EE383}"/>
              </a:ext>
            </a:extLst>
          </p:cNvPr>
          <p:cNvSpPr/>
          <p:nvPr userDrawn="1"/>
        </p:nvSpPr>
        <p:spPr>
          <a:xfrm>
            <a:off x="0" y="0"/>
            <a:ext cx="12192000"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80708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GB"/>
              <a:t>Click to edit Master title style</a:t>
            </a:r>
            <a:endParaRPr lang="en-US"/>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GB"/>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4013542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D954CFE-65BA-967F-AC64-067EBC7C52B3}"/>
              </a:ext>
            </a:extLst>
          </p:cNvPr>
          <p:cNvSpPr/>
          <p:nvPr userDrawn="1"/>
        </p:nvSpPr>
        <p:spPr>
          <a:xfrm>
            <a:off x="0" y="0"/>
            <a:ext cx="121920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506830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a:t>Click icon to add picture</a:t>
            </a:r>
            <a:endParaRPr lang="en-AU"/>
          </a:p>
        </p:txBody>
      </p:sp>
    </p:spTree>
    <p:extLst>
      <p:ext uri="{BB962C8B-B14F-4D97-AF65-F5344CB8AC3E}">
        <p14:creationId xmlns:p14="http://schemas.microsoft.com/office/powerpoint/2010/main" val="374032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134"/>
          <a:stretch/>
        </p:blipFill>
        <p:spPr>
          <a:xfrm>
            <a:off x="6134780" y="359998"/>
            <a:ext cx="661191" cy="723198"/>
          </a:xfrm>
          <a:prstGeom prst="rect">
            <a:avLst/>
          </a:prstGeom>
        </p:spPr>
      </p:pic>
    </p:spTree>
    <p:extLst>
      <p:ext uri="{BB962C8B-B14F-4D97-AF65-F5344CB8AC3E}">
        <p14:creationId xmlns:p14="http://schemas.microsoft.com/office/powerpoint/2010/main" val="3815074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342A06A-79D2-DEE8-0B1E-04AFEE2311EA}"/>
              </a:ext>
            </a:extLst>
          </p:cNvPr>
          <p:cNvSpPr/>
          <p:nvPr userDrawn="1"/>
        </p:nvSpPr>
        <p:spPr>
          <a:xfrm>
            <a:off x="0" y="0"/>
            <a:ext cx="121920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374821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B6C56C-0A5F-2E9F-E48A-61874E759294}"/>
              </a:ext>
            </a:extLst>
          </p:cNvPr>
          <p:cNvSpPr/>
          <p:nvPr userDrawn="1"/>
        </p:nvSpPr>
        <p:spPr>
          <a:xfrm>
            <a:off x="0" y="0"/>
            <a:ext cx="12192000"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dirty="0"/>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descr="NSW Government logo">
            <a:extLst>
              <a:ext uri="{FF2B5EF4-FFF2-40B4-BE49-F238E27FC236}">
                <a16:creationId xmlns:a16="http://schemas.microsoft.com/office/drawing/2014/main" id="{688D4BAC-6C74-9948-E819-17A5A4672A6A}"/>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214000" y="360321"/>
            <a:ext cx="630000" cy="684882"/>
          </a:xfrm>
          <a:prstGeom prst="rect">
            <a:avLst/>
          </a:prstGeom>
        </p:spPr>
      </p:pic>
    </p:spTree>
    <p:extLst>
      <p:ext uri="{BB962C8B-B14F-4D97-AF65-F5344CB8AC3E}">
        <p14:creationId xmlns:p14="http://schemas.microsoft.com/office/powerpoint/2010/main" val="3192537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73A9148-47F4-0FBA-9119-E84CBACF8356}"/>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GB"/>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291499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721E9A9-AAB4-EDB9-3A3F-AA75A029082C}"/>
              </a:ext>
            </a:extLst>
          </p:cNvPr>
          <p:cNvSpPr/>
          <p:nvPr userDrawn="1"/>
        </p:nvSpPr>
        <p:spPr>
          <a:xfrm>
            <a:off x="0" y="0"/>
            <a:ext cx="12192000"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GB"/>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134"/>
          <a:stretch/>
        </p:blipFill>
        <p:spPr>
          <a:xfrm>
            <a:off x="6134780" y="359998"/>
            <a:ext cx="661191" cy="723198"/>
          </a:xfrm>
          <a:prstGeom prst="rect">
            <a:avLst/>
          </a:prstGeom>
        </p:spPr>
      </p:pic>
    </p:spTree>
    <p:extLst>
      <p:ext uri="{BB962C8B-B14F-4D97-AF65-F5344CB8AC3E}">
        <p14:creationId xmlns:p14="http://schemas.microsoft.com/office/powerpoint/2010/main" val="380720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a:t>Click to edit Master title style</a:t>
            </a:r>
            <a:endParaRPr lang="en-US"/>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2" cstate="screen">
            <a:extLst>
              <a:ext uri="{28A0092B-C50C-407E-A947-70E740481C1C}">
                <a14:useLocalDpi xmlns:a14="http://schemas.microsoft.com/office/drawing/2010/main" val="0"/>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3827172074"/>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 id="2147483735" r:id="rId20"/>
    <p:sldLayoutId id="2147483736" r:id="rId21"/>
    <p:sldLayoutId id="2147483737" r:id="rId22"/>
    <p:sldLayoutId id="2147483738" r:id="rId23"/>
    <p:sldLayoutId id="2147483739" r:id="rId24"/>
    <p:sldLayoutId id="2147483740" r:id="rId25"/>
    <p:sldLayoutId id="2147483741" r:id="rId26"/>
    <p:sldLayoutId id="2147483742" r:id="rId27"/>
    <p:sldLayoutId id="2147483743" r:id="rId28"/>
    <p:sldLayoutId id="2147483744" r:id="rId29"/>
    <p:sldLayoutId id="2147483745"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14.png"/><Relationship Id="rId1" Type="http://schemas.openxmlformats.org/officeDocument/2006/relationships/slideLayout" Target="../slideLayouts/slideLayout26.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0.png"/><Relationship Id="rId7" Type="http://schemas.openxmlformats.org/officeDocument/2006/relationships/image" Target="../media/image140.png"/><Relationship Id="rId2" Type="http://schemas.openxmlformats.org/officeDocument/2006/relationships/image" Target="../media/image191.png"/><Relationship Id="rId1" Type="http://schemas.openxmlformats.org/officeDocument/2006/relationships/slideLayout" Target="../slideLayouts/slideLayout26.xml"/><Relationship Id="rId6" Type="http://schemas.openxmlformats.org/officeDocument/2006/relationships/image" Target="../media/image130.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2" Type="http://schemas.openxmlformats.org/officeDocument/2006/relationships/image" Target="../media/image191.png"/><Relationship Id="rId1" Type="http://schemas.openxmlformats.org/officeDocument/2006/relationships/slideLayout" Target="../slideLayouts/slideLayout26.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1.png"/><Relationship Id="rId9"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5.png"/><Relationship Id="rId1" Type="http://schemas.openxmlformats.org/officeDocument/2006/relationships/slideLayout" Target="../slideLayouts/slideLayout26.xml"/><Relationship Id="rId5" Type="http://schemas.openxmlformats.org/officeDocument/2006/relationships/image" Target="../media/image200.png"/><Relationship Id="rId4" Type="http://schemas.openxmlformats.org/officeDocument/2006/relationships/image" Target="../media/image190.png"/></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7" Type="http://schemas.openxmlformats.org/officeDocument/2006/relationships/image" Target="../media/image200.png"/><Relationship Id="rId2" Type="http://schemas.openxmlformats.org/officeDocument/2006/relationships/image" Target="../media/image26.png"/><Relationship Id="rId1" Type="http://schemas.openxmlformats.org/officeDocument/2006/relationships/slideLayout" Target="../slideLayouts/slideLayout26.xml"/><Relationship Id="rId6" Type="http://schemas.openxmlformats.org/officeDocument/2006/relationships/image" Target="../media/image190.png"/><Relationship Id="rId5" Type="http://schemas.openxmlformats.org/officeDocument/2006/relationships/image" Target="../media/image14.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6.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26.xml"/><Relationship Id="rId5" Type="http://schemas.openxmlformats.org/officeDocument/2006/relationships/image" Target="../media/image16.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BA3B2A6-BFB1-7E9F-3A9E-A94F7B3F2DD2}"/>
              </a:ext>
            </a:extLst>
          </p:cNvPr>
          <p:cNvSpPr>
            <a:spLocks noGrp="1"/>
          </p:cNvSpPr>
          <p:nvPr>
            <p:ph type="ctrTitle"/>
          </p:nvPr>
        </p:nvSpPr>
        <p:spPr/>
        <p:txBody>
          <a:bodyPr/>
          <a:lstStyle/>
          <a:p>
            <a:r>
              <a:rPr lang="en-AU" dirty="0"/>
              <a:t>Which way is up?</a:t>
            </a:r>
          </a:p>
        </p:txBody>
      </p:sp>
      <p:sp>
        <p:nvSpPr>
          <p:cNvPr id="14" name="Text Placeholder 13">
            <a:extLst>
              <a:ext uri="{FF2B5EF4-FFF2-40B4-BE49-F238E27FC236}">
                <a16:creationId xmlns:a16="http://schemas.microsoft.com/office/drawing/2014/main" id="{280F012C-82F8-CD73-FF8D-288DD577190D}"/>
              </a:ext>
            </a:extLst>
          </p:cNvPr>
          <p:cNvSpPr>
            <a:spLocks noGrp="1"/>
          </p:cNvSpPr>
          <p:nvPr>
            <p:ph type="body" sz="quarter" idx="12"/>
          </p:nvPr>
        </p:nvSpPr>
        <p:spPr/>
        <p:txBody>
          <a:bodyPr/>
          <a:lstStyle/>
          <a:p>
            <a:r>
              <a:rPr lang="en-AU" sz="2000" dirty="0"/>
              <a:t>Explicit teaching</a:t>
            </a:r>
          </a:p>
        </p:txBody>
      </p:sp>
      <p:sp>
        <p:nvSpPr>
          <p:cNvPr id="7" name="Footer Placeholder 6">
            <a:extLst>
              <a:ext uri="{FF2B5EF4-FFF2-40B4-BE49-F238E27FC236}">
                <a16:creationId xmlns:a16="http://schemas.microsoft.com/office/drawing/2014/main" id="{7D52552D-EFFA-5A9C-656E-67E0E798CF6A}"/>
              </a:ext>
            </a:extLst>
          </p:cNvPr>
          <p:cNvSpPr>
            <a:spLocks noGrp="1"/>
          </p:cNvSpPr>
          <p:nvPr>
            <p:ph type="ftr" sz="quarter" idx="3"/>
          </p:nvPr>
        </p:nvSpPr>
        <p:spPr/>
        <p:txBody>
          <a:bodyPr/>
          <a:lstStyle/>
          <a:p>
            <a:r>
              <a:rPr lang="en-US" dirty="0">
                <a:latin typeface="+mn-lt"/>
              </a:rPr>
              <a:t>NSW Department of Education</a:t>
            </a:r>
            <a:endParaRPr lang="en-AU" dirty="0">
              <a:latin typeface="+mn-lt"/>
            </a:endParaRPr>
          </a:p>
        </p:txBody>
      </p:sp>
    </p:spTree>
    <p:extLst>
      <p:ext uri="{BB962C8B-B14F-4D97-AF65-F5344CB8AC3E}">
        <p14:creationId xmlns:p14="http://schemas.microsoft.com/office/powerpoint/2010/main" val="34298131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9A1A2B-E3BE-BC60-3B44-16A63B9F69FE}"/>
              </a:ext>
            </a:extLst>
          </p:cNvPr>
          <p:cNvSpPr>
            <a:spLocks noGrp="1"/>
          </p:cNvSpPr>
          <p:nvPr>
            <p:ph type="title"/>
          </p:nvPr>
        </p:nvSpPr>
        <p:spPr/>
        <p:txBody>
          <a:bodyPr/>
          <a:lstStyle/>
          <a:p>
            <a:r>
              <a:rPr lang="en-AU" dirty="0"/>
              <a:t>Using the formula (3 of 8)</a:t>
            </a:r>
          </a:p>
        </p:txBody>
      </p:sp>
      <p:sp>
        <p:nvSpPr>
          <p:cNvPr id="5" name="Text Placeholder 4">
            <a:extLst>
              <a:ext uri="{FF2B5EF4-FFF2-40B4-BE49-F238E27FC236}">
                <a16:creationId xmlns:a16="http://schemas.microsoft.com/office/drawing/2014/main" id="{2F1465B7-54B4-4809-48A9-D8520CBB581A}"/>
              </a:ext>
            </a:extLst>
          </p:cNvPr>
          <p:cNvSpPr>
            <a:spLocks noGrp="1"/>
          </p:cNvSpPr>
          <p:nvPr>
            <p:ph type="body" sz="quarter" idx="18"/>
          </p:nvPr>
        </p:nvSpPr>
        <p:spPr/>
        <p:txBody>
          <a:bodyPr/>
          <a:lstStyle/>
          <a:p>
            <a:r>
              <a:rPr lang="en-AU" dirty="0"/>
              <a:t>Your turn – question 1</a:t>
            </a:r>
          </a:p>
        </p:txBody>
      </p:sp>
      <p:sp>
        <p:nvSpPr>
          <p:cNvPr id="2" name="Content Placeholder 1">
            <a:extLst>
              <a:ext uri="{FF2B5EF4-FFF2-40B4-BE49-F238E27FC236}">
                <a16:creationId xmlns:a16="http://schemas.microsoft.com/office/drawing/2014/main" id="{8C2A396F-FBEB-821B-BEE3-A64CC83AA529}"/>
              </a:ext>
            </a:extLst>
          </p:cNvPr>
          <p:cNvSpPr>
            <a:spLocks noGrp="1"/>
          </p:cNvSpPr>
          <p:nvPr>
            <p:ph idx="4294967295"/>
          </p:nvPr>
        </p:nvSpPr>
        <p:spPr>
          <a:xfrm>
            <a:off x="383507" y="1619250"/>
            <a:ext cx="11483975" cy="411163"/>
          </a:xfrm>
        </p:spPr>
        <p:txBody>
          <a:bodyPr/>
          <a:lstStyle/>
          <a:p>
            <a:r>
              <a:rPr lang="en-AU" sz="1800" dirty="0"/>
              <a:t>Calculate the area of the following rectangle.</a:t>
            </a:r>
          </a:p>
        </p:txBody>
      </p:sp>
      <p:grpSp>
        <p:nvGrpSpPr>
          <p:cNvPr id="6" name="Group 5" descr="Rectangle 10m x 21m">
            <a:extLst>
              <a:ext uri="{FF2B5EF4-FFF2-40B4-BE49-F238E27FC236}">
                <a16:creationId xmlns:a16="http://schemas.microsoft.com/office/drawing/2014/main" id="{00AA54CF-9ADF-2C87-F61B-C4F4D171A306}"/>
              </a:ext>
            </a:extLst>
          </p:cNvPr>
          <p:cNvGrpSpPr/>
          <p:nvPr/>
        </p:nvGrpSpPr>
        <p:grpSpPr>
          <a:xfrm>
            <a:off x="383507" y="2395190"/>
            <a:ext cx="2393113" cy="1167402"/>
            <a:chOff x="383507" y="2395190"/>
            <a:chExt cx="2393113" cy="1167402"/>
          </a:xfrm>
        </p:grpSpPr>
        <p:pic>
          <p:nvPicPr>
            <p:cNvPr id="7" name="Picture 6">
              <a:extLst>
                <a:ext uri="{FF2B5EF4-FFF2-40B4-BE49-F238E27FC236}">
                  <a16:creationId xmlns:a16="http://schemas.microsoft.com/office/drawing/2014/main" id="{38126697-4D88-9EC0-8EE9-F1D7014F88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409783" y="1961802"/>
              <a:ext cx="933450" cy="1800225"/>
            </a:xfrm>
            <a:prstGeom prst="rect">
              <a:avLst/>
            </a:prstGeom>
          </p:spPr>
        </p:pic>
        <p:sp>
          <p:nvSpPr>
            <p:cNvPr id="8" name="TextBox 7">
              <a:extLst>
                <a:ext uri="{FF2B5EF4-FFF2-40B4-BE49-F238E27FC236}">
                  <a16:creationId xmlns:a16="http://schemas.microsoft.com/office/drawing/2014/main" id="{DE84E063-9A4B-695D-B520-67BB9E8C2838}"/>
                </a:ext>
              </a:extLst>
            </p:cNvPr>
            <p:cNvSpPr txBox="1"/>
            <p:nvPr/>
          </p:nvSpPr>
          <p:spPr>
            <a:xfrm>
              <a:off x="383507" y="2690903"/>
              <a:ext cx="736170" cy="233952"/>
            </a:xfrm>
            <a:prstGeom prst="rect">
              <a:avLst/>
            </a:prstGeom>
            <a:noFill/>
          </p:spPr>
          <p:txBody>
            <a:bodyPr wrap="square" lIns="0" tIns="0" rIns="0" bIns="0" rtlCol="0">
              <a:noAutofit/>
            </a:bodyPr>
            <a:lstStyle/>
            <a:p>
              <a:pPr algn="l"/>
              <a:r>
                <a:rPr lang="en-AU" sz="1800" dirty="0"/>
                <a:t>10 m</a:t>
              </a:r>
            </a:p>
          </p:txBody>
        </p:sp>
        <p:sp>
          <p:nvSpPr>
            <p:cNvPr id="9" name="TextBox 8">
              <a:extLst>
                <a:ext uri="{FF2B5EF4-FFF2-40B4-BE49-F238E27FC236}">
                  <a16:creationId xmlns:a16="http://schemas.microsoft.com/office/drawing/2014/main" id="{F3C4DD2A-3A4B-6717-B374-996564D841DF}"/>
                </a:ext>
              </a:extLst>
            </p:cNvPr>
            <p:cNvSpPr txBox="1"/>
            <p:nvPr/>
          </p:nvSpPr>
          <p:spPr>
            <a:xfrm>
              <a:off x="1636284" y="3328640"/>
              <a:ext cx="736170" cy="233952"/>
            </a:xfrm>
            <a:prstGeom prst="rect">
              <a:avLst/>
            </a:prstGeom>
            <a:noFill/>
          </p:spPr>
          <p:txBody>
            <a:bodyPr wrap="square" lIns="0" tIns="0" rIns="0" bIns="0" rtlCol="0">
              <a:noAutofit/>
            </a:bodyPr>
            <a:lstStyle/>
            <a:p>
              <a:pPr algn="l"/>
              <a:r>
                <a:rPr lang="en-AU" sz="1800" dirty="0"/>
                <a:t>21 m</a:t>
              </a:r>
            </a:p>
          </p:txBody>
        </p:sp>
      </p:grpSp>
      <p:sp>
        <p:nvSpPr>
          <p:cNvPr id="3" name="Slide Number Placeholder 2">
            <a:extLst>
              <a:ext uri="{FF2B5EF4-FFF2-40B4-BE49-F238E27FC236}">
                <a16:creationId xmlns:a16="http://schemas.microsoft.com/office/drawing/2014/main" id="{1969A5BD-CC74-2893-0134-0D32B25B149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10</a:t>
            </a:fld>
            <a:endParaRPr lang="en-AU"/>
          </a:p>
        </p:txBody>
      </p:sp>
    </p:spTree>
    <p:extLst>
      <p:ext uri="{BB962C8B-B14F-4D97-AF65-F5344CB8AC3E}">
        <p14:creationId xmlns:p14="http://schemas.microsoft.com/office/powerpoint/2010/main" val="883998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9A1A2B-E3BE-BC60-3B44-16A63B9F69FE}"/>
              </a:ext>
            </a:extLst>
          </p:cNvPr>
          <p:cNvSpPr>
            <a:spLocks noGrp="1"/>
          </p:cNvSpPr>
          <p:nvPr>
            <p:ph type="title"/>
          </p:nvPr>
        </p:nvSpPr>
        <p:spPr/>
        <p:txBody>
          <a:bodyPr/>
          <a:lstStyle/>
          <a:p>
            <a:r>
              <a:rPr lang="en-AU" dirty="0"/>
              <a:t>Using the formula (4 of 8)</a:t>
            </a:r>
          </a:p>
        </p:txBody>
      </p:sp>
      <p:sp>
        <p:nvSpPr>
          <p:cNvPr id="5" name="Text Placeholder 4">
            <a:extLst>
              <a:ext uri="{FF2B5EF4-FFF2-40B4-BE49-F238E27FC236}">
                <a16:creationId xmlns:a16="http://schemas.microsoft.com/office/drawing/2014/main" id="{2F1465B7-54B4-4809-48A9-D8520CBB581A}"/>
              </a:ext>
            </a:extLst>
          </p:cNvPr>
          <p:cNvSpPr>
            <a:spLocks noGrp="1"/>
          </p:cNvSpPr>
          <p:nvPr>
            <p:ph type="body" sz="quarter" idx="18"/>
          </p:nvPr>
        </p:nvSpPr>
        <p:spPr/>
        <p:txBody>
          <a:bodyPr/>
          <a:lstStyle/>
          <a:p>
            <a:r>
              <a:rPr lang="en-AU" dirty="0"/>
              <a:t>Your turn – solution 1</a:t>
            </a:r>
          </a:p>
        </p:txBody>
      </p:sp>
      <p:sp>
        <p:nvSpPr>
          <p:cNvPr id="12" name="Content Placeholder 1">
            <a:extLst>
              <a:ext uri="{FF2B5EF4-FFF2-40B4-BE49-F238E27FC236}">
                <a16:creationId xmlns:a16="http://schemas.microsoft.com/office/drawing/2014/main" id="{17B9E270-0A68-BAC8-4ADF-FD56638541F9}"/>
              </a:ext>
            </a:extLst>
          </p:cNvPr>
          <p:cNvSpPr txBox="1">
            <a:spLocks/>
          </p:cNvSpPr>
          <p:nvPr/>
        </p:nvSpPr>
        <p:spPr>
          <a:xfrm>
            <a:off x="383507" y="1619250"/>
            <a:ext cx="11483975" cy="411163"/>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a:t>Calculate the area of the following rectangle.</a:t>
            </a:r>
            <a:endParaRPr lang="en-AU" sz="1800" dirty="0"/>
          </a:p>
        </p:txBody>
      </p:sp>
      <p:grpSp>
        <p:nvGrpSpPr>
          <p:cNvPr id="13" name="Group 12" descr="Rectangle 10m x 21m">
            <a:extLst>
              <a:ext uri="{FF2B5EF4-FFF2-40B4-BE49-F238E27FC236}">
                <a16:creationId xmlns:a16="http://schemas.microsoft.com/office/drawing/2014/main" id="{B209DA62-4DE7-C57E-E9AA-44332730AF10}"/>
              </a:ext>
            </a:extLst>
          </p:cNvPr>
          <p:cNvGrpSpPr/>
          <p:nvPr/>
        </p:nvGrpSpPr>
        <p:grpSpPr>
          <a:xfrm>
            <a:off x="383507" y="2395190"/>
            <a:ext cx="2393113" cy="1167402"/>
            <a:chOff x="383507" y="2395190"/>
            <a:chExt cx="2393113" cy="1167402"/>
          </a:xfrm>
        </p:grpSpPr>
        <p:pic>
          <p:nvPicPr>
            <p:cNvPr id="16" name="Picture 15">
              <a:extLst>
                <a:ext uri="{FF2B5EF4-FFF2-40B4-BE49-F238E27FC236}">
                  <a16:creationId xmlns:a16="http://schemas.microsoft.com/office/drawing/2014/main" id="{70F9C11D-C12B-AD12-9966-C552CBCA09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409783" y="1961802"/>
              <a:ext cx="933450" cy="1800225"/>
            </a:xfrm>
            <a:prstGeom prst="rect">
              <a:avLst/>
            </a:prstGeom>
          </p:spPr>
        </p:pic>
        <p:sp>
          <p:nvSpPr>
            <p:cNvPr id="17" name="TextBox 16">
              <a:extLst>
                <a:ext uri="{FF2B5EF4-FFF2-40B4-BE49-F238E27FC236}">
                  <a16:creationId xmlns:a16="http://schemas.microsoft.com/office/drawing/2014/main" id="{F7BCF39D-C9B5-85AC-0225-518708F4D485}"/>
                </a:ext>
              </a:extLst>
            </p:cNvPr>
            <p:cNvSpPr txBox="1"/>
            <p:nvPr/>
          </p:nvSpPr>
          <p:spPr>
            <a:xfrm>
              <a:off x="383507" y="2690903"/>
              <a:ext cx="736170" cy="233952"/>
            </a:xfrm>
            <a:prstGeom prst="rect">
              <a:avLst/>
            </a:prstGeom>
            <a:noFill/>
          </p:spPr>
          <p:txBody>
            <a:bodyPr wrap="square" lIns="0" tIns="0" rIns="0" bIns="0" rtlCol="0">
              <a:noAutofit/>
            </a:bodyPr>
            <a:lstStyle/>
            <a:p>
              <a:pPr algn="l"/>
              <a:r>
                <a:rPr lang="en-AU" sz="1800" dirty="0"/>
                <a:t>10 m</a:t>
              </a:r>
            </a:p>
          </p:txBody>
        </p:sp>
        <p:sp>
          <p:nvSpPr>
            <p:cNvPr id="18" name="TextBox 17">
              <a:extLst>
                <a:ext uri="{FF2B5EF4-FFF2-40B4-BE49-F238E27FC236}">
                  <a16:creationId xmlns:a16="http://schemas.microsoft.com/office/drawing/2014/main" id="{64F42DE9-2C1C-240A-7AF3-93050500441A}"/>
                </a:ext>
              </a:extLst>
            </p:cNvPr>
            <p:cNvSpPr txBox="1"/>
            <p:nvPr/>
          </p:nvSpPr>
          <p:spPr>
            <a:xfrm>
              <a:off x="1636284" y="3328640"/>
              <a:ext cx="736170" cy="233952"/>
            </a:xfrm>
            <a:prstGeom prst="rect">
              <a:avLst/>
            </a:prstGeom>
            <a:noFill/>
          </p:spPr>
          <p:txBody>
            <a:bodyPr wrap="square" lIns="0" tIns="0" rIns="0" bIns="0" rtlCol="0">
              <a:noAutofit/>
            </a:bodyPr>
            <a:lstStyle/>
            <a:p>
              <a:pPr algn="l"/>
              <a:r>
                <a:rPr lang="en-AU" sz="1800" dirty="0"/>
                <a:t>21 m</a:t>
              </a:r>
            </a:p>
          </p:txBody>
        </p:sp>
      </p:grpSp>
      <mc:AlternateContent xmlns:mc="http://schemas.openxmlformats.org/markup-compatibility/2006" xmlns:a14="http://schemas.microsoft.com/office/drawing/2010/main">
        <mc:Choice Requires="a14">
          <p:sp>
            <p:nvSpPr>
              <p:cNvPr id="10" name="Content Placeholder 1">
                <a:extLst>
                  <a:ext uri="{FF2B5EF4-FFF2-40B4-BE49-F238E27FC236}">
                    <a16:creationId xmlns:a16="http://schemas.microsoft.com/office/drawing/2014/main" id="{EAD9A49B-48B8-D911-57A9-2BDF1DCEC12C}"/>
                  </a:ext>
                </a:extLst>
              </p:cNvPr>
              <p:cNvSpPr txBox="1">
                <a:spLocks/>
              </p:cNvSpPr>
              <p:nvPr/>
            </p:nvSpPr>
            <p:spPr>
              <a:xfrm>
                <a:off x="383508" y="4078088"/>
                <a:ext cx="1800226" cy="2251220"/>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dirty="0"/>
                  <a:t>Solution:</a:t>
                </a:r>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𝐴</m:t>
                      </m:r>
                      <m:r>
                        <a:rPr lang="en-AU" sz="1800" b="0" i="1" smtClean="0">
                          <a:latin typeface="Cambria Math" panose="02040503050406030204" pitchFamily="18" charset="0"/>
                        </a:rPr>
                        <m:t>=</m:t>
                      </m:r>
                      <m:r>
                        <a:rPr lang="en-AU" sz="1800" b="0" i="1" smtClean="0">
                          <a:latin typeface="Cambria Math" panose="02040503050406030204" pitchFamily="18" charset="0"/>
                        </a:rPr>
                        <m:t>𝑙𝑏</m:t>
                      </m:r>
                    </m:oMath>
                  </m:oMathPara>
                </a14:m>
                <a:endParaRPr lang="en-AU" sz="1800" b="0" dirty="0"/>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𝐴</m:t>
                      </m:r>
                      <m:r>
                        <a:rPr lang="en-AU" sz="1800" b="0" i="1" smtClean="0">
                          <a:latin typeface="Cambria Math" panose="02040503050406030204" pitchFamily="18" charset="0"/>
                        </a:rPr>
                        <m:t>=21×10</m:t>
                      </m:r>
                    </m:oMath>
                  </m:oMathPara>
                </a14:m>
                <a:endParaRPr lang="en-AU" sz="1800" b="0" dirty="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=210</m:t>
                      </m:r>
                    </m:oMath>
                  </m:oMathPara>
                </a14:m>
                <a:endParaRPr lang="en-AU" sz="1800" b="0" dirty="0"/>
              </a:p>
              <a:p>
                <a:r>
                  <a:rPr lang="en-AU" sz="1800" dirty="0"/>
                  <a:t>Area is </a:t>
                </a:r>
                <a14:m>
                  <m:oMath xmlns:m="http://schemas.openxmlformats.org/officeDocument/2006/math">
                    <m:r>
                      <a:rPr lang="en-AU" sz="1800" b="0" i="0" smtClean="0">
                        <a:latin typeface="Cambria Math" panose="02040503050406030204" pitchFamily="18" charset="0"/>
                      </a:rPr>
                      <m:t>2</m:t>
                    </m:r>
                    <m:r>
                      <a:rPr lang="en-AU" sz="1800" b="0" i="1" smtClean="0">
                        <a:latin typeface="Cambria Math" panose="02040503050406030204" pitchFamily="18" charset="0"/>
                      </a:rPr>
                      <m:t>10 </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𝑚</m:t>
                        </m:r>
                      </m:e>
                      <m:sup>
                        <m:r>
                          <a:rPr lang="en-AU" sz="1800" b="0" i="1" smtClean="0">
                            <a:latin typeface="Cambria Math" panose="02040503050406030204" pitchFamily="18" charset="0"/>
                          </a:rPr>
                          <m:t>2</m:t>
                        </m:r>
                      </m:sup>
                    </m:sSup>
                  </m:oMath>
                </a14:m>
                <a:r>
                  <a:rPr lang="en-AU" sz="1800" dirty="0"/>
                  <a:t>.</a:t>
                </a:r>
              </a:p>
              <a:p>
                <a:endParaRPr lang="en-AU" dirty="0"/>
              </a:p>
            </p:txBody>
          </p:sp>
        </mc:Choice>
        <mc:Fallback xmlns="">
          <p:sp>
            <p:nvSpPr>
              <p:cNvPr id="10" name="Content Placeholder 1">
                <a:extLst>
                  <a:ext uri="{FF2B5EF4-FFF2-40B4-BE49-F238E27FC236}">
                    <a16:creationId xmlns:a16="http://schemas.microsoft.com/office/drawing/2014/main" id="{EAD9A49B-48B8-D911-57A9-2BDF1DCEC12C}"/>
                  </a:ext>
                </a:extLst>
              </p:cNvPr>
              <p:cNvSpPr txBox="1">
                <a:spLocks noRot="1" noChangeAspect="1" noMove="1" noResize="1" noEditPoints="1" noAdjustHandles="1" noChangeArrowheads="1" noChangeShapeType="1" noTextEdit="1"/>
              </p:cNvSpPr>
              <p:nvPr/>
            </p:nvSpPr>
            <p:spPr>
              <a:xfrm>
                <a:off x="383508" y="4078088"/>
                <a:ext cx="1800226" cy="2251220"/>
              </a:xfrm>
              <a:prstGeom prst="rect">
                <a:avLst/>
              </a:prstGeom>
              <a:blipFill>
                <a:blip r:embed="rId3"/>
                <a:stretch>
                  <a:fillRect l="-8451" t="-3371"/>
                </a:stretch>
              </a:blipFill>
            </p:spPr>
            <p:txBody>
              <a:bodyPr/>
              <a:lstStyle/>
              <a:p>
                <a:r>
                  <a:rPr lang="en-US">
                    <a:noFill/>
                  </a:rPr>
                  <a:t> </a:t>
                </a:r>
              </a:p>
            </p:txBody>
          </p:sp>
        </mc:Fallback>
      </mc:AlternateContent>
      <p:pic>
        <p:nvPicPr>
          <p:cNvPr id="14" name="Picture 13" descr="Rectangle grid 21 squares by 10 squares">
            <a:extLst>
              <a:ext uri="{FF2B5EF4-FFF2-40B4-BE49-F238E27FC236}">
                <a16:creationId xmlns:a16="http://schemas.microsoft.com/office/drawing/2014/main" id="{9C0FB568-56CB-9914-D7D1-99F95E33E3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1807" y="3851519"/>
            <a:ext cx="5528386" cy="2844481"/>
          </a:xfrm>
          <a:prstGeom prst="rect">
            <a:avLst/>
          </a:prstGeom>
        </p:spPr>
      </p:pic>
      <p:sp>
        <p:nvSpPr>
          <p:cNvPr id="3" name="Slide Number Placeholder 2">
            <a:extLst>
              <a:ext uri="{FF2B5EF4-FFF2-40B4-BE49-F238E27FC236}">
                <a16:creationId xmlns:a16="http://schemas.microsoft.com/office/drawing/2014/main" id="{1969A5BD-CC74-2893-0134-0D32B25B149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11</a:t>
            </a:fld>
            <a:endParaRPr lang="en-AU"/>
          </a:p>
        </p:txBody>
      </p:sp>
    </p:spTree>
    <p:extLst>
      <p:ext uri="{BB962C8B-B14F-4D97-AF65-F5344CB8AC3E}">
        <p14:creationId xmlns:p14="http://schemas.microsoft.com/office/powerpoint/2010/main" val="37947617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9A1A2B-E3BE-BC60-3B44-16A63B9F69FE}"/>
              </a:ext>
            </a:extLst>
          </p:cNvPr>
          <p:cNvSpPr>
            <a:spLocks noGrp="1"/>
          </p:cNvSpPr>
          <p:nvPr>
            <p:ph type="title"/>
          </p:nvPr>
        </p:nvSpPr>
        <p:spPr/>
        <p:txBody>
          <a:bodyPr/>
          <a:lstStyle/>
          <a:p>
            <a:r>
              <a:rPr lang="en-AU" dirty="0"/>
              <a:t>Using the formula (5 of 8)</a:t>
            </a:r>
          </a:p>
        </p:txBody>
      </p:sp>
      <p:sp>
        <p:nvSpPr>
          <p:cNvPr id="5" name="Text Placeholder 4">
            <a:extLst>
              <a:ext uri="{FF2B5EF4-FFF2-40B4-BE49-F238E27FC236}">
                <a16:creationId xmlns:a16="http://schemas.microsoft.com/office/drawing/2014/main" id="{2F1465B7-54B4-4809-48A9-D8520CBB581A}"/>
              </a:ext>
            </a:extLst>
          </p:cNvPr>
          <p:cNvSpPr>
            <a:spLocks noGrp="1"/>
          </p:cNvSpPr>
          <p:nvPr>
            <p:ph type="body" sz="quarter" idx="18"/>
          </p:nvPr>
        </p:nvSpPr>
        <p:spPr/>
        <p:txBody>
          <a:bodyPr/>
          <a:lstStyle/>
          <a:p>
            <a:r>
              <a:rPr lang="en-AU" dirty="0"/>
              <a:t>Example 2</a:t>
            </a:r>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8C2A396F-FBEB-821B-BEE3-A64CC83AA529}"/>
                  </a:ext>
                </a:extLst>
              </p:cNvPr>
              <p:cNvSpPr>
                <a:spLocks noGrp="1"/>
              </p:cNvSpPr>
              <p:nvPr>
                <p:ph idx="4294967295"/>
              </p:nvPr>
            </p:nvSpPr>
            <p:spPr>
              <a:xfrm>
                <a:off x="383508" y="1619250"/>
                <a:ext cx="5934792" cy="987194"/>
              </a:xfrm>
            </p:spPr>
            <p:txBody>
              <a:bodyPr/>
              <a:lstStyle/>
              <a:p>
                <a:r>
                  <a:rPr lang="en-AU" sz="1800" dirty="0"/>
                  <a:t>The area of a rectangle with a length of 12 m is </a:t>
                </a:r>
                <a14:m>
                  <m:oMath xmlns:m="http://schemas.openxmlformats.org/officeDocument/2006/math">
                    <m:r>
                      <a:rPr lang="en-AU" sz="1800" b="0" i="1" smtClean="0">
                        <a:latin typeface="Cambria Math" panose="02040503050406030204" pitchFamily="18" charset="0"/>
                      </a:rPr>
                      <m:t>96 </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𝑚</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m:t>
                    </m:r>
                  </m:oMath>
                </a14:m>
                <a:endParaRPr lang="en-AU" sz="1800" dirty="0"/>
              </a:p>
              <a:p>
                <a:r>
                  <a:rPr lang="en-AU" sz="1800" dirty="0"/>
                  <a:t>How long is the other side?</a:t>
                </a:r>
              </a:p>
            </p:txBody>
          </p:sp>
        </mc:Choice>
        <mc:Fallback xmlns="">
          <p:sp>
            <p:nvSpPr>
              <p:cNvPr id="2" name="Content Placeholder 1">
                <a:extLst>
                  <a:ext uri="{FF2B5EF4-FFF2-40B4-BE49-F238E27FC236}">
                    <a16:creationId xmlns:a16="http://schemas.microsoft.com/office/drawing/2014/main" id="{8C2A396F-FBEB-821B-BEE3-A64CC83AA529}"/>
                  </a:ext>
                </a:extLst>
              </p:cNvPr>
              <p:cNvSpPr>
                <a:spLocks noGrp="1" noRot="1" noChangeAspect="1" noMove="1" noResize="1" noEditPoints="1" noAdjustHandles="1" noChangeArrowheads="1" noChangeShapeType="1" noTextEdit="1"/>
              </p:cNvSpPr>
              <p:nvPr>
                <p:ph idx="4294967295"/>
              </p:nvPr>
            </p:nvSpPr>
            <p:spPr>
              <a:xfrm>
                <a:off x="383508" y="1619250"/>
                <a:ext cx="5934792" cy="987194"/>
              </a:xfrm>
              <a:blipFill>
                <a:blip r:embed="rId2"/>
                <a:stretch>
                  <a:fillRect l="-2564" b="-75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1">
                <a:extLst>
                  <a:ext uri="{FF2B5EF4-FFF2-40B4-BE49-F238E27FC236}">
                    <a16:creationId xmlns:a16="http://schemas.microsoft.com/office/drawing/2014/main" id="{51EBD2FE-FBD8-8790-D172-AC961A80307D}"/>
                  </a:ext>
                </a:extLst>
              </p:cNvPr>
              <p:cNvSpPr txBox="1">
                <a:spLocks/>
              </p:cNvSpPr>
              <p:nvPr/>
            </p:nvSpPr>
            <p:spPr>
              <a:xfrm>
                <a:off x="360000" y="2986780"/>
                <a:ext cx="2924621" cy="3709219"/>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AU" sz="1800" dirty="0"/>
                  <a:t>Solution:</a:t>
                </a:r>
              </a:p>
              <a:p>
                <a:pPr>
                  <a:lnSpc>
                    <a:spcPct val="150000"/>
                  </a:lnSpc>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𝐴</m:t>
                      </m:r>
                      <m:r>
                        <a:rPr lang="en-AU" sz="1800" b="0" i="1" smtClean="0">
                          <a:latin typeface="Cambria Math" panose="02040503050406030204" pitchFamily="18" charset="0"/>
                        </a:rPr>
                        <m:t>=</m:t>
                      </m:r>
                      <m:r>
                        <a:rPr lang="en-AU" sz="1800" b="0" i="1" smtClean="0">
                          <a:latin typeface="Cambria Math" panose="02040503050406030204" pitchFamily="18" charset="0"/>
                        </a:rPr>
                        <m:t>𝑙𝑏</m:t>
                      </m:r>
                    </m:oMath>
                  </m:oMathPara>
                </a14:m>
                <a:endParaRPr lang="en-AU" sz="1800" b="0" dirty="0"/>
              </a:p>
              <a:p>
                <a:pPr>
                  <a:lnSpc>
                    <a:spcPct val="150000"/>
                  </a:lnSpc>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96=12</m:t>
                      </m:r>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𝑏</m:t>
                      </m:r>
                    </m:oMath>
                  </m:oMathPara>
                </a14:m>
                <a:endParaRPr lang="en-AU" sz="1800" b="0" dirty="0">
                  <a:ea typeface="Cambria Math" panose="02040503050406030204" pitchFamily="18" charset="0"/>
                </a:endParaRPr>
              </a:p>
              <a:p>
                <a:pPr>
                  <a:lnSpc>
                    <a:spcPct val="150000"/>
                  </a:lnSpc>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𝑏</m:t>
                      </m:r>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96</m:t>
                          </m:r>
                        </m:num>
                        <m:den>
                          <m:r>
                            <a:rPr lang="en-AU" sz="1800" b="0" i="1" smtClean="0">
                              <a:latin typeface="Cambria Math" panose="02040503050406030204" pitchFamily="18" charset="0"/>
                            </a:rPr>
                            <m:t>12</m:t>
                          </m:r>
                        </m:den>
                      </m:f>
                    </m:oMath>
                  </m:oMathPara>
                </a14:m>
                <a:endParaRPr lang="en-AU" sz="1800" b="0" dirty="0"/>
              </a:p>
              <a:p>
                <a:pPr>
                  <a:lnSpc>
                    <a:spcPct val="150000"/>
                  </a:lnSpc>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𝑏</m:t>
                      </m:r>
                      <m:r>
                        <a:rPr lang="en-AU" sz="1800" b="0" i="1" smtClean="0">
                          <a:latin typeface="Cambria Math" panose="02040503050406030204" pitchFamily="18" charset="0"/>
                        </a:rPr>
                        <m:t>=8</m:t>
                      </m:r>
                    </m:oMath>
                  </m:oMathPara>
                </a14:m>
                <a:endParaRPr lang="en-AU" sz="1800" b="0" dirty="0"/>
              </a:p>
              <a:p>
                <a:pPr>
                  <a:lnSpc>
                    <a:spcPct val="150000"/>
                  </a:lnSpc>
                </a:pPr>
                <a:r>
                  <a:rPr lang="en-AU" sz="1800" dirty="0"/>
                  <a:t>The other side is </a:t>
                </a:r>
                <a14:m>
                  <m:oMath xmlns:m="http://schemas.openxmlformats.org/officeDocument/2006/math">
                    <m:r>
                      <a:rPr lang="en-AU" sz="1800" b="0" i="0" smtClean="0">
                        <a:latin typeface="Cambria Math" panose="02040503050406030204" pitchFamily="18" charset="0"/>
                      </a:rPr>
                      <m:t>8 </m:t>
                    </m:r>
                    <m:r>
                      <m:rPr>
                        <m:sty m:val="p"/>
                      </m:rPr>
                      <a:rPr lang="en-AU" sz="1800" b="0" i="0" smtClean="0">
                        <a:latin typeface="Cambria Math" panose="02040503050406030204" pitchFamily="18" charset="0"/>
                      </a:rPr>
                      <m:t>m</m:t>
                    </m:r>
                  </m:oMath>
                </a14:m>
                <a:r>
                  <a:rPr lang="en-AU" sz="1800" dirty="0"/>
                  <a:t> long.</a:t>
                </a:r>
              </a:p>
              <a:p>
                <a:endParaRPr lang="en-AU" dirty="0"/>
              </a:p>
            </p:txBody>
          </p:sp>
        </mc:Choice>
        <mc:Fallback xmlns="">
          <p:sp>
            <p:nvSpPr>
              <p:cNvPr id="6" name="Content Placeholder 1">
                <a:extLst>
                  <a:ext uri="{FF2B5EF4-FFF2-40B4-BE49-F238E27FC236}">
                    <a16:creationId xmlns:a16="http://schemas.microsoft.com/office/drawing/2014/main" id="{51EBD2FE-FBD8-8790-D172-AC961A80307D}"/>
                  </a:ext>
                </a:extLst>
              </p:cNvPr>
              <p:cNvSpPr txBox="1">
                <a:spLocks noRot="1" noChangeAspect="1" noMove="1" noResize="1" noEditPoints="1" noAdjustHandles="1" noChangeArrowheads="1" noChangeShapeType="1" noTextEdit="1"/>
              </p:cNvSpPr>
              <p:nvPr/>
            </p:nvSpPr>
            <p:spPr>
              <a:xfrm>
                <a:off x="360000" y="2986780"/>
                <a:ext cx="2924621" cy="3709219"/>
              </a:xfrm>
              <a:prstGeom prst="rect">
                <a:avLst/>
              </a:prstGeom>
              <a:blipFill>
                <a:blip r:embed="rId3"/>
                <a:stretch>
                  <a:fillRect l="-4762"/>
                </a:stretch>
              </a:blipFill>
            </p:spPr>
            <p:txBody>
              <a:bodyPr/>
              <a:lstStyle/>
              <a:p>
                <a:r>
                  <a:rPr lang="en-US">
                    <a:noFill/>
                  </a:rPr>
                  <a:t> </a:t>
                </a:r>
              </a:p>
            </p:txBody>
          </p:sp>
        </mc:Fallback>
      </mc:AlternateContent>
      <p:grpSp>
        <p:nvGrpSpPr>
          <p:cNvPr id="14" name="Group 13" descr="Rectangle with an area of 96 metres square and a length of 12 metres">
            <a:extLst>
              <a:ext uri="{FF2B5EF4-FFF2-40B4-BE49-F238E27FC236}">
                <a16:creationId xmlns:a16="http://schemas.microsoft.com/office/drawing/2014/main" id="{64232135-EE81-8684-BF78-A916457FE82C}"/>
              </a:ext>
            </a:extLst>
          </p:cNvPr>
          <p:cNvGrpSpPr/>
          <p:nvPr/>
        </p:nvGrpSpPr>
        <p:grpSpPr>
          <a:xfrm>
            <a:off x="7973087" y="1730989"/>
            <a:ext cx="2123766" cy="1296201"/>
            <a:chOff x="6646176" y="1526489"/>
            <a:chExt cx="2123766" cy="1296201"/>
          </a:xfrm>
        </p:grpSpPr>
        <p:pic>
          <p:nvPicPr>
            <p:cNvPr id="7" name="Picture 6">
              <a:extLst>
                <a:ext uri="{FF2B5EF4-FFF2-40B4-BE49-F238E27FC236}">
                  <a16:creationId xmlns:a16="http://schemas.microsoft.com/office/drawing/2014/main" id="{D5CC3CAC-F453-0A0A-BDB5-33DFB43C44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7157453" y="1015212"/>
              <a:ext cx="1101212" cy="2123766"/>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23CCB4F-0C0E-1136-FFCE-07A24313D151}"/>
                    </a:ext>
                  </a:extLst>
                </p:cNvPr>
                <p:cNvSpPr txBox="1"/>
                <p:nvPr/>
              </p:nvSpPr>
              <p:spPr>
                <a:xfrm>
                  <a:off x="7339974" y="2588738"/>
                  <a:ext cx="736170" cy="233952"/>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12 </m:t>
                        </m:r>
                        <m:r>
                          <a:rPr lang="en-AU" sz="1800" b="0" i="1" smtClean="0">
                            <a:latin typeface="Cambria Math" panose="02040503050406030204" pitchFamily="18" charset="0"/>
                          </a:rPr>
                          <m:t>𝑚</m:t>
                        </m:r>
                      </m:oMath>
                    </m:oMathPara>
                  </a14:m>
                  <a:endParaRPr lang="en-AU" sz="1800" dirty="0"/>
                </a:p>
              </p:txBody>
            </p:sp>
          </mc:Choice>
          <mc:Fallback xmlns="">
            <p:sp>
              <p:nvSpPr>
                <p:cNvPr id="8" name="TextBox 7">
                  <a:extLst>
                    <a:ext uri="{FF2B5EF4-FFF2-40B4-BE49-F238E27FC236}">
                      <a16:creationId xmlns:a16="http://schemas.microsoft.com/office/drawing/2014/main" id="{423CCB4F-0C0E-1136-FFCE-07A24313D151}"/>
                    </a:ext>
                  </a:extLst>
                </p:cNvPr>
                <p:cNvSpPr txBox="1">
                  <a:spLocks noRot="1" noChangeAspect="1" noMove="1" noResize="1" noEditPoints="1" noAdjustHandles="1" noChangeArrowheads="1" noChangeShapeType="1" noTextEdit="1"/>
                </p:cNvSpPr>
                <p:nvPr/>
              </p:nvSpPr>
              <p:spPr>
                <a:xfrm>
                  <a:off x="7339974" y="2588738"/>
                  <a:ext cx="736170" cy="233952"/>
                </a:xfrm>
                <a:prstGeom prst="rect">
                  <a:avLst/>
                </a:prstGeom>
                <a:blipFill>
                  <a:blip r:embed="rId6"/>
                  <a:stretch>
                    <a:fillRect b="-28205"/>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A69803A-63FF-BCD9-BFEA-5BAB19383200}"/>
                    </a:ext>
                  </a:extLst>
                </p:cNvPr>
                <p:cNvSpPr txBox="1"/>
                <p:nvPr/>
              </p:nvSpPr>
              <p:spPr>
                <a:xfrm>
                  <a:off x="7301505" y="1974659"/>
                  <a:ext cx="835433" cy="284446"/>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96 </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𝑚</m:t>
                            </m:r>
                          </m:e>
                          <m:sup>
                            <m:r>
                              <a:rPr lang="en-AU" sz="1800" b="0" i="1" smtClean="0">
                                <a:latin typeface="Cambria Math" panose="02040503050406030204" pitchFamily="18" charset="0"/>
                              </a:rPr>
                              <m:t>2</m:t>
                            </m:r>
                          </m:sup>
                        </m:sSup>
                      </m:oMath>
                    </m:oMathPara>
                  </a14:m>
                  <a:endParaRPr lang="en-AU" sz="1800" dirty="0"/>
                </a:p>
              </p:txBody>
            </p:sp>
          </mc:Choice>
          <mc:Fallback xmlns="">
            <p:sp>
              <p:nvSpPr>
                <p:cNvPr id="9" name="TextBox 8">
                  <a:extLst>
                    <a:ext uri="{FF2B5EF4-FFF2-40B4-BE49-F238E27FC236}">
                      <a16:creationId xmlns:a16="http://schemas.microsoft.com/office/drawing/2014/main" id="{2A69803A-63FF-BCD9-BFEA-5BAB19383200}"/>
                    </a:ext>
                  </a:extLst>
                </p:cNvPr>
                <p:cNvSpPr txBox="1">
                  <a:spLocks noRot="1" noChangeAspect="1" noMove="1" noResize="1" noEditPoints="1" noAdjustHandles="1" noChangeArrowheads="1" noChangeShapeType="1" noTextEdit="1"/>
                </p:cNvSpPr>
                <p:nvPr/>
              </p:nvSpPr>
              <p:spPr>
                <a:xfrm>
                  <a:off x="7301505" y="1974659"/>
                  <a:ext cx="835433" cy="284446"/>
                </a:xfrm>
                <a:prstGeom prst="rect">
                  <a:avLst/>
                </a:prstGeom>
                <a:blipFill>
                  <a:blip r:embed="rId7"/>
                  <a:stretch>
                    <a:fillRect t="-2174" b="-6522"/>
                  </a:stretch>
                </a:blipFill>
              </p:spPr>
              <p:txBody>
                <a:bodyPr/>
                <a:lstStyle/>
                <a:p>
                  <a:r>
                    <a:rPr lang="en-AU">
                      <a:noFill/>
                    </a:rPr>
                    <a:t> </a:t>
                  </a:r>
                </a:p>
              </p:txBody>
            </p:sp>
          </mc:Fallback>
        </mc:AlternateContent>
      </p:grpSp>
      <p:pic>
        <p:nvPicPr>
          <p:cNvPr id="16" name="Picture 15" descr="Bar model with 2 bars. The top bar is 96 units long and the bottom bar is separated into 12 bars labelled with the letter b">
            <a:extLst>
              <a:ext uri="{FF2B5EF4-FFF2-40B4-BE49-F238E27FC236}">
                <a16:creationId xmlns:a16="http://schemas.microsoft.com/office/drawing/2014/main" id="{F0767987-06E0-B58C-84CC-75334DFF031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8299" y="4146110"/>
            <a:ext cx="5233306" cy="932454"/>
          </a:xfrm>
          <a:prstGeom prst="rect">
            <a:avLst/>
          </a:prstGeom>
        </p:spPr>
      </p:pic>
      <p:sp>
        <p:nvSpPr>
          <p:cNvPr id="3" name="Slide Number Placeholder 2">
            <a:extLst>
              <a:ext uri="{FF2B5EF4-FFF2-40B4-BE49-F238E27FC236}">
                <a16:creationId xmlns:a16="http://schemas.microsoft.com/office/drawing/2014/main" id="{1969A5BD-CC74-2893-0134-0D32B25B149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12</a:t>
            </a:fld>
            <a:endParaRPr lang="en-AU"/>
          </a:p>
        </p:txBody>
      </p:sp>
    </p:spTree>
    <p:extLst>
      <p:ext uri="{BB962C8B-B14F-4D97-AF65-F5344CB8AC3E}">
        <p14:creationId xmlns:p14="http://schemas.microsoft.com/office/powerpoint/2010/main" val="31495773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9A1A2B-E3BE-BC60-3B44-16A63B9F69FE}"/>
              </a:ext>
            </a:extLst>
          </p:cNvPr>
          <p:cNvSpPr>
            <a:spLocks noGrp="1"/>
          </p:cNvSpPr>
          <p:nvPr>
            <p:ph type="title"/>
          </p:nvPr>
        </p:nvSpPr>
        <p:spPr/>
        <p:txBody>
          <a:bodyPr/>
          <a:lstStyle/>
          <a:p>
            <a:r>
              <a:rPr lang="en-AU" dirty="0"/>
              <a:t>Using the formula (6 of 8)</a:t>
            </a:r>
          </a:p>
        </p:txBody>
      </p:sp>
      <p:sp>
        <p:nvSpPr>
          <p:cNvPr id="5" name="Text Placeholder 4">
            <a:extLst>
              <a:ext uri="{FF2B5EF4-FFF2-40B4-BE49-F238E27FC236}">
                <a16:creationId xmlns:a16="http://schemas.microsoft.com/office/drawing/2014/main" id="{2F1465B7-54B4-4809-48A9-D8520CBB581A}"/>
              </a:ext>
            </a:extLst>
          </p:cNvPr>
          <p:cNvSpPr>
            <a:spLocks noGrp="1"/>
          </p:cNvSpPr>
          <p:nvPr>
            <p:ph type="body" sz="quarter" idx="18"/>
          </p:nvPr>
        </p:nvSpPr>
        <p:spPr/>
        <p:txBody>
          <a:bodyPr/>
          <a:lstStyle/>
          <a:p>
            <a:r>
              <a:rPr lang="en-AU" dirty="0"/>
              <a:t>Example 2</a:t>
            </a:r>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8C2A396F-FBEB-821B-BEE3-A64CC83AA529}"/>
                  </a:ext>
                </a:extLst>
              </p:cNvPr>
              <p:cNvSpPr>
                <a:spLocks noGrp="1"/>
              </p:cNvSpPr>
              <p:nvPr>
                <p:ph idx="4294967295"/>
              </p:nvPr>
            </p:nvSpPr>
            <p:spPr>
              <a:xfrm>
                <a:off x="383508" y="1619250"/>
                <a:ext cx="5934792" cy="987194"/>
              </a:xfrm>
            </p:spPr>
            <p:txBody>
              <a:bodyPr/>
              <a:lstStyle/>
              <a:p>
                <a:r>
                  <a:rPr lang="en-AU" sz="1800" dirty="0"/>
                  <a:t>The area of a rectangle with a length of 12 m is </a:t>
                </a:r>
                <a14:m>
                  <m:oMath xmlns:m="http://schemas.openxmlformats.org/officeDocument/2006/math">
                    <m:r>
                      <a:rPr lang="en-AU" sz="1800" b="0" i="1" smtClean="0">
                        <a:latin typeface="Cambria Math" panose="02040503050406030204" pitchFamily="18" charset="0"/>
                      </a:rPr>
                      <m:t>96 </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𝑚</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m:t>
                    </m:r>
                  </m:oMath>
                </a14:m>
                <a:endParaRPr lang="en-AU" sz="1800" dirty="0"/>
              </a:p>
              <a:p>
                <a:r>
                  <a:rPr lang="en-AU" sz="1800" dirty="0"/>
                  <a:t>How long is the other side?</a:t>
                </a:r>
              </a:p>
            </p:txBody>
          </p:sp>
        </mc:Choice>
        <mc:Fallback xmlns="">
          <p:sp>
            <p:nvSpPr>
              <p:cNvPr id="2" name="Content Placeholder 1">
                <a:extLst>
                  <a:ext uri="{FF2B5EF4-FFF2-40B4-BE49-F238E27FC236}">
                    <a16:creationId xmlns:a16="http://schemas.microsoft.com/office/drawing/2014/main" id="{8C2A396F-FBEB-821B-BEE3-A64CC83AA529}"/>
                  </a:ext>
                </a:extLst>
              </p:cNvPr>
              <p:cNvSpPr>
                <a:spLocks noGrp="1" noRot="1" noChangeAspect="1" noMove="1" noResize="1" noEditPoints="1" noAdjustHandles="1" noChangeArrowheads="1" noChangeShapeType="1" noTextEdit="1"/>
              </p:cNvSpPr>
              <p:nvPr>
                <p:ph idx="4294967295"/>
              </p:nvPr>
            </p:nvSpPr>
            <p:spPr>
              <a:xfrm>
                <a:off x="383508" y="1619250"/>
                <a:ext cx="5934792" cy="987194"/>
              </a:xfrm>
              <a:blipFill>
                <a:blip r:embed="rId2"/>
                <a:stretch>
                  <a:fillRect l="-2564" b="-75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1">
                <a:extLst>
                  <a:ext uri="{FF2B5EF4-FFF2-40B4-BE49-F238E27FC236}">
                    <a16:creationId xmlns:a16="http://schemas.microsoft.com/office/drawing/2014/main" id="{51EBD2FE-FBD8-8790-D172-AC961A80307D}"/>
                  </a:ext>
                </a:extLst>
              </p:cNvPr>
              <p:cNvSpPr txBox="1">
                <a:spLocks/>
              </p:cNvSpPr>
              <p:nvPr/>
            </p:nvSpPr>
            <p:spPr>
              <a:xfrm>
                <a:off x="360000" y="2986780"/>
                <a:ext cx="2924621" cy="3709219"/>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AU" sz="1800" dirty="0"/>
                  <a:t>Solution:</a:t>
                </a:r>
              </a:p>
              <a:p>
                <a:pPr>
                  <a:lnSpc>
                    <a:spcPct val="150000"/>
                  </a:lnSpc>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𝐴</m:t>
                      </m:r>
                      <m:r>
                        <a:rPr lang="en-AU" sz="1800" b="0" i="1" smtClean="0">
                          <a:latin typeface="Cambria Math" panose="02040503050406030204" pitchFamily="18" charset="0"/>
                        </a:rPr>
                        <m:t>=</m:t>
                      </m:r>
                      <m:r>
                        <a:rPr lang="en-AU" sz="1800" b="0" i="1" smtClean="0">
                          <a:latin typeface="Cambria Math" panose="02040503050406030204" pitchFamily="18" charset="0"/>
                        </a:rPr>
                        <m:t>𝑙𝑏</m:t>
                      </m:r>
                    </m:oMath>
                  </m:oMathPara>
                </a14:m>
                <a:endParaRPr lang="en-AU" sz="1800" b="0" dirty="0"/>
              </a:p>
              <a:p>
                <a:pPr>
                  <a:lnSpc>
                    <a:spcPct val="150000"/>
                  </a:lnSpc>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96=12</m:t>
                      </m:r>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𝑏</m:t>
                      </m:r>
                    </m:oMath>
                  </m:oMathPara>
                </a14:m>
                <a:endParaRPr lang="en-AU" sz="1800" b="0" dirty="0">
                  <a:ea typeface="Cambria Math" panose="02040503050406030204" pitchFamily="18" charset="0"/>
                </a:endParaRPr>
              </a:p>
              <a:p>
                <a:pPr>
                  <a:lnSpc>
                    <a:spcPct val="150000"/>
                  </a:lnSpc>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𝑏</m:t>
                      </m:r>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96</m:t>
                          </m:r>
                        </m:num>
                        <m:den>
                          <m:r>
                            <a:rPr lang="en-AU" sz="1800" b="0" i="1" smtClean="0">
                              <a:latin typeface="Cambria Math" panose="02040503050406030204" pitchFamily="18" charset="0"/>
                            </a:rPr>
                            <m:t>12</m:t>
                          </m:r>
                        </m:den>
                      </m:f>
                    </m:oMath>
                  </m:oMathPara>
                </a14:m>
                <a:endParaRPr lang="en-AU" sz="1800" b="0" dirty="0"/>
              </a:p>
              <a:p>
                <a:pPr>
                  <a:lnSpc>
                    <a:spcPct val="150000"/>
                  </a:lnSpc>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𝑏</m:t>
                      </m:r>
                      <m:r>
                        <a:rPr lang="en-AU" sz="1800" b="0" i="1" smtClean="0">
                          <a:latin typeface="Cambria Math" panose="02040503050406030204" pitchFamily="18" charset="0"/>
                        </a:rPr>
                        <m:t>=8</m:t>
                      </m:r>
                    </m:oMath>
                  </m:oMathPara>
                </a14:m>
                <a:endParaRPr lang="en-AU" sz="1800" b="0" dirty="0"/>
              </a:p>
              <a:p>
                <a:pPr>
                  <a:lnSpc>
                    <a:spcPct val="150000"/>
                  </a:lnSpc>
                </a:pPr>
                <a:r>
                  <a:rPr lang="en-AU" sz="1800" dirty="0"/>
                  <a:t>The other side is </a:t>
                </a:r>
                <a14:m>
                  <m:oMath xmlns:m="http://schemas.openxmlformats.org/officeDocument/2006/math">
                    <m:r>
                      <a:rPr lang="en-AU" sz="1800" b="0" i="0" smtClean="0">
                        <a:latin typeface="Cambria Math" panose="02040503050406030204" pitchFamily="18" charset="0"/>
                      </a:rPr>
                      <m:t>8 </m:t>
                    </m:r>
                    <m:r>
                      <m:rPr>
                        <m:sty m:val="p"/>
                      </m:rPr>
                      <a:rPr lang="en-AU" sz="1800" b="0" i="0" smtClean="0">
                        <a:latin typeface="Cambria Math" panose="02040503050406030204" pitchFamily="18" charset="0"/>
                      </a:rPr>
                      <m:t>m</m:t>
                    </m:r>
                  </m:oMath>
                </a14:m>
                <a:r>
                  <a:rPr lang="en-AU" sz="1800" dirty="0"/>
                  <a:t> long.</a:t>
                </a:r>
              </a:p>
              <a:p>
                <a:endParaRPr lang="en-AU" dirty="0"/>
              </a:p>
            </p:txBody>
          </p:sp>
        </mc:Choice>
        <mc:Fallback xmlns="">
          <p:sp>
            <p:nvSpPr>
              <p:cNvPr id="6" name="Content Placeholder 1">
                <a:extLst>
                  <a:ext uri="{FF2B5EF4-FFF2-40B4-BE49-F238E27FC236}">
                    <a16:creationId xmlns:a16="http://schemas.microsoft.com/office/drawing/2014/main" id="{51EBD2FE-FBD8-8790-D172-AC961A80307D}"/>
                  </a:ext>
                </a:extLst>
              </p:cNvPr>
              <p:cNvSpPr txBox="1">
                <a:spLocks noRot="1" noChangeAspect="1" noMove="1" noResize="1" noEditPoints="1" noAdjustHandles="1" noChangeArrowheads="1" noChangeShapeType="1" noTextEdit="1"/>
              </p:cNvSpPr>
              <p:nvPr/>
            </p:nvSpPr>
            <p:spPr>
              <a:xfrm>
                <a:off x="360000" y="2986780"/>
                <a:ext cx="2924621" cy="3709219"/>
              </a:xfrm>
              <a:prstGeom prst="rect">
                <a:avLst/>
              </a:prstGeom>
              <a:blipFill>
                <a:blip r:embed="rId3"/>
                <a:stretch>
                  <a:fillRect l="-4762"/>
                </a:stretch>
              </a:blipFill>
            </p:spPr>
            <p:txBody>
              <a:bodyPr/>
              <a:lstStyle/>
              <a:p>
                <a:r>
                  <a:rPr lang="en-US">
                    <a:noFill/>
                  </a:rPr>
                  <a:t> </a:t>
                </a:r>
              </a:p>
            </p:txBody>
          </p:sp>
        </mc:Fallback>
      </mc:AlternateContent>
      <p:sp>
        <p:nvSpPr>
          <p:cNvPr id="12" name="Speech Bubble: Oval 12">
            <a:extLst>
              <a:ext uri="{FF2B5EF4-FFF2-40B4-BE49-F238E27FC236}">
                <a16:creationId xmlns:a16="http://schemas.microsoft.com/office/drawing/2014/main" id="{A77201BF-DD0E-F9C5-1BF7-DAEBD9EC9A8F}"/>
              </a:ext>
            </a:extLst>
          </p:cNvPr>
          <p:cNvSpPr/>
          <p:nvPr/>
        </p:nvSpPr>
        <p:spPr>
          <a:xfrm>
            <a:off x="2117201" y="3429000"/>
            <a:ext cx="3078845" cy="557516"/>
          </a:xfrm>
          <a:prstGeom prst="wedgeRoundRectCallout">
            <a:avLst>
              <a:gd name="adj1" fmla="val -65773"/>
              <a:gd name="adj2" fmla="val 112671"/>
              <a:gd name="adj3" fmla="val 16667"/>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nSpc>
                <a:spcPct val="150000"/>
              </a:lnSpc>
            </a:pPr>
            <a:r>
              <a:rPr lang="en-AU" sz="1800" dirty="0"/>
              <a:t>Why is the 96 on the left?</a:t>
            </a:r>
          </a:p>
        </p:txBody>
      </p:sp>
      <p:sp>
        <p:nvSpPr>
          <p:cNvPr id="10" name="Speech Bubble: Oval 9">
            <a:extLst>
              <a:ext uri="{FF2B5EF4-FFF2-40B4-BE49-F238E27FC236}">
                <a16:creationId xmlns:a16="http://schemas.microsoft.com/office/drawing/2014/main" id="{F9E94276-2A7C-421C-E3F4-710657662BB8}"/>
              </a:ext>
            </a:extLst>
          </p:cNvPr>
          <p:cNvSpPr/>
          <p:nvPr/>
        </p:nvSpPr>
        <p:spPr>
          <a:xfrm>
            <a:off x="2117201" y="4647999"/>
            <a:ext cx="3509526" cy="590752"/>
          </a:xfrm>
          <a:prstGeom prst="wedgeRoundRectCallout">
            <a:avLst>
              <a:gd name="adj1" fmla="val -72943"/>
              <a:gd name="adj2" fmla="val 37442"/>
              <a:gd name="adj3" fmla="val 16667"/>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nSpc>
                <a:spcPct val="150000"/>
              </a:lnSpc>
            </a:pPr>
            <a:r>
              <a:rPr lang="en-AU" sz="1800" dirty="0"/>
              <a:t>How else could we write this?</a:t>
            </a:r>
          </a:p>
        </p:txBody>
      </p:sp>
      <mc:AlternateContent xmlns:mc="http://schemas.openxmlformats.org/markup-compatibility/2006" xmlns:a14="http://schemas.microsoft.com/office/drawing/2010/main">
        <mc:Choice Requires="a14">
          <p:sp>
            <p:nvSpPr>
              <p:cNvPr id="11" name="Speech Bubble: Oval 11">
                <a:extLst>
                  <a:ext uri="{FF2B5EF4-FFF2-40B4-BE49-F238E27FC236}">
                    <a16:creationId xmlns:a16="http://schemas.microsoft.com/office/drawing/2014/main" id="{B571643A-F308-6323-8E42-C74E9BC08EC2}"/>
                  </a:ext>
                </a:extLst>
              </p:cNvPr>
              <p:cNvSpPr/>
              <p:nvPr/>
            </p:nvSpPr>
            <p:spPr>
              <a:xfrm>
                <a:off x="3451466" y="5662280"/>
                <a:ext cx="3069649" cy="590752"/>
              </a:xfrm>
              <a:prstGeom prst="wedgeRoundRectCallout">
                <a:avLst>
                  <a:gd name="adj1" fmla="val -118429"/>
                  <a:gd name="adj2" fmla="val -96359"/>
                  <a:gd name="adj3" fmla="val 16667"/>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nSpc>
                    <a:spcPct val="150000"/>
                  </a:lnSpc>
                </a:pPr>
                <a:r>
                  <a:rPr lang="en-AU" sz="1800" dirty="0"/>
                  <a:t>Why did the </a:t>
                </a:r>
                <a14:m>
                  <m:oMath xmlns:m="http://schemas.openxmlformats.org/officeDocument/2006/math">
                    <m:r>
                      <a:rPr lang="en-AU" sz="1800" b="0" i="1" smtClean="0">
                        <a:latin typeface="Cambria Math" panose="02040503050406030204" pitchFamily="18" charset="0"/>
                      </a:rPr>
                      <m:t>𝑏</m:t>
                    </m:r>
                  </m:oMath>
                </a14:m>
                <a:r>
                  <a:rPr lang="en-AU" sz="1800" dirty="0"/>
                  <a:t> swap sides?</a:t>
                </a:r>
              </a:p>
            </p:txBody>
          </p:sp>
        </mc:Choice>
        <mc:Fallback xmlns="">
          <p:sp>
            <p:nvSpPr>
              <p:cNvPr id="11" name="Speech Bubble: Oval 11">
                <a:extLst>
                  <a:ext uri="{FF2B5EF4-FFF2-40B4-BE49-F238E27FC236}">
                    <a16:creationId xmlns:a16="http://schemas.microsoft.com/office/drawing/2014/main" id="{B571643A-F308-6323-8E42-C74E9BC08EC2}"/>
                  </a:ext>
                </a:extLst>
              </p:cNvPr>
              <p:cNvSpPr>
                <a:spLocks noRot="1" noChangeAspect="1" noMove="1" noResize="1" noEditPoints="1" noAdjustHandles="1" noChangeArrowheads="1" noChangeShapeType="1" noTextEdit="1"/>
              </p:cNvSpPr>
              <p:nvPr/>
            </p:nvSpPr>
            <p:spPr>
              <a:xfrm>
                <a:off x="3451466" y="5662280"/>
                <a:ext cx="3069649" cy="590752"/>
              </a:xfrm>
              <a:prstGeom prst="wedgeRoundRectCallout">
                <a:avLst>
                  <a:gd name="adj1" fmla="val -118429"/>
                  <a:gd name="adj2" fmla="val -96359"/>
                  <a:gd name="adj3" fmla="val 16667"/>
                </a:avLst>
              </a:prstGeom>
              <a:blipFill>
                <a:blip r:embed="rId8"/>
                <a:stretch>
                  <a:fillRect/>
                </a:stretch>
              </a:blipFill>
            </p:spPr>
            <p:txBody>
              <a:bodyPr/>
              <a:lstStyle/>
              <a:p>
                <a:r>
                  <a:rPr lang="en-US">
                    <a:noFill/>
                  </a:rPr>
                  <a:t> </a:t>
                </a:r>
              </a:p>
            </p:txBody>
          </p:sp>
        </mc:Fallback>
      </mc:AlternateContent>
      <p:grpSp>
        <p:nvGrpSpPr>
          <p:cNvPr id="14" name="Group 13" descr="Rectangle with an area of 96 metres square and a length of 12 metres">
            <a:extLst>
              <a:ext uri="{FF2B5EF4-FFF2-40B4-BE49-F238E27FC236}">
                <a16:creationId xmlns:a16="http://schemas.microsoft.com/office/drawing/2014/main" id="{64232135-EE81-8684-BF78-A916457FE82C}"/>
              </a:ext>
            </a:extLst>
          </p:cNvPr>
          <p:cNvGrpSpPr/>
          <p:nvPr/>
        </p:nvGrpSpPr>
        <p:grpSpPr>
          <a:xfrm>
            <a:off x="7973087" y="1730989"/>
            <a:ext cx="2123766" cy="1296201"/>
            <a:chOff x="6646176" y="1526489"/>
            <a:chExt cx="2123766" cy="1296201"/>
          </a:xfrm>
        </p:grpSpPr>
        <p:pic>
          <p:nvPicPr>
            <p:cNvPr id="7" name="Picture 6">
              <a:extLst>
                <a:ext uri="{FF2B5EF4-FFF2-40B4-BE49-F238E27FC236}">
                  <a16:creationId xmlns:a16="http://schemas.microsoft.com/office/drawing/2014/main" id="{D5CC3CAC-F453-0A0A-BDB5-33DFB43C440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5400000">
              <a:off x="7157453" y="1015212"/>
              <a:ext cx="1101212" cy="2123766"/>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23CCB4F-0C0E-1136-FFCE-07A24313D151}"/>
                    </a:ext>
                  </a:extLst>
                </p:cNvPr>
                <p:cNvSpPr txBox="1"/>
                <p:nvPr/>
              </p:nvSpPr>
              <p:spPr>
                <a:xfrm>
                  <a:off x="7339974" y="2588738"/>
                  <a:ext cx="736170" cy="233952"/>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12 </m:t>
                        </m:r>
                        <m:r>
                          <a:rPr lang="en-AU" sz="1800" b="0" i="1" smtClean="0">
                            <a:latin typeface="Cambria Math" panose="02040503050406030204" pitchFamily="18" charset="0"/>
                          </a:rPr>
                          <m:t>𝑚</m:t>
                        </m:r>
                      </m:oMath>
                    </m:oMathPara>
                  </a14:m>
                  <a:endParaRPr lang="en-AU" sz="1800" dirty="0"/>
                </a:p>
              </p:txBody>
            </p:sp>
          </mc:Choice>
          <mc:Fallback xmlns="">
            <p:sp>
              <p:nvSpPr>
                <p:cNvPr id="8" name="TextBox 7">
                  <a:extLst>
                    <a:ext uri="{FF2B5EF4-FFF2-40B4-BE49-F238E27FC236}">
                      <a16:creationId xmlns:a16="http://schemas.microsoft.com/office/drawing/2014/main" id="{423CCB4F-0C0E-1136-FFCE-07A24313D151}"/>
                    </a:ext>
                  </a:extLst>
                </p:cNvPr>
                <p:cNvSpPr txBox="1">
                  <a:spLocks noRot="1" noChangeAspect="1" noMove="1" noResize="1" noEditPoints="1" noAdjustHandles="1" noChangeArrowheads="1" noChangeShapeType="1" noTextEdit="1"/>
                </p:cNvSpPr>
                <p:nvPr/>
              </p:nvSpPr>
              <p:spPr>
                <a:xfrm>
                  <a:off x="7339974" y="2588738"/>
                  <a:ext cx="736170" cy="233952"/>
                </a:xfrm>
                <a:prstGeom prst="rect">
                  <a:avLst/>
                </a:prstGeom>
                <a:blipFill>
                  <a:blip r:embed="rId5"/>
                  <a:stretch>
                    <a:fillRect t="-5000" b="-6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A69803A-63FF-BCD9-BFEA-5BAB19383200}"/>
                    </a:ext>
                  </a:extLst>
                </p:cNvPr>
                <p:cNvSpPr txBox="1"/>
                <p:nvPr/>
              </p:nvSpPr>
              <p:spPr>
                <a:xfrm>
                  <a:off x="7301505" y="1974659"/>
                  <a:ext cx="835433" cy="284446"/>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96 </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𝑚</m:t>
                            </m:r>
                          </m:e>
                          <m:sup>
                            <m:r>
                              <a:rPr lang="en-AU" sz="1800" b="0" i="1" smtClean="0">
                                <a:latin typeface="Cambria Math" panose="02040503050406030204" pitchFamily="18" charset="0"/>
                              </a:rPr>
                              <m:t>2</m:t>
                            </m:r>
                          </m:sup>
                        </m:sSup>
                      </m:oMath>
                    </m:oMathPara>
                  </a14:m>
                  <a:endParaRPr lang="en-AU" sz="1800" dirty="0"/>
                </a:p>
              </p:txBody>
            </p:sp>
          </mc:Choice>
          <mc:Fallback xmlns="">
            <p:sp>
              <p:nvSpPr>
                <p:cNvPr id="9" name="TextBox 8">
                  <a:extLst>
                    <a:ext uri="{FF2B5EF4-FFF2-40B4-BE49-F238E27FC236}">
                      <a16:creationId xmlns:a16="http://schemas.microsoft.com/office/drawing/2014/main" id="{2A69803A-63FF-BCD9-BFEA-5BAB19383200}"/>
                    </a:ext>
                  </a:extLst>
                </p:cNvPr>
                <p:cNvSpPr txBox="1">
                  <a:spLocks noRot="1" noChangeAspect="1" noMove="1" noResize="1" noEditPoints="1" noAdjustHandles="1" noChangeArrowheads="1" noChangeShapeType="1" noTextEdit="1"/>
                </p:cNvSpPr>
                <p:nvPr/>
              </p:nvSpPr>
              <p:spPr>
                <a:xfrm>
                  <a:off x="7301505" y="1974659"/>
                  <a:ext cx="835433" cy="284446"/>
                </a:xfrm>
                <a:prstGeom prst="rect">
                  <a:avLst/>
                </a:prstGeom>
                <a:blipFill>
                  <a:blip r:embed="rId6"/>
                  <a:stretch>
                    <a:fillRect t="-8696" b="-34783"/>
                  </a:stretch>
                </a:blipFill>
              </p:spPr>
              <p:txBody>
                <a:bodyPr/>
                <a:lstStyle/>
                <a:p>
                  <a:r>
                    <a:rPr lang="en-US">
                      <a:noFill/>
                    </a:rPr>
                    <a:t> </a:t>
                  </a:r>
                </a:p>
              </p:txBody>
            </p:sp>
          </mc:Fallback>
        </mc:AlternateContent>
      </p:grpSp>
      <p:pic>
        <p:nvPicPr>
          <p:cNvPr id="16" name="Picture 15" descr="Bar model with 2 bars. The top bar is 96 units long and the bottom bar is separated into 12 bars labelled with the letter b">
            <a:extLst>
              <a:ext uri="{FF2B5EF4-FFF2-40B4-BE49-F238E27FC236}">
                <a16:creationId xmlns:a16="http://schemas.microsoft.com/office/drawing/2014/main" id="{F0767987-06E0-B58C-84CC-75334DFF031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18299" y="4146110"/>
            <a:ext cx="5233306" cy="932454"/>
          </a:xfrm>
          <a:prstGeom prst="rect">
            <a:avLst/>
          </a:prstGeom>
        </p:spPr>
      </p:pic>
      <p:sp>
        <p:nvSpPr>
          <p:cNvPr id="3" name="Slide Number Placeholder 2">
            <a:extLst>
              <a:ext uri="{FF2B5EF4-FFF2-40B4-BE49-F238E27FC236}">
                <a16:creationId xmlns:a16="http://schemas.microsoft.com/office/drawing/2014/main" id="{1969A5BD-CC74-2893-0134-0D32B25B149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13</a:t>
            </a:fld>
            <a:endParaRPr lang="en-AU"/>
          </a:p>
        </p:txBody>
      </p:sp>
    </p:spTree>
    <p:extLst>
      <p:ext uri="{BB962C8B-B14F-4D97-AF65-F5344CB8AC3E}">
        <p14:creationId xmlns:p14="http://schemas.microsoft.com/office/powerpoint/2010/main" val="36522634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9A1A2B-E3BE-BC60-3B44-16A63B9F69FE}"/>
              </a:ext>
            </a:extLst>
          </p:cNvPr>
          <p:cNvSpPr>
            <a:spLocks noGrp="1"/>
          </p:cNvSpPr>
          <p:nvPr>
            <p:ph type="title"/>
          </p:nvPr>
        </p:nvSpPr>
        <p:spPr/>
        <p:txBody>
          <a:bodyPr/>
          <a:lstStyle/>
          <a:p>
            <a:r>
              <a:rPr lang="en-AU" dirty="0"/>
              <a:t>Using the formula (7 of 8)</a:t>
            </a:r>
          </a:p>
        </p:txBody>
      </p:sp>
      <p:sp>
        <p:nvSpPr>
          <p:cNvPr id="5" name="Text Placeholder 4">
            <a:extLst>
              <a:ext uri="{FF2B5EF4-FFF2-40B4-BE49-F238E27FC236}">
                <a16:creationId xmlns:a16="http://schemas.microsoft.com/office/drawing/2014/main" id="{2F1465B7-54B4-4809-48A9-D8520CBB581A}"/>
              </a:ext>
            </a:extLst>
          </p:cNvPr>
          <p:cNvSpPr>
            <a:spLocks noGrp="1"/>
          </p:cNvSpPr>
          <p:nvPr>
            <p:ph type="body" sz="quarter" idx="18"/>
          </p:nvPr>
        </p:nvSpPr>
        <p:spPr/>
        <p:txBody>
          <a:bodyPr/>
          <a:lstStyle/>
          <a:p>
            <a:r>
              <a:rPr lang="en-AU" dirty="0"/>
              <a:t>Your turn – question 2</a:t>
            </a:r>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8C2A396F-FBEB-821B-BEE3-A64CC83AA529}"/>
                  </a:ext>
                </a:extLst>
              </p:cNvPr>
              <p:cNvSpPr>
                <a:spLocks noGrp="1"/>
              </p:cNvSpPr>
              <p:nvPr>
                <p:ph idx="4294967295"/>
              </p:nvPr>
            </p:nvSpPr>
            <p:spPr>
              <a:xfrm>
                <a:off x="383508" y="1619249"/>
                <a:ext cx="6078026" cy="1012451"/>
              </a:xfrm>
            </p:spPr>
            <p:txBody>
              <a:bodyPr/>
              <a:lstStyle/>
              <a:p>
                <a:r>
                  <a:rPr lang="en-AU" sz="1800" dirty="0"/>
                  <a:t>The area of a rectangle with a length of </a:t>
                </a:r>
                <a14:m>
                  <m:oMath xmlns:m="http://schemas.openxmlformats.org/officeDocument/2006/math">
                    <m:r>
                      <a:rPr lang="en-AU" sz="1800" i="1" dirty="0" smtClean="0">
                        <a:latin typeface="Cambria Math" panose="02040503050406030204" pitchFamily="18" charset="0"/>
                      </a:rPr>
                      <m:t>6.5 </m:t>
                    </m:r>
                    <m:r>
                      <a:rPr lang="en-AU" sz="1800" i="1" dirty="0" smtClean="0">
                        <a:latin typeface="Cambria Math" panose="02040503050406030204" pitchFamily="18" charset="0"/>
                      </a:rPr>
                      <m:t>𝑐𝑚</m:t>
                    </m:r>
                    <m:r>
                      <a:rPr lang="en-AU" sz="1800" i="1" dirty="0" smtClean="0">
                        <a:latin typeface="Cambria Math" panose="02040503050406030204" pitchFamily="18" charset="0"/>
                      </a:rPr>
                      <m:t> </m:t>
                    </m:r>
                  </m:oMath>
                </a14:m>
                <a:r>
                  <a:rPr lang="en-AU" sz="1800" dirty="0"/>
                  <a:t>is </a:t>
                </a:r>
                <a14:m>
                  <m:oMath xmlns:m="http://schemas.openxmlformats.org/officeDocument/2006/math">
                    <m:r>
                      <a:rPr lang="en-AU" sz="1800" b="0" i="1" smtClean="0">
                        <a:latin typeface="Cambria Math" panose="02040503050406030204" pitchFamily="18" charset="0"/>
                      </a:rPr>
                      <m:t>60 </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𝑐𝑚</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m:t>
                    </m:r>
                  </m:oMath>
                </a14:m>
                <a:endParaRPr lang="en-AU" sz="1800" dirty="0"/>
              </a:p>
              <a:p>
                <a:r>
                  <a:rPr lang="en-AU" sz="1800" dirty="0"/>
                  <a:t>How long is the other side?</a:t>
                </a:r>
              </a:p>
            </p:txBody>
          </p:sp>
        </mc:Choice>
        <mc:Fallback xmlns="">
          <p:sp>
            <p:nvSpPr>
              <p:cNvPr id="2" name="Content Placeholder 1">
                <a:extLst>
                  <a:ext uri="{FF2B5EF4-FFF2-40B4-BE49-F238E27FC236}">
                    <a16:creationId xmlns:a16="http://schemas.microsoft.com/office/drawing/2014/main" id="{8C2A396F-FBEB-821B-BEE3-A64CC83AA529}"/>
                  </a:ext>
                </a:extLst>
              </p:cNvPr>
              <p:cNvSpPr>
                <a:spLocks noGrp="1" noRot="1" noChangeAspect="1" noMove="1" noResize="1" noEditPoints="1" noAdjustHandles="1" noChangeArrowheads="1" noChangeShapeType="1" noTextEdit="1"/>
              </p:cNvSpPr>
              <p:nvPr>
                <p:ph idx="4294967295"/>
              </p:nvPr>
            </p:nvSpPr>
            <p:spPr>
              <a:xfrm>
                <a:off x="383508" y="1619249"/>
                <a:ext cx="6078026" cy="1012451"/>
              </a:xfrm>
              <a:blipFill>
                <a:blip r:embed="rId2"/>
                <a:stretch>
                  <a:fillRect l="-2505" b="-4938"/>
                </a:stretch>
              </a:blipFill>
            </p:spPr>
            <p:txBody>
              <a:bodyPr/>
              <a:lstStyle/>
              <a:p>
                <a:r>
                  <a:rPr lang="en-US">
                    <a:noFill/>
                  </a:rPr>
                  <a:t> </a:t>
                </a:r>
              </a:p>
            </p:txBody>
          </p:sp>
        </mc:Fallback>
      </mc:AlternateContent>
      <p:grpSp>
        <p:nvGrpSpPr>
          <p:cNvPr id="9" name="Group 8" descr="Rectangle with an area of 60 metres squared and a length of 6 metres">
            <a:extLst>
              <a:ext uri="{FF2B5EF4-FFF2-40B4-BE49-F238E27FC236}">
                <a16:creationId xmlns:a16="http://schemas.microsoft.com/office/drawing/2014/main" id="{17B78197-2D20-29C5-77BD-A8A6D1CA7B43}"/>
              </a:ext>
            </a:extLst>
          </p:cNvPr>
          <p:cNvGrpSpPr/>
          <p:nvPr/>
        </p:nvGrpSpPr>
        <p:grpSpPr>
          <a:xfrm>
            <a:off x="7155331" y="1736725"/>
            <a:ext cx="2123766" cy="1296201"/>
            <a:chOff x="7155331" y="1569452"/>
            <a:chExt cx="2123766" cy="1296201"/>
          </a:xfrm>
        </p:grpSpPr>
        <p:pic>
          <p:nvPicPr>
            <p:cNvPr id="6" name="Picture 5">
              <a:extLst>
                <a:ext uri="{FF2B5EF4-FFF2-40B4-BE49-F238E27FC236}">
                  <a16:creationId xmlns:a16="http://schemas.microsoft.com/office/drawing/2014/main" id="{F470AD27-12EA-839E-5FA7-74D2EDDC40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666608" y="1058175"/>
              <a:ext cx="1101212" cy="2123766"/>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8B575FC-17DA-7A05-0E35-761378C53925}"/>
                    </a:ext>
                  </a:extLst>
                </p:cNvPr>
                <p:cNvSpPr txBox="1"/>
                <p:nvPr/>
              </p:nvSpPr>
              <p:spPr>
                <a:xfrm>
                  <a:off x="7849129" y="2631701"/>
                  <a:ext cx="736170" cy="233952"/>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6 </m:t>
                        </m:r>
                        <m:r>
                          <a:rPr lang="en-AU" sz="1800" b="0" i="1" smtClean="0">
                            <a:latin typeface="Cambria Math" panose="02040503050406030204" pitchFamily="18" charset="0"/>
                          </a:rPr>
                          <m:t>𝑚</m:t>
                        </m:r>
                      </m:oMath>
                    </m:oMathPara>
                  </a14:m>
                  <a:endParaRPr lang="en-AU" sz="1800" dirty="0"/>
                </a:p>
              </p:txBody>
            </p:sp>
          </mc:Choice>
          <mc:Fallback xmlns="">
            <p:sp>
              <p:nvSpPr>
                <p:cNvPr id="7" name="TextBox 6">
                  <a:extLst>
                    <a:ext uri="{FF2B5EF4-FFF2-40B4-BE49-F238E27FC236}">
                      <a16:creationId xmlns:a16="http://schemas.microsoft.com/office/drawing/2014/main" id="{F8B575FC-17DA-7A05-0E35-761378C53925}"/>
                    </a:ext>
                  </a:extLst>
                </p:cNvPr>
                <p:cNvSpPr txBox="1">
                  <a:spLocks noRot="1" noChangeAspect="1" noMove="1" noResize="1" noEditPoints="1" noAdjustHandles="1" noChangeArrowheads="1" noChangeShapeType="1" noTextEdit="1"/>
                </p:cNvSpPr>
                <p:nvPr/>
              </p:nvSpPr>
              <p:spPr>
                <a:xfrm>
                  <a:off x="7849129" y="2631701"/>
                  <a:ext cx="736170" cy="233952"/>
                </a:xfrm>
                <a:prstGeom prst="rect">
                  <a:avLst/>
                </a:prstGeom>
                <a:blipFill>
                  <a:blip r:embed="rId4"/>
                  <a:stretch>
                    <a:fillRect b="-28947"/>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FC4ED10-FA13-14F5-12BD-EF7C56AFCD4A}"/>
                    </a:ext>
                  </a:extLst>
                </p:cNvPr>
                <p:cNvSpPr txBox="1"/>
                <p:nvPr/>
              </p:nvSpPr>
              <p:spPr>
                <a:xfrm>
                  <a:off x="7799497" y="1958352"/>
                  <a:ext cx="835433" cy="284446"/>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60 </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𝑚</m:t>
                            </m:r>
                          </m:e>
                          <m:sup>
                            <m:r>
                              <a:rPr lang="en-AU" sz="1800" b="0" i="1" smtClean="0">
                                <a:latin typeface="Cambria Math" panose="02040503050406030204" pitchFamily="18" charset="0"/>
                              </a:rPr>
                              <m:t>2</m:t>
                            </m:r>
                          </m:sup>
                        </m:sSup>
                      </m:oMath>
                    </m:oMathPara>
                  </a14:m>
                  <a:endParaRPr lang="en-AU" sz="1800" dirty="0"/>
                </a:p>
              </p:txBody>
            </p:sp>
          </mc:Choice>
          <mc:Fallback xmlns="">
            <p:sp>
              <p:nvSpPr>
                <p:cNvPr id="8" name="TextBox 7">
                  <a:extLst>
                    <a:ext uri="{FF2B5EF4-FFF2-40B4-BE49-F238E27FC236}">
                      <a16:creationId xmlns:a16="http://schemas.microsoft.com/office/drawing/2014/main" id="{1FC4ED10-FA13-14F5-12BD-EF7C56AFCD4A}"/>
                    </a:ext>
                  </a:extLst>
                </p:cNvPr>
                <p:cNvSpPr txBox="1">
                  <a:spLocks noRot="1" noChangeAspect="1" noMove="1" noResize="1" noEditPoints="1" noAdjustHandles="1" noChangeArrowheads="1" noChangeShapeType="1" noTextEdit="1"/>
                </p:cNvSpPr>
                <p:nvPr/>
              </p:nvSpPr>
              <p:spPr>
                <a:xfrm>
                  <a:off x="7799497" y="1958352"/>
                  <a:ext cx="835433" cy="284446"/>
                </a:xfrm>
                <a:prstGeom prst="rect">
                  <a:avLst/>
                </a:prstGeom>
                <a:blipFill>
                  <a:blip r:embed="rId5"/>
                  <a:stretch>
                    <a:fillRect t="-2128" b="-6383"/>
                  </a:stretch>
                </a:blipFill>
              </p:spPr>
              <p:txBody>
                <a:bodyPr/>
                <a:lstStyle/>
                <a:p>
                  <a:r>
                    <a:rPr lang="en-AU">
                      <a:noFill/>
                    </a:rPr>
                    <a:t> </a:t>
                  </a:r>
                </a:p>
              </p:txBody>
            </p:sp>
          </mc:Fallback>
        </mc:AlternateContent>
      </p:grpSp>
      <p:sp>
        <p:nvSpPr>
          <p:cNvPr id="3" name="Slide Number Placeholder 2">
            <a:extLst>
              <a:ext uri="{FF2B5EF4-FFF2-40B4-BE49-F238E27FC236}">
                <a16:creationId xmlns:a16="http://schemas.microsoft.com/office/drawing/2014/main" id="{1969A5BD-CC74-2893-0134-0D32B25B149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14</a:t>
            </a:fld>
            <a:endParaRPr lang="en-AU"/>
          </a:p>
        </p:txBody>
      </p:sp>
    </p:spTree>
    <p:extLst>
      <p:ext uri="{BB962C8B-B14F-4D97-AF65-F5344CB8AC3E}">
        <p14:creationId xmlns:p14="http://schemas.microsoft.com/office/powerpoint/2010/main" val="17826161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9A1A2B-E3BE-BC60-3B44-16A63B9F69FE}"/>
              </a:ext>
            </a:extLst>
          </p:cNvPr>
          <p:cNvSpPr>
            <a:spLocks noGrp="1"/>
          </p:cNvSpPr>
          <p:nvPr>
            <p:ph type="title"/>
          </p:nvPr>
        </p:nvSpPr>
        <p:spPr/>
        <p:txBody>
          <a:bodyPr/>
          <a:lstStyle/>
          <a:p>
            <a:r>
              <a:rPr lang="en-AU" dirty="0"/>
              <a:t>Using the formula (8 of 8)</a:t>
            </a:r>
          </a:p>
        </p:txBody>
      </p:sp>
      <p:sp>
        <p:nvSpPr>
          <p:cNvPr id="5" name="Text Placeholder 4">
            <a:extLst>
              <a:ext uri="{FF2B5EF4-FFF2-40B4-BE49-F238E27FC236}">
                <a16:creationId xmlns:a16="http://schemas.microsoft.com/office/drawing/2014/main" id="{2F1465B7-54B4-4809-48A9-D8520CBB581A}"/>
              </a:ext>
            </a:extLst>
          </p:cNvPr>
          <p:cNvSpPr>
            <a:spLocks noGrp="1"/>
          </p:cNvSpPr>
          <p:nvPr>
            <p:ph type="body" sz="quarter" idx="18"/>
          </p:nvPr>
        </p:nvSpPr>
        <p:spPr/>
        <p:txBody>
          <a:bodyPr/>
          <a:lstStyle/>
          <a:p>
            <a:r>
              <a:rPr lang="en-AU" dirty="0"/>
              <a:t>Your turn – solution 2</a:t>
            </a:r>
          </a:p>
        </p:txBody>
      </p:sp>
      <mc:AlternateContent xmlns:mc="http://schemas.openxmlformats.org/markup-compatibility/2006" xmlns:a14="http://schemas.microsoft.com/office/drawing/2010/main">
        <mc:Choice Requires="a14">
          <p:sp>
            <p:nvSpPr>
              <p:cNvPr id="14" name="Content Placeholder 1">
                <a:extLst>
                  <a:ext uri="{FF2B5EF4-FFF2-40B4-BE49-F238E27FC236}">
                    <a16:creationId xmlns:a16="http://schemas.microsoft.com/office/drawing/2014/main" id="{D118F088-113A-DD5E-DAC9-6869D319D83B}"/>
                  </a:ext>
                </a:extLst>
              </p:cNvPr>
              <p:cNvSpPr txBox="1">
                <a:spLocks/>
              </p:cNvSpPr>
              <p:nvPr/>
            </p:nvSpPr>
            <p:spPr>
              <a:xfrm>
                <a:off x="383508" y="1619249"/>
                <a:ext cx="6078026" cy="1012451"/>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dirty="0"/>
                  <a:t>The area of a rectangle with a length of </a:t>
                </a:r>
                <a14:m>
                  <m:oMath xmlns:m="http://schemas.openxmlformats.org/officeDocument/2006/math">
                    <m:r>
                      <a:rPr lang="en-AU" sz="1800" i="1" dirty="0" smtClean="0">
                        <a:latin typeface="Cambria Math" panose="02040503050406030204" pitchFamily="18" charset="0"/>
                      </a:rPr>
                      <m:t>6.5 </m:t>
                    </m:r>
                    <m:r>
                      <a:rPr lang="en-AU" sz="1800" i="1" dirty="0" smtClean="0">
                        <a:latin typeface="Cambria Math" panose="02040503050406030204" pitchFamily="18" charset="0"/>
                      </a:rPr>
                      <m:t>𝑐𝑚</m:t>
                    </m:r>
                    <m:r>
                      <a:rPr lang="en-AU" sz="1800" i="1" dirty="0" smtClean="0">
                        <a:latin typeface="Cambria Math" panose="02040503050406030204" pitchFamily="18" charset="0"/>
                      </a:rPr>
                      <m:t> </m:t>
                    </m:r>
                  </m:oMath>
                </a14:m>
                <a:r>
                  <a:rPr lang="en-AU" sz="1800" dirty="0"/>
                  <a:t>is </a:t>
                </a:r>
                <a14:m>
                  <m:oMath xmlns:m="http://schemas.openxmlformats.org/officeDocument/2006/math">
                    <m:r>
                      <a:rPr lang="en-AU" sz="1800" i="1" smtClean="0">
                        <a:latin typeface="Cambria Math" panose="02040503050406030204" pitchFamily="18" charset="0"/>
                      </a:rPr>
                      <m:t>60 </m:t>
                    </m:r>
                    <m:sSup>
                      <m:sSupPr>
                        <m:ctrlPr>
                          <a:rPr lang="en-AU" sz="1800" i="1" smtClean="0">
                            <a:latin typeface="Cambria Math" panose="02040503050406030204" pitchFamily="18" charset="0"/>
                          </a:rPr>
                        </m:ctrlPr>
                      </m:sSupPr>
                      <m:e>
                        <m:r>
                          <a:rPr lang="en-AU" sz="1800" i="1" smtClean="0">
                            <a:latin typeface="Cambria Math" panose="02040503050406030204" pitchFamily="18" charset="0"/>
                          </a:rPr>
                          <m:t>𝑐𝑚</m:t>
                        </m:r>
                      </m:e>
                      <m:sup>
                        <m:r>
                          <a:rPr lang="en-AU" sz="1800" i="1" smtClean="0">
                            <a:latin typeface="Cambria Math" panose="02040503050406030204" pitchFamily="18" charset="0"/>
                          </a:rPr>
                          <m:t>2</m:t>
                        </m:r>
                      </m:sup>
                    </m:sSup>
                    <m:r>
                      <a:rPr lang="en-AU" sz="1800" i="1" smtClean="0">
                        <a:latin typeface="Cambria Math" panose="02040503050406030204" pitchFamily="18" charset="0"/>
                      </a:rPr>
                      <m:t>.</m:t>
                    </m:r>
                  </m:oMath>
                </a14:m>
                <a:endParaRPr lang="en-AU" sz="1800" dirty="0"/>
              </a:p>
              <a:p>
                <a:r>
                  <a:rPr lang="en-AU" sz="1800" dirty="0"/>
                  <a:t>How long is the other side?</a:t>
                </a:r>
              </a:p>
            </p:txBody>
          </p:sp>
        </mc:Choice>
        <mc:Fallback xmlns="">
          <p:sp>
            <p:nvSpPr>
              <p:cNvPr id="14" name="Content Placeholder 1">
                <a:extLst>
                  <a:ext uri="{FF2B5EF4-FFF2-40B4-BE49-F238E27FC236}">
                    <a16:creationId xmlns:a16="http://schemas.microsoft.com/office/drawing/2014/main" id="{D118F088-113A-DD5E-DAC9-6869D319D83B}"/>
                  </a:ext>
                </a:extLst>
              </p:cNvPr>
              <p:cNvSpPr txBox="1">
                <a:spLocks noRot="1" noChangeAspect="1" noMove="1" noResize="1" noEditPoints="1" noAdjustHandles="1" noChangeArrowheads="1" noChangeShapeType="1" noTextEdit="1"/>
              </p:cNvSpPr>
              <p:nvPr/>
            </p:nvSpPr>
            <p:spPr>
              <a:xfrm>
                <a:off x="383508" y="1619249"/>
                <a:ext cx="6078026" cy="1012451"/>
              </a:xfrm>
              <a:prstGeom prst="rect">
                <a:avLst/>
              </a:prstGeom>
              <a:blipFill>
                <a:blip r:embed="rId4"/>
                <a:stretch>
                  <a:fillRect l="-2505" b="-49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1">
                <a:extLst>
                  <a:ext uri="{FF2B5EF4-FFF2-40B4-BE49-F238E27FC236}">
                    <a16:creationId xmlns:a16="http://schemas.microsoft.com/office/drawing/2014/main" id="{51EBD2FE-FBD8-8790-D172-AC961A80307D}"/>
                  </a:ext>
                </a:extLst>
              </p:cNvPr>
              <p:cNvSpPr txBox="1">
                <a:spLocks/>
              </p:cNvSpPr>
              <p:nvPr/>
            </p:nvSpPr>
            <p:spPr>
              <a:xfrm>
                <a:off x="360000" y="2915950"/>
                <a:ext cx="4535715" cy="3942050"/>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AU" sz="1800" dirty="0"/>
                  <a:t>Solution:</a:t>
                </a:r>
              </a:p>
              <a:p>
                <a:pPr>
                  <a:lnSpc>
                    <a:spcPct val="150000"/>
                  </a:lnSpc>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𝐴</m:t>
                      </m:r>
                      <m:r>
                        <a:rPr lang="en-AU" sz="1800" b="0" i="1" smtClean="0">
                          <a:latin typeface="Cambria Math" panose="02040503050406030204" pitchFamily="18" charset="0"/>
                        </a:rPr>
                        <m:t>=</m:t>
                      </m:r>
                      <m:r>
                        <a:rPr lang="en-AU" sz="1800" b="0" i="1" smtClean="0">
                          <a:latin typeface="Cambria Math" panose="02040503050406030204" pitchFamily="18" charset="0"/>
                        </a:rPr>
                        <m:t>𝑙𝑏</m:t>
                      </m:r>
                    </m:oMath>
                  </m:oMathPara>
                </a14:m>
                <a:endParaRPr lang="en-AU" sz="1800" b="0" dirty="0"/>
              </a:p>
              <a:p>
                <a:pPr>
                  <a:lnSpc>
                    <a:spcPct val="150000"/>
                  </a:lnSpc>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60=4</m:t>
                      </m:r>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𝑏</m:t>
                      </m:r>
                    </m:oMath>
                  </m:oMathPara>
                </a14:m>
                <a:endParaRPr lang="en-AU" sz="1800" b="0" dirty="0">
                  <a:ea typeface="Cambria Math" panose="02040503050406030204" pitchFamily="18" charset="0"/>
                </a:endParaRPr>
              </a:p>
              <a:p>
                <a:pPr>
                  <a:lnSpc>
                    <a:spcPct val="150000"/>
                  </a:lnSpc>
                </a:pPr>
                <a14:m>
                  <m:oMathPara xmlns:m="http://schemas.openxmlformats.org/officeDocument/2006/math">
                    <m:oMathParaPr>
                      <m:jc m:val="left"/>
                    </m:oMathParaPr>
                    <m:oMath xmlns:m="http://schemas.openxmlformats.org/officeDocument/2006/math">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60</m:t>
                          </m:r>
                        </m:num>
                        <m:den>
                          <m:r>
                            <a:rPr lang="en-AU" sz="1800" b="0" i="1" smtClean="0">
                              <a:latin typeface="Cambria Math" panose="02040503050406030204" pitchFamily="18" charset="0"/>
                            </a:rPr>
                            <m:t>4</m:t>
                          </m:r>
                        </m:den>
                      </m:f>
                      <m:r>
                        <a:rPr lang="en-AU" sz="1800" b="0" i="1" smtClean="0">
                          <a:latin typeface="Cambria Math" panose="02040503050406030204" pitchFamily="18" charset="0"/>
                        </a:rPr>
                        <m:t>=</m:t>
                      </m:r>
                      <m:r>
                        <a:rPr lang="en-AU" sz="1800" b="0" i="1" smtClean="0">
                          <a:latin typeface="Cambria Math" panose="02040503050406030204" pitchFamily="18" charset="0"/>
                        </a:rPr>
                        <m:t>𝑏</m:t>
                      </m:r>
                    </m:oMath>
                  </m:oMathPara>
                </a14:m>
                <a:endParaRPr lang="en-AU" sz="1800" b="0" dirty="0"/>
              </a:p>
              <a:p>
                <a:pPr>
                  <a:lnSpc>
                    <a:spcPct val="150000"/>
                  </a:lnSpc>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𝑏</m:t>
                      </m:r>
                      <m:r>
                        <a:rPr lang="en-AU" sz="1800" b="0" i="1" smtClean="0">
                          <a:latin typeface="Cambria Math" panose="02040503050406030204" pitchFamily="18" charset="0"/>
                        </a:rPr>
                        <m:t>=15</m:t>
                      </m:r>
                    </m:oMath>
                  </m:oMathPara>
                </a14:m>
                <a:endParaRPr lang="en-AU" sz="1800" dirty="0"/>
              </a:p>
              <a:p>
                <a:pPr>
                  <a:lnSpc>
                    <a:spcPct val="150000"/>
                  </a:lnSpc>
                </a:pPr>
                <a:r>
                  <a:rPr lang="en-AU" sz="1800" dirty="0"/>
                  <a:t>The other side is </a:t>
                </a:r>
                <a14:m>
                  <m:oMath xmlns:m="http://schemas.openxmlformats.org/officeDocument/2006/math">
                    <m:r>
                      <a:rPr lang="en-AU" sz="1800">
                        <a:latin typeface="Cambria Math" panose="02040503050406030204" pitchFamily="18" charset="0"/>
                      </a:rPr>
                      <m:t>1</m:t>
                    </m:r>
                    <m:r>
                      <a:rPr lang="en-AU" sz="1800" b="0" i="0" smtClean="0">
                        <a:latin typeface="Cambria Math" panose="02040503050406030204" pitchFamily="18" charset="0"/>
                      </a:rPr>
                      <m:t>5 </m:t>
                    </m:r>
                    <m:r>
                      <m:rPr>
                        <m:sty m:val="p"/>
                      </m:rPr>
                      <a:rPr lang="en-AU" sz="1800" b="0" i="0" smtClean="0">
                        <a:latin typeface="Cambria Math" panose="02040503050406030204" pitchFamily="18" charset="0"/>
                      </a:rPr>
                      <m:t>cm</m:t>
                    </m:r>
                  </m:oMath>
                </a14:m>
                <a:r>
                  <a:rPr lang="en-AU" sz="1800" dirty="0"/>
                  <a:t> long.</a:t>
                </a:r>
              </a:p>
            </p:txBody>
          </p:sp>
        </mc:Choice>
        <mc:Fallback xmlns="">
          <p:sp>
            <p:nvSpPr>
              <p:cNvPr id="6" name="Content Placeholder 1">
                <a:extLst>
                  <a:ext uri="{FF2B5EF4-FFF2-40B4-BE49-F238E27FC236}">
                    <a16:creationId xmlns:a16="http://schemas.microsoft.com/office/drawing/2014/main" id="{51EBD2FE-FBD8-8790-D172-AC961A80307D}"/>
                  </a:ext>
                </a:extLst>
              </p:cNvPr>
              <p:cNvSpPr txBox="1">
                <a:spLocks noRot="1" noChangeAspect="1" noMove="1" noResize="1" noEditPoints="1" noAdjustHandles="1" noChangeArrowheads="1" noChangeShapeType="1" noTextEdit="1"/>
              </p:cNvSpPr>
              <p:nvPr/>
            </p:nvSpPr>
            <p:spPr>
              <a:xfrm>
                <a:off x="360000" y="2915950"/>
                <a:ext cx="4535715" cy="3942050"/>
              </a:xfrm>
              <a:prstGeom prst="rect">
                <a:avLst/>
              </a:prstGeom>
              <a:blipFill>
                <a:blip r:embed="rId2"/>
                <a:stretch>
                  <a:fillRect l="-3073"/>
                </a:stretch>
              </a:blipFill>
            </p:spPr>
            <p:txBody>
              <a:bodyPr/>
              <a:lstStyle/>
              <a:p>
                <a:r>
                  <a:rPr lang="en-US">
                    <a:noFill/>
                  </a:rPr>
                  <a:t> </a:t>
                </a:r>
              </a:p>
            </p:txBody>
          </p:sp>
        </mc:Fallback>
      </mc:AlternateContent>
      <p:grpSp>
        <p:nvGrpSpPr>
          <p:cNvPr id="15" name="Group 14" descr="Rectangle with an area of 60 metres squared and a length of 6 metres">
            <a:extLst>
              <a:ext uri="{FF2B5EF4-FFF2-40B4-BE49-F238E27FC236}">
                <a16:creationId xmlns:a16="http://schemas.microsoft.com/office/drawing/2014/main" id="{77E4203F-08F8-FF45-7A40-732790E39E17}"/>
              </a:ext>
            </a:extLst>
          </p:cNvPr>
          <p:cNvGrpSpPr/>
          <p:nvPr/>
        </p:nvGrpSpPr>
        <p:grpSpPr>
          <a:xfrm>
            <a:off x="7155331" y="1736725"/>
            <a:ext cx="2123766" cy="1296201"/>
            <a:chOff x="7155331" y="1569452"/>
            <a:chExt cx="2123766" cy="1296201"/>
          </a:xfrm>
        </p:grpSpPr>
        <p:pic>
          <p:nvPicPr>
            <p:cNvPr id="16" name="Picture 15">
              <a:extLst>
                <a:ext uri="{FF2B5EF4-FFF2-40B4-BE49-F238E27FC236}">
                  <a16:creationId xmlns:a16="http://schemas.microsoft.com/office/drawing/2014/main" id="{A6FF1E93-15F6-4805-0449-D60AE2D848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7666608" y="1058175"/>
              <a:ext cx="1101212" cy="2123766"/>
            </a:xfrm>
            <a:prstGeom prst="rect">
              <a:avLst/>
            </a:prstGeom>
          </p:spPr>
        </p:pic>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859B4C68-7471-5AA7-CA77-F08731B5B781}"/>
                    </a:ext>
                  </a:extLst>
                </p:cNvPr>
                <p:cNvSpPr txBox="1"/>
                <p:nvPr/>
              </p:nvSpPr>
              <p:spPr>
                <a:xfrm>
                  <a:off x="7849129" y="2631701"/>
                  <a:ext cx="736170" cy="233952"/>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6 </m:t>
                        </m:r>
                        <m:r>
                          <a:rPr lang="en-AU" sz="1800" b="0" i="1" smtClean="0">
                            <a:latin typeface="Cambria Math" panose="02040503050406030204" pitchFamily="18" charset="0"/>
                          </a:rPr>
                          <m:t>𝑚</m:t>
                        </m:r>
                      </m:oMath>
                    </m:oMathPara>
                  </a14:m>
                  <a:endParaRPr lang="en-AU" sz="1800" dirty="0"/>
                </a:p>
              </p:txBody>
            </p:sp>
          </mc:Choice>
          <mc:Fallback xmlns="">
            <p:sp>
              <p:nvSpPr>
                <p:cNvPr id="7" name="TextBox 6">
                  <a:extLst>
                    <a:ext uri="{FF2B5EF4-FFF2-40B4-BE49-F238E27FC236}">
                      <a16:creationId xmlns:a16="http://schemas.microsoft.com/office/drawing/2014/main" id="{F8B575FC-17DA-7A05-0E35-761378C53925}"/>
                    </a:ext>
                  </a:extLst>
                </p:cNvPr>
                <p:cNvSpPr txBox="1">
                  <a:spLocks noRot="1" noChangeAspect="1" noMove="1" noResize="1" noEditPoints="1" noAdjustHandles="1" noChangeArrowheads="1" noChangeShapeType="1" noTextEdit="1"/>
                </p:cNvSpPr>
                <p:nvPr/>
              </p:nvSpPr>
              <p:spPr>
                <a:xfrm>
                  <a:off x="7849129" y="2631701"/>
                  <a:ext cx="736170" cy="233952"/>
                </a:xfrm>
                <a:prstGeom prst="rect">
                  <a:avLst/>
                </a:prstGeom>
                <a:blipFill>
                  <a:blip r:embed="rId6"/>
                  <a:stretch>
                    <a:fillRect b="-28947"/>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87960063-9BA1-E44E-614B-260FEEA76539}"/>
                    </a:ext>
                  </a:extLst>
                </p:cNvPr>
                <p:cNvSpPr txBox="1"/>
                <p:nvPr/>
              </p:nvSpPr>
              <p:spPr>
                <a:xfrm>
                  <a:off x="7799497" y="1958352"/>
                  <a:ext cx="835433" cy="284446"/>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60 </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𝑚</m:t>
                            </m:r>
                          </m:e>
                          <m:sup>
                            <m:r>
                              <a:rPr lang="en-AU" sz="1800" b="0" i="1" smtClean="0">
                                <a:latin typeface="Cambria Math" panose="02040503050406030204" pitchFamily="18" charset="0"/>
                              </a:rPr>
                              <m:t>2</m:t>
                            </m:r>
                          </m:sup>
                        </m:sSup>
                      </m:oMath>
                    </m:oMathPara>
                  </a14:m>
                  <a:endParaRPr lang="en-AU" sz="1800" dirty="0"/>
                </a:p>
              </p:txBody>
            </p:sp>
          </mc:Choice>
          <mc:Fallback xmlns="">
            <p:sp>
              <p:nvSpPr>
                <p:cNvPr id="8" name="TextBox 7">
                  <a:extLst>
                    <a:ext uri="{FF2B5EF4-FFF2-40B4-BE49-F238E27FC236}">
                      <a16:creationId xmlns:a16="http://schemas.microsoft.com/office/drawing/2014/main" id="{1FC4ED10-FA13-14F5-12BD-EF7C56AFCD4A}"/>
                    </a:ext>
                  </a:extLst>
                </p:cNvPr>
                <p:cNvSpPr txBox="1">
                  <a:spLocks noRot="1" noChangeAspect="1" noMove="1" noResize="1" noEditPoints="1" noAdjustHandles="1" noChangeArrowheads="1" noChangeShapeType="1" noTextEdit="1"/>
                </p:cNvSpPr>
                <p:nvPr/>
              </p:nvSpPr>
              <p:spPr>
                <a:xfrm>
                  <a:off x="7799497" y="1958352"/>
                  <a:ext cx="835433" cy="284446"/>
                </a:xfrm>
                <a:prstGeom prst="rect">
                  <a:avLst/>
                </a:prstGeom>
                <a:blipFill>
                  <a:blip r:embed="rId7"/>
                  <a:stretch>
                    <a:fillRect t="-2128" b="-6383"/>
                  </a:stretch>
                </a:blipFill>
              </p:spPr>
              <p:txBody>
                <a:bodyPr/>
                <a:lstStyle/>
                <a:p>
                  <a:r>
                    <a:rPr lang="en-AU">
                      <a:noFill/>
                    </a:rPr>
                    <a:t> </a:t>
                  </a:r>
                </a:p>
              </p:txBody>
            </p:sp>
          </mc:Fallback>
        </mc:AlternateContent>
      </p:grpSp>
      <p:pic>
        <p:nvPicPr>
          <p:cNvPr id="13" name="Picture 12" descr="Bar model consisting of 2 rows. The top row has a single bar of length 60 and the bottom row has 4 equal bars labelled with the letter b">
            <a:extLst>
              <a:ext uri="{FF2B5EF4-FFF2-40B4-BE49-F238E27FC236}">
                <a16:creationId xmlns:a16="http://schemas.microsoft.com/office/drawing/2014/main" id="{4C480908-4E71-0F62-204D-8ACA14898EC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20694" y="4212434"/>
            <a:ext cx="5593038" cy="1100875"/>
          </a:xfrm>
          <a:prstGeom prst="rect">
            <a:avLst/>
          </a:prstGeom>
        </p:spPr>
      </p:pic>
      <p:sp>
        <p:nvSpPr>
          <p:cNvPr id="3" name="Slide Number Placeholder 2">
            <a:extLst>
              <a:ext uri="{FF2B5EF4-FFF2-40B4-BE49-F238E27FC236}">
                <a16:creationId xmlns:a16="http://schemas.microsoft.com/office/drawing/2014/main" id="{1969A5BD-CC74-2893-0134-0D32B25B149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15</a:t>
            </a:fld>
            <a:endParaRPr lang="en-AU"/>
          </a:p>
        </p:txBody>
      </p:sp>
    </p:spTree>
    <p:extLst>
      <p:ext uri="{BB962C8B-B14F-4D97-AF65-F5344CB8AC3E}">
        <p14:creationId xmlns:p14="http://schemas.microsoft.com/office/powerpoint/2010/main" val="24628985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7137F97-96AA-87FE-0996-31178E84251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16</a:t>
            </a:fld>
            <a:endParaRPr lang="en-AU"/>
          </a:p>
        </p:txBody>
      </p:sp>
      <p:sp>
        <p:nvSpPr>
          <p:cNvPr id="3" name="Title 2">
            <a:extLst>
              <a:ext uri="{FF2B5EF4-FFF2-40B4-BE49-F238E27FC236}">
                <a16:creationId xmlns:a16="http://schemas.microsoft.com/office/drawing/2014/main" id="{BC36D99D-038C-4B0E-09F7-F51F2C1A3610}"/>
              </a:ext>
            </a:extLst>
          </p:cNvPr>
          <p:cNvSpPr>
            <a:spLocks noGrp="1"/>
          </p:cNvSpPr>
          <p:nvPr>
            <p:ph type="title"/>
          </p:nvPr>
        </p:nvSpPr>
        <p:spPr/>
        <p:txBody>
          <a:bodyPr/>
          <a:lstStyle/>
          <a:p>
            <a:r>
              <a:rPr lang="en-US" dirty="0"/>
              <a:t>Copyright</a:t>
            </a:r>
          </a:p>
        </p:txBody>
      </p:sp>
      <p:sp>
        <p:nvSpPr>
          <p:cNvPr id="4" name="Text Placeholder 3">
            <a:extLst>
              <a:ext uri="{FF2B5EF4-FFF2-40B4-BE49-F238E27FC236}">
                <a16:creationId xmlns:a16="http://schemas.microsoft.com/office/drawing/2014/main" id="{B272D546-D834-1960-6F7B-B3C4DCA23BC4}"/>
              </a:ext>
            </a:extLst>
          </p:cNvPr>
          <p:cNvSpPr>
            <a:spLocks noGrp="1"/>
          </p:cNvSpPr>
          <p:nvPr>
            <p:ph type="body" sz="quarter" idx="18"/>
          </p:nvPr>
        </p:nvSpPr>
        <p:spPr/>
        <p:txBody>
          <a:bodyPr/>
          <a:lstStyle/>
          <a:p>
            <a:r>
              <a:rPr lang="en-AU" dirty="0">
                <a:latin typeface="Public Sans Light" pitchFamily="2" charset="0"/>
                <a:hlinkClick r:id="rId2">
                  <a:extLst>
                    <a:ext uri="{A12FA001-AC4F-418D-AE19-62706E023703}">
                      <ahyp:hlinkClr xmlns:ahyp="http://schemas.microsoft.com/office/drawing/2018/hyperlinkcolor" val="tx"/>
                    </a:ext>
                  </a:extLst>
                </a:hlinkClick>
              </a:rPr>
              <a:t>© </a:t>
            </a:r>
            <a:r>
              <a:rPr lang="en-AU" dirty="0">
                <a:hlinkClick r:id="rId2">
                  <a:extLst>
                    <a:ext uri="{A12FA001-AC4F-418D-AE19-62706E023703}">
                      <ahyp:hlinkClr xmlns:ahyp="http://schemas.microsoft.com/office/drawing/2018/hyperlinkcolor" val="tx"/>
                    </a:ext>
                  </a:extLst>
                </a:hlinkClick>
              </a:rPr>
              <a:t>State of New South Wales (Department of Education), 2023</a:t>
            </a:r>
            <a:endParaRPr lang="en-AU" dirty="0"/>
          </a:p>
        </p:txBody>
      </p:sp>
      <p:sp>
        <p:nvSpPr>
          <p:cNvPr id="5" name="TextBox 4">
            <a:extLst>
              <a:ext uri="{FF2B5EF4-FFF2-40B4-BE49-F238E27FC236}">
                <a16:creationId xmlns:a16="http://schemas.microsoft.com/office/drawing/2014/main" id="{783C168B-66D9-1DD2-2039-F0F0C967CB21}"/>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2023.</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latin typeface="+mj-lt"/>
              </a:rPr>
              <a:t>Cth</a:t>
            </a:r>
            <a:r>
              <a:rPr lang="en-AU" sz="1200" dirty="0">
                <a:solidFill>
                  <a:schemeClr val="bg1"/>
                </a:solidFill>
                <a:latin typeface="+mj-lt"/>
              </a:rPr>
              <a:t>). The department accepts no responsibility for content on third-party websites. </a:t>
            </a:r>
          </a:p>
        </p:txBody>
      </p:sp>
    </p:spTree>
    <p:extLst>
      <p:ext uri="{BB962C8B-B14F-4D97-AF65-F5344CB8AC3E}">
        <p14:creationId xmlns:p14="http://schemas.microsoft.com/office/powerpoint/2010/main" val="4691257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E3400C6-4867-3001-E334-03C54DDA438C}"/>
              </a:ext>
            </a:extLst>
          </p:cNvPr>
          <p:cNvSpPr>
            <a:spLocks noGrp="1"/>
          </p:cNvSpPr>
          <p:nvPr>
            <p:ph type="ctrTitle"/>
          </p:nvPr>
        </p:nvSpPr>
        <p:spPr/>
        <p:txBody>
          <a:bodyPr/>
          <a:lstStyle/>
          <a:p>
            <a:r>
              <a:rPr lang="en-AU" dirty="0"/>
              <a:t>Launch</a:t>
            </a:r>
          </a:p>
        </p:txBody>
      </p:sp>
      <p:sp>
        <p:nvSpPr>
          <p:cNvPr id="7" name="Footer Placeholder 6">
            <a:extLst>
              <a:ext uri="{FF2B5EF4-FFF2-40B4-BE49-F238E27FC236}">
                <a16:creationId xmlns:a16="http://schemas.microsoft.com/office/drawing/2014/main" id="{F7D34047-0C44-7560-5D71-44EA3BD40CDB}"/>
              </a:ext>
            </a:extLst>
          </p:cNvPr>
          <p:cNvSpPr>
            <a:spLocks noGrp="1"/>
          </p:cNvSpPr>
          <p:nvPr>
            <p:ph type="ftr" sz="quarter" idx="3"/>
          </p:nvPr>
        </p:nvSpPr>
        <p:spPr/>
        <p:txBody>
          <a:bodyPr/>
          <a:lstStyle/>
          <a:p>
            <a:r>
              <a:rPr lang="en-US" dirty="0">
                <a:latin typeface="+mn-lt"/>
              </a:rPr>
              <a:t>NSW Department of Education</a:t>
            </a:r>
            <a:endParaRPr lang="en-AU" dirty="0">
              <a:latin typeface="+mn-lt"/>
            </a:endParaRPr>
          </a:p>
        </p:txBody>
      </p:sp>
    </p:spTree>
    <p:extLst>
      <p:ext uri="{BB962C8B-B14F-4D97-AF65-F5344CB8AC3E}">
        <p14:creationId xmlns:p14="http://schemas.microsoft.com/office/powerpoint/2010/main" val="15731577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661464-78CC-83E5-7591-C07DC98A2CC5}"/>
              </a:ext>
            </a:extLst>
          </p:cNvPr>
          <p:cNvSpPr>
            <a:spLocks noGrp="1"/>
          </p:cNvSpPr>
          <p:nvPr>
            <p:ph type="title"/>
          </p:nvPr>
        </p:nvSpPr>
        <p:spPr/>
        <p:txBody>
          <a:bodyPr/>
          <a:lstStyle/>
          <a:p>
            <a:r>
              <a:rPr lang="en-AU" dirty="0" err="1"/>
              <a:t>Blockout</a:t>
            </a:r>
            <a:r>
              <a:rPr lang="en-AU" dirty="0"/>
              <a:t> (1 of 2)</a:t>
            </a:r>
          </a:p>
        </p:txBody>
      </p:sp>
      <p:sp>
        <p:nvSpPr>
          <p:cNvPr id="5" name="Text Placeholder 4">
            <a:extLst>
              <a:ext uri="{FF2B5EF4-FFF2-40B4-BE49-F238E27FC236}">
                <a16:creationId xmlns:a16="http://schemas.microsoft.com/office/drawing/2014/main" id="{E127A006-D728-CA9E-9824-BFB537BA7182}"/>
              </a:ext>
            </a:extLst>
          </p:cNvPr>
          <p:cNvSpPr>
            <a:spLocks noGrp="1"/>
          </p:cNvSpPr>
          <p:nvPr>
            <p:ph type="body" sz="quarter" idx="18"/>
          </p:nvPr>
        </p:nvSpPr>
        <p:spPr/>
        <p:txBody>
          <a:bodyPr/>
          <a:lstStyle/>
          <a:p>
            <a:r>
              <a:rPr lang="en-AU" dirty="0"/>
              <a:t>How to play</a:t>
            </a:r>
          </a:p>
        </p:txBody>
      </p:sp>
      <p:sp>
        <p:nvSpPr>
          <p:cNvPr id="2" name="Content Placeholder 1">
            <a:extLst>
              <a:ext uri="{FF2B5EF4-FFF2-40B4-BE49-F238E27FC236}">
                <a16:creationId xmlns:a16="http://schemas.microsoft.com/office/drawing/2014/main" id="{EF896557-EDF4-0A99-117B-0BD7DCC88281}"/>
              </a:ext>
            </a:extLst>
          </p:cNvPr>
          <p:cNvSpPr>
            <a:spLocks noGrp="1"/>
          </p:cNvSpPr>
          <p:nvPr>
            <p:ph idx="4294967295"/>
          </p:nvPr>
        </p:nvSpPr>
        <p:spPr>
          <a:xfrm>
            <a:off x="360000" y="1619251"/>
            <a:ext cx="2660817" cy="726908"/>
          </a:xfrm>
        </p:spPr>
        <p:txBody>
          <a:bodyPr/>
          <a:lstStyle/>
          <a:p>
            <a:r>
              <a:rPr lang="en-AU" sz="1800" dirty="0"/>
              <a:t>A roll of 4 and 7.</a:t>
            </a:r>
          </a:p>
        </p:txBody>
      </p:sp>
      <p:pic>
        <p:nvPicPr>
          <p:cNvPr id="8" name="Picture 7" descr="A screen shot of a blockout game showing how a roll of 4 and 7 can be recorded as 4 x 7, 7 x 4, 2 x 14, 14 x 2">
            <a:extLst>
              <a:ext uri="{FF2B5EF4-FFF2-40B4-BE49-F238E27FC236}">
                <a16:creationId xmlns:a16="http://schemas.microsoft.com/office/drawing/2014/main" id="{CCD173DE-84B3-FA4E-0F0B-90751AEDD0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072" y="2541192"/>
            <a:ext cx="10996448" cy="3614808"/>
          </a:xfrm>
          <a:prstGeom prst="rect">
            <a:avLst/>
          </a:prstGeom>
        </p:spPr>
      </p:pic>
      <p:sp>
        <p:nvSpPr>
          <p:cNvPr id="3" name="Slide Number Placeholder 2">
            <a:extLst>
              <a:ext uri="{FF2B5EF4-FFF2-40B4-BE49-F238E27FC236}">
                <a16:creationId xmlns:a16="http://schemas.microsoft.com/office/drawing/2014/main" id="{2EC9CD9E-BC87-A58A-0F65-4A84E4A70A0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a:t>
            </a:fld>
            <a:endParaRPr lang="en-AU" dirty="0"/>
          </a:p>
        </p:txBody>
      </p:sp>
    </p:spTree>
    <p:extLst>
      <p:ext uri="{BB962C8B-B14F-4D97-AF65-F5344CB8AC3E}">
        <p14:creationId xmlns:p14="http://schemas.microsoft.com/office/powerpoint/2010/main" val="1580815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CA9747-BA8A-B8B7-B192-946F0E47A779}"/>
              </a:ext>
            </a:extLst>
          </p:cNvPr>
          <p:cNvSpPr>
            <a:spLocks noGrp="1"/>
          </p:cNvSpPr>
          <p:nvPr>
            <p:ph type="title"/>
          </p:nvPr>
        </p:nvSpPr>
        <p:spPr/>
        <p:txBody>
          <a:bodyPr/>
          <a:lstStyle/>
          <a:p>
            <a:r>
              <a:rPr lang="en-AU" dirty="0" err="1"/>
              <a:t>Blockout</a:t>
            </a:r>
            <a:r>
              <a:rPr lang="en-AU" dirty="0"/>
              <a:t> (2 of 2)</a:t>
            </a:r>
          </a:p>
        </p:txBody>
      </p:sp>
      <p:sp>
        <p:nvSpPr>
          <p:cNvPr id="5" name="Text Placeholder 4">
            <a:extLst>
              <a:ext uri="{FF2B5EF4-FFF2-40B4-BE49-F238E27FC236}">
                <a16:creationId xmlns:a16="http://schemas.microsoft.com/office/drawing/2014/main" id="{C80D6C2C-33BB-D53E-C98D-CE6D310AE47A}"/>
              </a:ext>
            </a:extLst>
          </p:cNvPr>
          <p:cNvSpPr>
            <a:spLocks noGrp="1"/>
          </p:cNvSpPr>
          <p:nvPr>
            <p:ph type="body" sz="quarter" idx="18"/>
          </p:nvPr>
        </p:nvSpPr>
        <p:spPr>
          <a:xfrm>
            <a:off x="360000" y="982520"/>
            <a:ext cx="10080000" cy="310015"/>
          </a:xfrm>
        </p:spPr>
        <p:txBody>
          <a:bodyPr/>
          <a:lstStyle/>
          <a:p>
            <a:r>
              <a:rPr lang="en-AU" dirty="0"/>
              <a:t>How to play</a:t>
            </a:r>
          </a:p>
        </p:txBody>
      </p:sp>
      <p:sp>
        <p:nvSpPr>
          <p:cNvPr id="2" name="Content Placeholder 1">
            <a:extLst>
              <a:ext uri="{FF2B5EF4-FFF2-40B4-BE49-F238E27FC236}">
                <a16:creationId xmlns:a16="http://schemas.microsoft.com/office/drawing/2014/main" id="{7B27AAF1-4961-F493-28E8-505640DFBF0F}"/>
              </a:ext>
            </a:extLst>
          </p:cNvPr>
          <p:cNvSpPr>
            <a:spLocks noGrp="1"/>
          </p:cNvSpPr>
          <p:nvPr>
            <p:ph idx="4294967295"/>
          </p:nvPr>
        </p:nvSpPr>
        <p:spPr>
          <a:xfrm>
            <a:off x="360000" y="1455892"/>
            <a:ext cx="3562851" cy="522371"/>
          </a:xfrm>
        </p:spPr>
        <p:txBody>
          <a:bodyPr/>
          <a:lstStyle/>
          <a:p>
            <a:r>
              <a:rPr lang="en-AU" sz="1800" dirty="0"/>
              <a:t>A roll that cannot be played.</a:t>
            </a:r>
          </a:p>
        </p:txBody>
      </p:sp>
      <p:pic>
        <p:nvPicPr>
          <p:cNvPr id="6" name="Picture 5" descr="A screenshot of a blockout game for a role of 4 and 9">
            <a:extLst>
              <a:ext uri="{FF2B5EF4-FFF2-40B4-BE49-F238E27FC236}">
                <a16:creationId xmlns:a16="http://schemas.microsoft.com/office/drawing/2014/main" id="{DFA5B1D6-2DFF-59A9-A5B5-FA856A152B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000" y="2141621"/>
            <a:ext cx="3862064" cy="4573894"/>
          </a:xfrm>
          <a:prstGeom prst="rect">
            <a:avLst/>
          </a:prstGeom>
        </p:spPr>
      </p:pic>
      <p:sp>
        <p:nvSpPr>
          <p:cNvPr id="3" name="Slide Number Placeholder 2">
            <a:extLst>
              <a:ext uri="{FF2B5EF4-FFF2-40B4-BE49-F238E27FC236}">
                <a16:creationId xmlns:a16="http://schemas.microsoft.com/office/drawing/2014/main" id="{810BCE5B-6737-D61B-3AD3-23426EB90AF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dirty="0"/>
          </a:p>
        </p:txBody>
      </p:sp>
    </p:spTree>
    <p:extLst>
      <p:ext uri="{BB962C8B-B14F-4D97-AF65-F5344CB8AC3E}">
        <p14:creationId xmlns:p14="http://schemas.microsoft.com/office/powerpoint/2010/main" val="1529222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7B07F73-9B91-92B9-9DBA-B08F98E67F29}"/>
              </a:ext>
            </a:extLst>
          </p:cNvPr>
          <p:cNvSpPr>
            <a:spLocks noGrp="1"/>
          </p:cNvSpPr>
          <p:nvPr>
            <p:ph type="ctrTitle"/>
          </p:nvPr>
        </p:nvSpPr>
        <p:spPr/>
        <p:txBody>
          <a:bodyPr/>
          <a:lstStyle/>
          <a:p>
            <a:r>
              <a:rPr lang="en-AU" dirty="0"/>
              <a:t>Explore</a:t>
            </a:r>
          </a:p>
        </p:txBody>
      </p:sp>
      <p:sp>
        <p:nvSpPr>
          <p:cNvPr id="2" name="Footer Placeholder 6">
            <a:extLst>
              <a:ext uri="{FF2B5EF4-FFF2-40B4-BE49-F238E27FC236}">
                <a16:creationId xmlns:a16="http://schemas.microsoft.com/office/drawing/2014/main" id="{CB989E75-E946-91BE-EDFD-7CB38FC54D1D}"/>
              </a:ext>
            </a:extLst>
          </p:cNvPr>
          <p:cNvSpPr>
            <a:spLocks noGrp="1"/>
          </p:cNvSpPr>
          <p:nvPr>
            <p:ph type="ftr" sz="quarter" idx="3"/>
          </p:nvPr>
        </p:nvSpPr>
        <p:spPr>
          <a:xfrm>
            <a:off x="540000" y="360000"/>
            <a:ext cx="4500000" cy="684000"/>
          </a:xfrm>
        </p:spPr>
        <p:txBody>
          <a:bodyPr/>
          <a:lstStyle/>
          <a:p>
            <a:r>
              <a:rPr lang="en-US" dirty="0">
                <a:latin typeface="+mn-lt"/>
              </a:rPr>
              <a:t>NSW Department of Education</a:t>
            </a:r>
            <a:endParaRPr lang="en-AU" dirty="0">
              <a:latin typeface="+mn-lt"/>
            </a:endParaRPr>
          </a:p>
        </p:txBody>
      </p:sp>
    </p:spTree>
    <p:extLst>
      <p:ext uri="{BB962C8B-B14F-4D97-AF65-F5344CB8AC3E}">
        <p14:creationId xmlns:p14="http://schemas.microsoft.com/office/powerpoint/2010/main" val="33708718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D2BAFA-0D1E-9217-F52A-0C0AEB5471D3}"/>
              </a:ext>
            </a:extLst>
          </p:cNvPr>
          <p:cNvSpPr>
            <a:spLocks noGrp="1"/>
          </p:cNvSpPr>
          <p:nvPr>
            <p:ph type="title"/>
          </p:nvPr>
        </p:nvSpPr>
        <p:spPr/>
        <p:txBody>
          <a:bodyPr/>
          <a:lstStyle/>
          <a:p>
            <a:r>
              <a:rPr lang="en-AU" dirty="0"/>
              <a:t>What is the height of the rectangle?</a:t>
            </a:r>
          </a:p>
        </p:txBody>
      </p:sp>
      <p:sp>
        <p:nvSpPr>
          <p:cNvPr id="5" name="Text Placeholder 4">
            <a:extLst>
              <a:ext uri="{FF2B5EF4-FFF2-40B4-BE49-F238E27FC236}">
                <a16:creationId xmlns:a16="http://schemas.microsoft.com/office/drawing/2014/main" id="{017044FE-0E33-3292-590F-9B3CC003401E}"/>
              </a:ext>
            </a:extLst>
          </p:cNvPr>
          <p:cNvSpPr>
            <a:spLocks noGrp="1"/>
          </p:cNvSpPr>
          <p:nvPr>
            <p:ph type="body" sz="quarter" idx="18"/>
          </p:nvPr>
        </p:nvSpPr>
        <p:spPr/>
        <p:txBody>
          <a:bodyPr/>
          <a:lstStyle/>
          <a:p>
            <a:r>
              <a:rPr lang="en-AU" dirty="0"/>
              <a:t>Which way is up</a:t>
            </a:r>
          </a:p>
        </p:txBody>
      </p:sp>
      <p:grpSp>
        <p:nvGrpSpPr>
          <p:cNvPr id="2" name="Group 1" descr="rectangle grid 5 x 8 squares. The side with 5 squares is labelled a. The side with 8 squares is labelled b.">
            <a:extLst>
              <a:ext uri="{FF2B5EF4-FFF2-40B4-BE49-F238E27FC236}">
                <a16:creationId xmlns:a16="http://schemas.microsoft.com/office/drawing/2014/main" id="{635CB4B5-E670-66C0-04A4-ADBF8A820786}"/>
              </a:ext>
            </a:extLst>
          </p:cNvPr>
          <p:cNvGrpSpPr/>
          <p:nvPr/>
        </p:nvGrpSpPr>
        <p:grpSpPr>
          <a:xfrm>
            <a:off x="360000" y="2756203"/>
            <a:ext cx="2184453" cy="3100438"/>
            <a:chOff x="360000" y="2756203"/>
            <a:chExt cx="2184453" cy="3100438"/>
          </a:xfrm>
        </p:grpSpPr>
        <p:pic>
          <p:nvPicPr>
            <p:cNvPr id="6" name="Picture 5">
              <a:extLst>
                <a:ext uri="{FF2B5EF4-FFF2-40B4-BE49-F238E27FC236}">
                  <a16:creationId xmlns:a16="http://schemas.microsoft.com/office/drawing/2014/main" id="{8A51C3FE-FB09-D732-19FF-27E78C6F66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000" y="2756203"/>
              <a:ext cx="1827066" cy="2885038"/>
            </a:xfrm>
            <a:prstGeom prst="rect">
              <a:avLst/>
            </a:prstGeom>
          </p:spPr>
        </p:pic>
        <p:sp>
          <p:nvSpPr>
            <p:cNvPr id="11" name="TextBox 10" descr="rectangle grid 5 x 8 squares">
              <a:extLst>
                <a:ext uri="{FF2B5EF4-FFF2-40B4-BE49-F238E27FC236}">
                  <a16:creationId xmlns:a16="http://schemas.microsoft.com/office/drawing/2014/main" id="{D2EB8AEF-3AD0-3184-211C-FE12EA421701}"/>
                </a:ext>
              </a:extLst>
            </p:cNvPr>
            <p:cNvSpPr txBox="1"/>
            <p:nvPr/>
          </p:nvSpPr>
          <p:spPr>
            <a:xfrm>
              <a:off x="1201937" y="5641241"/>
              <a:ext cx="310243" cy="215400"/>
            </a:xfrm>
            <a:prstGeom prst="rect">
              <a:avLst/>
            </a:prstGeom>
            <a:noFill/>
          </p:spPr>
          <p:txBody>
            <a:bodyPr wrap="none" lIns="0" tIns="0" rIns="0" bIns="0" rtlCol="0">
              <a:noAutofit/>
            </a:bodyPr>
            <a:lstStyle/>
            <a:p>
              <a:pPr algn="l"/>
              <a:r>
                <a:rPr lang="en-AU" sz="1800" dirty="0"/>
                <a:t>a</a:t>
              </a:r>
            </a:p>
          </p:txBody>
        </p:sp>
        <p:sp>
          <p:nvSpPr>
            <p:cNvPr id="17" name="TextBox 16" descr="rectangle grid 5 x 8 squares">
              <a:extLst>
                <a:ext uri="{FF2B5EF4-FFF2-40B4-BE49-F238E27FC236}">
                  <a16:creationId xmlns:a16="http://schemas.microsoft.com/office/drawing/2014/main" id="{3709E996-F66C-0180-85D9-FEB3673DB3E4}"/>
                </a:ext>
              </a:extLst>
            </p:cNvPr>
            <p:cNvSpPr txBox="1"/>
            <p:nvPr/>
          </p:nvSpPr>
          <p:spPr>
            <a:xfrm>
              <a:off x="2234210" y="3937112"/>
              <a:ext cx="310243" cy="215400"/>
            </a:xfrm>
            <a:prstGeom prst="rect">
              <a:avLst/>
            </a:prstGeom>
            <a:noFill/>
          </p:spPr>
          <p:txBody>
            <a:bodyPr wrap="none" lIns="0" tIns="0" rIns="0" bIns="0" rtlCol="0">
              <a:noAutofit/>
            </a:bodyPr>
            <a:lstStyle/>
            <a:p>
              <a:pPr algn="l"/>
              <a:r>
                <a:rPr lang="en-AU" sz="1800" dirty="0"/>
                <a:t>b</a:t>
              </a:r>
            </a:p>
          </p:txBody>
        </p:sp>
      </p:grpSp>
      <p:sp>
        <p:nvSpPr>
          <p:cNvPr id="10" name="Speech Bubble: Oval 9">
            <a:extLst>
              <a:ext uri="{FF2B5EF4-FFF2-40B4-BE49-F238E27FC236}">
                <a16:creationId xmlns:a16="http://schemas.microsoft.com/office/drawing/2014/main" id="{7FA21B8D-DC3B-53A0-6617-2662DF1C857C}"/>
              </a:ext>
            </a:extLst>
          </p:cNvPr>
          <p:cNvSpPr/>
          <p:nvPr/>
        </p:nvSpPr>
        <p:spPr>
          <a:xfrm>
            <a:off x="2389331" y="5078776"/>
            <a:ext cx="2577016" cy="1222870"/>
          </a:xfrm>
          <a:prstGeom prst="wedgeRoundRectCallout">
            <a:avLst>
              <a:gd name="adj1" fmla="val -58438"/>
              <a:gd name="adj2" fmla="val -22102"/>
              <a:gd name="adj3" fmla="val 16667"/>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1800" dirty="0"/>
              <a:t>What would we call a and b in each case?</a:t>
            </a:r>
          </a:p>
        </p:txBody>
      </p:sp>
      <p:grpSp>
        <p:nvGrpSpPr>
          <p:cNvPr id="14" name="Group 13" descr="Rectangle grid 8 x 5 squares. The side with 8 squares is labelled a. The side with 5 squares is labelled b.">
            <a:extLst>
              <a:ext uri="{FF2B5EF4-FFF2-40B4-BE49-F238E27FC236}">
                <a16:creationId xmlns:a16="http://schemas.microsoft.com/office/drawing/2014/main" id="{626F3242-D045-E57C-BBB1-3254F993B8BD}"/>
              </a:ext>
            </a:extLst>
          </p:cNvPr>
          <p:cNvGrpSpPr/>
          <p:nvPr/>
        </p:nvGrpSpPr>
        <p:grpSpPr>
          <a:xfrm>
            <a:off x="4099573" y="2725319"/>
            <a:ext cx="3270885" cy="2042466"/>
            <a:chOff x="3641058" y="2748134"/>
            <a:chExt cx="3270885" cy="2042466"/>
          </a:xfrm>
        </p:grpSpPr>
        <p:pic>
          <p:nvPicPr>
            <p:cNvPr id="7" name="Picture 6">
              <a:extLst>
                <a:ext uri="{FF2B5EF4-FFF2-40B4-BE49-F238E27FC236}">
                  <a16:creationId xmlns:a16="http://schemas.microsoft.com/office/drawing/2014/main" id="{0B93C30F-5EC1-D69E-D839-0488A77E7C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170044" y="2219148"/>
              <a:ext cx="1827066" cy="2885038"/>
            </a:xfrm>
            <a:prstGeom prst="rect">
              <a:avLst/>
            </a:prstGeom>
          </p:spPr>
        </p:pic>
        <p:sp>
          <p:nvSpPr>
            <p:cNvPr id="12" name="TextBox 11">
              <a:extLst>
                <a:ext uri="{FF2B5EF4-FFF2-40B4-BE49-F238E27FC236}">
                  <a16:creationId xmlns:a16="http://schemas.microsoft.com/office/drawing/2014/main" id="{482947C5-1692-A25A-7C7F-0429D5452197}"/>
                </a:ext>
              </a:extLst>
            </p:cNvPr>
            <p:cNvSpPr txBox="1"/>
            <p:nvPr/>
          </p:nvSpPr>
          <p:spPr>
            <a:xfrm>
              <a:off x="5017769" y="4575200"/>
              <a:ext cx="310243" cy="215400"/>
            </a:xfrm>
            <a:prstGeom prst="rect">
              <a:avLst/>
            </a:prstGeom>
            <a:noFill/>
          </p:spPr>
          <p:txBody>
            <a:bodyPr wrap="none" lIns="0" tIns="0" rIns="0" bIns="0" rtlCol="0">
              <a:noAutofit/>
            </a:bodyPr>
            <a:lstStyle/>
            <a:p>
              <a:pPr algn="l"/>
              <a:r>
                <a:rPr lang="en-AU" sz="1800" dirty="0"/>
                <a:t>a</a:t>
              </a:r>
            </a:p>
          </p:txBody>
        </p:sp>
        <p:sp>
          <p:nvSpPr>
            <p:cNvPr id="16" name="TextBox 15">
              <a:extLst>
                <a:ext uri="{FF2B5EF4-FFF2-40B4-BE49-F238E27FC236}">
                  <a16:creationId xmlns:a16="http://schemas.microsoft.com/office/drawing/2014/main" id="{EE30DE1E-188E-9346-97B5-70E8A4BAE025}"/>
                </a:ext>
              </a:extLst>
            </p:cNvPr>
            <p:cNvSpPr txBox="1"/>
            <p:nvPr/>
          </p:nvSpPr>
          <p:spPr>
            <a:xfrm>
              <a:off x="6601700" y="3479051"/>
              <a:ext cx="310243" cy="215400"/>
            </a:xfrm>
            <a:prstGeom prst="rect">
              <a:avLst/>
            </a:prstGeom>
            <a:noFill/>
          </p:spPr>
          <p:txBody>
            <a:bodyPr wrap="none" lIns="0" tIns="0" rIns="0" bIns="0" rtlCol="0">
              <a:noAutofit/>
            </a:bodyPr>
            <a:lstStyle/>
            <a:p>
              <a:pPr algn="l"/>
              <a:r>
                <a:rPr lang="en-AU" sz="1800" dirty="0"/>
                <a:t>b</a:t>
              </a:r>
            </a:p>
          </p:txBody>
        </p:sp>
      </p:grpSp>
      <p:sp>
        <p:nvSpPr>
          <p:cNvPr id="9" name="Speech Bubble: Oval 8">
            <a:extLst>
              <a:ext uri="{FF2B5EF4-FFF2-40B4-BE49-F238E27FC236}">
                <a16:creationId xmlns:a16="http://schemas.microsoft.com/office/drawing/2014/main" id="{7524537B-9092-C3BA-3086-59A45B378C6F}"/>
              </a:ext>
            </a:extLst>
          </p:cNvPr>
          <p:cNvSpPr/>
          <p:nvPr/>
        </p:nvSpPr>
        <p:spPr>
          <a:xfrm>
            <a:off x="8824450" y="1658539"/>
            <a:ext cx="2885038" cy="1066780"/>
          </a:xfrm>
          <a:prstGeom prst="wedgeRoundRectCallout">
            <a:avLst>
              <a:gd name="adj1" fmla="val -20416"/>
              <a:gd name="adj2" fmla="val 87865"/>
              <a:gd name="adj3" fmla="val 16667"/>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1800" dirty="0"/>
              <a:t>Do our labels change if the rectangle is tilted?</a:t>
            </a:r>
          </a:p>
        </p:txBody>
      </p:sp>
      <p:grpSp>
        <p:nvGrpSpPr>
          <p:cNvPr id="18" name="Group 17" descr="Rectangle grid 8 x 5 squares rotated on an angle. The side with 8 squares is labelled a. The side with 5 squares is labelled b.">
            <a:extLst>
              <a:ext uri="{FF2B5EF4-FFF2-40B4-BE49-F238E27FC236}">
                <a16:creationId xmlns:a16="http://schemas.microsoft.com/office/drawing/2014/main" id="{8D2C1352-0D15-14F7-8608-A4ECF4F8AF9D}"/>
              </a:ext>
            </a:extLst>
          </p:cNvPr>
          <p:cNvGrpSpPr/>
          <p:nvPr/>
        </p:nvGrpSpPr>
        <p:grpSpPr>
          <a:xfrm>
            <a:off x="7991351" y="3355072"/>
            <a:ext cx="3036052" cy="1897412"/>
            <a:chOff x="7991351" y="3355072"/>
            <a:chExt cx="3036052" cy="1897412"/>
          </a:xfrm>
        </p:grpSpPr>
        <p:pic>
          <p:nvPicPr>
            <p:cNvPr id="8" name="Picture 7">
              <a:extLst>
                <a:ext uri="{FF2B5EF4-FFF2-40B4-BE49-F238E27FC236}">
                  <a16:creationId xmlns:a16="http://schemas.microsoft.com/office/drawing/2014/main" id="{A6D0FEE9-49DD-30A3-D5B4-324CFB5E3A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200000">
              <a:off x="8520337" y="2826086"/>
              <a:ext cx="1827066" cy="2885038"/>
            </a:xfrm>
            <a:prstGeom prst="rect">
              <a:avLst/>
            </a:prstGeom>
          </p:spPr>
        </p:pic>
        <p:sp>
          <p:nvSpPr>
            <p:cNvPr id="13" name="TextBox 12">
              <a:extLst>
                <a:ext uri="{FF2B5EF4-FFF2-40B4-BE49-F238E27FC236}">
                  <a16:creationId xmlns:a16="http://schemas.microsoft.com/office/drawing/2014/main" id="{7B77ADA8-1DD3-F0BA-429A-ADB0CDAEC51A}"/>
                </a:ext>
              </a:extLst>
            </p:cNvPr>
            <p:cNvSpPr txBox="1"/>
            <p:nvPr/>
          </p:nvSpPr>
          <p:spPr>
            <a:xfrm>
              <a:off x="8789920" y="5037084"/>
              <a:ext cx="310243" cy="215400"/>
            </a:xfrm>
            <a:prstGeom prst="rect">
              <a:avLst/>
            </a:prstGeom>
            <a:noFill/>
          </p:spPr>
          <p:txBody>
            <a:bodyPr wrap="none" lIns="0" tIns="0" rIns="0" bIns="0" rtlCol="0">
              <a:noAutofit/>
            </a:bodyPr>
            <a:lstStyle/>
            <a:p>
              <a:pPr algn="l"/>
              <a:r>
                <a:rPr lang="en-AU" sz="1800" dirty="0"/>
                <a:t>a</a:t>
              </a:r>
            </a:p>
          </p:txBody>
        </p:sp>
        <p:sp>
          <p:nvSpPr>
            <p:cNvPr id="15" name="TextBox 14">
              <a:extLst>
                <a:ext uri="{FF2B5EF4-FFF2-40B4-BE49-F238E27FC236}">
                  <a16:creationId xmlns:a16="http://schemas.microsoft.com/office/drawing/2014/main" id="{611612D2-27BA-0E88-BB9C-9FFA4F258797}"/>
                </a:ext>
              </a:extLst>
            </p:cNvPr>
            <p:cNvSpPr txBox="1"/>
            <p:nvPr/>
          </p:nvSpPr>
          <p:spPr>
            <a:xfrm>
              <a:off x="10717160" y="4971076"/>
              <a:ext cx="310243" cy="215400"/>
            </a:xfrm>
            <a:prstGeom prst="rect">
              <a:avLst/>
            </a:prstGeom>
            <a:noFill/>
          </p:spPr>
          <p:txBody>
            <a:bodyPr wrap="none" lIns="0" tIns="0" rIns="0" bIns="0" rtlCol="0">
              <a:noAutofit/>
            </a:bodyPr>
            <a:lstStyle/>
            <a:p>
              <a:pPr algn="l"/>
              <a:r>
                <a:rPr lang="en-AU" sz="1800" dirty="0"/>
                <a:t>b</a:t>
              </a:r>
            </a:p>
          </p:txBody>
        </p:sp>
      </p:grpSp>
      <p:sp>
        <p:nvSpPr>
          <p:cNvPr id="3" name="Slide Number Placeholder 2">
            <a:extLst>
              <a:ext uri="{FF2B5EF4-FFF2-40B4-BE49-F238E27FC236}">
                <a16:creationId xmlns:a16="http://schemas.microsoft.com/office/drawing/2014/main" id="{8C82FDB0-806D-4E57-6722-E86D4BCDFFA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3341223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02236B-0817-B19C-93B9-2F196D02193E}"/>
              </a:ext>
            </a:extLst>
          </p:cNvPr>
          <p:cNvSpPr>
            <a:spLocks noGrp="1"/>
          </p:cNvSpPr>
          <p:nvPr>
            <p:ph type="title"/>
          </p:nvPr>
        </p:nvSpPr>
        <p:spPr/>
        <p:txBody>
          <a:bodyPr/>
          <a:lstStyle/>
          <a:p>
            <a:r>
              <a:rPr lang="en-AU" dirty="0"/>
              <a:t>Area of a rectangle formula</a:t>
            </a:r>
          </a:p>
        </p:txBody>
      </p:sp>
      <p:sp>
        <p:nvSpPr>
          <p:cNvPr id="5" name="Text Placeholder 4">
            <a:extLst>
              <a:ext uri="{FF2B5EF4-FFF2-40B4-BE49-F238E27FC236}">
                <a16:creationId xmlns:a16="http://schemas.microsoft.com/office/drawing/2014/main" id="{F5FAD402-5C91-70E5-4387-A80F31A9E2F1}"/>
              </a:ext>
            </a:extLst>
          </p:cNvPr>
          <p:cNvSpPr>
            <a:spLocks noGrp="1"/>
          </p:cNvSpPr>
          <p:nvPr>
            <p:ph type="body" sz="quarter" idx="18"/>
          </p:nvPr>
        </p:nvSpPr>
        <p:spPr/>
        <p:txBody>
          <a:bodyPr/>
          <a:lstStyle/>
          <a:p>
            <a:r>
              <a:rPr lang="en-AU" dirty="0"/>
              <a:t>A formula is an equation.</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FB1B4D14-4B23-3A4A-C714-6C68CFE99656}"/>
                  </a:ext>
                </a:extLst>
              </p:cNvPr>
              <p:cNvSpPr>
                <a:spLocks noGrp="1"/>
              </p:cNvSpPr>
              <p:nvPr>
                <p:ph type="body" sz="quarter" idx="19"/>
              </p:nvPr>
            </p:nvSpPr>
            <p:spPr>
              <a:xfrm>
                <a:off x="360000" y="1862942"/>
                <a:ext cx="4982021" cy="2456395"/>
              </a:xfrm>
            </p:spPr>
            <p:txBody>
              <a:bodyPr/>
              <a:lstStyle/>
              <a:p>
                <a:r>
                  <a:rPr lang="en-AU" sz="4000" baseline="-25000" dirty="0"/>
                  <a:t>Area = length x breadth</a:t>
                </a:r>
              </a:p>
              <a:p>
                <a:r>
                  <a:rPr lang="en-AU" sz="4000" baseline="-25000" dirty="0"/>
                  <a:t>A= </a:t>
                </a:r>
                <a14:m>
                  <m:oMath xmlns:m="http://schemas.openxmlformats.org/officeDocument/2006/math">
                    <m:r>
                      <a:rPr lang="en-AU" sz="4000" b="0" i="1" baseline="-25000" smtClean="0">
                        <a:latin typeface="Cambria Math" panose="02040503050406030204" pitchFamily="18" charset="0"/>
                      </a:rPr>
                      <m:t>𝑙𝑏</m:t>
                    </m:r>
                  </m:oMath>
                </a14:m>
                <a:endParaRPr lang="en-AU" sz="4000" baseline="-25000" dirty="0"/>
              </a:p>
            </p:txBody>
          </p:sp>
        </mc:Choice>
        <mc:Fallback xmlns="">
          <p:sp>
            <p:nvSpPr>
              <p:cNvPr id="6" name="Content Placeholder 5">
                <a:extLst>
                  <a:ext uri="{FF2B5EF4-FFF2-40B4-BE49-F238E27FC236}">
                    <a16:creationId xmlns:a16="http://schemas.microsoft.com/office/drawing/2014/main" id="{FB1B4D14-4B23-3A4A-C714-6C68CFE99656}"/>
                  </a:ext>
                </a:extLst>
              </p:cNvPr>
              <p:cNvSpPr>
                <a:spLocks noGrp="1" noRot="1" noChangeAspect="1" noMove="1" noResize="1" noEditPoints="1" noAdjustHandles="1" noChangeArrowheads="1" noChangeShapeType="1" noTextEdit="1"/>
              </p:cNvSpPr>
              <p:nvPr>
                <p:ph type="body" sz="quarter" idx="19"/>
              </p:nvPr>
            </p:nvSpPr>
            <p:spPr>
              <a:xfrm>
                <a:off x="360000" y="1862942"/>
                <a:ext cx="4982021" cy="2456395"/>
              </a:xfrm>
              <a:blipFill>
                <a:blip r:embed="rId3"/>
                <a:stretch>
                  <a:fillRect l="-4071"/>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DEF16564-9B3C-6A3D-2C0D-AB3C4694EAF1}"/>
              </a:ext>
              <a:ext uri="{C183D7F6-B498-43B3-948B-1728B52AA6E4}">
                <adec:decorative xmlns:adec="http://schemas.microsoft.com/office/drawing/2017/decorative" val="1"/>
              </a:ext>
            </a:extLst>
          </p:cNvPr>
          <p:cNvSpPr>
            <a:spLocks noGrp="1"/>
          </p:cNvSpPr>
          <p:nvPr>
            <p:ph type="sldNum" sz="quarter" idx="14"/>
          </p:nvPr>
        </p:nvSpPr>
        <p:spPr/>
        <p:txBody>
          <a:bodyPr/>
          <a:lstStyle/>
          <a:p>
            <a:fld id="{10A01DC5-1685-4615-8240-15192985C6A2}" type="slidenum">
              <a:rPr lang="en-AU" smtClean="0"/>
              <a:pPr/>
              <a:t>7</a:t>
            </a:fld>
            <a:endParaRPr lang="en-AU" dirty="0"/>
          </a:p>
        </p:txBody>
      </p:sp>
    </p:spTree>
    <p:extLst>
      <p:ext uri="{BB962C8B-B14F-4D97-AF65-F5344CB8AC3E}">
        <p14:creationId xmlns:p14="http://schemas.microsoft.com/office/powerpoint/2010/main" val="34107738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9A1A2B-E3BE-BC60-3B44-16A63B9F69FE}"/>
              </a:ext>
            </a:extLst>
          </p:cNvPr>
          <p:cNvSpPr>
            <a:spLocks noGrp="1"/>
          </p:cNvSpPr>
          <p:nvPr>
            <p:ph type="title"/>
          </p:nvPr>
        </p:nvSpPr>
        <p:spPr/>
        <p:txBody>
          <a:bodyPr/>
          <a:lstStyle/>
          <a:p>
            <a:r>
              <a:rPr lang="en-AU" dirty="0"/>
              <a:t>Using the formula (1 of 8)</a:t>
            </a:r>
          </a:p>
        </p:txBody>
      </p:sp>
      <p:sp>
        <p:nvSpPr>
          <p:cNvPr id="14" name="Text Placeholder 13">
            <a:extLst>
              <a:ext uri="{FF2B5EF4-FFF2-40B4-BE49-F238E27FC236}">
                <a16:creationId xmlns:a16="http://schemas.microsoft.com/office/drawing/2014/main" id="{115A7F6C-8875-D79E-20F0-9DA76F8CEA18}"/>
              </a:ext>
            </a:extLst>
          </p:cNvPr>
          <p:cNvSpPr>
            <a:spLocks noGrp="1"/>
          </p:cNvSpPr>
          <p:nvPr>
            <p:ph type="body" sz="quarter" idx="18"/>
          </p:nvPr>
        </p:nvSpPr>
        <p:spPr/>
        <p:txBody>
          <a:bodyPr/>
          <a:lstStyle/>
          <a:p>
            <a:r>
              <a:rPr lang="en-AU" dirty="0"/>
              <a:t>Example 1</a:t>
            </a:r>
          </a:p>
        </p:txBody>
      </p:sp>
      <p:sp>
        <p:nvSpPr>
          <p:cNvPr id="15" name="Content Placeholder 1">
            <a:extLst>
              <a:ext uri="{FF2B5EF4-FFF2-40B4-BE49-F238E27FC236}">
                <a16:creationId xmlns:a16="http://schemas.microsoft.com/office/drawing/2014/main" id="{35A6E096-8CBA-8D3F-768E-90449AB259BE}"/>
              </a:ext>
            </a:extLst>
          </p:cNvPr>
          <p:cNvSpPr txBox="1">
            <a:spLocks/>
          </p:cNvSpPr>
          <p:nvPr/>
        </p:nvSpPr>
        <p:spPr>
          <a:xfrm>
            <a:off x="371476" y="1619250"/>
            <a:ext cx="4982578" cy="411163"/>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a:t>Calculate the area of the following rectangle.</a:t>
            </a:r>
            <a:endParaRPr lang="en-AU" sz="1800" dirty="0"/>
          </a:p>
        </p:txBody>
      </p:sp>
      <p:grpSp>
        <p:nvGrpSpPr>
          <p:cNvPr id="2" name="Group 1" descr="Rectangle 7m x 15m">
            <a:extLst>
              <a:ext uri="{FF2B5EF4-FFF2-40B4-BE49-F238E27FC236}">
                <a16:creationId xmlns:a16="http://schemas.microsoft.com/office/drawing/2014/main" id="{5B5878CB-B4D1-D9B5-FF4B-F156705DAD82}"/>
              </a:ext>
            </a:extLst>
          </p:cNvPr>
          <p:cNvGrpSpPr/>
          <p:nvPr/>
        </p:nvGrpSpPr>
        <p:grpSpPr>
          <a:xfrm>
            <a:off x="372470" y="2140567"/>
            <a:ext cx="2284627" cy="1164908"/>
            <a:chOff x="372470" y="2140567"/>
            <a:chExt cx="2284627" cy="1164908"/>
          </a:xfrm>
        </p:grpSpPr>
        <p:pic>
          <p:nvPicPr>
            <p:cNvPr id="16" name="Picture 15">
              <a:extLst>
                <a:ext uri="{FF2B5EF4-FFF2-40B4-BE49-F238E27FC236}">
                  <a16:creationId xmlns:a16="http://schemas.microsoft.com/office/drawing/2014/main" id="{16686B90-6F47-677B-14D1-915E316FA5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290260" y="1707179"/>
              <a:ext cx="933450" cy="1800225"/>
            </a:xfrm>
            <a:prstGeom prst="rect">
              <a:avLst/>
            </a:prstGeom>
          </p:spPr>
        </p:pic>
        <p:sp>
          <p:nvSpPr>
            <p:cNvPr id="17" name="TextBox 16">
              <a:extLst>
                <a:ext uri="{FF2B5EF4-FFF2-40B4-BE49-F238E27FC236}">
                  <a16:creationId xmlns:a16="http://schemas.microsoft.com/office/drawing/2014/main" id="{A35B4F4C-D075-2B6F-D667-7781D1A260F6}"/>
                </a:ext>
              </a:extLst>
            </p:cNvPr>
            <p:cNvSpPr txBox="1"/>
            <p:nvPr/>
          </p:nvSpPr>
          <p:spPr>
            <a:xfrm>
              <a:off x="372470" y="2436280"/>
              <a:ext cx="736170" cy="233952"/>
            </a:xfrm>
            <a:prstGeom prst="rect">
              <a:avLst/>
            </a:prstGeom>
            <a:noFill/>
          </p:spPr>
          <p:txBody>
            <a:bodyPr wrap="square" lIns="0" tIns="0" rIns="0" bIns="0" rtlCol="0">
              <a:noAutofit/>
            </a:bodyPr>
            <a:lstStyle/>
            <a:p>
              <a:pPr algn="l"/>
              <a:r>
                <a:rPr lang="en-AU" sz="1800" dirty="0"/>
                <a:t>7 m</a:t>
              </a:r>
            </a:p>
          </p:txBody>
        </p:sp>
        <p:sp>
          <p:nvSpPr>
            <p:cNvPr id="18" name="TextBox 17">
              <a:extLst>
                <a:ext uri="{FF2B5EF4-FFF2-40B4-BE49-F238E27FC236}">
                  <a16:creationId xmlns:a16="http://schemas.microsoft.com/office/drawing/2014/main" id="{5FEA8B6F-60CF-733A-182A-A6E56156429E}"/>
                </a:ext>
              </a:extLst>
            </p:cNvPr>
            <p:cNvSpPr txBox="1"/>
            <p:nvPr/>
          </p:nvSpPr>
          <p:spPr>
            <a:xfrm>
              <a:off x="1602002" y="3071523"/>
              <a:ext cx="736170" cy="233952"/>
            </a:xfrm>
            <a:prstGeom prst="rect">
              <a:avLst/>
            </a:prstGeom>
            <a:noFill/>
          </p:spPr>
          <p:txBody>
            <a:bodyPr wrap="square" lIns="0" tIns="0" rIns="0" bIns="0" rtlCol="0">
              <a:noAutofit/>
            </a:bodyPr>
            <a:lstStyle/>
            <a:p>
              <a:pPr algn="l"/>
              <a:r>
                <a:rPr lang="en-AU" sz="1800" dirty="0"/>
                <a:t>15 m</a:t>
              </a:r>
            </a:p>
          </p:txBody>
        </p:sp>
      </p:grpSp>
      <mc:AlternateContent xmlns:mc="http://schemas.openxmlformats.org/markup-compatibility/2006" xmlns:a14="http://schemas.microsoft.com/office/drawing/2010/main">
        <mc:Choice Requires="a14">
          <p:sp>
            <p:nvSpPr>
              <p:cNvPr id="19" name="Content Placeholder 1">
                <a:extLst>
                  <a:ext uri="{FF2B5EF4-FFF2-40B4-BE49-F238E27FC236}">
                    <a16:creationId xmlns:a16="http://schemas.microsoft.com/office/drawing/2014/main" id="{04C96F33-F387-6D59-896C-D48DB2517BA2}"/>
                  </a:ext>
                </a:extLst>
              </p:cNvPr>
              <p:cNvSpPr txBox="1">
                <a:spLocks/>
              </p:cNvSpPr>
              <p:nvPr/>
            </p:nvSpPr>
            <p:spPr>
              <a:xfrm>
                <a:off x="360000" y="3548902"/>
                <a:ext cx="2406625" cy="3151545"/>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dirty="0"/>
                  <a:t>Solution:</a:t>
                </a:r>
              </a:p>
              <a:p>
                <a:pPr marL="47625">
                  <a:lnSpc>
                    <a:spcPct val="150000"/>
                  </a:lnSpc>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𝐴</m:t>
                      </m:r>
                      <m:r>
                        <a:rPr lang="en-AU" sz="1800" b="0" i="1" smtClean="0">
                          <a:latin typeface="Cambria Math" panose="02040503050406030204" pitchFamily="18" charset="0"/>
                        </a:rPr>
                        <m:t>=</m:t>
                      </m:r>
                      <m:r>
                        <a:rPr lang="en-AU" sz="1800" b="0" i="1" smtClean="0">
                          <a:latin typeface="Cambria Math" panose="02040503050406030204" pitchFamily="18" charset="0"/>
                        </a:rPr>
                        <m:t>𝑙𝑏</m:t>
                      </m:r>
                    </m:oMath>
                  </m:oMathPara>
                </a14:m>
                <a:endParaRPr lang="en-AU" sz="1800" b="0" dirty="0"/>
              </a:p>
              <a:p>
                <a:pPr>
                  <a:lnSpc>
                    <a:spcPct val="150000"/>
                  </a:lnSpc>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𝐴</m:t>
                      </m:r>
                      <m:r>
                        <a:rPr lang="en-AU" sz="1800" b="0" i="1" smtClean="0">
                          <a:latin typeface="Cambria Math" panose="02040503050406030204" pitchFamily="18" charset="0"/>
                        </a:rPr>
                        <m:t>=15×7</m:t>
                      </m:r>
                    </m:oMath>
                  </m:oMathPara>
                </a14:m>
                <a:endParaRPr lang="en-AU" sz="1800" b="0" dirty="0">
                  <a:ea typeface="Cambria Math" panose="02040503050406030204" pitchFamily="18" charset="0"/>
                </a:endParaRPr>
              </a:p>
              <a:p>
                <a:pPr>
                  <a:lnSpc>
                    <a:spcPct val="150000"/>
                  </a:lnSpc>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=105</m:t>
                      </m:r>
                    </m:oMath>
                  </m:oMathPara>
                </a14:m>
                <a:endParaRPr lang="en-AU" sz="1800" b="0" dirty="0"/>
              </a:p>
              <a:p>
                <a:pPr>
                  <a:lnSpc>
                    <a:spcPct val="150000"/>
                  </a:lnSpc>
                </a:pPr>
                <a:r>
                  <a:rPr lang="en-AU" sz="1800" dirty="0"/>
                  <a:t>Area is </a:t>
                </a:r>
                <a14:m>
                  <m:oMath xmlns:m="http://schemas.openxmlformats.org/officeDocument/2006/math">
                    <m:r>
                      <a:rPr lang="en-AU" sz="1800" b="0" i="1" smtClean="0">
                        <a:latin typeface="Cambria Math" panose="02040503050406030204" pitchFamily="18" charset="0"/>
                      </a:rPr>
                      <m:t>105 </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𝑚</m:t>
                        </m:r>
                      </m:e>
                      <m:sup>
                        <m:r>
                          <a:rPr lang="en-AU" sz="1800" b="0" i="1" smtClean="0">
                            <a:latin typeface="Cambria Math" panose="02040503050406030204" pitchFamily="18" charset="0"/>
                          </a:rPr>
                          <m:t>2</m:t>
                        </m:r>
                      </m:sup>
                    </m:sSup>
                  </m:oMath>
                </a14:m>
                <a:r>
                  <a:rPr lang="en-AU" sz="1800" dirty="0"/>
                  <a:t>.</a:t>
                </a:r>
              </a:p>
              <a:p>
                <a:endParaRPr lang="en-AU" sz="1800" dirty="0"/>
              </a:p>
            </p:txBody>
          </p:sp>
        </mc:Choice>
        <mc:Fallback xmlns="">
          <p:sp>
            <p:nvSpPr>
              <p:cNvPr id="19" name="Content Placeholder 1">
                <a:extLst>
                  <a:ext uri="{FF2B5EF4-FFF2-40B4-BE49-F238E27FC236}">
                    <a16:creationId xmlns:a16="http://schemas.microsoft.com/office/drawing/2014/main" id="{04C96F33-F387-6D59-896C-D48DB2517BA2}"/>
                  </a:ext>
                </a:extLst>
              </p:cNvPr>
              <p:cNvSpPr txBox="1">
                <a:spLocks noRot="1" noChangeAspect="1" noMove="1" noResize="1" noEditPoints="1" noAdjustHandles="1" noChangeArrowheads="1" noChangeShapeType="1" noTextEdit="1"/>
              </p:cNvSpPr>
              <p:nvPr/>
            </p:nvSpPr>
            <p:spPr>
              <a:xfrm>
                <a:off x="360000" y="3548902"/>
                <a:ext cx="2406625" cy="3151545"/>
              </a:xfrm>
              <a:prstGeom prst="rect">
                <a:avLst/>
              </a:prstGeom>
              <a:blipFill>
                <a:blip r:embed="rId3"/>
                <a:stretch>
                  <a:fillRect l="-5823" t="-2515"/>
                </a:stretch>
              </a:blipFill>
            </p:spPr>
            <p:txBody>
              <a:bodyPr/>
              <a:lstStyle/>
              <a:p>
                <a:r>
                  <a:rPr lang="en-AU">
                    <a:noFill/>
                  </a:rPr>
                  <a:t> </a:t>
                </a:r>
              </a:p>
            </p:txBody>
          </p:sp>
        </mc:Fallback>
      </mc:AlternateContent>
      <p:pic>
        <p:nvPicPr>
          <p:cNvPr id="5" name="Picture 4" descr="Rectangle grid 7 squares by 15 squares">
            <a:extLst>
              <a:ext uri="{FF2B5EF4-FFF2-40B4-BE49-F238E27FC236}">
                <a16:creationId xmlns:a16="http://schemas.microsoft.com/office/drawing/2014/main" id="{3DB4F3B2-4CA0-0879-B056-2C73B6F36623}"/>
              </a:ext>
            </a:extLst>
          </p:cNvPr>
          <p:cNvPicPr>
            <a:picLocks noChangeAspect="1"/>
          </p:cNvPicPr>
          <p:nvPr/>
        </p:nvPicPr>
        <p:blipFill>
          <a:blip r:embed="rId4"/>
          <a:stretch>
            <a:fillRect/>
          </a:stretch>
        </p:blipFill>
        <p:spPr>
          <a:xfrm>
            <a:off x="2862765" y="3548902"/>
            <a:ext cx="6166622" cy="3203852"/>
          </a:xfrm>
          <a:prstGeom prst="rect">
            <a:avLst/>
          </a:prstGeom>
        </p:spPr>
      </p:pic>
      <p:sp>
        <p:nvSpPr>
          <p:cNvPr id="25" name="Slide Number Placeholder 2">
            <a:extLst>
              <a:ext uri="{FF2B5EF4-FFF2-40B4-BE49-F238E27FC236}">
                <a16:creationId xmlns:a16="http://schemas.microsoft.com/office/drawing/2014/main" id="{CF68962C-ADC8-E36C-A1A1-D2B978150B6E}"/>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8</a:t>
            </a:fld>
            <a:endParaRPr lang="en-AU"/>
          </a:p>
        </p:txBody>
      </p:sp>
    </p:spTree>
    <p:extLst>
      <p:ext uri="{BB962C8B-B14F-4D97-AF65-F5344CB8AC3E}">
        <p14:creationId xmlns:p14="http://schemas.microsoft.com/office/powerpoint/2010/main" val="11807899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9A1A2B-E3BE-BC60-3B44-16A63B9F69FE}"/>
              </a:ext>
            </a:extLst>
          </p:cNvPr>
          <p:cNvSpPr>
            <a:spLocks noGrp="1"/>
          </p:cNvSpPr>
          <p:nvPr>
            <p:ph type="title"/>
          </p:nvPr>
        </p:nvSpPr>
        <p:spPr/>
        <p:txBody>
          <a:bodyPr/>
          <a:lstStyle/>
          <a:p>
            <a:r>
              <a:rPr lang="en-AU" dirty="0"/>
              <a:t>Using the formula (2 of 8)</a:t>
            </a:r>
          </a:p>
        </p:txBody>
      </p:sp>
      <p:sp>
        <p:nvSpPr>
          <p:cNvPr id="5" name="Text Placeholder 4">
            <a:extLst>
              <a:ext uri="{FF2B5EF4-FFF2-40B4-BE49-F238E27FC236}">
                <a16:creationId xmlns:a16="http://schemas.microsoft.com/office/drawing/2014/main" id="{2F1465B7-54B4-4809-48A9-D8520CBB581A}"/>
              </a:ext>
            </a:extLst>
          </p:cNvPr>
          <p:cNvSpPr>
            <a:spLocks noGrp="1"/>
          </p:cNvSpPr>
          <p:nvPr>
            <p:ph type="body" sz="quarter" idx="18"/>
          </p:nvPr>
        </p:nvSpPr>
        <p:spPr>
          <a:xfrm>
            <a:off x="360000" y="982520"/>
            <a:ext cx="10080000" cy="310015"/>
          </a:xfrm>
        </p:spPr>
        <p:txBody>
          <a:bodyPr/>
          <a:lstStyle/>
          <a:p>
            <a:r>
              <a:rPr lang="en-AU" dirty="0"/>
              <a:t>Example 1 – self-explanation prompts</a:t>
            </a:r>
          </a:p>
        </p:txBody>
      </p:sp>
      <p:sp>
        <p:nvSpPr>
          <p:cNvPr id="16" name="Content Placeholder 1">
            <a:extLst>
              <a:ext uri="{FF2B5EF4-FFF2-40B4-BE49-F238E27FC236}">
                <a16:creationId xmlns:a16="http://schemas.microsoft.com/office/drawing/2014/main" id="{262FE000-DF91-9B62-D00C-99CCACBF0DBB}"/>
              </a:ext>
            </a:extLst>
          </p:cNvPr>
          <p:cNvSpPr txBox="1">
            <a:spLocks/>
          </p:cNvSpPr>
          <p:nvPr/>
        </p:nvSpPr>
        <p:spPr>
          <a:xfrm>
            <a:off x="360000" y="1602205"/>
            <a:ext cx="4982578" cy="411163"/>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a:t>Calculate the area of the following rectangle.</a:t>
            </a:r>
            <a:endParaRPr lang="en-AU" sz="1800" dirty="0"/>
          </a:p>
        </p:txBody>
      </p:sp>
      <p:grpSp>
        <p:nvGrpSpPr>
          <p:cNvPr id="7" name="Group 6" descr="Rectangle 7m x 15m">
            <a:extLst>
              <a:ext uri="{FF2B5EF4-FFF2-40B4-BE49-F238E27FC236}">
                <a16:creationId xmlns:a16="http://schemas.microsoft.com/office/drawing/2014/main" id="{4DD4AA17-874A-BAA7-46DD-11C872F824FB}"/>
              </a:ext>
            </a:extLst>
          </p:cNvPr>
          <p:cNvGrpSpPr/>
          <p:nvPr/>
        </p:nvGrpSpPr>
        <p:grpSpPr>
          <a:xfrm>
            <a:off x="360000" y="2123522"/>
            <a:ext cx="2284627" cy="1164908"/>
            <a:chOff x="372470" y="2140567"/>
            <a:chExt cx="2284627" cy="1164908"/>
          </a:xfrm>
        </p:grpSpPr>
        <p:pic>
          <p:nvPicPr>
            <p:cNvPr id="8" name="Picture 7">
              <a:extLst>
                <a:ext uri="{FF2B5EF4-FFF2-40B4-BE49-F238E27FC236}">
                  <a16:creationId xmlns:a16="http://schemas.microsoft.com/office/drawing/2014/main" id="{74F7C891-8EF0-7F11-5287-85ABCDAFE2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290260" y="1707179"/>
              <a:ext cx="933450" cy="1800225"/>
            </a:xfrm>
            <a:prstGeom prst="rect">
              <a:avLst/>
            </a:prstGeom>
          </p:spPr>
        </p:pic>
        <p:sp>
          <p:nvSpPr>
            <p:cNvPr id="9" name="TextBox 8">
              <a:extLst>
                <a:ext uri="{FF2B5EF4-FFF2-40B4-BE49-F238E27FC236}">
                  <a16:creationId xmlns:a16="http://schemas.microsoft.com/office/drawing/2014/main" id="{A2C16C98-C041-7B4F-BCCC-EB08B5D0D397}"/>
                </a:ext>
              </a:extLst>
            </p:cNvPr>
            <p:cNvSpPr txBox="1"/>
            <p:nvPr/>
          </p:nvSpPr>
          <p:spPr>
            <a:xfrm>
              <a:off x="372470" y="2436280"/>
              <a:ext cx="736170" cy="233952"/>
            </a:xfrm>
            <a:prstGeom prst="rect">
              <a:avLst/>
            </a:prstGeom>
            <a:noFill/>
          </p:spPr>
          <p:txBody>
            <a:bodyPr wrap="square" lIns="0" tIns="0" rIns="0" bIns="0" rtlCol="0">
              <a:noAutofit/>
            </a:bodyPr>
            <a:lstStyle/>
            <a:p>
              <a:pPr algn="l"/>
              <a:r>
                <a:rPr lang="en-AU" sz="1800" dirty="0"/>
                <a:t>7 m</a:t>
              </a:r>
            </a:p>
          </p:txBody>
        </p:sp>
        <p:sp>
          <p:nvSpPr>
            <p:cNvPr id="10" name="TextBox 9">
              <a:extLst>
                <a:ext uri="{FF2B5EF4-FFF2-40B4-BE49-F238E27FC236}">
                  <a16:creationId xmlns:a16="http://schemas.microsoft.com/office/drawing/2014/main" id="{B3D8CCDA-7D1A-D089-8C34-EDFE85BE04C7}"/>
                </a:ext>
              </a:extLst>
            </p:cNvPr>
            <p:cNvSpPr txBox="1"/>
            <p:nvPr/>
          </p:nvSpPr>
          <p:spPr>
            <a:xfrm>
              <a:off x="1602002" y="3071523"/>
              <a:ext cx="736170" cy="233952"/>
            </a:xfrm>
            <a:prstGeom prst="rect">
              <a:avLst/>
            </a:prstGeom>
            <a:noFill/>
          </p:spPr>
          <p:txBody>
            <a:bodyPr wrap="square" lIns="0" tIns="0" rIns="0" bIns="0" rtlCol="0">
              <a:noAutofit/>
            </a:bodyPr>
            <a:lstStyle/>
            <a:p>
              <a:pPr algn="l"/>
              <a:r>
                <a:rPr lang="en-AU" sz="1800" dirty="0"/>
                <a:t>15 m</a:t>
              </a:r>
            </a:p>
          </p:txBody>
        </p:sp>
      </p:grpSp>
      <mc:AlternateContent xmlns:mc="http://schemas.openxmlformats.org/markup-compatibility/2006" xmlns:a14="http://schemas.microsoft.com/office/drawing/2010/main">
        <mc:Choice Requires="a14">
          <p:sp>
            <p:nvSpPr>
              <p:cNvPr id="20" name="Content Placeholder 1">
                <a:extLst>
                  <a:ext uri="{FF2B5EF4-FFF2-40B4-BE49-F238E27FC236}">
                    <a16:creationId xmlns:a16="http://schemas.microsoft.com/office/drawing/2014/main" id="{9168CC0B-28A9-2E76-9A2B-54D9AAA8777A}"/>
                  </a:ext>
                </a:extLst>
              </p:cNvPr>
              <p:cNvSpPr txBox="1">
                <a:spLocks/>
              </p:cNvSpPr>
              <p:nvPr/>
            </p:nvSpPr>
            <p:spPr>
              <a:xfrm>
                <a:off x="360000" y="3826409"/>
                <a:ext cx="2406625" cy="3151545"/>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dirty="0"/>
                  <a:t>Solution:</a:t>
                </a:r>
              </a:p>
              <a:p>
                <a:pPr marL="47625">
                  <a:lnSpc>
                    <a:spcPct val="150000"/>
                  </a:lnSpc>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𝐴</m:t>
                      </m:r>
                      <m:r>
                        <a:rPr lang="en-AU" sz="1800" b="0" i="1" smtClean="0">
                          <a:latin typeface="Cambria Math" panose="02040503050406030204" pitchFamily="18" charset="0"/>
                        </a:rPr>
                        <m:t>=</m:t>
                      </m:r>
                      <m:r>
                        <a:rPr lang="en-AU" sz="1800" b="0" i="1" smtClean="0">
                          <a:latin typeface="Cambria Math" panose="02040503050406030204" pitchFamily="18" charset="0"/>
                        </a:rPr>
                        <m:t>𝑙𝑏</m:t>
                      </m:r>
                    </m:oMath>
                  </m:oMathPara>
                </a14:m>
                <a:endParaRPr lang="en-AU" sz="1800" b="0" dirty="0"/>
              </a:p>
              <a:p>
                <a:pPr>
                  <a:lnSpc>
                    <a:spcPct val="150000"/>
                  </a:lnSpc>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𝐴</m:t>
                      </m:r>
                      <m:r>
                        <a:rPr lang="en-AU" sz="1800" b="0" i="1" smtClean="0">
                          <a:latin typeface="Cambria Math" panose="02040503050406030204" pitchFamily="18" charset="0"/>
                        </a:rPr>
                        <m:t>=15×7</m:t>
                      </m:r>
                    </m:oMath>
                  </m:oMathPara>
                </a14:m>
                <a:endParaRPr lang="en-AU" sz="1800" b="0" dirty="0">
                  <a:ea typeface="Cambria Math" panose="02040503050406030204" pitchFamily="18" charset="0"/>
                </a:endParaRPr>
              </a:p>
              <a:p>
                <a:pPr>
                  <a:lnSpc>
                    <a:spcPct val="150000"/>
                  </a:lnSpc>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=105</m:t>
                      </m:r>
                    </m:oMath>
                  </m:oMathPara>
                </a14:m>
                <a:endParaRPr lang="en-AU" sz="1800" b="0" dirty="0"/>
              </a:p>
              <a:p>
                <a:pPr>
                  <a:lnSpc>
                    <a:spcPct val="150000"/>
                  </a:lnSpc>
                </a:pPr>
                <a:r>
                  <a:rPr lang="en-AU" sz="1800" dirty="0"/>
                  <a:t>Area is </a:t>
                </a:r>
                <a14:m>
                  <m:oMath xmlns:m="http://schemas.openxmlformats.org/officeDocument/2006/math">
                    <m:r>
                      <a:rPr lang="en-AU" sz="1800" b="0" i="1" smtClean="0">
                        <a:latin typeface="Cambria Math" panose="02040503050406030204" pitchFamily="18" charset="0"/>
                      </a:rPr>
                      <m:t>105 </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𝑚</m:t>
                        </m:r>
                      </m:e>
                      <m:sup>
                        <m:r>
                          <a:rPr lang="en-AU" sz="1800" b="0" i="1" smtClean="0">
                            <a:latin typeface="Cambria Math" panose="02040503050406030204" pitchFamily="18" charset="0"/>
                          </a:rPr>
                          <m:t>2</m:t>
                        </m:r>
                      </m:sup>
                    </m:sSup>
                  </m:oMath>
                </a14:m>
                <a:r>
                  <a:rPr lang="en-AU" sz="1800" dirty="0"/>
                  <a:t>.</a:t>
                </a:r>
              </a:p>
              <a:p>
                <a:endParaRPr lang="en-AU" sz="1800" dirty="0"/>
              </a:p>
            </p:txBody>
          </p:sp>
        </mc:Choice>
        <mc:Fallback xmlns="">
          <p:sp>
            <p:nvSpPr>
              <p:cNvPr id="20" name="Content Placeholder 1">
                <a:extLst>
                  <a:ext uri="{FF2B5EF4-FFF2-40B4-BE49-F238E27FC236}">
                    <a16:creationId xmlns:a16="http://schemas.microsoft.com/office/drawing/2014/main" id="{9168CC0B-28A9-2E76-9A2B-54D9AAA8777A}"/>
                  </a:ext>
                </a:extLst>
              </p:cNvPr>
              <p:cNvSpPr txBox="1">
                <a:spLocks noRot="1" noChangeAspect="1" noMove="1" noResize="1" noEditPoints="1" noAdjustHandles="1" noChangeArrowheads="1" noChangeShapeType="1" noTextEdit="1"/>
              </p:cNvSpPr>
              <p:nvPr/>
            </p:nvSpPr>
            <p:spPr>
              <a:xfrm>
                <a:off x="360000" y="3826409"/>
                <a:ext cx="2406625" cy="3151545"/>
              </a:xfrm>
              <a:prstGeom prst="rect">
                <a:avLst/>
              </a:prstGeom>
              <a:blipFill>
                <a:blip r:embed="rId3"/>
                <a:stretch>
                  <a:fillRect l="-5823" t="-2515"/>
                </a:stretch>
              </a:blipFill>
            </p:spPr>
            <p:txBody>
              <a:bodyPr/>
              <a:lstStyle/>
              <a:p>
                <a:r>
                  <a:rPr lang="en-AU">
                    <a:noFill/>
                  </a:rPr>
                  <a:t> </a:t>
                </a:r>
              </a:p>
            </p:txBody>
          </p:sp>
        </mc:Fallback>
      </mc:AlternateContent>
      <p:sp>
        <p:nvSpPr>
          <p:cNvPr id="6" name="Speech Bubble: Oval 5">
            <a:extLst>
              <a:ext uri="{FF2B5EF4-FFF2-40B4-BE49-F238E27FC236}">
                <a16:creationId xmlns:a16="http://schemas.microsoft.com/office/drawing/2014/main" id="{DECB2D9B-09CC-15E6-8C0F-A9EAE9FF9076}"/>
              </a:ext>
            </a:extLst>
          </p:cNvPr>
          <p:cNvSpPr/>
          <p:nvPr/>
        </p:nvSpPr>
        <p:spPr>
          <a:xfrm>
            <a:off x="2325702" y="3903248"/>
            <a:ext cx="2001387" cy="1533189"/>
          </a:xfrm>
          <a:prstGeom prst="wedgeRoundRectCallout">
            <a:avLst>
              <a:gd name="adj1" fmla="val -78826"/>
              <a:gd name="adj2" fmla="val 21834"/>
              <a:gd name="adj3" fmla="val 16667"/>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1800" dirty="0"/>
              <a:t>Would it matter if we said the length was 7?</a:t>
            </a:r>
          </a:p>
        </p:txBody>
      </p:sp>
      <mc:AlternateContent xmlns:mc="http://schemas.openxmlformats.org/markup-compatibility/2006" xmlns:a14="http://schemas.microsoft.com/office/drawing/2010/main">
        <mc:Choice Requires="a14">
          <p:sp>
            <p:nvSpPr>
              <p:cNvPr id="11" name="Speech Bubble: Oval 10">
                <a:extLst>
                  <a:ext uri="{FF2B5EF4-FFF2-40B4-BE49-F238E27FC236}">
                    <a16:creationId xmlns:a16="http://schemas.microsoft.com/office/drawing/2014/main" id="{589528F7-B415-6018-1B8D-2CB8D7FE351F}"/>
                  </a:ext>
                </a:extLst>
              </p:cNvPr>
              <p:cNvSpPr/>
              <p:nvPr/>
            </p:nvSpPr>
            <p:spPr>
              <a:xfrm>
                <a:off x="2218829" y="5974416"/>
                <a:ext cx="3223146" cy="593563"/>
              </a:xfrm>
              <a:prstGeom prst="wedgeRoundRectCallout">
                <a:avLst>
                  <a:gd name="adj1" fmla="val -56951"/>
                  <a:gd name="adj2" fmla="val -17532"/>
                  <a:gd name="adj3" fmla="val 16667"/>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1800" dirty="0"/>
                  <a:t>What does the </a:t>
                </a:r>
                <a14:m>
                  <m:oMath xmlns:m="http://schemas.openxmlformats.org/officeDocument/2006/math">
                    <m:sSup>
                      <m:sSupPr>
                        <m:ctrlPr>
                          <a:rPr lang="en-AU" sz="1800" i="1" smtClean="0">
                            <a:latin typeface="Cambria Math" panose="02040503050406030204" pitchFamily="18" charset="0"/>
                          </a:rPr>
                        </m:ctrlPr>
                      </m:sSupPr>
                      <m:e>
                        <m:r>
                          <a:rPr lang="en-AU" sz="1800" b="0" i="1" smtClean="0">
                            <a:latin typeface="Cambria Math" panose="02040503050406030204" pitchFamily="18" charset="0"/>
                          </a:rPr>
                          <m:t>𝑚</m:t>
                        </m:r>
                      </m:e>
                      <m:sup>
                        <m:r>
                          <a:rPr lang="en-AU" sz="1800" b="0" i="1" smtClean="0">
                            <a:latin typeface="Cambria Math" panose="02040503050406030204" pitchFamily="18" charset="0"/>
                          </a:rPr>
                          <m:t>2</m:t>
                        </m:r>
                      </m:sup>
                    </m:sSup>
                  </m:oMath>
                </a14:m>
                <a:r>
                  <a:rPr lang="en-AU" sz="1800" dirty="0"/>
                  <a:t> mean?</a:t>
                </a:r>
              </a:p>
            </p:txBody>
          </p:sp>
        </mc:Choice>
        <mc:Fallback xmlns="">
          <p:sp>
            <p:nvSpPr>
              <p:cNvPr id="11" name="Speech Bubble: Oval 10">
                <a:extLst>
                  <a:ext uri="{FF2B5EF4-FFF2-40B4-BE49-F238E27FC236}">
                    <a16:creationId xmlns:a16="http://schemas.microsoft.com/office/drawing/2014/main" id="{589528F7-B415-6018-1B8D-2CB8D7FE351F}"/>
                  </a:ext>
                </a:extLst>
              </p:cNvPr>
              <p:cNvSpPr>
                <a:spLocks noRot="1" noChangeAspect="1" noMove="1" noResize="1" noEditPoints="1" noAdjustHandles="1" noChangeArrowheads="1" noChangeShapeType="1" noTextEdit="1"/>
              </p:cNvSpPr>
              <p:nvPr/>
            </p:nvSpPr>
            <p:spPr>
              <a:xfrm>
                <a:off x="2218829" y="5974416"/>
                <a:ext cx="3223146" cy="593563"/>
              </a:xfrm>
              <a:prstGeom prst="wedgeRoundRectCallout">
                <a:avLst>
                  <a:gd name="adj1" fmla="val -56951"/>
                  <a:gd name="adj2" fmla="val -17532"/>
                  <a:gd name="adj3" fmla="val 16667"/>
                </a:avLst>
              </a:prstGeom>
              <a:blipFill>
                <a:blip r:embed="rId4"/>
                <a:stretch>
                  <a:fillRect b="-5051"/>
                </a:stretch>
              </a:blipFill>
            </p:spPr>
            <p:txBody>
              <a:bodyPr/>
              <a:lstStyle/>
              <a:p>
                <a:r>
                  <a:rPr lang="en-AU">
                    <a:noFill/>
                  </a:rPr>
                  <a:t> </a:t>
                </a:r>
              </a:p>
            </p:txBody>
          </p:sp>
        </mc:Fallback>
      </mc:AlternateContent>
      <p:pic>
        <p:nvPicPr>
          <p:cNvPr id="2" name="Picture 1" descr="Rectangle grid 7 squares by 15 squares">
            <a:extLst>
              <a:ext uri="{FF2B5EF4-FFF2-40B4-BE49-F238E27FC236}">
                <a16:creationId xmlns:a16="http://schemas.microsoft.com/office/drawing/2014/main" id="{53B163D6-6CB7-AD3E-70B1-8C56AF1BB4A0}"/>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5738395" y="3402148"/>
            <a:ext cx="6166622" cy="3203852"/>
          </a:xfrm>
          <a:prstGeom prst="rect">
            <a:avLst/>
          </a:prstGeom>
        </p:spPr>
      </p:pic>
      <p:sp>
        <p:nvSpPr>
          <p:cNvPr id="3" name="Slide Number Placeholder 2">
            <a:extLst>
              <a:ext uri="{FF2B5EF4-FFF2-40B4-BE49-F238E27FC236}">
                <a16:creationId xmlns:a16="http://schemas.microsoft.com/office/drawing/2014/main" id="{1969A5BD-CC74-2893-0134-0D32B25B149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a:t>
            </a:fld>
            <a:endParaRPr lang="en-AU" dirty="0"/>
          </a:p>
        </p:txBody>
      </p:sp>
    </p:spTree>
    <p:extLst>
      <p:ext uri="{BB962C8B-B14F-4D97-AF65-F5344CB8AC3E}">
        <p14:creationId xmlns:p14="http://schemas.microsoft.com/office/powerpoint/2010/main" val="36518475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848</Words>
  <Application>Microsoft Office PowerPoint</Application>
  <PresentationFormat>Widescreen</PresentationFormat>
  <Paragraphs>137</Paragraphs>
  <Slides>16</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Cambria Math</vt:lpstr>
      <vt:lpstr>Arial</vt:lpstr>
      <vt:lpstr>Public Sans SemiBold</vt:lpstr>
      <vt:lpstr>Times New Roman</vt:lpstr>
      <vt:lpstr>Public Sans Light</vt:lpstr>
      <vt:lpstr>Public Sans</vt:lpstr>
      <vt:lpstr>1_NSWG Corporate</vt:lpstr>
      <vt:lpstr>Which way is up?</vt:lpstr>
      <vt:lpstr>Launch</vt:lpstr>
      <vt:lpstr>Blockout (1 of 2)</vt:lpstr>
      <vt:lpstr>Blockout (2 of 2)</vt:lpstr>
      <vt:lpstr>Explore</vt:lpstr>
      <vt:lpstr>What is the height of the rectangle?</vt:lpstr>
      <vt:lpstr>Area of a rectangle formula</vt:lpstr>
      <vt:lpstr>Using the formula (1 of 8)</vt:lpstr>
      <vt:lpstr>Using the formula (2 of 8)</vt:lpstr>
      <vt:lpstr>Using the formula (3 of 8)</vt:lpstr>
      <vt:lpstr>Using the formula (4 of 8)</vt:lpstr>
      <vt:lpstr>Using the formula (5 of 8)</vt:lpstr>
      <vt:lpstr>Using the formula (6 of 8)</vt:lpstr>
      <vt:lpstr>Using the formula (7 of 8)</vt:lpstr>
      <vt:lpstr>Using the formula (8 of 8)</vt:lpstr>
      <vt:lpstr>Copyright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Which way is up?</dc:title>
  <dc:subject/>
  <dc:creator>NSW Department of Education</dc:creator>
  <cp:keywords/>
  <dc:description/>
  <dcterms:created xsi:type="dcterms:W3CDTF">2024-03-21T03:50:37Z</dcterms:created>
  <dcterms:modified xsi:type="dcterms:W3CDTF">2024-03-21T03:50:59Z</dcterms:modified>
  <cp:category/>
</cp:coreProperties>
</file>