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1"/>
  </p:notesMasterIdLst>
  <p:handoutMasterIdLst>
    <p:handoutMasterId r:id="rId22"/>
  </p:handoutMasterIdLst>
  <p:sldIdLst>
    <p:sldId id="257" r:id="rId2"/>
    <p:sldId id="272" r:id="rId3"/>
    <p:sldId id="374" r:id="rId4"/>
    <p:sldId id="377" r:id="rId5"/>
    <p:sldId id="375" r:id="rId6"/>
    <p:sldId id="366" r:id="rId7"/>
    <p:sldId id="398" r:id="rId8"/>
    <p:sldId id="367" r:id="rId9"/>
    <p:sldId id="389" r:id="rId10"/>
    <p:sldId id="369" r:id="rId11"/>
    <p:sldId id="390" r:id="rId12"/>
    <p:sldId id="370" r:id="rId13"/>
    <p:sldId id="397" r:id="rId14"/>
    <p:sldId id="371" r:id="rId15"/>
    <p:sldId id="399" r:id="rId16"/>
    <p:sldId id="401" r:id="rId17"/>
    <p:sldId id="400" r:id="rId18"/>
    <p:sldId id="402"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
      <p:font typeface="Public Sans Light" pitchFamily="2" charset="0"/>
      <p:regular r:id="rId28"/>
      <p:italic r:id="rId29"/>
    </p:embeddedFont>
    <p:embeddedFont>
      <p:font typeface="Public Sans SemiBold"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3F185-27BF-4635-B572-7DA1A1066C7C}" v="59" dt="2024-03-15T01:11:20.42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3"/>
    <p:restoredTop sz="94680"/>
  </p:normalViewPr>
  <p:slideViewPr>
    <p:cSldViewPr snapToGrid="0">
      <p:cViewPr varScale="1">
        <p:scale>
          <a:sx n="89" d="100"/>
          <a:sy n="89" d="100"/>
        </p:scale>
        <p:origin x="447" y="69"/>
      </p:cViewPr>
      <p:guideLst>
        <p:guide orient="horz" pos="4201"/>
        <p:guide pos="23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2027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84607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09912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43709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49716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76838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4754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46606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3142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6478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573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82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7641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924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66250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9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00788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2421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20111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49027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0847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193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1776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533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6C8D08-A88D-9426-47E7-0C46FB9C7374}"/>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909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2386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2E595-C034-8911-5D03-B7EB53E093C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032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0795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8819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BFFB27-7923-2827-A4B1-8387C9A3BE6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1302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FD43A3-6B84-8E81-334D-ABFFD7808785}"/>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descr="NSW Government logo">
            <a:extLst>
              <a:ext uri="{FF2B5EF4-FFF2-40B4-BE49-F238E27FC236}">
                <a16:creationId xmlns:a16="http://schemas.microsoft.com/office/drawing/2014/main" id="{B3FF8F8B-F082-4331-F367-62A33C60C6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Tree>
    <p:extLst>
      <p:ext uri="{BB962C8B-B14F-4D97-AF65-F5344CB8AC3E}">
        <p14:creationId xmlns:p14="http://schemas.microsoft.com/office/powerpoint/2010/main" val="228023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63BF3D-4568-3984-84CD-7A2F344F63AF}"/>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10612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C70C1C-E019-FE68-FA74-D90A0D37CB84}"/>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8917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7220405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6.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6.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5" Type="http://schemas.openxmlformats.org/officeDocument/2006/relationships/image" Target="../media/image32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tartingpointsmaths.com/2018/05/25/area-of-triangles/" TargetMode="External"/><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Too clever by half</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(3 of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 example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84175" y="1631951"/>
            <a:ext cx="3489325" cy="565150"/>
          </a:xfrm>
        </p:spPr>
        <p:txBody>
          <a:bodyPr/>
          <a:lstStyle/>
          <a:p>
            <a:r>
              <a:rPr lang="en-AU" sz="1800" dirty="0"/>
              <a:t>Find the area of the triangle.</a:t>
            </a:r>
          </a:p>
          <a:p>
            <a:endParaRPr lang="en-AU" dirty="0"/>
          </a:p>
        </p:txBody>
      </p:sp>
      <p:pic>
        <p:nvPicPr>
          <p:cNvPr id="14" name="Picture 13" descr="A black acute-angled triangle with a height, 12 metres, and a base, 8 metres.">
            <a:extLst>
              <a:ext uri="{FF2B5EF4-FFF2-40B4-BE49-F238E27FC236}">
                <a16:creationId xmlns:a16="http://schemas.microsoft.com/office/drawing/2014/main" id="{70AB8E4E-D67D-0B69-B219-5F4D2F1DA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00" y="2357437"/>
            <a:ext cx="2695575" cy="214312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(4 of 8)</a:t>
            </a:r>
          </a:p>
        </p:txBody>
      </p:sp>
      <p:sp>
        <p:nvSpPr>
          <p:cNvPr id="12" name="Text Placeholder 11">
            <a:extLst>
              <a:ext uri="{FF2B5EF4-FFF2-40B4-BE49-F238E27FC236}">
                <a16:creationId xmlns:a16="http://schemas.microsoft.com/office/drawing/2014/main" id="{6B70FE5C-4D97-73E3-BE49-AE93F57F93D3}"/>
              </a:ext>
            </a:extLst>
          </p:cNvPr>
          <p:cNvSpPr>
            <a:spLocks noGrp="1"/>
          </p:cNvSpPr>
          <p:nvPr>
            <p:ph type="body" sz="quarter" idx="18"/>
          </p:nvPr>
        </p:nvSpPr>
        <p:spPr/>
        <p:txBody>
          <a:bodyPr/>
          <a:lstStyle/>
          <a:p>
            <a:r>
              <a:rPr lang="en-US" dirty="0"/>
              <a:t>Your turn – solution 1</a:t>
            </a:r>
          </a:p>
        </p:txBody>
      </p:sp>
      <p:sp>
        <p:nvSpPr>
          <p:cNvPr id="22" name="Content Placeholder 4">
            <a:extLst>
              <a:ext uri="{FF2B5EF4-FFF2-40B4-BE49-F238E27FC236}">
                <a16:creationId xmlns:a16="http://schemas.microsoft.com/office/drawing/2014/main" id="{47AB588C-0859-5346-CB28-49730A166CFF}"/>
              </a:ext>
            </a:extLst>
          </p:cNvPr>
          <p:cNvSpPr txBox="1">
            <a:spLocks/>
          </p:cNvSpPr>
          <p:nvPr/>
        </p:nvSpPr>
        <p:spPr>
          <a:xfrm>
            <a:off x="384175" y="1631951"/>
            <a:ext cx="3489325" cy="5651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Find the area of the triangle.</a:t>
            </a:r>
          </a:p>
          <a:p>
            <a:endParaRPr lang="en-AU" dirty="0"/>
          </a:p>
        </p:txBody>
      </p:sp>
      <p:pic>
        <p:nvPicPr>
          <p:cNvPr id="20" name="Picture 19" descr="A black acute-angled triangle with a height, 12 metres, and a base, 8 metres.">
            <a:extLst>
              <a:ext uri="{FF2B5EF4-FFF2-40B4-BE49-F238E27FC236}">
                <a16:creationId xmlns:a16="http://schemas.microsoft.com/office/drawing/2014/main" id="{69DB9A10-B57A-A23A-4F4A-5C03E2801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00" y="2357437"/>
            <a:ext cx="2695575" cy="2143125"/>
          </a:xfrm>
          <a:prstGeom prst="rect">
            <a:avLst/>
          </a:prstGeom>
        </p:spPr>
      </p:pic>
      <mc:AlternateContent xmlns:mc="http://schemas.openxmlformats.org/markup-compatibility/2006" xmlns:a14="http://schemas.microsoft.com/office/drawing/2010/main">
        <mc:Choice Requires="a14">
          <p:sp>
            <p:nvSpPr>
              <p:cNvPr id="16" name="Content Placeholder 4">
                <a:extLst>
                  <a:ext uri="{FF2B5EF4-FFF2-40B4-BE49-F238E27FC236}">
                    <a16:creationId xmlns:a16="http://schemas.microsoft.com/office/drawing/2014/main" id="{565A1BFE-0B6D-B891-8AC8-165A88BD1CD6}"/>
                  </a:ext>
                </a:extLst>
              </p:cNvPr>
              <p:cNvSpPr txBox="1">
                <a:spLocks/>
              </p:cNvSpPr>
              <p:nvPr/>
            </p:nvSpPr>
            <p:spPr>
              <a:xfrm>
                <a:off x="7669200" y="1639675"/>
                <a:ext cx="2109800" cy="301162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×8×12</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=48</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r>
                  <a:rPr lang="en-AU" dirty="0">
                    <a:solidFill>
                      <a:srgbClr val="22272B"/>
                    </a:solidFill>
                    <a:latin typeface="Public Sans Light"/>
                  </a:rPr>
                  <a:t>The area is </a:t>
                </a:r>
                <a14:m>
                  <m:oMath xmlns:m="http://schemas.openxmlformats.org/officeDocument/2006/math">
                    <m:r>
                      <a:rPr lang="en-AU" b="0" i="0" smtClean="0">
                        <a:solidFill>
                          <a:srgbClr val="22272B"/>
                        </a:solidFill>
                        <a:latin typeface="Cambria Math" panose="02040503050406030204" pitchFamily="18" charset="0"/>
                      </a:rPr>
                      <m:t>48</m:t>
                    </m:r>
                    <m:r>
                      <a:rPr lang="en-AU" b="0" i="1" smtClean="0">
                        <a:solidFill>
                          <a:srgbClr val="22272B"/>
                        </a:solidFill>
                        <a:latin typeface="Cambria Math" panose="02040503050406030204" pitchFamily="18" charset="0"/>
                      </a:rPr>
                      <m:t> </m:t>
                    </m:r>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𝑚</m:t>
                        </m:r>
                      </m:e>
                      <m:sup>
                        <m:r>
                          <a:rPr lang="en-AU" b="0" i="1" smtClean="0">
                            <a:solidFill>
                              <a:srgbClr val="22272B"/>
                            </a:solidFill>
                            <a:latin typeface="Cambria Math" panose="02040503050406030204" pitchFamily="18" charset="0"/>
                          </a:rPr>
                          <m:t>2</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p:txBody>
          </p:sp>
        </mc:Choice>
        <mc:Fallback xmlns="">
          <p:sp>
            <p:nvSpPr>
              <p:cNvPr id="16" name="Content Placeholder 4">
                <a:extLst>
                  <a:ext uri="{FF2B5EF4-FFF2-40B4-BE49-F238E27FC236}">
                    <a16:creationId xmlns:a16="http://schemas.microsoft.com/office/drawing/2014/main" id="{565A1BFE-0B6D-B891-8AC8-165A88BD1CD6}"/>
                  </a:ext>
                </a:extLst>
              </p:cNvPr>
              <p:cNvSpPr txBox="1">
                <a:spLocks noRot="1" noChangeAspect="1" noMove="1" noResize="1" noEditPoints="1" noAdjustHandles="1" noChangeArrowheads="1" noChangeShapeType="1" noTextEdit="1"/>
              </p:cNvSpPr>
              <p:nvPr/>
            </p:nvSpPr>
            <p:spPr>
              <a:xfrm>
                <a:off x="7669200" y="1639675"/>
                <a:ext cx="2109800" cy="3011622"/>
              </a:xfrm>
              <a:prstGeom prst="rect">
                <a:avLst/>
              </a:prstGeom>
              <a:blipFill>
                <a:blip r:embed="rId3"/>
                <a:stretch>
                  <a:fillRect l="-6587" b="-15126"/>
                </a:stretch>
              </a:blipFill>
            </p:spPr>
            <p:txBody>
              <a:bodyPr/>
              <a:lstStyle/>
              <a:p>
                <a:r>
                  <a:rPr lang="en-US">
                    <a:noFill/>
                  </a:rPr>
                  <a:t> </a:t>
                </a:r>
              </a:p>
            </p:txBody>
          </p:sp>
        </mc:Fallback>
      </mc:AlternateContent>
    </p:spTree>
    <p:extLst>
      <p:ext uri="{BB962C8B-B14F-4D97-AF65-F5344CB8AC3E}">
        <p14:creationId xmlns:p14="http://schemas.microsoft.com/office/powerpoint/2010/main" val="318521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(5 of 8)</a:t>
            </a:r>
          </a:p>
        </p:txBody>
      </p:sp>
      <p:sp>
        <p:nvSpPr>
          <p:cNvPr id="7" name="Text Placeholder 6">
            <a:extLst>
              <a:ext uri="{FF2B5EF4-FFF2-40B4-BE49-F238E27FC236}">
                <a16:creationId xmlns:a16="http://schemas.microsoft.com/office/drawing/2014/main" id="{35557E09-D03B-3515-EFDE-279B39145811}"/>
              </a:ext>
            </a:extLst>
          </p:cNvPr>
          <p:cNvSpPr>
            <a:spLocks noGrp="1"/>
          </p:cNvSpPr>
          <p:nvPr>
            <p:ph type="body" sz="quarter" idx="18"/>
          </p:nvPr>
        </p:nvSpPr>
        <p:spPr/>
        <p:txBody>
          <a:bodyPr/>
          <a:lstStyle/>
          <a:p>
            <a:r>
              <a:rPr lang="en-US" dirty="0"/>
              <a:t>Example 3</a:t>
            </a:r>
          </a:p>
        </p:txBody>
      </p:sp>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D1DB243F-8BD1-9990-0318-B1FC0C1844E7}"/>
                  </a:ext>
                </a:extLst>
              </p:cNvPr>
              <p:cNvSpPr txBox="1">
                <a:spLocks/>
              </p:cNvSpPr>
              <p:nvPr/>
            </p:nvSpPr>
            <p:spPr>
              <a:xfrm>
                <a:off x="371475" y="1619251"/>
                <a:ext cx="3248025" cy="14414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The triangle has a base length of </a:t>
                </a:r>
                <a:r>
                  <a:rPr lang="en-AU" sz="1800" i="1" dirty="0">
                    <a:solidFill>
                      <a:srgbClr val="22272B"/>
                    </a:solidFill>
                    <a:latin typeface="Times New Roman" panose="02020603050405020304" pitchFamily="18" charset="0"/>
                    <a:cs typeface="Times New Roman" panose="02020603050405020304" pitchFamily="18" charset="0"/>
                  </a:rPr>
                  <a:t>16 m </a:t>
                </a:r>
                <a:r>
                  <a:rPr lang="en-AU" sz="1800" dirty="0"/>
                  <a:t>and an area of </a:t>
                </a:r>
                <a14:m>
                  <m:oMath xmlns:m="http://schemas.openxmlformats.org/officeDocument/2006/math">
                    <m:r>
                      <a:rPr lang="en-AU" sz="1800" i="1" smtClean="0">
                        <a:latin typeface="Cambria Math" panose="02040503050406030204" pitchFamily="18" charset="0"/>
                      </a:rPr>
                      <m:t>96 </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𝑚</m:t>
                        </m:r>
                      </m:e>
                      <m:sup>
                        <m:r>
                          <a:rPr lang="en-AU" sz="1800" i="1" smtClean="0">
                            <a:latin typeface="Cambria Math" panose="02040503050406030204" pitchFamily="18" charset="0"/>
                          </a:rPr>
                          <m:t>2</m:t>
                        </m:r>
                      </m:sup>
                    </m:sSup>
                    <m:r>
                      <a:rPr lang="en-AU" sz="1800" i="1" smtClean="0">
                        <a:latin typeface="Cambria Math" panose="02040503050406030204" pitchFamily="18" charset="0"/>
                      </a:rPr>
                      <m:t>.</m:t>
                    </m:r>
                  </m:oMath>
                </a14:m>
                <a:endParaRPr lang="en-AU" sz="1800" dirty="0"/>
              </a:p>
              <a:p>
                <a:r>
                  <a:rPr lang="en-AU" sz="1800" dirty="0"/>
                  <a:t>Find the height of the triangle.</a:t>
                </a:r>
              </a:p>
              <a:p>
                <a:endParaRPr lang="en-AU" dirty="0"/>
              </a:p>
            </p:txBody>
          </p:sp>
        </mc:Choice>
        <mc:Fallback xmlns="">
          <p:sp>
            <p:nvSpPr>
              <p:cNvPr id="8" name="Content Placeholder 4">
                <a:extLst>
                  <a:ext uri="{FF2B5EF4-FFF2-40B4-BE49-F238E27FC236}">
                    <a16:creationId xmlns:a16="http://schemas.microsoft.com/office/drawing/2014/main" id="{D1DB243F-8BD1-9990-0318-B1FC0C1844E7}"/>
                  </a:ext>
                </a:extLst>
              </p:cNvPr>
              <p:cNvSpPr txBox="1">
                <a:spLocks noRot="1" noChangeAspect="1" noMove="1" noResize="1" noEditPoints="1" noAdjustHandles="1" noChangeArrowheads="1" noChangeShapeType="1" noTextEdit="1"/>
              </p:cNvSpPr>
              <p:nvPr/>
            </p:nvSpPr>
            <p:spPr>
              <a:xfrm>
                <a:off x="371475" y="1619251"/>
                <a:ext cx="3248025" cy="1441450"/>
              </a:xfrm>
              <a:prstGeom prst="rect">
                <a:avLst/>
              </a:prstGeom>
              <a:blipFill>
                <a:blip r:embed="rId5"/>
                <a:stretch>
                  <a:fillRect l="-4280" r="-4280" b="-2632"/>
                </a:stretch>
              </a:blipFill>
            </p:spPr>
            <p:txBody>
              <a:bodyPr/>
              <a:lstStyle/>
              <a:p>
                <a:r>
                  <a:rPr lang="en-US">
                    <a:noFill/>
                  </a:rPr>
                  <a:t> </a:t>
                </a:r>
              </a:p>
            </p:txBody>
          </p:sp>
        </mc:Fallback>
      </mc:AlternateContent>
      <p:pic>
        <p:nvPicPr>
          <p:cNvPr id="16" name="Picture 15" descr="A black acute-angled triangle with a height, h metres, and a base, 16 metres.">
            <a:extLst>
              <a:ext uri="{FF2B5EF4-FFF2-40B4-BE49-F238E27FC236}">
                <a16:creationId xmlns:a16="http://schemas.microsoft.com/office/drawing/2014/main" id="{EDD4D914-52BF-B4A0-1E6C-415E533BC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041" y="1485237"/>
            <a:ext cx="3400425" cy="2124075"/>
          </a:xfrm>
          <a:prstGeom prst="rect">
            <a:avLst/>
          </a:prstGeom>
        </p:spPr>
      </p:pic>
      <p:pic>
        <p:nvPicPr>
          <p:cNvPr id="20" name="Picture 19" descr="Bar model with the top bar showing a length of 96 and the lower bar is split into 8 equal bars of length h">
            <a:extLst>
              <a:ext uri="{FF2B5EF4-FFF2-40B4-BE49-F238E27FC236}">
                <a16:creationId xmlns:a16="http://schemas.microsoft.com/office/drawing/2014/main" id="{AF3A4F77-1585-3D5D-99B2-0E9ABF8CE2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36" y="3937379"/>
            <a:ext cx="6714813" cy="963430"/>
          </a:xfrm>
          <a:prstGeom prst="rect">
            <a:avLst/>
          </a:prstGeom>
        </p:spPr>
      </p:pic>
      <p:pic>
        <p:nvPicPr>
          <p:cNvPr id="22" name="Picture 21" descr="Bar model with top bar split into 8 equal lengths of 12. Bottom bar is split into 8 equal lengths of h">
            <a:extLst>
              <a:ext uri="{FF2B5EF4-FFF2-40B4-BE49-F238E27FC236}">
                <a16:creationId xmlns:a16="http://schemas.microsoft.com/office/drawing/2014/main" id="{1ED70D4B-351B-E201-7E87-9827690B04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37" y="5131509"/>
            <a:ext cx="6725964" cy="984821"/>
          </a:xfrm>
          <a:prstGeom prst="rect">
            <a:avLst/>
          </a:prstGeom>
        </p:spPr>
      </p:pic>
      <mc:AlternateContent xmlns:mc="http://schemas.openxmlformats.org/markup-compatibility/2006" xmlns:a14="http://schemas.microsoft.com/office/drawing/2010/main">
        <mc:Choice Requires="a14">
          <p:sp>
            <p:nvSpPr>
              <p:cNvPr id="9" name="Content Placeholder 4">
                <a:extLst>
                  <a:ext uri="{FF2B5EF4-FFF2-40B4-BE49-F238E27FC236}">
                    <a16:creationId xmlns:a16="http://schemas.microsoft.com/office/drawing/2014/main" id="{A7DA1CE3-548B-C5CE-C556-B8F01028B845}"/>
                  </a:ext>
                </a:extLst>
              </p:cNvPr>
              <p:cNvSpPr txBox="1">
                <a:spLocks/>
              </p:cNvSpPr>
              <p:nvPr/>
            </p:nvSpPr>
            <p:spPr>
              <a:xfrm>
                <a:off x="8167675" y="1619250"/>
                <a:ext cx="2309825" cy="43243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96=</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×16×</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96=8</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h</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96</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h</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r>
                  <a:rPr lang="en-AU" dirty="0">
                    <a:solidFill>
                      <a:srgbClr val="22272B"/>
                    </a:solidFill>
                    <a:latin typeface="Public Sans Light"/>
                  </a:rPr>
                  <a:t>The height is </a:t>
                </a:r>
                <a14:m>
                  <m:oMath xmlns:m="http://schemas.openxmlformats.org/officeDocument/2006/math">
                    <m:r>
                      <a:rPr lang="en-AU" b="0" i="1" smtClean="0">
                        <a:solidFill>
                          <a:srgbClr val="22272B"/>
                        </a:solidFill>
                        <a:latin typeface="Cambria Math" panose="02040503050406030204" pitchFamily="18" charset="0"/>
                      </a:rPr>
                      <m:t>12 </m:t>
                    </m:r>
                    <m:r>
                      <a:rPr lang="en-AU" b="0" i="1" smtClean="0">
                        <a:solidFill>
                          <a:srgbClr val="22272B"/>
                        </a:solidFill>
                        <a:latin typeface="Cambria Math" panose="02040503050406030204" pitchFamily="18" charset="0"/>
                      </a:rPr>
                      <m:t>𝑚</m:t>
                    </m:r>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a:p>
                <a:endParaRPr lang="en-AU" dirty="0"/>
              </a:p>
            </p:txBody>
          </p:sp>
        </mc:Choice>
        <mc:Fallback xmlns="">
          <p:sp>
            <p:nvSpPr>
              <p:cNvPr id="9" name="Content Placeholder 4">
                <a:extLst>
                  <a:ext uri="{FF2B5EF4-FFF2-40B4-BE49-F238E27FC236}">
                    <a16:creationId xmlns:a16="http://schemas.microsoft.com/office/drawing/2014/main" id="{A7DA1CE3-548B-C5CE-C556-B8F01028B845}"/>
                  </a:ext>
                </a:extLst>
              </p:cNvPr>
              <p:cNvSpPr txBox="1">
                <a:spLocks noRot="1" noChangeAspect="1" noMove="1" noResize="1" noEditPoints="1" noAdjustHandles="1" noChangeArrowheads="1" noChangeShapeType="1" noTextEdit="1"/>
              </p:cNvSpPr>
              <p:nvPr/>
            </p:nvSpPr>
            <p:spPr>
              <a:xfrm>
                <a:off x="8167675" y="1619250"/>
                <a:ext cx="2309825" cy="4324350"/>
              </a:xfrm>
              <a:prstGeom prst="rect">
                <a:avLst/>
              </a:prstGeom>
              <a:blipFill>
                <a:blip r:embed="rId9"/>
                <a:stretch>
                  <a:fillRect l="-6557"/>
                </a:stretch>
              </a:blipFill>
            </p:spPr>
            <p:txBody>
              <a:bodyPr/>
              <a:lstStyle/>
              <a:p>
                <a:r>
                  <a:rPr lang="en-US">
                    <a:noFill/>
                  </a:rPr>
                  <a:t> </a:t>
                </a:r>
              </a:p>
            </p:txBody>
          </p:sp>
        </mc:Fallback>
      </mc:AlternateContent>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(6 of 8)</a:t>
            </a:r>
          </a:p>
        </p:txBody>
      </p:sp>
      <p:sp>
        <p:nvSpPr>
          <p:cNvPr id="9" name="Text Placeholder 8">
            <a:extLst>
              <a:ext uri="{FF2B5EF4-FFF2-40B4-BE49-F238E27FC236}">
                <a16:creationId xmlns:a16="http://schemas.microsoft.com/office/drawing/2014/main" id="{54217433-9076-5C16-76F5-5008D01B2091}"/>
              </a:ext>
            </a:extLst>
          </p:cNvPr>
          <p:cNvSpPr>
            <a:spLocks noGrp="1"/>
          </p:cNvSpPr>
          <p:nvPr>
            <p:ph type="body" sz="quarter" idx="18"/>
          </p:nvPr>
        </p:nvSpPr>
        <p:spPr/>
        <p:txBody>
          <a:bodyPr/>
          <a:lstStyle/>
          <a:p>
            <a:r>
              <a:rPr lang="en-AU" dirty="0"/>
              <a:t>Example 3 – self-explanation prompts</a:t>
            </a:r>
          </a:p>
        </p:txBody>
      </p:sp>
      <mc:AlternateContent xmlns:mc="http://schemas.openxmlformats.org/markup-compatibility/2006" xmlns:a14="http://schemas.microsoft.com/office/drawing/2010/main">
        <mc:Choice Requires="a14">
          <p:sp>
            <p:nvSpPr>
              <p:cNvPr id="24" name="Content Placeholder 4">
                <a:extLst>
                  <a:ext uri="{FF2B5EF4-FFF2-40B4-BE49-F238E27FC236}">
                    <a16:creationId xmlns:a16="http://schemas.microsoft.com/office/drawing/2014/main" id="{9FBFF3D9-EAAF-1052-97D1-20A6CCAEB505}"/>
                  </a:ext>
                </a:extLst>
              </p:cNvPr>
              <p:cNvSpPr txBox="1">
                <a:spLocks/>
              </p:cNvSpPr>
              <p:nvPr/>
            </p:nvSpPr>
            <p:spPr>
              <a:xfrm>
                <a:off x="371475" y="1619251"/>
                <a:ext cx="3248025" cy="14414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The triangle has a base length of </a:t>
                </a:r>
                <a:r>
                  <a:rPr lang="en-AU" sz="1800" i="1" dirty="0">
                    <a:solidFill>
                      <a:srgbClr val="22272B"/>
                    </a:solidFill>
                    <a:latin typeface="Times New Roman" panose="02020603050405020304" pitchFamily="18" charset="0"/>
                    <a:cs typeface="Times New Roman" panose="02020603050405020304" pitchFamily="18" charset="0"/>
                  </a:rPr>
                  <a:t>16 m </a:t>
                </a:r>
                <a:r>
                  <a:rPr lang="en-AU" sz="1800" dirty="0"/>
                  <a:t>and an area of </a:t>
                </a:r>
                <a14:m>
                  <m:oMath xmlns:m="http://schemas.openxmlformats.org/officeDocument/2006/math">
                    <m:r>
                      <a:rPr lang="en-AU" sz="1800" i="1" smtClean="0">
                        <a:latin typeface="Cambria Math" panose="02040503050406030204" pitchFamily="18" charset="0"/>
                      </a:rPr>
                      <m:t>96 </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𝑚</m:t>
                        </m:r>
                      </m:e>
                      <m:sup>
                        <m:r>
                          <a:rPr lang="en-AU" sz="1800" i="1" smtClean="0">
                            <a:latin typeface="Cambria Math" panose="02040503050406030204" pitchFamily="18" charset="0"/>
                          </a:rPr>
                          <m:t>2</m:t>
                        </m:r>
                      </m:sup>
                    </m:sSup>
                    <m:r>
                      <a:rPr lang="en-AU" sz="1800" i="1" smtClean="0">
                        <a:latin typeface="Cambria Math" panose="02040503050406030204" pitchFamily="18" charset="0"/>
                      </a:rPr>
                      <m:t>.</m:t>
                    </m:r>
                  </m:oMath>
                </a14:m>
                <a:endParaRPr lang="en-AU" sz="1800" dirty="0"/>
              </a:p>
              <a:p>
                <a:r>
                  <a:rPr lang="en-AU" sz="1800" dirty="0"/>
                  <a:t>Find the height of the triangle.</a:t>
                </a:r>
              </a:p>
              <a:p>
                <a:endParaRPr lang="en-AU" dirty="0"/>
              </a:p>
            </p:txBody>
          </p:sp>
        </mc:Choice>
        <mc:Fallback xmlns="">
          <p:sp>
            <p:nvSpPr>
              <p:cNvPr id="24" name="Content Placeholder 4">
                <a:extLst>
                  <a:ext uri="{FF2B5EF4-FFF2-40B4-BE49-F238E27FC236}">
                    <a16:creationId xmlns:a16="http://schemas.microsoft.com/office/drawing/2014/main" id="{9FBFF3D9-EAAF-1052-97D1-20A6CCAEB505}"/>
                  </a:ext>
                </a:extLst>
              </p:cNvPr>
              <p:cNvSpPr txBox="1">
                <a:spLocks noRot="1" noChangeAspect="1" noMove="1" noResize="1" noEditPoints="1" noAdjustHandles="1" noChangeArrowheads="1" noChangeShapeType="1" noTextEdit="1"/>
              </p:cNvSpPr>
              <p:nvPr/>
            </p:nvSpPr>
            <p:spPr>
              <a:xfrm>
                <a:off x="371475" y="1619251"/>
                <a:ext cx="3248025" cy="1441450"/>
              </a:xfrm>
              <a:prstGeom prst="rect">
                <a:avLst/>
              </a:prstGeom>
              <a:blipFill>
                <a:blip r:embed="rId5"/>
                <a:stretch>
                  <a:fillRect l="-4280" r="-4280" b="-2632"/>
                </a:stretch>
              </a:blipFill>
            </p:spPr>
            <p:txBody>
              <a:bodyPr/>
              <a:lstStyle/>
              <a:p>
                <a:r>
                  <a:rPr lang="en-US">
                    <a:noFill/>
                  </a:rPr>
                  <a:t> </a:t>
                </a:r>
              </a:p>
            </p:txBody>
          </p:sp>
        </mc:Fallback>
      </mc:AlternateContent>
      <p:pic>
        <p:nvPicPr>
          <p:cNvPr id="21" name="Picture 20" descr="A black acute-angled triangle with a height, h metres, and a base, 16 metres.">
            <a:extLst>
              <a:ext uri="{FF2B5EF4-FFF2-40B4-BE49-F238E27FC236}">
                <a16:creationId xmlns:a16="http://schemas.microsoft.com/office/drawing/2014/main" id="{76130FCC-4A1E-4F48-EF0F-EDA57F4838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041" y="1485237"/>
            <a:ext cx="3400425" cy="2124075"/>
          </a:xfrm>
          <a:prstGeom prst="rect">
            <a:avLst/>
          </a:prstGeom>
        </p:spPr>
      </p:pic>
      <p:pic>
        <p:nvPicPr>
          <p:cNvPr id="22" name="Picture 21" descr="Bar model with the top bar showing a length of 96 and the lower bar is split into 8 equal bars of length h">
            <a:extLst>
              <a:ext uri="{FF2B5EF4-FFF2-40B4-BE49-F238E27FC236}">
                <a16:creationId xmlns:a16="http://schemas.microsoft.com/office/drawing/2014/main" id="{3900BC29-635F-0139-70C8-E4ECE2423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36" y="3937379"/>
            <a:ext cx="6714813" cy="963430"/>
          </a:xfrm>
          <a:prstGeom prst="rect">
            <a:avLst/>
          </a:prstGeom>
        </p:spPr>
      </p:pic>
      <p:pic>
        <p:nvPicPr>
          <p:cNvPr id="23" name="Picture 22" descr="Bar model with top bar split into 8 equal lengths of 12. Bottom bar is split into 8 equal lengths of h">
            <a:extLst>
              <a:ext uri="{FF2B5EF4-FFF2-40B4-BE49-F238E27FC236}">
                <a16:creationId xmlns:a16="http://schemas.microsoft.com/office/drawing/2014/main" id="{39A76EFD-CE2A-3B64-5DC8-2D2AF86B61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37" y="5131509"/>
            <a:ext cx="6725964" cy="984821"/>
          </a:xfrm>
          <a:prstGeom prst="rect">
            <a:avLst/>
          </a:prstGeom>
        </p:spPr>
      </p:pic>
      <mc:AlternateContent xmlns:mc="http://schemas.openxmlformats.org/markup-compatibility/2006" xmlns:a14="http://schemas.microsoft.com/office/drawing/2010/main">
        <mc:Choice Requires="a14">
          <p:sp>
            <p:nvSpPr>
              <p:cNvPr id="25" name="Content Placeholder 4">
                <a:extLst>
                  <a:ext uri="{FF2B5EF4-FFF2-40B4-BE49-F238E27FC236}">
                    <a16:creationId xmlns:a16="http://schemas.microsoft.com/office/drawing/2014/main" id="{20765BB2-50B3-9A7D-AA14-1F86EEDD59E6}"/>
                  </a:ext>
                </a:extLst>
              </p:cNvPr>
              <p:cNvSpPr txBox="1">
                <a:spLocks/>
              </p:cNvSpPr>
              <p:nvPr/>
            </p:nvSpPr>
            <p:spPr>
              <a:xfrm>
                <a:off x="7578509" y="1619250"/>
                <a:ext cx="2309825" cy="43243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96=</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×16×</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96=8</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h</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96</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8</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h</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r>
                  <a:rPr lang="en-AU" dirty="0">
                    <a:solidFill>
                      <a:srgbClr val="22272B"/>
                    </a:solidFill>
                    <a:latin typeface="Public Sans Light"/>
                  </a:rPr>
                  <a:t>The height is </a:t>
                </a:r>
                <a14:m>
                  <m:oMath xmlns:m="http://schemas.openxmlformats.org/officeDocument/2006/math">
                    <m:r>
                      <a:rPr lang="en-AU" b="0" i="1" smtClean="0">
                        <a:solidFill>
                          <a:srgbClr val="22272B"/>
                        </a:solidFill>
                        <a:latin typeface="Cambria Math" panose="02040503050406030204" pitchFamily="18" charset="0"/>
                      </a:rPr>
                      <m:t>12 </m:t>
                    </m:r>
                    <m:r>
                      <a:rPr lang="en-AU" b="0" i="1" smtClean="0">
                        <a:solidFill>
                          <a:srgbClr val="22272B"/>
                        </a:solidFill>
                        <a:latin typeface="Cambria Math" panose="02040503050406030204" pitchFamily="18" charset="0"/>
                      </a:rPr>
                      <m:t>𝑚</m:t>
                    </m:r>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a:p>
                <a:endParaRPr lang="en-AU" dirty="0"/>
              </a:p>
            </p:txBody>
          </p:sp>
        </mc:Choice>
        <mc:Fallback xmlns="">
          <p:sp>
            <p:nvSpPr>
              <p:cNvPr id="25" name="Content Placeholder 4">
                <a:extLst>
                  <a:ext uri="{FF2B5EF4-FFF2-40B4-BE49-F238E27FC236}">
                    <a16:creationId xmlns:a16="http://schemas.microsoft.com/office/drawing/2014/main" id="{20765BB2-50B3-9A7D-AA14-1F86EEDD59E6}"/>
                  </a:ext>
                </a:extLst>
              </p:cNvPr>
              <p:cNvSpPr txBox="1">
                <a:spLocks noRot="1" noChangeAspect="1" noMove="1" noResize="1" noEditPoints="1" noAdjustHandles="1" noChangeArrowheads="1" noChangeShapeType="1" noTextEdit="1"/>
              </p:cNvSpPr>
              <p:nvPr/>
            </p:nvSpPr>
            <p:spPr>
              <a:xfrm>
                <a:off x="7578509" y="1619250"/>
                <a:ext cx="2309825" cy="4324350"/>
              </a:xfrm>
              <a:prstGeom prst="rect">
                <a:avLst/>
              </a:prstGeom>
              <a:blipFill>
                <a:blip r:embed="rId9"/>
                <a:stretch>
                  <a:fillRect l="-6011"/>
                </a:stretch>
              </a:blipFill>
            </p:spPr>
            <p:txBody>
              <a:bodyPr/>
              <a:lstStyle/>
              <a:p>
                <a:r>
                  <a:rPr lang="en-US">
                    <a:noFill/>
                  </a:rPr>
                  <a:t> </a:t>
                </a:r>
              </a:p>
            </p:txBody>
          </p:sp>
        </mc:Fallback>
      </mc:AlternateContent>
      <p:sp>
        <p:nvSpPr>
          <p:cNvPr id="19" name="Speech Bubble: Oval 12">
            <a:extLst>
              <a:ext uri="{FF2B5EF4-FFF2-40B4-BE49-F238E27FC236}">
                <a16:creationId xmlns:a16="http://schemas.microsoft.com/office/drawing/2014/main" id="{A2E80FE9-09D6-F7F4-B940-3758D274F24E}"/>
              </a:ext>
            </a:extLst>
          </p:cNvPr>
          <p:cNvSpPr/>
          <p:nvPr/>
        </p:nvSpPr>
        <p:spPr>
          <a:xfrm>
            <a:off x="9829966" y="2133600"/>
            <a:ext cx="1880012" cy="1647825"/>
          </a:xfrm>
          <a:prstGeom prst="wedgeRoundRectCallout">
            <a:avLst>
              <a:gd name="adj1" fmla="val -107627"/>
              <a:gd name="adj2" fmla="val 2259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is this shown in the bar model?</a:t>
            </a:r>
          </a:p>
        </p:txBody>
      </p:sp>
      <p:sp>
        <p:nvSpPr>
          <p:cNvPr id="20" name="Speech Bubble: Oval 13">
            <a:extLst>
              <a:ext uri="{FF2B5EF4-FFF2-40B4-BE49-F238E27FC236}">
                <a16:creationId xmlns:a16="http://schemas.microsoft.com/office/drawing/2014/main" id="{D01CC4FA-2C0C-CBB7-03A2-5735F7927349}"/>
              </a:ext>
            </a:extLst>
          </p:cNvPr>
          <p:cNvSpPr/>
          <p:nvPr/>
        </p:nvSpPr>
        <p:spPr>
          <a:xfrm>
            <a:off x="9829966" y="4076896"/>
            <a:ext cx="2064897" cy="1647825"/>
          </a:xfrm>
          <a:prstGeom prst="wedgeRoundRectCallout">
            <a:avLst>
              <a:gd name="adj1" fmla="val -106324"/>
              <a:gd name="adj2" fmla="val -4077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Is there another way we could write this?</a:t>
            </a:r>
          </a:p>
        </p:txBody>
      </p:sp>
    </p:spTree>
    <p:extLst>
      <p:ext uri="{BB962C8B-B14F-4D97-AF65-F5344CB8AC3E}">
        <p14:creationId xmlns:p14="http://schemas.microsoft.com/office/powerpoint/2010/main" val="70977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(7 of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 example 3</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72700" y="1619250"/>
                <a:ext cx="7209200" cy="1111250"/>
              </a:xfrm>
            </p:spPr>
            <p:txBody>
              <a:bodyPr/>
              <a:lstStyle/>
              <a:p>
                <a:r>
                  <a:rPr lang="en-AU" sz="1800" dirty="0"/>
                  <a:t>The triangle has a height of </a:t>
                </a:r>
                <a:r>
                  <a:rPr lang="en-AU" sz="1800" i="1" dirty="0">
                    <a:solidFill>
                      <a:srgbClr val="22272B"/>
                    </a:solidFill>
                    <a:latin typeface="Times New Roman" panose="02020603050405020304" pitchFamily="18" charset="0"/>
                    <a:cs typeface="Times New Roman" panose="02020603050405020304" pitchFamily="18" charset="0"/>
                  </a:rPr>
                  <a:t>12 cm </a:t>
                </a:r>
                <a:r>
                  <a:rPr lang="en-AU" sz="1800" dirty="0"/>
                  <a:t>and an area of </a:t>
                </a:r>
                <a14:m>
                  <m:oMath xmlns:m="http://schemas.openxmlformats.org/officeDocument/2006/math">
                    <m:r>
                      <a:rPr lang="en-AU" sz="1800" b="0" i="1" smtClean="0">
                        <a:latin typeface="Cambria Math" panose="02040503050406030204" pitchFamily="18" charset="0"/>
                      </a:rPr>
                      <m:t>60 </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oMath>
                </a14:m>
                <a:endParaRPr lang="en-AU" sz="1800" b="0" dirty="0"/>
              </a:p>
              <a:p>
                <a:r>
                  <a:rPr lang="en-AU" sz="1800" dirty="0"/>
                  <a:t>Find the length of the base of the triangle.</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4294967295"/>
              </p:nvPr>
            </p:nvSpPr>
            <p:spPr>
              <a:xfrm>
                <a:off x="372700" y="1619250"/>
                <a:ext cx="7209200" cy="1111250"/>
              </a:xfrm>
              <a:blipFill>
                <a:blip r:embed="rId2"/>
                <a:stretch>
                  <a:fillRect l="-1933"/>
                </a:stretch>
              </a:blipFill>
            </p:spPr>
            <p:txBody>
              <a:bodyPr/>
              <a:lstStyle/>
              <a:p>
                <a:r>
                  <a:rPr lang="en-US">
                    <a:noFill/>
                  </a:rPr>
                  <a:t> </a:t>
                </a:r>
              </a:p>
            </p:txBody>
          </p:sp>
        </mc:Fallback>
      </mc:AlternateContent>
      <p:pic>
        <p:nvPicPr>
          <p:cNvPr id="8" name="Picture 7" descr="A black acute-angled triangle with a height, 12 centimetres, and a base, b centimetres.">
            <a:extLst>
              <a:ext uri="{FF2B5EF4-FFF2-40B4-BE49-F238E27FC236}">
                <a16:creationId xmlns:a16="http://schemas.microsoft.com/office/drawing/2014/main" id="{C7A7196A-7055-FE0E-4DF6-792056BC7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43" y="3171515"/>
            <a:ext cx="4229100" cy="244792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4252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(8 of 8)</a:t>
            </a:r>
          </a:p>
        </p:txBody>
      </p:sp>
      <p:sp>
        <p:nvSpPr>
          <p:cNvPr id="9" name="Text Placeholder 8">
            <a:extLst>
              <a:ext uri="{FF2B5EF4-FFF2-40B4-BE49-F238E27FC236}">
                <a16:creationId xmlns:a16="http://schemas.microsoft.com/office/drawing/2014/main" id="{CCD363C5-3B59-7FC6-6799-5CFE3B7FFB92}"/>
              </a:ext>
            </a:extLst>
          </p:cNvPr>
          <p:cNvSpPr>
            <a:spLocks noGrp="1"/>
          </p:cNvSpPr>
          <p:nvPr>
            <p:ph type="body" sz="quarter" idx="18"/>
          </p:nvPr>
        </p:nvSpPr>
        <p:spPr/>
        <p:txBody>
          <a:bodyPr/>
          <a:lstStyle/>
          <a:p>
            <a:r>
              <a:rPr lang="en-AU" dirty="0"/>
              <a:t>Your turn – solution 3</a:t>
            </a:r>
          </a:p>
        </p:txBody>
      </p:sp>
      <mc:AlternateContent xmlns:mc="http://schemas.openxmlformats.org/markup-compatibility/2006" xmlns:a14="http://schemas.microsoft.com/office/drawing/2010/main">
        <mc:Choice Requires="a14">
          <p:sp>
            <p:nvSpPr>
              <p:cNvPr id="10" name="Content Placeholder 4">
                <a:extLst>
                  <a:ext uri="{FF2B5EF4-FFF2-40B4-BE49-F238E27FC236}">
                    <a16:creationId xmlns:a16="http://schemas.microsoft.com/office/drawing/2014/main" id="{8C52C7E1-FAFA-658B-3BB9-45746C7E9E32}"/>
                  </a:ext>
                </a:extLst>
              </p:cNvPr>
              <p:cNvSpPr txBox="1">
                <a:spLocks/>
              </p:cNvSpPr>
              <p:nvPr/>
            </p:nvSpPr>
            <p:spPr>
              <a:xfrm>
                <a:off x="371475" y="1619250"/>
                <a:ext cx="6118225" cy="101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The triangle has a height of </a:t>
                </a:r>
                <a:r>
                  <a:rPr lang="en-AU" sz="1800" i="1" dirty="0">
                    <a:solidFill>
                      <a:srgbClr val="22272B"/>
                    </a:solidFill>
                    <a:latin typeface="Times New Roman" panose="02020603050405020304" pitchFamily="18" charset="0"/>
                    <a:cs typeface="Times New Roman" panose="02020603050405020304" pitchFamily="18" charset="0"/>
                  </a:rPr>
                  <a:t>12 cm </a:t>
                </a:r>
                <a:r>
                  <a:rPr lang="en-AU" sz="1800" dirty="0"/>
                  <a:t>and an area of </a:t>
                </a:r>
                <a14:m>
                  <m:oMath xmlns:m="http://schemas.openxmlformats.org/officeDocument/2006/math">
                    <m:r>
                      <a:rPr lang="en-AU" sz="1800" i="1" smtClean="0">
                        <a:latin typeface="Cambria Math" panose="02040503050406030204" pitchFamily="18" charset="0"/>
                      </a:rPr>
                      <m:t>60 </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𝑐𝑚</m:t>
                        </m:r>
                      </m:e>
                      <m:sup>
                        <m:r>
                          <a:rPr lang="en-AU" sz="1800" i="1" smtClean="0">
                            <a:latin typeface="Cambria Math" panose="02040503050406030204" pitchFamily="18" charset="0"/>
                          </a:rPr>
                          <m:t>2</m:t>
                        </m:r>
                      </m:sup>
                    </m:sSup>
                    <m:r>
                      <a:rPr lang="en-AU" sz="1800" i="1" smtClean="0">
                        <a:latin typeface="Cambria Math" panose="02040503050406030204" pitchFamily="18" charset="0"/>
                      </a:rPr>
                      <m:t>.</m:t>
                    </m:r>
                  </m:oMath>
                </a14:m>
                <a:endParaRPr lang="en-AU" sz="1800" dirty="0"/>
              </a:p>
              <a:p>
                <a:r>
                  <a:rPr lang="en-AU" sz="1800" dirty="0"/>
                  <a:t>Find the length of the base of the triangle.</a:t>
                </a:r>
              </a:p>
            </p:txBody>
          </p:sp>
        </mc:Choice>
        <mc:Fallback xmlns="">
          <p:sp>
            <p:nvSpPr>
              <p:cNvPr id="10" name="Content Placeholder 4">
                <a:extLst>
                  <a:ext uri="{FF2B5EF4-FFF2-40B4-BE49-F238E27FC236}">
                    <a16:creationId xmlns:a16="http://schemas.microsoft.com/office/drawing/2014/main" id="{8C52C7E1-FAFA-658B-3BB9-45746C7E9E32}"/>
                  </a:ext>
                </a:extLst>
              </p:cNvPr>
              <p:cNvSpPr txBox="1">
                <a:spLocks noRot="1" noChangeAspect="1" noMove="1" noResize="1" noEditPoints="1" noAdjustHandles="1" noChangeArrowheads="1" noChangeShapeType="1" noTextEdit="1"/>
              </p:cNvSpPr>
              <p:nvPr/>
            </p:nvSpPr>
            <p:spPr>
              <a:xfrm>
                <a:off x="371475" y="1619250"/>
                <a:ext cx="6118225" cy="1016000"/>
              </a:xfrm>
              <a:prstGeom prst="rect">
                <a:avLst/>
              </a:prstGeom>
              <a:blipFill>
                <a:blip r:embed="rId2"/>
                <a:stretch>
                  <a:fillRect l="-2277" b="-4938"/>
                </a:stretch>
              </a:blipFill>
            </p:spPr>
            <p:txBody>
              <a:bodyPr/>
              <a:lstStyle/>
              <a:p>
                <a:r>
                  <a:rPr lang="en-US">
                    <a:noFill/>
                  </a:rPr>
                  <a:t> </a:t>
                </a:r>
              </a:p>
            </p:txBody>
          </p:sp>
        </mc:Fallback>
      </mc:AlternateContent>
      <p:pic>
        <p:nvPicPr>
          <p:cNvPr id="13" name="Picture 12" descr="Bar model with top bar split into 6 equal segments of length 10.&#10;Bottom bar is split into 6 equal segments of length b.">
            <a:extLst>
              <a:ext uri="{FF2B5EF4-FFF2-40B4-BE49-F238E27FC236}">
                <a16:creationId xmlns:a16="http://schemas.microsoft.com/office/drawing/2014/main" id="{9A275E41-95E3-A06E-3277-E511FACC2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5" y="3506138"/>
            <a:ext cx="4467225" cy="1323975"/>
          </a:xfrm>
          <a:prstGeom prst="rect">
            <a:avLst/>
          </a:prstGeom>
        </p:spPr>
      </p:pic>
      <p:pic>
        <p:nvPicPr>
          <p:cNvPr id="12" name="Picture 11" descr="Bar model with top bar split into 6 equal segments of length 10.&#10;Bottom bar is split into 6 equal segments of length b.">
            <a:extLst>
              <a:ext uri="{FF2B5EF4-FFF2-40B4-BE49-F238E27FC236}">
                <a16:creationId xmlns:a16="http://schemas.microsoft.com/office/drawing/2014/main" id="{FAB14E48-14C6-00A9-1F86-676BF257C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50" y="4756935"/>
            <a:ext cx="4438650" cy="1276350"/>
          </a:xfrm>
          <a:prstGeom prst="rect">
            <a:avLst/>
          </a:prstGeom>
        </p:spPr>
      </p:pic>
      <mc:AlternateContent xmlns:mc="http://schemas.openxmlformats.org/markup-compatibility/2006" xmlns:a14="http://schemas.microsoft.com/office/drawing/2010/main">
        <mc:Choice Requires="a14">
          <p:sp>
            <p:nvSpPr>
              <p:cNvPr id="11" name="Content Placeholder 4">
                <a:extLst>
                  <a:ext uri="{FF2B5EF4-FFF2-40B4-BE49-F238E27FC236}">
                    <a16:creationId xmlns:a16="http://schemas.microsoft.com/office/drawing/2014/main" id="{313A8123-BE26-8DA5-1107-C8EB0492A469}"/>
                  </a:ext>
                </a:extLst>
              </p:cNvPr>
              <p:cNvSpPr txBox="1">
                <a:spLocks/>
              </p:cNvSpPr>
              <p:nvPr/>
            </p:nvSpPr>
            <p:spPr>
              <a:xfrm>
                <a:off x="7599000" y="1610966"/>
                <a:ext cx="2878500" cy="49920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60=</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𝑏</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×12</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60=6</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r>
                  <a:rPr lang="en-AU" dirty="0">
                    <a:solidFill>
                      <a:srgbClr val="22272B"/>
                    </a:solidFill>
                    <a:latin typeface="Public Sans Light"/>
                  </a:rPr>
                  <a:t>The height is </a:t>
                </a:r>
                <a14:m>
                  <m:oMath xmlns:m="http://schemas.openxmlformats.org/officeDocument/2006/math">
                    <m:r>
                      <a:rPr lang="en-AU" b="0" i="1" smtClean="0">
                        <a:solidFill>
                          <a:srgbClr val="22272B"/>
                        </a:solidFill>
                        <a:latin typeface="Cambria Math" panose="02040503050406030204" pitchFamily="18" charset="0"/>
                      </a:rPr>
                      <m:t>10 </m:t>
                    </m:r>
                    <m:r>
                      <a:rPr lang="en-AU" b="0" i="1" smtClean="0">
                        <a:solidFill>
                          <a:srgbClr val="22272B"/>
                        </a:solidFill>
                        <a:latin typeface="Cambria Math" panose="02040503050406030204" pitchFamily="18" charset="0"/>
                      </a:rPr>
                      <m:t>𝑐𝑚</m:t>
                    </m:r>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p:txBody>
          </p:sp>
        </mc:Choice>
        <mc:Fallback xmlns="">
          <p:sp>
            <p:nvSpPr>
              <p:cNvPr id="11" name="Content Placeholder 4">
                <a:extLst>
                  <a:ext uri="{FF2B5EF4-FFF2-40B4-BE49-F238E27FC236}">
                    <a16:creationId xmlns:a16="http://schemas.microsoft.com/office/drawing/2014/main" id="{313A8123-BE26-8DA5-1107-C8EB0492A469}"/>
                  </a:ext>
                </a:extLst>
              </p:cNvPr>
              <p:cNvSpPr txBox="1">
                <a:spLocks noRot="1" noChangeAspect="1" noMove="1" noResize="1" noEditPoints="1" noAdjustHandles="1" noChangeArrowheads="1" noChangeShapeType="1" noTextEdit="1"/>
              </p:cNvSpPr>
              <p:nvPr/>
            </p:nvSpPr>
            <p:spPr>
              <a:xfrm>
                <a:off x="7599000" y="1610966"/>
                <a:ext cx="2878500" cy="4992037"/>
              </a:xfrm>
              <a:prstGeom prst="rect">
                <a:avLst/>
              </a:prstGeom>
              <a:blipFill>
                <a:blip r:embed="rId5"/>
                <a:stretch>
                  <a:fillRect l="-4825"/>
                </a:stretch>
              </a:blipFill>
            </p:spPr>
            <p:txBody>
              <a:bodyPr/>
              <a:lstStyle/>
              <a:p>
                <a:r>
                  <a:rPr lang="en-US">
                    <a:noFill/>
                  </a:rPr>
                  <a:t> </a:t>
                </a:r>
              </a:p>
            </p:txBody>
          </p:sp>
        </mc:Fallback>
      </mc:AlternateContent>
    </p:spTree>
    <p:extLst>
      <p:ext uri="{BB962C8B-B14F-4D97-AF65-F5344CB8AC3E}">
        <p14:creationId xmlns:p14="http://schemas.microsoft.com/office/powerpoint/2010/main" val="324741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169D-5E4C-3C28-C97B-6DA7EF757162}"/>
              </a:ext>
            </a:extLst>
          </p:cNvPr>
          <p:cNvSpPr>
            <a:spLocks noGrp="1"/>
          </p:cNvSpPr>
          <p:nvPr>
            <p:ph type="title"/>
          </p:nvPr>
        </p:nvSpPr>
        <p:spPr/>
        <p:txBody>
          <a:bodyPr/>
          <a:lstStyle/>
          <a:p>
            <a:r>
              <a:rPr lang="en-AU" dirty="0"/>
              <a:t>Area of a triangle (1 of 3)</a:t>
            </a:r>
          </a:p>
        </p:txBody>
      </p:sp>
      <p:sp>
        <p:nvSpPr>
          <p:cNvPr id="5" name="Text Placeholder 4">
            <a:extLst>
              <a:ext uri="{FF2B5EF4-FFF2-40B4-BE49-F238E27FC236}">
                <a16:creationId xmlns:a16="http://schemas.microsoft.com/office/drawing/2014/main" id="{BB0629FE-E6F4-10CC-C2C2-FC26E6C9AB11}"/>
              </a:ext>
            </a:extLst>
          </p:cNvPr>
          <p:cNvSpPr>
            <a:spLocks noGrp="1"/>
          </p:cNvSpPr>
          <p:nvPr>
            <p:ph type="body" sz="quarter" idx="18"/>
          </p:nvPr>
        </p:nvSpPr>
        <p:spPr/>
        <p:txBody>
          <a:bodyPr/>
          <a:lstStyle/>
          <a:p>
            <a:r>
              <a:rPr lang="en-AU" dirty="0"/>
              <a:t>Which triangle is bigger?</a:t>
            </a:r>
          </a:p>
        </p:txBody>
      </p:sp>
      <p:pic>
        <p:nvPicPr>
          <p:cNvPr id="7" name="Picture 6" descr="A 6 by 11 grid of black dots. There are 2 purple triangles on the grid. 1 triangle is a right-angled triangle with a base of 3 units and a height of 5 units. The second triangle shares the same base and is an obtuse-angled triangle with a perpendicular height of 6 units.">
            <a:extLst>
              <a:ext uri="{FF2B5EF4-FFF2-40B4-BE49-F238E27FC236}">
                <a16:creationId xmlns:a16="http://schemas.microsoft.com/office/drawing/2014/main" id="{9D73C902-7C61-6B1A-E437-425971248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00" y="1906764"/>
            <a:ext cx="8050530" cy="4300678"/>
          </a:xfrm>
          <a:prstGeom prst="rect">
            <a:avLst/>
          </a:prstGeom>
        </p:spPr>
      </p:pic>
      <p:sp>
        <p:nvSpPr>
          <p:cNvPr id="4" name="Slide Number Placeholder 3">
            <a:extLst>
              <a:ext uri="{FF2B5EF4-FFF2-40B4-BE49-F238E27FC236}">
                <a16:creationId xmlns:a16="http://schemas.microsoft.com/office/drawing/2014/main" id="{B99D390F-EDEC-EC1D-7CBB-2980859433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89443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24F1F-6580-1406-28A9-BCB3B312CA70}"/>
              </a:ext>
            </a:extLst>
          </p:cNvPr>
          <p:cNvSpPr>
            <a:spLocks noGrp="1"/>
          </p:cNvSpPr>
          <p:nvPr>
            <p:ph type="title"/>
          </p:nvPr>
        </p:nvSpPr>
        <p:spPr/>
        <p:txBody>
          <a:bodyPr/>
          <a:lstStyle/>
          <a:p>
            <a:r>
              <a:rPr lang="en-AU" dirty="0"/>
              <a:t>Area of a triangle (2 of 3)</a:t>
            </a:r>
          </a:p>
        </p:txBody>
      </p:sp>
      <p:sp>
        <p:nvSpPr>
          <p:cNvPr id="6" name="Text Placeholder 5">
            <a:extLst>
              <a:ext uri="{FF2B5EF4-FFF2-40B4-BE49-F238E27FC236}">
                <a16:creationId xmlns:a16="http://schemas.microsoft.com/office/drawing/2014/main" id="{7D07DEEC-3798-33DD-F8B8-C9E2D5EB3DE9}"/>
              </a:ext>
            </a:extLst>
          </p:cNvPr>
          <p:cNvSpPr>
            <a:spLocks noGrp="1"/>
          </p:cNvSpPr>
          <p:nvPr>
            <p:ph type="body" sz="quarter" idx="18"/>
          </p:nvPr>
        </p:nvSpPr>
        <p:spPr/>
        <p:txBody>
          <a:bodyPr/>
          <a:lstStyle/>
          <a:p>
            <a:r>
              <a:rPr lang="en-AU" dirty="0"/>
              <a:t>What happens to the area of a triangle as its vertex moves to the right?</a:t>
            </a:r>
          </a:p>
        </p:txBody>
      </p:sp>
      <p:pic>
        <p:nvPicPr>
          <p:cNvPr id="10" name="Picture 9" descr="A 7 by 11 grid of black dots. There are 9 black triangles, all sharing the same base, which is 4 units. They all have a perpendicular height of 2 units. The first triangle is a right-angled triangle. For each triangle, the top point is moved 1 unit to the right.">
            <a:extLst>
              <a:ext uri="{FF2B5EF4-FFF2-40B4-BE49-F238E27FC236}">
                <a16:creationId xmlns:a16="http://schemas.microsoft.com/office/drawing/2014/main" id="{BB3FDAA7-2AD1-EB46-6F2E-7D8AFF409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75" y="1517227"/>
            <a:ext cx="7499032" cy="4703499"/>
          </a:xfrm>
          <a:prstGeom prst="rect">
            <a:avLst/>
          </a:prstGeom>
        </p:spPr>
      </p:pic>
      <p:sp>
        <p:nvSpPr>
          <p:cNvPr id="12" name="Speech Bubble: Oval 11">
            <a:extLst>
              <a:ext uri="{FF2B5EF4-FFF2-40B4-BE49-F238E27FC236}">
                <a16:creationId xmlns:a16="http://schemas.microsoft.com/office/drawing/2014/main" id="{F170D9B2-0199-304B-D3B1-190A94AAA975}"/>
              </a:ext>
            </a:extLst>
          </p:cNvPr>
          <p:cNvSpPr/>
          <p:nvPr/>
        </p:nvSpPr>
        <p:spPr>
          <a:xfrm>
            <a:off x="8839657" y="3594100"/>
            <a:ext cx="2284343" cy="1889759"/>
          </a:xfrm>
          <a:prstGeom prst="wedgeRoundRectCallout">
            <a:avLst>
              <a:gd name="adj1" fmla="val -170387"/>
              <a:gd name="adj2" fmla="val -2016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is the base and height of these triangles?</a:t>
            </a:r>
          </a:p>
        </p:txBody>
      </p:sp>
      <p:sp>
        <p:nvSpPr>
          <p:cNvPr id="2" name="Slide Number Placeholder 1">
            <a:extLst>
              <a:ext uri="{FF2B5EF4-FFF2-40B4-BE49-F238E27FC236}">
                <a16:creationId xmlns:a16="http://schemas.microsoft.com/office/drawing/2014/main" id="{B3534C56-9833-455D-58DB-B0CD2CF5A1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81827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4AE4-3F9D-B6C4-69A4-C2E3B91B4AC5}"/>
              </a:ext>
            </a:extLst>
          </p:cNvPr>
          <p:cNvSpPr>
            <a:spLocks noGrp="1"/>
          </p:cNvSpPr>
          <p:nvPr>
            <p:ph type="title"/>
          </p:nvPr>
        </p:nvSpPr>
        <p:spPr/>
        <p:txBody>
          <a:bodyPr/>
          <a:lstStyle/>
          <a:p>
            <a:r>
              <a:rPr lang="en-AU" dirty="0"/>
              <a:t>Area of a triangle (3 of 3)</a:t>
            </a:r>
          </a:p>
        </p:txBody>
      </p:sp>
      <p:sp>
        <p:nvSpPr>
          <p:cNvPr id="5" name="Text Placeholder 4">
            <a:extLst>
              <a:ext uri="{FF2B5EF4-FFF2-40B4-BE49-F238E27FC236}">
                <a16:creationId xmlns:a16="http://schemas.microsoft.com/office/drawing/2014/main" id="{7FDA40F9-FF4A-71F8-CAA0-D8F464D206C7}"/>
              </a:ext>
            </a:extLst>
          </p:cNvPr>
          <p:cNvSpPr>
            <a:spLocks noGrp="1"/>
          </p:cNvSpPr>
          <p:nvPr>
            <p:ph type="body" sz="quarter" idx="18"/>
          </p:nvPr>
        </p:nvSpPr>
        <p:spPr/>
        <p:txBody>
          <a:bodyPr/>
          <a:lstStyle/>
          <a:p>
            <a:r>
              <a:rPr lang="en-AU" dirty="0"/>
              <a:t>What happens to the area of a triangle as its top point moves up?</a:t>
            </a:r>
          </a:p>
        </p:txBody>
      </p:sp>
      <p:pic>
        <p:nvPicPr>
          <p:cNvPr id="7" name="Content Placeholder 6" descr="A 6 by 7 grid of black dots. There are 5 black acute-angled triangles, all sharing the same base, which is 3 units.  For each triangle, the top point is moved up 1 unit, starting at 1 unit and ending at 5 units high.">
            <a:extLst>
              <a:ext uri="{FF2B5EF4-FFF2-40B4-BE49-F238E27FC236}">
                <a16:creationId xmlns:a16="http://schemas.microsoft.com/office/drawing/2014/main" id="{4BB644B5-8DB6-6AF3-63A7-4E2E92A29C1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1300" y="1652588"/>
            <a:ext cx="5086350" cy="4537075"/>
          </a:xfrm>
        </p:spPr>
      </p:pic>
      <p:sp>
        <p:nvSpPr>
          <p:cNvPr id="8" name="Speech Bubble: Oval 7">
            <a:extLst>
              <a:ext uri="{FF2B5EF4-FFF2-40B4-BE49-F238E27FC236}">
                <a16:creationId xmlns:a16="http://schemas.microsoft.com/office/drawing/2014/main" id="{2C00D6E0-EB98-F0D7-5282-1BBDC27C15A8}"/>
              </a:ext>
            </a:extLst>
          </p:cNvPr>
          <p:cNvSpPr/>
          <p:nvPr/>
        </p:nvSpPr>
        <p:spPr>
          <a:xfrm>
            <a:off x="7504006" y="2513076"/>
            <a:ext cx="2935993" cy="1068324"/>
          </a:xfrm>
          <a:prstGeom prst="wedgeRoundRectCallout">
            <a:avLst>
              <a:gd name="adj1" fmla="val -109697"/>
              <a:gd name="adj2" fmla="val -9499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can we investigate this to find out?</a:t>
            </a:r>
          </a:p>
        </p:txBody>
      </p:sp>
      <p:sp>
        <p:nvSpPr>
          <p:cNvPr id="4" name="Slide Number Placeholder 3">
            <a:extLst>
              <a:ext uri="{FF2B5EF4-FFF2-40B4-BE49-F238E27FC236}">
                <a16:creationId xmlns:a16="http://schemas.microsoft.com/office/drawing/2014/main" id="{A1BC3A8E-B4BE-B8BF-6F7C-4A7462FD9D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0975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Warm up</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a:xfrm>
            <a:off x="360000" y="360000"/>
            <a:ext cx="10080000" cy="545601"/>
          </a:xfrm>
        </p:spPr>
        <p:txBody>
          <a:bodyPr/>
          <a:lstStyle/>
          <a:p>
            <a:r>
              <a:rPr lang="en-AU" dirty="0"/>
              <a:t>Two truths and a lie (1 of 2)</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a:xfrm>
            <a:off x="360000" y="982520"/>
            <a:ext cx="10080000" cy="310015"/>
          </a:xfrm>
        </p:spPr>
        <p:txBody>
          <a:bodyPr/>
          <a:lstStyle/>
          <a:p>
            <a:r>
              <a:rPr lang="en-AU" dirty="0"/>
              <a:t>Which one is the lie?</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F15178C-1ADC-8951-4385-14D42FC42BCC}"/>
                  </a:ext>
                </a:extLst>
              </p:cNvPr>
              <p:cNvSpPr/>
              <p:nvPr/>
            </p:nvSpPr>
            <p:spPr>
              <a:xfrm>
                <a:off x="360000" y="1847850"/>
                <a:ext cx="5962142" cy="1091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2400" i="1" smtClean="0">
                          <a:latin typeface="Cambria Math" panose="02040503050406030204" pitchFamily="18" charset="0"/>
                        </a:rPr>
                        <m:t>2</m:t>
                      </m:r>
                      <m:r>
                        <a:rPr lang="en-AU" sz="2400" i="1">
                          <a:latin typeface="Cambria Math" panose="02040503050406030204" pitchFamily="18" charset="0"/>
                          <a:ea typeface="Cambria Math" panose="02040503050406030204" pitchFamily="18" charset="0"/>
                        </a:rPr>
                        <m:t>×3×5=</m:t>
                      </m:r>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2×3</m:t>
                          </m:r>
                        </m:e>
                      </m:d>
                      <m:r>
                        <a:rPr lang="en-AU" sz="2400" i="1">
                          <a:latin typeface="Cambria Math" panose="02040503050406030204" pitchFamily="18" charset="0"/>
                          <a:ea typeface="Cambria Math" panose="02040503050406030204" pitchFamily="18" charset="0"/>
                        </a:rPr>
                        <m:t>×</m:t>
                      </m:r>
                      <m:d>
                        <m:dPr>
                          <m:ctrlPr>
                            <a:rPr lang="en-AU" sz="2400" i="1">
                              <a:latin typeface="Cambria Math" panose="02040503050406030204" pitchFamily="18" charset="0"/>
                              <a:ea typeface="Cambria Math" panose="02040503050406030204" pitchFamily="18" charset="0"/>
                            </a:rPr>
                          </m:ctrlPr>
                        </m:dPr>
                        <m:e>
                          <m:r>
                            <a:rPr lang="en-AU" sz="2400" i="1">
                              <a:latin typeface="Cambria Math" panose="02040503050406030204" pitchFamily="18" charset="0"/>
                              <a:ea typeface="Cambria Math" panose="02040503050406030204" pitchFamily="18" charset="0"/>
                            </a:rPr>
                            <m:t>2×5</m:t>
                          </m:r>
                        </m:e>
                      </m:d>
                    </m:oMath>
                  </m:oMathPara>
                </a14:m>
                <a:endParaRPr lang="en-AU" sz="2400" dirty="0"/>
              </a:p>
            </p:txBody>
          </p:sp>
        </mc:Choice>
        <mc:Fallback xmlns="">
          <p:sp>
            <p:nvSpPr>
              <p:cNvPr id="7" name="Rectangle: Rounded Corners 6">
                <a:extLst>
                  <a:ext uri="{FF2B5EF4-FFF2-40B4-BE49-F238E27FC236}">
                    <a16:creationId xmlns:a16="http://schemas.microsoft.com/office/drawing/2014/main" id="{AF15178C-1ADC-8951-4385-14D42FC42BCC}"/>
                  </a:ext>
                </a:extLst>
              </p:cNvPr>
              <p:cNvSpPr>
                <a:spLocks noRot="1" noChangeAspect="1" noMove="1" noResize="1" noEditPoints="1" noAdjustHandles="1" noChangeArrowheads="1" noChangeShapeType="1" noTextEdit="1"/>
              </p:cNvSpPr>
              <p:nvPr/>
            </p:nvSpPr>
            <p:spPr>
              <a:xfrm>
                <a:off x="360000" y="1847850"/>
                <a:ext cx="5962142" cy="1091381"/>
              </a:xfrm>
              <a:prstGeom prst="round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329936B-7A64-AFEA-C23E-EE1F23EC7C4F}"/>
                  </a:ext>
                </a:extLst>
              </p:cNvPr>
              <p:cNvSpPr/>
              <p:nvPr/>
            </p:nvSpPr>
            <p:spPr>
              <a:xfrm>
                <a:off x="360000" y="3239115"/>
                <a:ext cx="5962142" cy="1091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2×3×5=3×5×2</m:t>
                      </m:r>
                    </m:oMath>
                  </m:oMathPara>
                </a14:m>
                <a:endParaRPr lang="en-AU" dirty="0"/>
              </a:p>
            </p:txBody>
          </p:sp>
        </mc:Choice>
        <mc:Fallback xmlns="">
          <p:sp>
            <p:nvSpPr>
              <p:cNvPr id="8" name="Rectangle: Rounded Corners 7">
                <a:extLst>
                  <a:ext uri="{FF2B5EF4-FFF2-40B4-BE49-F238E27FC236}">
                    <a16:creationId xmlns:a16="http://schemas.microsoft.com/office/drawing/2014/main" id="{3329936B-7A64-AFEA-C23E-EE1F23EC7C4F}"/>
                  </a:ext>
                </a:extLst>
              </p:cNvPr>
              <p:cNvSpPr>
                <a:spLocks noRot="1" noChangeAspect="1" noMove="1" noResize="1" noEditPoints="1" noAdjustHandles="1" noChangeArrowheads="1" noChangeShapeType="1" noTextEdit="1"/>
              </p:cNvSpPr>
              <p:nvPr/>
            </p:nvSpPr>
            <p:spPr>
              <a:xfrm>
                <a:off x="360000" y="3239115"/>
                <a:ext cx="5962142" cy="1091381"/>
              </a:xfrm>
              <a:prstGeom prst="round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951EFB34-8047-4E82-576B-8B7F15F5EAF8}"/>
                  </a:ext>
                </a:extLst>
              </p:cNvPr>
              <p:cNvSpPr/>
              <p:nvPr/>
            </p:nvSpPr>
            <p:spPr>
              <a:xfrm>
                <a:off x="360000" y="4630380"/>
                <a:ext cx="5962142" cy="1091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2</m:t>
                      </m:r>
                      <m:r>
                        <a:rPr lang="en-AU" i="1">
                          <a:latin typeface="Cambria Math" panose="02040503050406030204" pitchFamily="18" charset="0"/>
                          <a:ea typeface="Cambria Math" panose="02040503050406030204" pitchFamily="18" charset="0"/>
                        </a:rPr>
                        <m:t>×3×5=2×5×3</m:t>
                      </m:r>
                    </m:oMath>
                  </m:oMathPara>
                </a14:m>
                <a:endParaRPr lang="en-AU" dirty="0"/>
              </a:p>
            </p:txBody>
          </p:sp>
        </mc:Choice>
        <mc:Fallback xmlns="">
          <p:sp>
            <p:nvSpPr>
              <p:cNvPr id="9" name="Rectangle: Rounded Corners 8">
                <a:extLst>
                  <a:ext uri="{FF2B5EF4-FFF2-40B4-BE49-F238E27FC236}">
                    <a16:creationId xmlns:a16="http://schemas.microsoft.com/office/drawing/2014/main" id="{951EFB34-8047-4E82-576B-8B7F15F5EAF8}"/>
                  </a:ext>
                </a:extLst>
              </p:cNvPr>
              <p:cNvSpPr>
                <a:spLocks noRot="1" noChangeAspect="1" noMove="1" noResize="1" noEditPoints="1" noAdjustHandles="1" noChangeArrowheads="1" noChangeShapeType="1" noTextEdit="1"/>
              </p:cNvSpPr>
              <p:nvPr/>
            </p:nvSpPr>
            <p:spPr>
              <a:xfrm>
                <a:off x="360000" y="4630380"/>
                <a:ext cx="5962142" cy="1091381"/>
              </a:xfrm>
              <a:prstGeom prst="round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420355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p:txBody>
          <a:bodyPr/>
          <a:lstStyle/>
          <a:p>
            <a:r>
              <a:rPr lang="en-AU" dirty="0"/>
              <a:t>Two truths and a lie (2 of 2)</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p:txBody>
          <a:bodyPr/>
          <a:lstStyle/>
          <a:p>
            <a:r>
              <a:rPr lang="en-AU"/>
              <a:t>Which one is the lie?</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575D945C-9933-B4C8-8D33-F1E220B6F495}"/>
                  </a:ext>
                </a:extLst>
              </p:cNvPr>
              <p:cNvSpPr/>
              <p:nvPr/>
            </p:nvSpPr>
            <p:spPr>
              <a:xfrm>
                <a:off x="360000" y="1847850"/>
                <a:ext cx="5962142" cy="1091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ea typeface="Cambria Math" panose="02040503050406030204" pitchFamily="18" charset="0"/>
                        </a:rPr>
                        <m:t>×4×6=</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2</m:t>
                          </m:r>
                        </m:den>
                      </m:f>
                      <m:r>
                        <a:rPr lang="en-AU" i="1">
                          <a:latin typeface="Cambria Math" panose="02040503050406030204" pitchFamily="18" charset="0"/>
                          <a:ea typeface="Cambria Math" panose="02040503050406030204" pitchFamily="18" charset="0"/>
                        </a:rPr>
                        <m:t>×24</m:t>
                      </m:r>
                    </m:oMath>
                  </m:oMathPara>
                </a14:m>
                <a:endParaRPr lang="en-AU" dirty="0"/>
              </a:p>
            </p:txBody>
          </p:sp>
        </mc:Choice>
        <mc:Fallback xmlns="">
          <p:sp>
            <p:nvSpPr>
              <p:cNvPr id="8" name="Rectangle: Rounded Corners 7">
                <a:extLst>
                  <a:ext uri="{FF2B5EF4-FFF2-40B4-BE49-F238E27FC236}">
                    <a16:creationId xmlns:a16="http://schemas.microsoft.com/office/drawing/2014/main" id="{575D945C-9933-B4C8-8D33-F1E220B6F495}"/>
                  </a:ext>
                </a:extLst>
              </p:cNvPr>
              <p:cNvSpPr>
                <a:spLocks noRot="1" noChangeAspect="1" noMove="1" noResize="1" noEditPoints="1" noAdjustHandles="1" noChangeArrowheads="1" noChangeShapeType="1" noTextEdit="1"/>
              </p:cNvSpPr>
              <p:nvPr/>
            </p:nvSpPr>
            <p:spPr>
              <a:xfrm>
                <a:off x="360000" y="1847850"/>
                <a:ext cx="5962142" cy="1091381"/>
              </a:xfrm>
              <a:prstGeom prst="round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8D4FD41-931E-A13E-5C38-4662AD835321}"/>
                  </a:ext>
                </a:extLst>
              </p:cNvPr>
              <p:cNvSpPr/>
              <p:nvPr/>
            </p:nvSpPr>
            <p:spPr>
              <a:xfrm>
                <a:off x="360000" y="3239115"/>
                <a:ext cx="5962142" cy="1091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×4×6=2×3</m:t>
                      </m:r>
                    </m:oMath>
                  </m:oMathPara>
                </a14:m>
                <a:endParaRPr lang="en-AU" dirty="0"/>
              </a:p>
            </p:txBody>
          </p:sp>
        </mc:Choice>
        <mc:Fallback xmlns="">
          <p:sp>
            <p:nvSpPr>
              <p:cNvPr id="9" name="Rectangle: Rounded Corners 8">
                <a:extLst>
                  <a:ext uri="{FF2B5EF4-FFF2-40B4-BE49-F238E27FC236}">
                    <a16:creationId xmlns:a16="http://schemas.microsoft.com/office/drawing/2014/main" id="{A8D4FD41-931E-A13E-5C38-4662AD835321}"/>
                  </a:ext>
                </a:extLst>
              </p:cNvPr>
              <p:cNvSpPr>
                <a:spLocks noRot="1" noChangeAspect="1" noMove="1" noResize="1" noEditPoints="1" noAdjustHandles="1" noChangeArrowheads="1" noChangeShapeType="1" noTextEdit="1"/>
              </p:cNvSpPr>
              <p:nvPr/>
            </p:nvSpPr>
            <p:spPr>
              <a:xfrm>
                <a:off x="360000" y="3239115"/>
                <a:ext cx="5962142" cy="1091381"/>
              </a:xfrm>
              <a:prstGeom prst="round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945D9E30-780A-2768-A17E-EBD318C83B50}"/>
                  </a:ext>
                </a:extLst>
              </p:cNvPr>
              <p:cNvSpPr/>
              <p:nvPr/>
            </p:nvSpPr>
            <p:spPr>
              <a:xfrm>
                <a:off x="360000" y="4630380"/>
                <a:ext cx="5962142" cy="1091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ea typeface="Cambria Math" panose="02040503050406030204" pitchFamily="18" charset="0"/>
                        </a:rPr>
                        <m:t>×4×6=3×4</m:t>
                      </m:r>
                    </m:oMath>
                  </m:oMathPara>
                </a14:m>
                <a:endParaRPr lang="en-AU" dirty="0"/>
              </a:p>
            </p:txBody>
          </p:sp>
        </mc:Choice>
        <mc:Fallback xmlns="">
          <p:sp>
            <p:nvSpPr>
              <p:cNvPr id="10" name="Rectangle: Rounded Corners 9">
                <a:extLst>
                  <a:ext uri="{FF2B5EF4-FFF2-40B4-BE49-F238E27FC236}">
                    <a16:creationId xmlns:a16="http://schemas.microsoft.com/office/drawing/2014/main" id="{945D9E30-780A-2768-A17E-EBD318C83B50}"/>
                  </a:ext>
                </a:extLst>
              </p:cNvPr>
              <p:cNvSpPr>
                <a:spLocks noRot="1" noChangeAspect="1" noMove="1" noResize="1" noEditPoints="1" noAdjustHandles="1" noChangeArrowheads="1" noChangeShapeType="1" noTextEdit="1"/>
              </p:cNvSpPr>
              <p:nvPr/>
            </p:nvSpPr>
            <p:spPr>
              <a:xfrm>
                <a:off x="360000" y="4630380"/>
                <a:ext cx="5962142" cy="1091381"/>
              </a:xfrm>
              <a:prstGeom prst="round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676476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Which is bigger?</a:t>
            </a:r>
          </a:p>
        </p:txBody>
      </p:sp>
      <p:sp>
        <p:nvSpPr>
          <p:cNvPr id="3" name="Text Placeholder 2">
            <a:extLst>
              <a:ext uri="{FF2B5EF4-FFF2-40B4-BE49-F238E27FC236}">
                <a16:creationId xmlns:a16="http://schemas.microsoft.com/office/drawing/2014/main" id="{BC6E314C-8F67-C123-04FB-2E15C5678F15}"/>
              </a:ext>
            </a:extLst>
          </p:cNvPr>
          <p:cNvSpPr>
            <a:spLocks noGrp="1"/>
          </p:cNvSpPr>
          <p:nvPr>
            <p:ph type="body" sz="quarter" idx="18"/>
          </p:nvPr>
        </p:nvSpPr>
        <p:spPr>
          <a:xfrm>
            <a:off x="263320" y="982520"/>
            <a:ext cx="10080000" cy="310015"/>
          </a:xfrm>
        </p:spPr>
        <p:txBody>
          <a:bodyPr/>
          <a:lstStyle/>
          <a:p>
            <a:r>
              <a:rPr lang="en-AU" dirty="0"/>
              <a:t>Which triangle has the bigger area?</a:t>
            </a:r>
          </a:p>
        </p:txBody>
      </p:sp>
      <p:pic>
        <p:nvPicPr>
          <p:cNvPr id="7" name="Picture 6" descr="Parallel lines with points E, F, G, H and I.&#10;&#10;Points F and H are on the lower line and form the base of 3 triangles.&#10;Points E, G and I are on the top line and form the vertices of 3 triangles.">
            <a:extLst>
              <a:ext uri="{FF2B5EF4-FFF2-40B4-BE49-F238E27FC236}">
                <a16:creationId xmlns:a16="http://schemas.microsoft.com/office/drawing/2014/main" id="{B8A4C395-08D2-3BAC-61EB-F7C8AA8DD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0" y="1686200"/>
            <a:ext cx="8731138" cy="2868200"/>
          </a:xfrm>
          <a:prstGeom prst="rect">
            <a:avLst/>
          </a:prstGeom>
        </p:spPr>
      </p:pic>
      <p:sp>
        <p:nvSpPr>
          <p:cNvPr id="5" name="TextBox 4">
            <a:extLst>
              <a:ext uri="{FF2B5EF4-FFF2-40B4-BE49-F238E27FC236}">
                <a16:creationId xmlns:a16="http://schemas.microsoft.com/office/drawing/2014/main" id="{69DA6DED-A7BE-02D9-0181-AE3DAC64E937}"/>
              </a:ext>
            </a:extLst>
          </p:cNvPr>
          <p:cNvSpPr txBox="1"/>
          <p:nvPr/>
        </p:nvSpPr>
        <p:spPr>
          <a:xfrm>
            <a:off x="263320" y="4599262"/>
            <a:ext cx="8239715" cy="207050"/>
          </a:xfrm>
          <a:prstGeom prst="rect">
            <a:avLst/>
          </a:prstGeom>
          <a:noFill/>
        </p:spPr>
        <p:txBody>
          <a:bodyPr wrap="none" lIns="0" tIns="0" rIns="0" bIns="0" rtlCol="0">
            <a:noAutofit/>
          </a:bodyPr>
          <a:lstStyle/>
          <a:p>
            <a:pPr algn="l"/>
            <a:r>
              <a:rPr lang="en-AU" sz="1000" i="0" dirty="0">
                <a:solidFill>
                  <a:srgbClr val="404040"/>
                </a:solidFill>
                <a:effectLst/>
              </a:rPr>
              <a:t> 'Area of triangles’ by Chris McGrane is sourced from ‘</a:t>
            </a:r>
            <a:r>
              <a:rPr lang="en-AU" sz="1000" i="0" dirty="0">
                <a:solidFill>
                  <a:srgbClr val="404040"/>
                </a:solidFill>
                <a:effectLst/>
                <a:hlinkClick r:id="rId3"/>
              </a:rPr>
              <a:t>Starting Point Maths</a:t>
            </a:r>
            <a:r>
              <a:rPr lang="en-AU" sz="1000" i="0" dirty="0">
                <a:solidFill>
                  <a:srgbClr val="404040"/>
                </a:solidFill>
                <a:effectLst/>
              </a:rPr>
              <a:t>’.</a:t>
            </a:r>
            <a:endParaRPr lang="en-AU" sz="1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204719-3D7C-74D9-C48A-7BACE9BA128A}"/>
                  </a:ext>
                </a:extLst>
              </p:cNvPr>
              <p:cNvSpPr txBox="1"/>
              <p:nvPr/>
            </p:nvSpPr>
            <p:spPr>
              <a:xfrm>
                <a:off x="263320" y="5171800"/>
                <a:ext cx="5321694" cy="914400"/>
              </a:xfrm>
              <a:prstGeom prst="rect">
                <a:avLst/>
              </a:prstGeom>
              <a:noFill/>
            </p:spPr>
            <p:txBody>
              <a:bodyPr wrap="square" lIns="0" tIns="0" rIns="0" bIns="0" rtlCol="0">
                <a:noAutofit/>
              </a:bodyPr>
              <a:lstStyle/>
              <a:p>
                <a:pPr algn="l"/>
                <a:r>
                  <a:rPr lang="en-AU" sz="1800" dirty="0"/>
                  <a:t>Which triangle looks bigger, </a:t>
                </a:r>
                <a14:m>
                  <m:oMath xmlns:m="http://schemas.openxmlformats.org/officeDocument/2006/math">
                    <m:r>
                      <a:rPr lang="en-AU" sz="1800" b="0" i="1" smtClean="0">
                        <a:latin typeface="Cambria Math" panose="02040503050406030204" pitchFamily="18" charset="0"/>
                      </a:rPr>
                      <m:t>∆</m:t>
                    </m:r>
                  </m:oMath>
                </a14:m>
                <a:r>
                  <a:rPr lang="en-AU" sz="1800" dirty="0"/>
                  <a:t>FHE, </a:t>
                </a:r>
                <a14:m>
                  <m:oMath xmlns:m="http://schemas.openxmlformats.org/officeDocument/2006/math">
                    <m:r>
                      <a:rPr lang="en-AU" sz="1800" b="0" i="1" smtClean="0">
                        <a:latin typeface="Cambria Math" panose="02040503050406030204" pitchFamily="18" charset="0"/>
                      </a:rPr>
                      <m:t>∆</m:t>
                    </m:r>
                  </m:oMath>
                </a14:m>
                <a:r>
                  <a:rPr lang="en-AU" sz="1800" dirty="0"/>
                  <a:t>FHG or </a:t>
                </a:r>
                <a14:m>
                  <m:oMath xmlns:m="http://schemas.openxmlformats.org/officeDocument/2006/math">
                    <m:r>
                      <a:rPr lang="en-AU" sz="1800" b="0" i="1" smtClean="0">
                        <a:latin typeface="Cambria Math" panose="02040503050406030204" pitchFamily="18" charset="0"/>
                      </a:rPr>
                      <m:t>∆</m:t>
                    </m:r>
                  </m:oMath>
                </a14:m>
                <a:r>
                  <a:rPr lang="en-AU" sz="1800" dirty="0"/>
                  <a:t>FHI?</a:t>
                </a:r>
              </a:p>
              <a:p>
                <a:pPr algn="l"/>
                <a:endParaRPr lang="en-AU" sz="1800" dirty="0"/>
              </a:p>
              <a:p>
                <a:pPr algn="l"/>
                <a:r>
                  <a:rPr lang="en-AU" sz="1800" dirty="0"/>
                  <a:t>Which triangle has the largest area? Explain</a:t>
                </a:r>
              </a:p>
            </p:txBody>
          </p:sp>
        </mc:Choice>
        <mc:Fallback xmlns="">
          <p:sp>
            <p:nvSpPr>
              <p:cNvPr id="8" name="TextBox 7">
                <a:extLst>
                  <a:ext uri="{FF2B5EF4-FFF2-40B4-BE49-F238E27FC236}">
                    <a16:creationId xmlns:a16="http://schemas.microsoft.com/office/drawing/2014/main" id="{82204719-3D7C-74D9-C48A-7BACE9BA128A}"/>
                  </a:ext>
                </a:extLst>
              </p:cNvPr>
              <p:cNvSpPr txBox="1">
                <a:spLocks noRot="1" noChangeAspect="1" noMove="1" noResize="1" noEditPoints="1" noAdjustHandles="1" noChangeArrowheads="1" noChangeShapeType="1" noTextEdit="1"/>
              </p:cNvSpPr>
              <p:nvPr/>
            </p:nvSpPr>
            <p:spPr>
              <a:xfrm>
                <a:off x="263320" y="5171800"/>
                <a:ext cx="5321694" cy="914400"/>
              </a:xfrm>
              <a:prstGeom prst="rect">
                <a:avLst/>
              </a:prstGeom>
              <a:blipFill>
                <a:blip r:embed="rId4"/>
                <a:stretch>
                  <a:fillRect l="-2635" t="-8667" r="-2062" b="-600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latin typeface="+mn-lt"/>
              </a:rPr>
              <a:t>NSW Department of Education</a:t>
            </a:r>
          </a:p>
          <a:p>
            <a:endParaRPr lang="en-AU" dirty="0"/>
          </a:p>
        </p:txBody>
      </p:sp>
    </p:spTree>
    <p:extLst>
      <p:ext uri="{BB962C8B-B14F-4D97-AF65-F5344CB8AC3E}">
        <p14:creationId xmlns:p14="http://schemas.microsoft.com/office/powerpoint/2010/main" val="169499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(1 of 8)</a:t>
            </a:r>
          </a:p>
        </p:txBody>
      </p:sp>
      <p:sp>
        <p:nvSpPr>
          <p:cNvPr id="11" name="Text Placeholder 10">
            <a:extLst>
              <a:ext uri="{FF2B5EF4-FFF2-40B4-BE49-F238E27FC236}">
                <a16:creationId xmlns:a16="http://schemas.microsoft.com/office/drawing/2014/main" id="{5E112527-5F92-4C2D-104A-3608D532B515}"/>
              </a:ext>
            </a:extLst>
          </p:cNvPr>
          <p:cNvSpPr>
            <a:spLocks noGrp="1"/>
          </p:cNvSpPr>
          <p:nvPr>
            <p:ph type="body" sz="quarter" idx="18"/>
          </p:nvPr>
        </p:nvSpPr>
        <p:spPr/>
        <p:txBody>
          <a:bodyPr/>
          <a:lstStyle/>
          <a:p>
            <a:r>
              <a:rPr lang="en-US" dirty="0"/>
              <a:t>Example 1 </a:t>
            </a:r>
          </a:p>
        </p:txBody>
      </p:sp>
      <p:sp>
        <p:nvSpPr>
          <p:cNvPr id="12" name="Content Placeholder 4">
            <a:extLst>
              <a:ext uri="{FF2B5EF4-FFF2-40B4-BE49-F238E27FC236}">
                <a16:creationId xmlns:a16="http://schemas.microsoft.com/office/drawing/2014/main" id="{E0618785-5AD2-2D09-8205-38CD9654A0AF}"/>
              </a:ext>
            </a:extLst>
          </p:cNvPr>
          <p:cNvSpPr txBox="1">
            <a:spLocks/>
          </p:cNvSpPr>
          <p:nvPr/>
        </p:nvSpPr>
        <p:spPr>
          <a:xfrm>
            <a:off x="371475" y="1617218"/>
            <a:ext cx="3540125" cy="5270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Find the area of the triangle.</a:t>
            </a:r>
          </a:p>
        </p:txBody>
      </p:sp>
      <p:pic>
        <p:nvPicPr>
          <p:cNvPr id="14" name="Picture 13" descr="A black acute-angled triangle with a height, 16 centimetres, and a base, 20 centimetres.">
            <a:extLst>
              <a:ext uri="{FF2B5EF4-FFF2-40B4-BE49-F238E27FC236}">
                <a16:creationId xmlns:a16="http://schemas.microsoft.com/office/drawing/2014/main" id="{EE913C3D-E71E-E4E5-7A8D-771D8405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00" y="2473015"/>
            <a:ext cx="2895600" cy="2257425"/>
          </a:xfrm>
          <a:prstGeom prst="rect">
            <a:avLst/>
          </a:prstGeom>
        </p:spPr>
      </p:pic>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F0B25B4B-7D02-64FC-05A0-D3CDDE40B117}"/>
                  </a:ext>
                </a:extLst>
              </p:cNvPr>
              <p:cNvSpPr txBox="1">
                <a:spLocks/>
              </p:cNvSpPr>
              <p:nvPr/>
            </p:nvSpPr>
            <p:spPr>
              <a:xfrm>
                <a:off x="7694600" y="1617217"/>
                <a:ext cx="2541600" cy="344639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×20×16</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=160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r>
                  <a:rPr lang="en-AU" dirty="0">
                    <a:solidFill>
                      <a:srgbClr val="22272B"/>
                    </a:solidFill>
                    <a:latin typeface="Public Sans Light"/>
                  </a:rPr>
                  <a:t>The area is </a:t>
                </a:r>
                <a14:m>
                  <m:oMath xmlns:m="http://schemas.openxmlformats.org/officeDocument/2006/math">
                    <m:r>
                      <a:rPr lang="en-AU" b="0" i="1" smtClean="0">
                        <a:solidFill>
                          <a:srgbClr val="22272B"/>
                        </a:solidFill>
                        <a:latin typeface="Cambria Math" panose="02040503050406030204" pitchFamily="18" charset="0"/>
                      </a:rPr>
                      <m:t>160 </m:t>
                    </m:r>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𝑐𝑚</m:t>
                        </m:r>
                      </m:e>
                      <m:sup>
                        <m:r>
                          <a:rPr lang="en-AU" b="0" i="1" smtClean="0">
                            <a:solidFill>
                              <a:srgbClr val="22272B"/>
                            </a:solidFill>
                            <a:latin typeface="Cambria Math" panose="02040503050406030204" pitchFamily="18" charset="0"/>
                          </a:rPr>
                          <m:t>2</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a:p>
                <a:endParaRPr lang="en-AU" dirty="0"/>
              </a:p>
            </p:txBody>
          </p:sp>
        </mc:Choice>
        <mc:Fallback xmlns="">
          <p:sp>
            <p:nvSpPr>
              <p:cNvPr id="13" name="Content Placeholder 4">
                <a:extLst>
                  <a:ext uri="{FF2B5EF4-FFF2-40B4-BE49-F238E27FC236}">
                    <a16:creationId xmlns:a16="http://schemas.microsoft.com/office/drawing/2014/main" id="{F0B25B4B-7D02-64FC-05A0-D3CDDE40B117}"/>
                  </a:ext>
                </a:extLst>
              </p:cNvPr>
              <p:cNvSpPr txBox="1">
                <a:spLocks noRot="1" noChangeAspect="1" noMove="1" noResize="1" noEditPoints="1" noAdjustHandles="1" noChangeArrowheads="1" noChangeShapeType="1" noTextEdit="1"/>
              </p:cNvSpPr>
              <p:nvPr/>
            </p:nvSpPr>
            <p:spPr>
              <a:xfrm>
                <a:off x="7694600" y="1617217"/>
                <a:ext cx="2541600" cy="3446395"/>
              </a:xfrm>
              <a:prstGeom prst="rect">
                <a:avLst/>
              </a:prstGeom>
              <a:blipFill>
                <a:blip r:embed="rId4"/>
                <a:stretch>
                  <a:fillRect l="-5516" b="-883"/>
                </a:stretch>
              </a:blipFill>
            </p:spPr>
            <p:txBody>
              <a:bodyPr/>
              <a:lstStyle/>
              <a:p>
                <a:r>
                  <a:rPr lang="en-AU">
                    <a:noFill/>
                  </a:rPr>
                  <a:t> </a:t>
                </a:r>
              </a:p>
            </p:txBody>
          </p:sp>
        </mc:Fallback>
      </mc:AlternateContent>
    </p:spTree>
    <p:extLst>
      <p:ext uri="{BB962C8B-B14F-4D97-AF65-F5344CB8AC3E}">
        <p14:creationId xmlns:p14="http://schemas.microsoft.com/office/powerpoint/2010/main" val="279858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Too clever by half (2 of 8)</a:t>
            </a:r>
          </a:p>
        </p:txBody>
      </p:sp>
      <p:sp>
        <p:nvSpPr>
          <p:cNvPr id="11" name="Text Placeholder 10">
            <a:extLst>
              <a:ext uri="{FF2B5EF4-FFF2-40B4-BE49-F238E27FC236}">
                <a16:creationId xmlns:a16="http://schemas.microsoft.com/office/drawing/2014/main" id="{6305F9C1-7A01-EF3E-14EF-8603D86679BE}"/>
              </a:ext>
            </a:extLst>
          </p:cNvPr>
          <p:cNvSpPr>
            <a:spLocks noGrp="1"/>
          </p:cNvSpPr>
          <p:nvPr>
            <p:ph type="body" sz="quarter" idx="18"/>
          </p:nvPr>
        </p:nvSpPr>
        <p:spPr/>
        <p:txBody>
          <a:bodyPr/>
          <a:lstStyle/>
          <a:p>
            <a:r>
              <a:rPr lang="en-US" dirty="0"/>
              <a:t>Example 1 – self-explanation prompts</a:t>
            </a:r>
          </a:p>
        </p:txBody>
      </p:sp>
      <p:sp>
        <p:nvSpPr>
          <p:cNvPr id="12" name="Content Placeholder 4">
            <a:extLst>
              <a:ext uri="{FF2B5EF4-FFF2-40B4-BE49-F238E27FC236}">
                <a16:creationId xmlns:a16="http://schemas.microsoft.com/office/drawing/2014/main" id="{8B9C7479-EBB6-2050-AFCD-696F83523E1A}"/>
              </a:ext>
            </a:extLst>
          </p:cNvPr>
          <p:cNvSpPr txBox="1">
            <a:spLocks/>
          </p:cNvSpPr>
          <p:nvPr/>
        </p:nvSpPr>
        <p:spPr>
          <a:xfrm>
            <a:off x="271364" y="1579118"/>
            <a:ext cx="3754536" cy="54560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Find the area of the triangle.</a:t>
            </a:r>
          </a:p>
        </p:txBody>
      </p:sp>
      <p:pic>
        <p:nvPicPr>
          <p:cNvPr id="19" name="Picture 18" descr="A black acute-angled triangle with a height, 16 centimetres, and a base, 20 centimetres.">
            <a:extLst>
              <a:ext uri="{FF2B5EF4-FFF2-40B4-BE49-F238E27FC236}">
                <a16:creationId xmlns:a16="http://schemas.microsoft.com/office/drawing/2014/main" id="{002A798E-6CAD-91E2-DF0F-38E023BE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00" y="2473015"/>
            <a:ext cx="2895600" cy="2257425"/>
          </a:xfrm>
          <a:prstGeom prst="rect">
            <a:avLst/>
          </a:prstGeom>
        </p:spPr>
      </p:pic>
      <mc:AlternateContent xmlns:mc="http://schemas.openxmlformats.org/markup-compatibility/2006" xmlns:a14="http://schemas.microsoft.com/office/drawing/2010/main">
        <mc:Choice Requires="a14">
          <p:sp>
            <p:nvSpPr>
              <p:cNvPr id="18" name="Content Placeholder 4">
                <a:extLst>
                  <a:ext uri="{FF2B5EF4-FFF2-40B4-BE49-F238E27FC236}">
                    <a16:creationId xmlns:a16="http://schemas.microsoft.com/office/drawing/2014/main" id="{0DAD14F7-677E-7646-28D3-3C1DF10B6204}"/>
                  </a:ext>
                </a:extLst>
              </p:cNvPr>
              <p:cNvSpPr txBox="1">
                <a:spLocks/>
              </p:cNvSpPr>
              <p:nvPr/>
            </p:nvSpPr>
            <p:spPr>
              <a:xfrm>
                <a:off x="7694600" y="1617218"/>
                <a:ext cx="2541600" cy="301162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𝑏h</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×20×16</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=160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r>
                  <a:rPr lang="en-AU" dirty="0">
                    <a:solidFill>
                      <a:srgbClr val="22272B"/>
                    </a:solidFill>
                    <a:latin typeface="Public Sans Light"/>
                  </a:rPr>
                  <a:t>The area is </a:t>
                </a:r>
                <a14:m>
                  <m:oMath xmlns:m="http://schemas.openxmlformats.org/officeDocument/2006/math">
                    <m:r>
                      <a:rPr lang="en-AU" b="0" i="1" smtClean="0">
                        <a:solidFill>
                          <a:srgbClr val="22272B"/>
                        </a:solidFill>
                        <a:latin typeface="Cambria Math" panose="02040503050406030204" pitchFamily="18" charset="0"/>
                      </a:rPr>
                      <m:t>160 </m:t>
                    </m:r>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𝑐𝑚</m:t>
                        </m:r>
                      </m:e>
                      <m:sup>
                        <m:r>
                          <a:rPr lang="en-AU" b="0" i="1" smtClean="0">
                            <a:solidFill>
                              <a:srgbClr val="22272B"/>
                            </a:solidFill>
                            <a:latin typeface="Cambria Math" panose="02040503050406030204" pitchFamily="18" charset="0"/>
                          </a:rPr>
                          <m:t>2</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a:p>
                <a:endParaRPr lang="en-AU" dirty="0"/>
              </a:p>
            </p:txBody>
          </p:sp>
        </mc:Choice>
        <mc:Fallback xmlns="">
          <p:sp>
            <p:nvSpPr>
              <p:cNvPr id="18" name="Content Placeholder 4">
                <a:extLst>
                  <a:ext uri="{FF2B5EF4-FFF2-40B4-BE49-F238E27FC236}">
                    <a16:creationId xmlns:a16="http://schemas.microsoft.com/office/drawing/2014/main" id="{0DAD14F7-677E-7646-28D3-3C1DF10B6204}"/>
                  </a:ext>
                </a:extLst>
              </p:cNvPr>
              <p:cNvSpPr txBox="1">
                <a:spLocks noRot="1" noChangeAspect="1" noMove="1" noResize="1" noEditPoints="1" noAdjustHandles="1" noChangeArrowheads="1" noChangeShapeType="1" noTextEdit="1"/>
              </p:cNvSpPr>
              <p:nvPr/>
            </p:nvSpPr>
            <p:spPr>
              <a:xfrm>
                <a:off x="7694600" y="1617218"/>
                <a:ext cx="2541600" cy="3011622"/>
              </a:xfrm>
              <a:prstGeom prst="rect">
                <a:avLst/>
              </a:prstGeom>
              <a:blipFill>
                <a:blip r:embed="rId3"/>
                <a:stretch>
                  <a:fillRect l="-5473" b="-15126"/>
                </a:stretch>
              </a:blipFill>
            </p:spPr>
            <p:txBody>
              <a:bodyPr/>
              <a:lstStyle/>
              <a:p>
                <a:r>
                  <a:rPr lang="en-US">
                    <a:noFill/>
                  </a:rPr>
                  <a:t> </a:t>
                </a:r>
              </a:p>
            </p:txBody>
          </p:sp>
        </mc:Fallback>
      </mc:AlternateContent>
      <p:sp>
        <p:nvSpPr>
          <p:cNvPr id="14" name="Speech Bubble: Oval 6">
            <a:extLst>
              <a:ext uri="{FF2B5EF4-FFF2-40B4-BE49-F238E27FC236}">
                <a16:creationId xmlns:a16="http://schemas.microsoft.com/office/drawing/2014/main" id="{53B42923-DBD5-8DAF-A88D-19EFEC0AC491}"/>
              </a:ext>
            </a:extLst>
          </p:cNvPr>
          <p:cNvSpPr/>
          <p:nvPr/>
        </p:nvSpPr>
        <p:spPr>
          <a:xfrm>
            <a:off x="9600868" y="2576627"/>
            <a:ext cx="1968753" cy="1363385"/>
          </a:xfrm>
          <a:prstGeom prst="wedgeRoundRectCallout">
            <a:avLst>
              <a:gd name="adj1" fmla="val -62972"/>
              <a:gd name="adj2" fmla="val 2364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Where do these numbers come from?</a:t>
            </a:r>
          </a:p>
        </p:txBody>
      </p:sp>
      <mc:AlternateContent xmlns:mc="http://schemas.openxmlformats.org/markup-compatibility/2006" xmlns:a14="http://schemas.microsoft.com/office/drawing/2010/main">
        <mc:Choice Requires="a14">
          <p:sp>
            <p:nvSpPr>
              <p:cNvPr id="13" name="Speech Bubble: Oval 2">
                <a:extLst>
                  <a:ext uri="{FF2B5EF4-FFF2-40B4-BE49-F238E27FC236}">
                    <a16:creationId xmlns:a16="http://schemas.microsoft.com/office/drawing/2014/main" id="{3A7A81B9-D85D-F327-FD52-0AA2728868FB}"/>
                  </a:ext>
                </a:extLst>
              </p:cNvPr>
              <p:cNvSpPr/>
              <p:nvPr/>
            </p:nvSpPr>
            <p:spPr>
              <a:xfrm>
                <a:off x="7716738" y="5560131"/>
                <a:ext cx="3754537" cy="736000"/>
              </a:xfrm>
              <a:prstGeom prst="wedgeRoundRectCallout">
                <a:avLst>
                  <a:gd name="adj1" fmla="val -8318"/>
                  <a:gd name="adj2" fmla="val -11523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 answer given in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𝑐𝑚</m:t>
                        </m:r>
                      </m:e>
                      <m:sup>
                        <m:r>
                          <a:rPr lang="en-AU" sz="1800" b="0" i="1" smtClean="0">
                            <a:latin typeface="Cambria Math" panose="02040503050406030204" pitchFamily="18" charset="0"/>
                          </a:rPr>
                          <m:t>2</m:t>
                        </m:r>
                      </m:sup>
                    </m:sSup>
                  </m:oMath>
                </a14:m>
                <a:r>
                  <a:rPr lang="en-AU" sz="1800" dirty="0"/>
                  <a:t>?</a:t>
                </a:r>
              </a:p>
            </p:txBody>
          </p:sp>
        </mc:Choice>
        <mc:Fallback xmlns="">
          <p:sp>
            <p:nvSpPr>
              <p:cNvPr id="13" name="Speech Bubble: Oval 2">
                <a:extLst>
                  <a:ext uri="{FF2B5EF4-FFF2-40B4-BE49-F238E27FC236}">
                    <a16:creationId xmlns:a16="http://schemas.microsoft.com/office/drawing/2014/main" id="{3A7A81B9-D85D-F327-FD52-0AA2728868FB}"/>
                  </a:ext>
                </a:extLst>
              </p:cNvPr>
              <p:cNvSpPr>
                <a:spLocks noRot="1" noChangeAspect="1" noMove="1" noResize="1" noEditPoints="1" noAdjustHandles="1" noChangeArrowheads="1" noChangeShapeType="1" noTextEdit="1"/>
              </p:cNvSpPr>
              <p:nvPr/>
            </p:nvSpPr>
            <p:spPr>
              <a:xfrm>
                <a:off x="7716738" y="5560131"/>
                <a:ext cx="3754537" cy="736000"/>
              </a:xfrm>
              <a:prstGeom prst="wedgeRoundRectCallout">
                <a:avLst>
                  <a:gd name="adj1" fmla="val -8318"/>
                  <a:gd name="adj2" fmla="val -115231"/>
                  <a:gd name="adj3" fmla="val 16667"/>
                </a:avLst>
              </a:prstGeom>
              <a:blipFill>
                <a:blip r:embed="rId4"/>
                <a:stretch>
                  <a:fillRect l="-3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8048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929</Words>
  <Application>Microsoft Office PowerPoint</Application>
  <PresentationFormat>Widescreen</PresentationFormat>
  <Paragraphs>120</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Cambria Math</vt:lpstr>
      <vt:lpstr>Public Sans</vt:lpstr>
      <vt:lpstr>Arial</vt:lpstr>
      <vt:lpstr>Public Sans Light</vt:lpstr>
      <vt:lpstr>Public Sans SemiBold</vt:lpstr>
      <vt:lpstr>Times New Roman</vt:lpstr>
      <vt:lpstr>1_NSWG Corporate</vt:lpstr>
      <vt:lpstr>Too clever by half</vt:lpstr>
      <vt:lpstr>Warm up</vt:lpstr>
      <vt:lpstr>Two truths and a lie (1 of 2)</vt:lpstr>
      <vt:lpstr>Two truths and a lie (2 of 2)</vt:lpstr>
      <vt:lpstr>Launch</vt:lpstr>
      <vt:lpstr>Which is bigger?</vt:lpstr>
      <vt:lpstr>Summarise</vt:lpstr>
      <vt:lpstr>Too clever by half (1 of 8)</vt:lpstr>
      <vt:lpstr>Too clever by half (2 of 8)</vt:lpstr>
      <vt:lpstr>Too clever by half (3 of 8)</vt:lpstr>
      <vt:lpstr>Too clever by half (4 of 8)</vt:lpstr>
      <vt:lpstr>Too clever by half (5 of 8)</vt:lpstr>
      <vt:lpstr>Too clever by half (6 of 8)</vt:lpstr>
      <vt:lpstr>Too clever by half (7 of 8)</vt:lpstr>
      <vt:lpstr>Too clever by half (8 of 8)</vt:lpstr>
      <vt:lpstr>Area of a triangle (1 of 3)</vt:lpstr>
      <vt:lpstr>Area of a triangle (2 of 3)</vt:lpstr>
      <vt:lpstr>Area of a triangle (3 of 3)</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clever by half</dc:title>
  <dc:subject/>
  <dc:creator>NSW Department of Education</dc:creator>
  <cp:keywords/>
  <dc:description/>
  <dcterms:created xsi:type="dcterms:W3CDTF">2024-03-21T03:54:27Z</dcterms:created>
  <dcterms:modified xsi:type="dcterms:W3CDTF">2024-03-21T03:54:49Z</dcterms:modified>
  <cp:category/>
</cp:coreProperties>
</file>