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15" r:id="rId1"/>
  </p:sldMasterIdLst>
  <p:notesMasterIdLst>
    <p:notesMasterId r:id="rId10"/>
  </p:notesMasterIdLst>
  <p:handoutMasterIdLst>
    <p:handoutMasterId r:id="rId11"/>
  </p:handoutMasterIdLst>
  <p:sldIdLst>
    <p:sldId id="258" r:id="rId2"/>
    <p:sldId id="288" r:id="rId3"/>
    <p:sldId id="299" r:id="rId4"/>
    <p:sldId id="290" r:id="rId5"/>
    <p:sldId id="312" r:id="rId6"/>
    <p:sldId id="313" r:id="rId7"/>
    <p:sldId id="315" r:id="rId8"/>
    <p:sldId id="316" r:id="rId9"/>
  </p:sldIdLst>
  <p:sldSz cx="12192000" cy="6858000"/>
  <p:notesSz cx="6858000" cy="9144000"/>
  <p:embeddedFontLst>
    <p:embeddedFont>
      <p:font typeface="Cambria Math" panose="02040503050406030204" pitchFamily="18" charset="0"/>
      <p:regular r:id="rId12"/>
    </p:embeddedFont>
    <p:embeddedFont>
      <p:font typeface="Open Sans" panose="020B0606030504020204" pitchFamily="34" charset="0"/>
      <p:regular r:id="rId13"/>
      <p:bold r:id="rId14"/>
      <p:italic r:id="rId15"/>
      <p:boldItalic r:id="rId16"/>
    </p:embeddedFont>
    <p:embeddedFont>
      <p:font typeface="Public Sans" pitchFamily="2" charset="0"/>
      <p:regular r:id="rId17"/>
      <p:bold r:id="rId18"/>
      <p:italic r:id="rId19"/>
      <p:boldItalic r:id="rId20"/>
    </p:embeddedFont>
    <p:embeddedFont>
      <p:font typeface="Public Sans Light" pitchFamily="2" charset="0"/>
      <p:regular r:id="rId21"/>
      <p:italic r:id="rId22"/>
    </p:embeddedFont>
    <p:embeddedFont>
      <p:font typeface="Public Sans SemiBold" pitchFamily="2" charset="0"/>
      <p:regular r:id="rId23"/>
      <p:bold r:id="rId24"/>
      <p:italic r:id="rId25"/>
      <p:boldItalic r:id="rId26"/>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2"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64"/>
    <a:srgbClr val="CC00CC"/>
    <a:srgbClr val="146CFD"/>
    <a:srgbClr val="0070C0"/>
    <a:srgbClr val="CBEDFD"/>
    <a:srgbClr val="00296C"/>
    <a:srgbClr val="0046B8"/>
    <a:srgbClr val="FFFFFF"/>
    <a:srgbClr val="F6ACB6"/>
    <a:srgbClr val="6300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6"/>
    <p:restoredTop sz="81088" autoAdjust="0"/>
  </p:normalViewPr>
  <p:slideViewPr>
    <p:cSldViewPr snapToGrid="0">
      <p:cViewPr varScale="1">
        <p:scale>
          <a:sx n="76" d="100"/>
          <a:sy n="76" d="100"/>
        </p:scale>
        <p:origin x="75" y="54"/>
      </p:cViewPr>
      <p:guideLst>
        <p:guide orient="horz" pos="3022"/>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font" Target="fonts/font15.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font" Target="fonts/font14.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24" Type="http://schemas.openxmlformats.org/officeDocument/2006/relationships/font" Target="fonts/font13.fntdata"/><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viewProps" Target="viewProps.xml"/><Relationship Id="rId10" Type="http://schemas.openxmlformats.org/officeDocument/2006/relationships/notesMaster" Target="notesMasters/notesMaster1.xml"/><Relationship Id="rId19" Type="http://schemas.openxmlformats.org/officeDocument/2006/relationships/font" Target="fonts/font8.fntdata"/><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21/03/2024</a:t>
            </a:fld>
            <a:endParaRPr lang="en-AU" dirty="0">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dirty="0">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21/03/2024</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endParaRPr lang="en-AU" b="0" i="0" dirty="0">
              <a:solidFill>
                <a:srgbClr val="21262F"/>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dirty="0"/>
          </a:p>
        </p:txBody>
      </p:sp>
    </p:spTree>
    <p:extLst>
      <p:ext uri="{BB962C8B-B14F-4D97-AF65-F5344CB8AC3E}">
        <p14:creationId xmlns:p14="http://schemas.microsoft.com/office/powerpoint/2010/main" val="2063461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endParaRPr lang="en-AU" b="0" i="0" dirty="0">
              <a:solidFill>
                <a:srgbClr val="21262F"/>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dirty="0"/>
          </a:p>
        </p:txBody>
      </p:sp>
    </p:spTree>
    <p:extLst>
      <p:ext uri="{BB962C8B-B14F-4D97-AF65-F5344CB8AC3E}">
        <p14:creationId xmlns:p14="http://schemas.microsoft.com/office/powerpoint/2010/main" val="215220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dirty="0"/>
          </a:p>
        </p:txBody>
      </p:sp>
    </p:spTree>
    <p:extLst>
      <p:ext uri="{BB962C8B-B14F-4D97-AF65-F5344CB8AC3E}">
        <p14:creationId xmlns:p14="http://schemas.microsoft.com/office/powerpoint/2010/main" val="2935746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dirty="0"/>
          </a:p>
        </p:txBody>
      </p:sp>
    </p:spTree>
    <p:extLst>
      <p:ext uri="{BB962C8B-B14F-4D97-AF65-F5344CB8AC3E}">
        <p14:creationId xmlns:p14="http://schemas.microsoft.com/office/powerpoint/2010/main" val="1452267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dirty="0"/>
          </a:p>
        </p:txBody>
      </p:sp>
    </p:spTree>
    <p:extLst>
      <p:ext uri="{BB962C8B-B14F-4D97-AF65-F5344CB8AC3E}">
        <p14:creationId xmlns:p14="http://schemas.microsoft.com/office/powerpoint/2010/main" val="36529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dirty="0"/>
          </a:p>
        </p:txBody>
      </p:sp>
    </p:spTree>
    <p:extLst>
      <p:ext uri="{BB962C8B-B14F-4D97-AF65-F5344CB8AC3E}">
        <p14:creationId xmlns:p14="http://schemas.microsoft.com/office/powerpoint/2010/main" val="4168456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dirty="0"/>
          </a:p>
        </p:txBody>
      </p:sp>
    </p:spTree>
    <p:extLst>
      <p:ext uri="{BB962C8B-B14F-4D97-AF65-F5344CB8AC3E}">
        <p14:creationId xmlns:p14="http://schemas.microsoft.com/office/powerpoint/2010/main" val="1577353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4483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GB"/>
              <a:t>Click to edit Master title style</a:t>
            </a:r>
            <a:endParaRPr lang="en-US"/>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GB"/>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GB"/>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92207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75456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3579090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19242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512040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GB"/>
              <a:t>Click icon to add picture</a:t>
            </a:r>
            <a:endParaRPr lang="en-AU" dirty="0"/>
          </a:p>
        </p:txBody>
      </p:sp>
    </p:spTree>
    <p:extLst>
      <p:ext uri="{BB962C8B-B14F-4D97-AF65-F5344CB8AC3E}">
        <p14:creationId xmlns:p14="http://schemas.microsoft.com/office/powerpoint/2010/main" val="2806721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1029110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465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5060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23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GB"/>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195222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0613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364271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262180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4256482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3265318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41497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22715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GB"/>
              <a:t>Click to edit Master title style</a:t>
            </a:r>
            <a:endParaRPr lang="en-US"/>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78431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88031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C6AC271-77A9-B54C-F578-6251F611BDAC}"/>
              </a:ext>
            </a:extLst>
          </p:cNvPr>
          <p:cNvSpPr/>
          <p:nvPr userDrawn="1"/>
        </p:nvSpPr>
        <p:spPr>
          <a:xfrm>
            <a:off x="0" y="0"/>
            <a:ext cx="12192000" cy="6858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4780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GB"/>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101110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37085C-D0E3-15D8-A051-372489CBEEA3}"/>
              </a:ext>
            </a:extLst>
          </p:cNvPr>
          <p:cNvSpPr/>
          <p:nvPr userDrawn="1"/>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719263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spTree>
    <p:extLst>
      <p:ext uri="{BB962C8B-B14F-4D97-AF65-F5344CB8AC3E}">
        <p14:creationId xmlns:p14="http://schemas.microsoft.com/office/powerpoint/2010/main" val="1613976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3892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9303E70-0601-BF7D-BABA-4D8EB1D515F6}"/>
              </a:ext>
            </a:extLst>
          </p:cNvPr>
          <p:cNvSpPr/>
          <p:nvPr userDrawn="1"/>
        </p:nvSpPr>
        <p:spPr>
          <a:xfrm>
            <a:off x="0" y="0"/>
            <a:ext cx="12192000" cy="6858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383255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B34C48-76AF-EE53-5B8D-BAC02F8DA133}"/>
              </a:ext>
            </a:extLst>
          </p:cNvPr>
          <p:cNvSpPr/>
          <p:nvPr userDrawn="1"/>
        </p:nvSpPr>
        <p:spPr>
          <a:xfrm>
            <a:off x="0" y="0"/>
            <a:ext cx="12192000" cy="6858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3833962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BC1FFB-2577-2780-0FE6-A559AE5A4808}"/>
              </a:ext>
            </a:extLst>
          </p:cNvPr>
          <p:cNvSpPr/>
          <p:nvPr userDrawn="1"/>
        </p:nvSpPr>
        <p:spPr>
          <a:xfrm>
            <a:off x="0" y="0"/>
            <a:ext cx="12192000" cy="6858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288904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ACCD43-463E-28B8-0231-E42BE3BF0A80}"/>
              </a:ext>
            </a:extLst>
          </p:cNvPr>
          <p:cNvSpPr/>
          <p:nvPr userDrawn="1"/>
        </p:nvSpPr>
        <p:spPr>
          <a:xfrm>
            <a:off x="0" y="0"/>
            <a:ext cx="12192000" cy="6858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407614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997769516"/>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 id="2147483743" r:id="rId28"/>
    <p:sldLayoutId id="2147483744" r:id="rId29"/>
    <p:sldLayoutId id="214748374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12.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hyperlink" Target="https://education.nsw.gov.au/rights-and-accountability/copyright" TargetMode="External"/><Relationship Id="rId2" Type="http://schemas.openxmlformats.org/officeDocument/2006/relationships/notesSlide" Target="../notesSlides/notesSlide7.xml"/><Relationship Id="rId1" Type="http://schemas.openxmlformats.org/officeDocument/2006/relationships/slideLayout" Target="../slideLayouts/slideLayout30.xml"/><Relationship Id="rId4" Type="http://schemas.openxmlformats.org/officeDocument/2006/relationships/hyperlink" Target="https://creativecommons.org/licenses/by/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BA3B2A6-BFB1-7E9F-3A9E-A94F7B3F2DD2}"/>
              </a:ext>
            </a:extLst>
          </p:cNvPr>
          <p:cNvSpPr>
            <a:spLocks noGrp="1"/>
          </p:cNvSpPr>
          <p:nvPr>
            <p:ph type="ctrTitle"/>
          </p:nvPr>
        </p:nvSpPr>
        <p:spPr/>
        <p:txBody>
          <a:bodyPr/>
          <a:lstStyle/>
          <a:p>
            <a:r>
              <a:rPr lang="en-AU" dirty="0"/>
              <a:t>Growing pains</a:t>
            </a:r>
          </a:p>
        </p:txBody>
      </p:sp>
      <p:sp>
        <p:nvSpPr>
          <p:cNvPr id="7" name="Footer Placeholder 6">
            <a:extLst>
              <a:ext uri="{FF2B5EF4-FFF2-40B4-BE49-F238E27FC236}">
                <a16:creationId xmlns:a16="http://schemas.microsoft.com/office/drawing/2014/main" id="{7D52552D-EFFA-5A9C-656E-67E0E798CF6A}"/>
              </a:ext>
            </a:extLst>
          </p:cNvPr>
          <p:cNvSpPr>
            <a:spLocks noGrp="1"/>
          </p:cNvSpPr>
          <p:nvPr>
            <p:ph type="ftr" sz="quarter" idx="3"/>
          </p:nvPr>
        </p:nvSpPr>
        <p:spPr>
          <a:xfrm>
            <a:off x="360000" y="5880181"/>
            <a:ext cx="4500000" cy="684882"/>
          </a:xfrm>
        </p:spPr>
        <p:txBody>
          <a:bodyPr/>
          <a:lstStyle/>
          <a:p>
            <a:r>
              <a:rPr lang="en-US" dirty="0">
                <a:latin typeface="+mn-lt"/>
              </a:rPr>
              <a:t>NSW Department of Education</a:t>
            </a:r>
            <a:endParaRPr lang="en-AU" dirty="0">
              <a:latin typeface="+mn-lt"/>
            </a:endParaRPr>
          </a:p>
        </p:txBody>
      </p:sp>
    </p:spTree>
    <p:extLst>
      <p:ext uri="{BB962C8B-B14F-4D97-AF65-F5344CB8AC3E}">
        <p14:creationId xmlns:p14="http://schemas.microsoft.com/office/powerpoint/2010/main" val="3429813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B82846-5A35-2065-3DA6-5CEEEF23D886}"/>
              </a:ext>
            </a:extLst>
          </p:cNvPr>
          <p:cNvSpPr>
            <a:spLocks noGrp="1"/>
          </p:cNvSpPr>
          <p:nvPr>
            <p:ph type="title"/>
          </p:nvPr>
        </p:nvSpPr>
        <p:spPr/>
        <p:txBody>
          <a:bodyPr/>
          <a:lstStyle/>
          <a:p>
            <a:r>
              <a:rPr lang="en-AU" dirty="0"/>
              <a:t>Warm up</a:t>
            </a:r>
          </a:p>
        </p:txBody>
      </p:sp>
      <p:sp>
        <p:nvSpPr>
          <p:cNvPr id="6" name="Text Placeholder 5">
            <a:extLst>
              <a:ext uri="{FF2B5EF4-FFF2-40B4-BE49-F238E27FC236}">
                <a16:creationId xmlns:a16="http://schemas.microsoft.com/office/drawing/2014/main" id="{3E6EC1D1-98F3-180D-AE4F-F869FC0C1609}"/>
              </a:ext>
            </a:extLst>
          </p:cNvPr>
          <p:cNvSpPr>
            <a:spLocks noGrp="1"/>
          </p:cNvSpPr>
          <p:nvPr>
            <p:ph type="body" sz="quarter" idx="18"/>
          </p:nvPr>
        </p:nvSpPr>
        <p:spPr/>
        <p:txBody>
          <a:bodyPr/>
          <a:lstStyle/>
          <a:p>
            <a:r>
              <a:rPr lang="en-AU" i="1" dirty="0"/>
              <a:t>Open Middle</a:t>
            </a:r>
            <a:r>
              <a:rPr lang="en-AU" dirty="0"/>
              <a:t> problem</a:t>
            </a:r>
          </a:p>
        </p:txBody>
      </p:sp>
      <p:sp>
        <p:nvSpPr>
          <p:cNvPr id="10" name="Rectangle: Rounded Corners 9">
            <a:extLst>
              <a:ext uri="{FF2B5EF4-FFF2-40B4-BE49-F238E27FC236}">
                <a16:creationId xmlns:a16="http://schemas.microsoft.com/office/drawing/2014/main" id="{FDF9681F-7AD6-98D4-15FB-562724720F6D}"/>
              </a:ext>
            </a:extLst>
          </p:cNvPr>
          <p:cNvSpPr/>
          <p:nvPr/>
        </p:nvSpPr>
        <p:spPr>
          <a:xfrm>
            <a:off x="360000" y="1499441"/>
            <a:ext cx="3884420" cy="315335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AU" sz="2000" dirty="0"/>
              <a:t>Place the numbers 1–9 in the circles to maximise the total area of all the shapes. You can only use each number once.</a:t>
            </a:r>
          </a:p>
        </p:txBody>
      </p:sp>
      <p:pic>
        <p:nvPicPr>
          <p:cNvPr id="9" name="Picture 8" descr="A triangle, trapezium and parallelogram with blank circles representing their dimensions.">
            <a:extLst>
              <a:ext uri="{FF2B5EF4-FFF2-40B4-BE49-F238E27FC236}">
                <a16:creationId xmlns:a16="http://schemas.microsoft.com/office/drawing/2014/main" id="{B48FA88D-38F7-4756-B37F-9BAD834A9FA4}"/>
              </a:ext>
            </a:extLst>
          </p:cNvPr>
          <p:cNvPicPr>
            <a:picLocks noChangeAspect="1"/>
          </p:cNvPicPr>
          <p:nvPr/>
        </p:nvPicPr>
        <p:blipFill rotWithShape="1">
          <a:blip r:embed="rId3" cstate="screen">
            <a:clrChange>
              <a:clrFrom>
                <a:srgbClr val="FFFFFF"/>
              </a:clrFrom>
              <a:clrTo>
                <a:srgbClr val="FFFFFF">
                  <a:alpha val="0"/>
                </a:srgbClr>
              </a:clrTo>
            </a:clrChange>
            <a:alphaModFix/>
            <a:extLst>
              <a:ext uri="{28A0092B-C50C-407E-A947-70E740481C1C}">
                <a14:useLocalDpi xmlns:a14="http://schemas.microsoft.com/office/drawing/2010/main"/>
              </a:ext>
            </a:extLst>
          </a:blip>
          <a:srcRect/>
          <a:stretch/>
        </p:blipFill>
        <p:spPr bwMode="auto">
          <a:xfrm>
            <a:off x="4707336" y="1499441"/>
            <a:ext cx="6623680" cy="4688735"/>
          </a:xfrm>
          <a:prstGeom prst="rect">
            <a:avLst/>
          </a:prstGeom>
          <a:ln>
            <a:noFill/>
          </a:ln>
          <a:extLst>
            <a:ext uri="{53640926-AAD7-44D8-BBD7-CCE9431645EC}">
              <a14:shadowObscured xmlns:a14="http://schemas.microsoft.com/office/drawing/2010/main"/>
            </a:ext>
          </a:extLst>
        </p:spPr>
      </p:pic>
      <p:sp>
        <p:nvSpPr>
          <p:cNvPr id="2" name="Slide Number Placeholder 1">
            <a:extLst>
              <a:ext uri="{FF2B5EF4-FFF2-40B4-BE49-F238E27FC236}">
                <a16:creationId xmlns:a16="http://schemas.microsoft.com/office/drawing/2014/main" id="{377AB79C-FD33-1B0E-CF23-F852ED8ACA1C}"/>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a:t>
            </a:fld>
            <a:endParaRPr lang="en-AU" dirty="0"/>
          </a:p>
        </p:txBody>
      </p:sp>
    </p:spTree>
    <p:extLst>
      <p:ext uri="{BB962C8B-B14F-4D97-AF65-F5344CB8AC3E}">
        <p14:creationId xmlns:p14="http://schemas.microsoft.com/office/powerpoint/2010/main" val="3644033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B82846-5A35-2065-3DA6-5CEEEF23D886}"/>
              </a:ext>
            </a:extLst>
          </p:cNvPr>
          <p:cNvSpPr>
            <a:spLocks noGrp="1"/>
          </p:cNvSpPr>
          <p:nvPr>
            <p:ph type="title"/>
          </p:nvPr>
        </p:nvSpPr>
        <p:spPr/>
        <p:txBody>
          <a:bodyPr/>
          <a:lstStyle/>
          <a:p>
            <a:r>
              <a:rPr lang="en-AU" dirty="0"/>
              <a:t>Launch</a:t>
            </a:r>
          </a:p>
        </p:txBody>
      </p:sp>
      <p:sp>
        <p:nvSpPr>
          <p:cNvPr id="6" name="Text Placeholder 5">
            <a:extLst>
              <a:ext uri="{FF2B5EF4-FFF2-40B4-BE49-F238E27FC236}">
                <a16:creationId xmlns:a16="http://schemas.microsoft.com/office/drawing/2014/main" id="{3E6EC1D1-98F3-180D-AE4F-F869FC0C1609}"/>
              </a:ext>
            </a:extLst>
          </p:cNvPr>
          <p:cNvSpPr>
            <a:spLocks noGrp="1"/>
          </p:cNvSpPr>
          <p:nvPr>
            <p:ph type="body" sz="quarter" idx="18"/>
          </p:nvPr>
        </p:nvSpPr>
        <p:spPr/>
        <p:txBody>
          <a:bodyPr/>
          <a:lstStyle/>
          <a:p>
            <a:r>
              <a:rPr lang="en-AU" dirty="0"/>
              <a:t>Statement –True or false</a:t>
            </a:r>
          </a:p>
        </p:txBody>
      </p:sp>
      <p:sp>
        <p:nvSpPr>
          <p:cNvPr id="7" name="Rectangle 6">
            <a:extLst>
              <a:ext uri="{FF2B5EF4-FFF2-40B4-BE49-F238E27FC236}">
                <a16:creationId xmlns:a16="http://schemas.microsoft.com/office/drawing/2014/main" id="{B370138D-1FB6-6665-3B88-8DFF920B7E3D}"/>
              </a:ext>
            </a:extLst>
          </p:cNvPr>
          <p:cNvSpPr/>
          <p:nvPr/>
        </p:nvSpPr>
        <p:spPr>
          <a:xfrm>
            <a:off x="359999" y="2312895"/>
            <a:ext cx="8784001" cy="11161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AU" sz="2000" dirty="0"/>
              <a:t>When the length and height of a parallelogram doubles, its area doubles</a:t>
            </a:r>
          </a:p>
        </p:txBody>
      </p:sp>
      <p:sp>
        <p:nvSpPr>
          <p:cNvPr id="2" name="Slide Number Placeholder 1">
            <a:extLst>
              <a:ext uri="{FF2B5EF4-FFF2-40B4-BE49-F238E27FC236}">
                <a16:creationId xmlns:a16="http://schemas.microsoft.com/office/drawing/2014/main" id="{377AB79C-FD33-1B0E-CF23-F852ED8ACA1C}"/>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3</a:t>
            </a:fld>
            <a:endParaRPr lang="en-AU" dirty="0"/>
          </a:p>
        </p:txBody>
      </p:sp>
    </p:spTree>
    <p:extLst>
      <p:ext uri="{BB962C8B-B14F-4D97-AF65-F5344CB8AC3E}">
        <p14:creationId xmlns:p14="http://schemas.microsoft.com/office/powerpoint/2010/main" val="10638334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8A4AE3-745D-8AFE-40E2-68FF61DA3A58}"/>
              </a:ext>
            </a:extLst>
          </p:cNvPr>
          <p:cNvSpPr>
            <a:spLocks noGrp="1"/>
          </p:cNvSpPr>
          <p:nvPr>
            <p:ph type="title"/>
          </p:nvPr>
        </p:nvSpPr>
        <p:spPr/>
        <p:txBody>
          <a:bodyPr/>
          <a:lstStyle/>
          <a:p>
            <a:r>
              <a:rPr lang="en-AU" dirty="0"/>
              <a:t>Worked example</a:t>
            </a:r>
          </a:p>
        </p:txBody>
      </p:sp>
      <p:sp>
        <p:nvSpPr>
          <p:cNvPr id="6" name="Text Placeholder 5">
            <a:extLst>
              <a:ext uri="{FF2B5EF4-FFF2-40B4-BE49-F238E27FC236}">
                <a16:creationId xmlns:a16="http://schemas.microsoft.com/office/drawing/2014/main" id="{51D82602-DE53-90BA-1E4E-75EAB772190F}"/>
              </a:ext>
            </a:extLst>
          </p:cNvPr>
          <p:cNvSpPr>
            <a:spLocks noGrp="1"/>
          </p:cNvSpPr>
          <p:nvPr>
            <p:ph type="body" sz="quarter" idx="18"/>
          </p:nvPr>
        </p:nvSpPr>
        <p:spPr/>
        <p:txBody>
          <a:bodyPr/>
          <a:lstStyle/>
          <a:p>
            <a:r>
              <a:rPr lang="en-AU" dirty="0"/>
              <a:t>Summarise (1)</a:t>
            </a:r>
          </a:p>
        </p:txBody>
      </p:sp>
      <mc:AlternateContent xmlns:mc="http://schemas.openxmlformats.org/markup-compatibility/2006" xmlns:a14="http://schemas.microsoft.com/office/drawing/2010/main">
        <mc:Choice Requires="a14">
          <p:sp>
            <p:nvSpPr>
              <p:cNvPr id="13" name="Content Placeholder 12">
                <a:extLst>
                  <a:ext uri="{FF2B5EF4-FFF2-40B4-BE49-F238E27FC236}">
                    <a16:creationId xmlns:a16="http://schemas.microsoft.com/office/drawing/2014/main" id="{3DFD8DCE-8E6C-462B-1433-C3303552C394}"/>
                  </a:ext>
                </a:extLst>
              </p:cNvPr>
              <p:cNvSpPr>
                <a:spLocks noGrp="1"/>
              </p:cNvSpPr>
              <p:nvPr>
                <p:ph idx="1"/>
              </p:nvPr>
            </p:nvSpPr>
            <p:spPr>
              <a:xfrm>
                <a:off x="360000" y="1620000"/>
                <a:ext cx="11484000" cy="545601"/>
              </a:xfrm>
            </p:spPr>
            <p:txBody>
              <a:bodyPr/>
              <a:lstStyle/>
              <a:p>
                <a:r>
                  <a:rPr lang="en-AU" sz="2000" dirty="0"/>
                  <a:t>Given the equation </a:t>
                </a:r>
                <a14:m>
                  <m:oMath xmlns:m="http://schemas.openxmlformats.org/officeDocument/2006/math">
                    <m:r>
                      <m:rPr>
                        <m:sty m:val="p"/>
                      </m:rPr>
                      <a:rPr lang="en-AU" sz="2000" b="0" i="0" smtClean="0">
                        <a:latin typeface="Cambria Math" panose="02040503050406030204" pitchFamily="18" charset="0"/>
                      </a:rPr>
                      <m:t>A</m:t>
                    </m:r>
                    <m:r>
                      <a:rPr lang="en-AU" sz="2000" b="0" i="1" smtClean="0">
                        <a:latin typeface="Cambria Math" panose="02040503050406030204" pitchFamily="18" charset="0"/>
                      </a:rPr>
                      <m:t>=5</m:t>
                    </m:r>
                    <m:r>
                      <a:rPr lang="en-AU" sz="2000" b="0" i="1" smtClean="0">
                        <a:latin typeface="Cambria Math" panose="02040503050406030204" pitchFamily="18" charset="0"/>
                      </a:rPr>
                      <m:t>𝑙</m:t>
                    </m:r>
                  </m:oMath>
                </a14:m>
                <a:r>
                  <a:rPr lang="en-AU" sz="2000" dirty="0"/>
                  <a:t>, complete the table of values.</a:t>
                </a:r>
              </a:p>
            </p:txBody>
          </p:sp>
        </mc:Choice>
        <mc:Fallback xmlns="">
          <p:sp>
            <p:nvSpPr>
              <p:cNvPr id="13" name="Content Placeholder 12">
                <a:extLst>
                  <a:ext uri="{FF2B5EF4-FFF2-40B4-BE49-F238E27FC236}">
                    <a16:creationId xmlns:a16="http://schemas.microsoft.com/office/drawing/2014/main" id="{3DFD8DCE-8E6C-462B-1433-C3303552C394}"/>
                  </a:ext>
                </a:extLst>
              </p:cNvPr>
              <p:cNvSpPr>
                <a:spLocks noGrp="1" noRot="1" noChangeAspect="1" noMove="1" noResize="1" noEditPoints="1" noAdjustHandles="1" noChangeArrowheads="1" noChangeShapeType="1" noTextEdit="1"/>
              </p:cNvSpPr>
              <p:nvPr>
                <p:ph idx="1"/>
              </p:nvPr>
            </p:nvSpPr>
            <p:spPr>
              <a:xfrm>
                <a:off x="360000" y="1620000"/>
                <a:ext cx="11484000" cy="545601"/>
              </a:xfrm>
              <a:blipFill>
                <a:blip r:embed="rId3"/>
                <a:stretch>
                  <a:fillRect l="-1326" b="-22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2" name="Content Placeholder 14" descr="Table showing how to calculate the area of a rectangle for different lengths">
                <a:extLst>
                  <a:ext uri="{FF2B5EF4-FFF2-40B4-BE49-F238E27FC236}">
                    <a16:creationId xmlns:a16="http://schemas.microsoft.com/office/drawing/2014/main" id="{D4A726E0-46E3-069D-6580-F26DEC350BE1}"/>
                  </a:ext>
                </a:extLst>
              </p:cNvPr>
              <p:cNvGraphicFramePr>
                <a:graphicFrameLocks/>
              </p:cNvGraphicFramePr>
              <p:nvPr>
                <p:extLst>
                  <p:ext uri="{D42A27DB-BD31-4B8C-83A1-F6EECF244321}">
                    <p14:modId xmlns:p14="http://schemas.microsoft.com/office/powerpoint/2010/main" val="62122057"/>
                  </p:ext>
                </p:extLst>
              </p:nvPr>
            </p:nvGraphicFramePr>
            <p:xfrm>
              <a:off x="359999" y="5072887"/>
              <a:ext cx="9425920" cy="741680"/>
            </p:xfrm>
            <a:graphic>
              <a:graphicData uri="http://schemas.openxmlformats.org/drawingml/2006/table">
                <a:tbl>
                  <a:tblPr firstRow="1" bandRow="1">
                    <a:tableStyleId>{5940675A-B579-460E-94D1-54222C63F5DA}</a:tableStyleId>
                  </a:tblPr>
                  <a:tblGrid>
                    <a:gridCol w="1346560">
                      <a:extLst>
                        <a:ext uri="{9D8B030D-6E8A-4147-A177-3AD203B41FA5}">
                          <a16:colId xmlns:a16="http://schemas.microsoft.com/office/drawing/2014/main" val="2848968340"/>
                        </a:ext>
                      </a:extLst>
                    </a:gridCol>
                    <a:gridCol w="1346560">
                      <a:extLst>
                        <a:ext uri="{9D8B030D-6E8A-4147-A177-3AD203B41FA5}">
                          <a16:colId xmlns:a16="http://schemas.microsoft.com/office/drawing/2014/main" val="2116691787"/>
                        </a:ext>
                      </a:extLst>
                    </a:gridCol>
                    <a:gridCol w="1346560">
                      <a:extLst>
                        <a:ext uri="{9D8B030D-6E8A-4147-A177-3AD203B41FA5}">
                          <a16:colId xmlns:a16="http://schemas.microsoft.com/office/drawing/2014/main" val="2303731141"/>
                        </a:ext>
                      </a:extLst>
                    </a:gridCol>
                    <a:gridCol w="1346560">
                      <a:extLst>
                        <a:ext uri="{9D8B030D-6E8A-4147-A177-3AD203B41FA5}">
                          <a16:colId xmlns:a16="http://schemas.microsoft.com/office/drawing/2014/main" val="698905398"/>
                        </a:ext>
                      </a:extLst>
                    </a:gridCol>
                    <a:gridCol w="1346560">
                      <a:extLst>
                        <a:ext uri="{9D8B030D-6E8A-4147-A177-3AD203B41FA5}">
                          <a16:colId xmlns:a16="http://schemas.microsoft.com/office/drawing/2014/main" val="3772180160"/>
                        </a:ext>
                      </a:extLst>
                    </a:gridCol>
                    <a:gridCol w="1346560">
                      <a:extLst>
                        <a:ext uri="{9D8B030D-6E8A-4147-A177-3AD203B41FA5}">
                          <a16:colId xmlns:a16="http://schemas.microsoft.com/office/drawing/2014/main" val="2658175241"/>
                        </a:ext>
                      </a:extLst>
                    </a:gridCol>
                    <a:gridCol w="1346560">
                      <a:extLst>
                        <a:ext uri="{9D8B030D-6E8A-4147-A177-3AD203B41FA5}">
                          <a16:colId xmlns:a16="http://schemas.microsoft.com/office/drawing/2014/main" val="932486054"/>
                        </a:ext>
                      </a:extLst>
                    </a:gridCol>
                  </a:tblGrid>
                  <a:tr h="370840">
                    <a:tc>
                      <a:txBody>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𝑙</m:t>
                                </m:r>
                              </m:oMath>
                            </m:oMathPara>
                          </a14:m>
                          <a:endParaRPr lang="en-AU" dirty="0"/>
                        </a:p>
                      </a:txBody>
                      <a:tcPr/>
                    </a:tc>
                    <a:tc>
                      <a:txBody>
                        <a:bodyPr/>
                        <a:lstStyle/>
                        <a:p>
                          <a:r>
                            <a:rPr lang="en-AU" b="1" dirty="0">
                              <a:solidFill>
                                <a:schemeClr val="tx2"/>
                              </a:solidFill>
                            </a:rPr>
                            <a:t>1</a:t>
                          </a:r>
                        </a:p>
                      </a:txBody>
                      <a:tcPr/>
                    </a:tc>
                    <a:tc>
                      <a:txBody>
                        <a:bodyPr/>
                        <a:lstStyle/>
                        <a:p>
                          <a:r>
                            <a:rPr lang="en-AU" b="1" dirty="0">
                              <a:solidFill>
                                <a:schemeClr val="tx2"/>
                              </a:solidFill>
                            </a:rPr>
                            <a:t>2</a:t>
                          </a:r>
                        </a:p>
                      </a:txBody>
                      <a:tcPr/>
                    </a:tc>
                    <a:tc>
                      <a:txBody>
                        <a:bodyPr/>
                        <a:lstStyle/>
                        <a:p>
                          <a:r>
                            <a:rPr lang="en-AU" b="1" dirty="0">
                              <a:solidFill>
                                <a:schemeClr val="tx2"/>
                              </a:solidFill>
                            </a:rPr>
                            <a:t>3</a:t>
                          </a:r>
                        </a:p>
                      </a:txBody>
                      <a:tcPr/>
                    </a:tc>
                    <a:tc>
                      <a:txBody>
                        <a:bodyPr/>
                        <a:lstStyle/>
                        <a:p>
                          <a:r>
                            <a:rPr lang="en-AU" b="1" dirty="0">
                              <a:solidFill>
                                <a:schemeClr val="tx2"/>
                              </a:solidFill>
                            </a:rPr>
                            <a:t>4</a:t>
                          </a:r>
                        </a:p>
                      </a:txBody>
                      <a:tcPr/>
                    </a:tc>
                    <a:tc>
                      <a:txBody>
                        <a:bodyPr/>
                        <a:lstStyle/>
                        <a:p>
                          <a:r>
                            <a:rPr lang="en-AU" dirty="0"/>
                            <a:t>5</a:t>
                          </a:r>
                        </a:p>
                      </a:txBody>
                      <a:tcPr/>
                    </a:tc>
                    <a:tc>
                      <a:txBody>
                        <a:bodyPr/>
                        <a:lstStyle/>
                        <a:p>
                          <a:r>
                            <a:rPr lang="en-AU" dirty="0"/>
                            <a:t>6</a:t>
                          </a:r>
                        </a:p>
                      </a:txBody>
                      <a:tcPr/>
                    </a:tc>
                    <a:extLst>
                      <a:ext uri="{0D108BD9-81ED-4DB2-BD59-A6C34878D82A}">
                        <a16:rowId xmlns:a16="http://schemas.microsoft.com/office/drawing/2014/main" val="3227509465"/>
                      </a:ext>
                    </a:extLst>
                  </a:tr>
                  <a:tr h="370840">
                    <a:tc>
                      <a:txBody>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𝐴</m:t>
                                </m:r>
                              </m:oMath>
                            </m:oMathPara>
                          </a14:m>
                          <a:endParaRPr lang="en-AU" dirty="0"/>
                        </a:p>
                      </a:txBody>
                      <a:tcPr/>
                    </a:tc>
                    <a:tc>
                      <a:txBody>
                        <a:bodyPr/>
                        <a:lstStyle/>
                        <a:p>
                          <a:r>
                            <a:rPr lang="en-AU" dirty="0"/>
                            <a:t>5 x </a:t>
                          </a:r>
                          <a:r>
                            <a:rPr lang="en-AU" b="1" dirty="0">
                              <a:solidFill>
                                <a:schemeClr val="tx2"/>
                              </a:solidFill>
                            </a:rPr>
                            <a:t>1</a:t>
                          </a:r>
                          <a:r>
                            <a:rPr lang="en-AU" dirty="0"/>
                            <a:t> = 5</a:t>
                          </a:r>
                        </a:p>
                      </a:txBody>
                      <a:tcPr/>
                    </a:tc>
                    <a:tc>
                      <a:txBody>
                        <a:bodyPr/>
                        <a:lstStyle/>
                        <a:p>
                          <a:r>
                            <a:rPr lang="en-AU" dirty="0"/>
                            <a:t>5 x </a:t>
                          </a:r>
                          <a:r>
                            <a:rPr lang="en-AU" b="1" dirty="0">
                              <a:solidFill>
                                <a:schemeClr val="tx2"/>
                              </a:solidFill>
                            </a:rPr>
                            <a:t>2</a:t>
                          </a:r>
                          <a:r>
                            <a:rPr lang="en-AU" dirty="0"/>
                            <a:t> = 10</a:t>
                          </a:r>
                        </a:p>
                      </a:txBody>
                      <a:tcPr/>
                    </a:tc>
                    <a:tc>
                      <a:txBody>
                        <a:bodyPr/>
                        <a:lstStyle/>
                        <a:p>
                          <a:r>
                            <a:rPr lang="en-AU" dirty="0"/>
                            <a:t>5 x </a:t>
                          </a:r>
                          <a:r>
                            <a:rPr lang="en-AU" b="1" dirty="0">
                              <a:solidFill>
                                <a:schemeClr val="tx2"/>
                              </a:solidFill>
                            </a:rPr>
                            <a:t>3</a:t>
                          </a:r>
                          <a:r>
                            <a:rPr lang="en-AU" dirty="0"/>
                            <a:t> = 15</a:t>
                          </a:r>
                        </a:p>
                      </a:txBody>
                      <a:tcPr/>
                    </a:tc>
                    <a:tc>
                      <a:txBody>
                        <a:bodyPr/>
                        <a:lstStyle/>
                        <a:p>
                          <a:r>
                            <a:rPr lang="en-AU" dirty="0"/>
                            <a:t>5 x </a:t>
                          </a:r>
                          <a:r>
                            <a:rPr lang="en-AU" b="1" dirty="0">
                              <a:solidFill>
                                <a:schemeClr val="tx2"/>
                              </a:solidFill>
                            </a:rPr>
                            <a:t>4</a:t>
                          </a:r>
                          <a:r>
                            <a:rPr lang="en-AU" dirty="0"/>
                            <a:t> = 20</a:t>
                          </a:r>
                        </a:p>
                      </a:txBody>
                      <a:tcPr/>
                    </a:tc>
                    <a:tc>
                      <a:txBody>
                        <a:bodyPr/>
                        <a:lstStyle/>
                        <a:p>
                          <a:r>
                            <a:rPr lang="en-AU" dirty="0"/>
                            <a:t>5 x 5 = 25</a:t>
                          </a:r>
                        </a:p>
                      </a:txBody>
                      <a:tcPr/>
                    </a:tc>
                    <a:tc>
                      <a:txBody>
                        <a:bodyPr/>
                        <a:lstStyle/>
                        <a:p>
                          <a:r>
                            <a:rPr lang="en-AU" dirty="0"/>
                            <a:t>5 x 6 = 30</a:t>
                          </a:r>
                        </a:p>
                      </a:txBody>
                      <a:tcPr/>
                    </a:tc>
                    <a:extLst>
                      <a:ext uri="{0D108BD9-81ED-4DB2-BD59-A6C34878D82A}">
                        <a16:rowId xmlns:a16="http://schemas.microsoft.com/office/drawing/2014/main" val="1512698348"/>
                      </a:ext>
                    </a:extLst>
                  </a:tr>
                </a:tbl>
              </a:graphicData>
            </a:graphic>
          </p:graphicFrame>
        </mc:Choice>
        <mc:Fallback xmlns="">
          <p:graphicFrame>
            <p:nvGraphicFramePr>
              <p:cNvPr id="2" name="Content Placeholder 14" descr="Table showing how to calculate the area of a rectangle for different lengths">
                <a:extLst>
                  <a:ext uri="{FF2B5EF4-FFF2-40B4-BE49-F238E27FC236}">
                    <a16:creationId xmlns:a16="http://schemas.microsoft.com/office/drawing/2014/main" id="{D4A726E0-46E3-069D-6580-F26DEC350BE1}"/>
                  </a:ext>
                </a:extLst>
              </p:cNvPr>
              <p:cNvGraphicFramePr>
                <a:graphicFrameLocks/>
              </p:cNvGraphicFramePr>
              <p:nvPr>
                <p:extLst>
                  <p:ext uri="{D42A27DB-BD31-4B8C-83A1-F6EECF244321}">
                    <p14:modId xmlns:p14="http://schemas.microsoft.com/office/powerpoint/2010/main" val="62122057"/>
                  </p:ext>
                </p:extLst>
              </p:nvPr>
            </p:nvGraphicFramePr>
            <p:xfrm>
              <a:off x="359999" y="5072887"/>
              <a:ext cx="9425920" cy="741680"/>
            </p:xfrm>
            <a:graphic>
              <a:graphicData uri="http://schemas.openxmlformats.org/drawingml/2006/table">
                <a:tbl>
                  <a:tblPr firstRow="1" bandRow="1">
                    <a:tableStyleId>{5940675A-B579-460E-94D1-54222C63F5DA}</a:tableStyleId>
                  </a:tblPr>
                  <a:tblGrid>
                    <a:gridCol w="1346560">
                      <a:extLst>
                        <a:ext uri="{9D8B030D-6E8A-4147-A177-3AD203B41FA5}">
                          <a16:colId xmlns:a16="http://schemas.microsoft.com/office/drawing/2014/main" val="2848968340"/>
                        </a:ext>
                      </a:extLst>
                    </a:gridCol>
                    <a:gridCol w="1346560">
                      <a:extLst>
                        <a:ext uri="{9D8B030D-6E8A-4147-A177-3AD203B41FA5}">
                          <a16:colId xmlns:a16="http://schemas.microsoft.com/office/drawing/2014/main" val="2116691787"/>
                        </a:ext>
                      </a:extLst>
                    </a:gridCol>
                    <a:gridCol w="1346560">
                      <a:extLst>
                        <a:ext uri="{9D8B030D-6E8A-4147-A177-3AD203B41FA5}">
                          <a16:colId xmlns:a16="http://schemas.microsoft.com/office/drawing/2014/main" val="2303731141"/>
                        </a:ext>
                      </a:extLst>
                    </a:gridCol>
                    <a:gridCol w="1346560">
                      <a:extLst>
                        <a:ext uri="{9D8B030D-6E8A-4147-A177-3AD203B41FA5}">
                          <a16:colId xmlns:a16="http://schemas.microsoft.com/office/drawing/2014/main" val="698905398"/>
                        </a:ext>
                      </a:extLst>
                    </a:gridCol>
                    <a:gridCol w="1346560">
                      <a:extLst>
                        <a:ext uri="{9D8B030D-6E8A-4147-A177-3AD203B41FA5}">
                          <a16:colId xmlns:a16="http://schemas.microsoft.com/office/drawing/2014/main" val="3772180160"/>
                        </a:ext>
                      </a:extLst>
                    </a:gridCol>
                    <a:gridCol w="1346560">
                      <a:extLst>
                        <a:ext uri="{9D8B030D-6E8A-4147-A177-3AD203B41FA5}">
                          <a16:colId xmlns:a16="http://schemas.microsoft.com/office/drawing/2014/main" val="2658175241"/>
                        </a:ext>
                      </a:extLst>
                    </a:gridCol>
                    <a:gridCol w="1346560">
                      <a:extLst>
                        <a:ext uri="{9D8B030D-6E8A-4147-A177-3AD203B41FA5}">
                          <a16:colId xmlns:a16="http://schemas.microsoft.com/office/drawing/2014/main" val="932486054"/>
                        </a:ext>
                      </a:extLst>
                    </a:gridCol>
                  </a:tblGrid>
                  <a:tr h="370840">
                    <a:tc>
                      <a:txBody>
                        <a:bodyPr/>
                        <a:lstStyle/>
                        <a:p>
                          <a:endParaRPr lang="en-US"/>
                        </a:p>
                      </a:txBody>
                      <a:tcPr>
                        <a:blipFill>
                          <a:blip r:embed="rId4"/>
                          <a:stretch>
                            <a:fillRect l="-452" t="-8197" r="-600905" b="-124590"/>
                          </a:stretch>
                        </a:blipFill>
                      </a:tcPr>
                    </a:tc>
                    <a:tc>
                      <a:txBody>
                        <a:bodyPr/>
                        <a:lstStyle/>
                        <a:p>
                          <a:r>
                            <a:rPr lang="en-AU" b="1" dirty="0">
                              <a:solidFill>
                                <a:schemeClr val="tx2"/>
                              </a:solidFill>
                            </a:rPr>
                            <a:t>1</a:t>
                          </a:r>
                        </a:p>
                      </a:txBody>
                      <a:tcPr/>
                    </a:tc>
                    <a:tc>
                      <a:txBody>
                        <a:bodyPr/>
                        <a:lstStyle/>
                        <a:p>
                          <a:r>
                            <a:rPr lang="en-AU" b="1" dirty="0">
                              <a:solidFill>
                                <a:schemeClr val="tx2"/>
                              </a:solidFill>
                            </a:rPr>
                            <a:t>2</a:t>
                          </a:r>
                        </a:p>
                      </a:txBody>
                      <a:tcPr/>
                    </a:tc>
                    <a:tc>
                      <a:txBody>
                        <a:bodyPr/>
                        <a:lstStyle/>
                        <a:p>
                          <a:r>
                            <a:rPr lang="en-AU" b="1" dirty="0">
                              <a:solidFill>
                                <a:schemeClr val="tx2"/>
                              </a:solidFill>
                            </a:rPr>
                            <a:t>3</a:t>
                          </a:r>
                        </a:p>
                      </a:txBody>
                      <a:tcPr/>
                    </a:tc>
                    <a:tc>
                      <a:txBody>
                        <a:bodyPr/>
                        <a:lstStyle/>
                        <a:p>
                          <a:r>
                            <a:rPr lang="en-AU" b="1" dirty="0">
                              <a:solidFill>
                                <a:schemeClr val="tx2"/>
                              </a:solidFill>
                            </a:rPr>
                            <a:t>4</a:t>
                          </a:r>
                        </a:p>
                      </a:txBody>
                      <a:tcPr/>
                    </a:tc>
                    <a:tc>
                      <a:txBody>
                        <a:bodyPr/>
                        <a:lstStyle/>
                        <a:p>
                          <a:r>
                            <a:rPr lang="en-AU" dirty="0"/>
                            <a:t>5</a:t>
                          </a:r>
                        </a:p>
                      </a:txBody>
                      <a:tcPr/>
                    </a:tc>
                    <a:tc>
                      <a:txBody>
                        <a:bodyPr/>
                        <a:lstStyle/>
                        <a:p>
                          <a:r>
                            <a:rPr lang="en-AU" dirty="0"/>
                            <a:t>6</a:t>
                          </a:r>
                        </a:p>
                      </a:txBody>
                      <a:tcPr/>
                    </a:tc>
                    <a:extLst>
                      <a:ext uri="{0D108BD9-81ED-4DB2-BD59-A6C34878D82A}">
                        <a16:rowId xmlns:a16="http://schemas.microsoft.com/office/drawing/2014/main" val="3227509465"/>
                      </a:ext>
                    </a:extLst>
                  </a:tr>
                  <a:tr h="370840">
                    <a:tc>
                      <a:txBody>
                        <a:bodyPr/>
                        <a:lstStyle/>
                        <a:p>
                          <a:endParaRPr lang="en-US"/>
                        </a:p>
                      </a:txBody>
                      <a:tcPr>
                        <a:blipFill>
                          <a:blip r:embed="rId4"/>
                          <a:stretch>
                            <a:fillRect l="-452" t="-108197" r="-600905" b="-24590"/>
                          </a:stretch>
                        </a:blipFill>
                      </a:tcPr>
                    </a:tc>
                    <a:tc>
                      <a:txBody>
                        <a:bodyPr/>
                        <a:lstStyle/>
                        <a:p>
                          <a:r>
                            <a:rPr lang="en-AU" dirty="0"/>
                            <a:t>5 x </a:t>
                          </a:r>
                          <a:r>
                            <a:rPr lang="en-AU" b="1" dirty="0">
                              <a:solidFill>
                                <a:schemeClr val="tx2"/>
                              </a:solidFill>
                            </a:rPr>
                            <a:t>1</a:t>
                          </a:r>
                          <a:r>
                            <a:rPr lang="en-AU" dirty="0"/>
                            <a:t> = 5</a:t>
                          </a:r>
                        </a:p>
                      </a:txBody>
                      <a:tcPr/>
                    </a:tc>
                    <a:tc>
                      <a:txBody>
                        <a:bodyPr/>
                        <a:lstStyle/>
                        <a:p>
                          <a:r>
                            <a:rPr lang="en-AU" dirty="0"/>
                            <a:t>5 x </a:t>
                          </a:r>
                          <a:r>
                            <a:rPr lang="en-AU" b="1" dirty="0">
                              <a:solidFill>
                                <a:schemeClr val="tx2"/>
                              </a:solidFill>
                            </a:rPr>
                            <a:t>2</a:t>
                          </a:r>
                          <a:r>
                            <a:rPr lang="en-AU" dirty="0"/>
                            <a:t> = 10</a:t>
                          </a:r>
                        </a:p>
                      </a:txBody>
                      <a:tcPr/>
                    </a:tc>
                    <a:tc>
                      <a:txBody>
                        <a:bodyPr/>
                        <a:lstStyle/>
                        <a:p>
                          <a:r>
                            <a:rPr lang="en-AU" dirty="0"/>
                            <a:t>5 x </a:t>
                          </a:r>
                          <a:r>
                            <a:rPr lang="en-AU" b="1" dirty="0">
                              <a:solidFill>
                                <a:schemeClr val="tx2"/>
                              </a:solidFill>
                            </a:rPr>
                            <a:t>3</a:t>
                          </a:r>
                          <a:r>
                            <a:rPr lang="en-AU" dirty="0"/>
                            <a:t> = 15</a:t>
                          </a:r>
                        </a:p>
                      </a:txBody>
                      <a:tcPr/>
                    </a:tc>
                    <a:tc>
                      <a:txBody>
                        <a:bodyPr/>
                        <a:lstStyle/>
                        <a:p>
                          <a:r>
                            <a:rPr lang="en-AU" dirty="0"/>
                            <a:t>5 x </a:t>
                          </a:r>
                          <a:r>
                            <a:rPr lang="en-AU" b="1" dirty="0">
                              <a:solidFill>
                                <a:schemeClr val="tx2"/>
                              </a:solidFill>
                            </a:rPr>
                            <a:t>4</a:t>
                          </a:r>
                          <a:r>
                            <a:rPr lang="en-AU" dirty="0"/>
                            <a:t> = 20</a:t>
                          </a:r>
                        </a:p>
                      </a:txBody>
                      <a:tcPr/>
                    </a:tc>
                    <a:tc>
                      <a:txBody>
                        <a:bodyPr/>
                        <a:lstStyle/>
                        <a:p>
                          <a:r>
                            <a:rPr lang="en-AU" dirty="0"/>
                            <a:t>5 x 5 = 25</a:t>
                          </a:r>
                        </a:p>
                      </a:txBody>
                      <a:tcPr/>
                    </a:tc>
                    <a:tc>
                      <a:txBody>
                        <a:bodyPr/>
                        <a:lstStyle/>
                        <a:p>
                          <a:r>
                            <a:rPr lang="en-AU" dirty="0"/>
                            <a:t>5 x 6 = 30</a:t>
                          </a:r>
                        </a:p>
                      </a:txBody>
                      <a:tcPr/>
                    </a:tc>
                    <a:extLst>
                      <a:ext uri="{0D108BD9-81ED-4DB2-BD59-A6C34878D82A}">
                        <a16:rowId xmlns:a16="http://schemas.microsoft.com/office/drawing/2014/main" val="1512698348"/>
                      </a:ext>
                    </a:extLst>
                  </a:tr>
                </a:tbl>
              </a:graphicData>
            </a:graphic>
          </p:graphicFrame>
        </mc:Fallback>
      </mc:AlternateContent>
      <p:sp>
        <p:nvSpPr>
          <p:cNvPr id="4" name="Slide Number Placeholder 3">
            <a:extLst>
              <a:ext uri="{FF2B5EF4-FFF2-40B4-BE49-F238E27FC236}">
                <a16:creationId xmlns:a16="http://schemas.microsoft.com/office/drawing/2014/main" id="{1A33C77C-0B06-0BF8-A2D8-D0DD5F20E9A8}"/>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4</a:t>
            </a:fld>
            <a:endParaRPr lang="en-AU" dirty="0"/>
          </a:p>
        </p:txBody>
      </p:sp>
    </p:spTree>
    <p:extLst>
      <p:ext uri="{BB962C8B-B14F-4D97-AF65-F5344CB8AC3E}">
        <p14:creationId xmlns:p14="http://schemas.microsoft.com/office/powerpoint/2010/main" val="3584746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8A4AE3-745D-8AFE-40E2-68FF61DA3A58}"/>
              </a:ext>
            </a:extLst>
          </p:cNvPr>
          <p:cNvSpPr>
            <a:spLocks noGrp="1"/>
          </p:cNvSpPr>
          <p:nvPr>
            <p:ph type="title"/>
          </p:nvPr>
        </p:nvSpPr>
        <p:spPr/>
        <p:txBody>
          <a:bodyPr/>
          <a:lstStyle/>
          <a:p>
            <a:r>
              <a:rPr lang="en-AU" dirty="0"/>
              <a:t>Self-explanation prompts</a:t>
            </a:r>
          </a:p>
        </p:txBody>
      </p:sp>
      <p:sp>
        <p:nvSpPr>
          <p:cNvPr id="6" name="Text Placeholder 5">
            <a:extLst>
              <a:ext uri="{FF2B5EF4-FFF2-40B4-BE49-F238E27FC236}">
                <a16:creationId xmlns:a16="http://schemas.microsoft.com/office/drawing/2014/main" id="{51D82602-DE53-90BA-1E4E-75EAB772190F}"/>
              </a:ext>
            </a:extLst>
          </p:cNvPr>
          <p:cNvSpPr>
            <a:spLocks noGrp="1"/>
          </p:cNvSpPr>
          <p:nvPr>
            <p:ph type="body" sz="quarter" idx="18"/>
          </p:nvPr>
        </p:nvSpPr>
        <p:spPr/>
        <p:txBody>
          <a:bodyPr/>
          <a:lstStyle/>
          <a:p>
            <a:r>
              <a:rPr lang="en-AU" dirty="0"/>
              <a:t>Summarise (2)</a:t>
            </a:r>
          </a:p>
        </p:txBody>
      </p:sp>
      <mc:AlternateContent xmlns:mc="http://schemas.openxmlformats.org/markup-compatibility/2006" xmlns:a14="http://schemas.microsoft.com/office/drawing/2010/main">
        <mc:Choice Requires="a14">
          <p:sp>
            <p:nvSpPr>
              <p:cNvPr id="13" name="Content Placeholder 12">
                <a:extLst>
                  <a:ext uri="{FF2B5EF4-FFF2-40B4-BE49-F238E27FC236}">
                    <a16:creationId xmlns:a16="http://schemas.microsoft.com/office/drawing/2014/main" id="{3DFD8DCE-8E6C-462B-1433-C3303552C394}"/>
                  </a:ext>
                </a:extLst>
              </p:cNvPr>
              <p:cNvSpPr>
                <a:spLocks noGrp="1"/>
              </p:cNvSpPr>
              <p:nvPr>
                <p:ph idx="1"/>
              </p:nvPr>
            </p:nvSpPr>
            <p:spPr>
              <a:xfrm>
                <a:off x="359999" y="1573070"/>
                <a:ext cx="7421366" cy="668591"/>
              </a:xfrm>
            </p:spPr>
            <p:txBody>
              <a:bodyPr/>
              <a:lstStyle/>
              <a:p>
                <a:r>
                  <a:rPr lang="en-AU" sz="2000" dirty="0"/>
                  <a:t>Given the equation </a:t>
                </a:r>
                <a14:m>
                  <m:oMath xmlns:m="http://schemas.openxmlformats.org/officeDocument/2006/math">
                    <m:r>
                      <m:rPr>
                        <m:sty m:val="p"/>
                      </m:rPr>
                      <a:rPr lang="en-AU" sz="2000" b="0" i="0" smtClean="0">
                        <a:latin typeface="Cambria Math" panose="02040503050406030204" pitchFamily="18" charset="0"/>
                      </a:rPr>
                      <m:t>A</m:t>
                    </m:r>
                    <m:r>
                      <a:rPr lang="en-AU" sz="2000" b="0" i="1" smtClean="0">
                        <a:latin typeface="Cambria Math" panose="02040503050406030204" pitchFamily="18" charset="0"/>
                      </a:rPr>
                      <m:t>=5</m:t>
                    </m:r>
                    <m:r>
                      <a:rPr lang="en-AU" sz="2000" b="0" i="1" smtClean="0">
                        <a:latin typeface="Cambria Math" panose="02040503050406030204" pitchFamily="18" charset="0"/>
                      </a:rPr>
                      <m:t>𝑙</m:t>
                    </m:r>
                  </m:oMath>
                </a14:m>
                <a:r>
                  <a:rPr lang="en-AU" sz="2000" dirty="0"/>
                  <a:t>, complete the table of values.</a:t>
                </a:r>
              </a:p>
              <a:p>
                <a:endParaRPr lang="en-AU" dirty="0"/>
              </a:p>
            </p:txBody>
          </p:sp>
        </mc:Choice>
        <mc:Fallback xmlns="">
          <p:sp>
            <p:nvSpPr>
              <p:cNvPr id="13" name="Content Placeholder 12">
                <a:extLst>
                  <a:ext uri="{FF2B5EF4-FFF2-40B4-BE49-F238E27FC236}">
                    <a16:creationId xmlns:a16="http://schemas.microsoft.com/office/drawing/2014/main" id="{3DFD8DCE-8E6C-462B-1433-C3303552C394}"/>
                  </a:ext>
                </a:extLst>
              </p:cNvPr>
              <p:cNvSpPr>
                <a:spLocks noGrp="1" noRot="1" noChangeAspect="1" noMove="1" noResize="1" noEditPoints="1" noAdjustHandles="1" noChangeArrowheads="1" noChangeShapeType="1" noTextEdit="1"/>
              </p:cNvSpPr>
              <p:nvPr>
                <p:ph idx="1"/>
              </p:nvPr>
            </p:nvSpPr>
            <p:spPr>
              <a:xfrm>
                <a:off x="359999" y="1573070"/>
                <a:ext cx="7421366" cy="668591"/>
              </a:xfrm>
              <a:blipFill>
                <a:blip r:embed="rId3"/>
                <a:stretch>
                  <a:fillRect l="-2051"/>
                </a:stretch>
              </a:blipFill>
            </p:spPr>
            <p:txBody>
              <a:bodyPr/>
              <a:lstStyle/>
              <a:p>
                <a:r>
                  <a:rPr lang="en-US">
                    <a:noFill/>
                  </a:rPr>
                  <a:t> </a:t>
                </a:r>
              </a:p>
            </p:txBody>
          </p:sp>
        </mc:Fallback>
      </mc:AlternateContent>
      <p:sp>
        <p:nvSpPr>
          <p:cNvPr id="2" name="Speech Bubble: Oval 1">
            <a:extLst>
              <a:ext uri="{FF2B5EF4-FFF2-40B4-BE49-F238E27FC236}">
                <a16:creationId xmlns:a16="http://schemas.microsoft.com/office/drawing/2014/main" id="{528F7FF5-493F-A94A-AB0A-2D1C43473030}"/>
              </a:ext>
            </a:extLst>
          </p:cNvPr>
          <p:cNvSpPr/>
          <p:nvPr/>
        </p:nvSpPr>
        <p:spPr>
          <a:xfrm>
            <a:off x="399038" y="2229580"/>
            <a:ext cx="5879024" cy="545601"/>
          </a:xfrm>
          <a:prstGeom prst="wedgeRoundRectCallout">
            <a:avLst>
              <a:gd name="adj1" fmla="val -20698"/>
              <a:gd name="adj2" fmla="val -79560"/>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bIns="144000" rtlCol="0" anchor="ctr"/>
          <a:lstStyle/>
          <a:p>
            <a:pPr>
              <a:lnSpc>
                <a:spcPct val="150000"/>
              </a:lnSpc>
            </a:pPr>
            <a:r>
              <a:rPr lang="en-AU" sz="1800" dirty="0"/>
              <a:t>How does this equation help to complete the table?</a:t>
            </a:r>
          </a:p>
        </p:txBody>
      </p:sp>
      <mc:AlternateContent xmlns:mc="http://schemas.openxmlformats.org/markup-compatibility/2006" xmlns:a14="http://schemas.microsoft.com/office/drawing/2010/main">
        <mc:Choice Requires="a14">
          <p:sp>
            <p:nvSpPr>
              <p:cNvPr id="8" name="Speech Bubble: Oval 7">
                <a:extLst>
                  <a:ext uri="{FF2B5EF4-FFF2-40B4-BE49-F238E27FC236}">
                    <a16:creationId xmlns:a16="http://schemas.microsoft.com/office/drawing/2014/main" id="{631A98D8-703B-8E45-E9E3-90D64A957413}"/>
                  </a:ext>
                </a:extLst>
              </p:cNvPr>
              <p:cNvSpPr/>
              <p:nvPr/>
            </p:nvSpPr>
            <p:spPr>
              <a:xfrm>
                <a:off x="399038" y="2977824"/>
                <a:ext cx="3809547" cy="1572263"/>
              </a:xfrm>
              <a:prstGeom prst="wedgeRoundRectCallout">
                <a:avLst>
                  <a:gd name="adj1" fmla="val -33290"/>
                  <a:gd name="adj2" fmla="val 77269"/>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AU" sz="1800" dirty="0"/>
                  <a:t>Why are these variables </a:t>
                </a:r>
                <a14:m>
                  <m:oMath xmlns:m="http://schemas.openxmlformats.org/officeDocument/2006/math">
                    <m:r>
                      <a:rPr lang="en-AU" sz="1800" i="1" dirty="0" smtClean="0">
                        <a:latin typeface="Cambria Math" panose="02040503050406030204" pitchFamily="18" charset="0"/>
                      </a:rPr>
                      <m:t>𝐴</m:t>
                    </m:r>
                  </m:oMath>
                </a14:m>
                <a:r>
                  <a:rPr lang="en-AU" sz="1800" dirty="0"/>
                  <a:t> and </a:t>
                </a:r>
                <a14:m>
                  <m:oMath xmlns:m="http://schemas.openxmlformats.org/officeDocument/2006/math">
                    <m:r>
                      <a:rPr lang="en-AU" sz="1800" i="1" dirty="0" smtClean="0">
                        <a:latin typeface="Cambria Math" panose="02040503050406030204" pitchFamily="18" charset="0"/>
                      </a:rPr>
                      <m:t>𝑙</m:t>
                    </m:r>
                  </m:oMath>
                </a14:m>
                <a:r>
                  <a:rPr lang="en-AU" sz="1800" dirty="0"/>
                  <a:t> and how do we know which variable goes in each row?</a:t>
                </a:r>
              </a:p>
            </p:txBody>
          </p:sp>
        </mc:Choice>
        <mc:Fallback xmlns="">
          <p:sp>
            <p:nvSpPr>
              <p:cNvPr id="8" name="Speech Bubble: Oval 7">
                <a:extLst>
                  <a:ext uri="{FF2B5EF4-FFF2-40B4-BE49-F238E27FC236}">
                    <a16:creationId xmlns:a16="http://schemas.microsoft.com/office/drawing/2014/main" id="{631A98D8-703B-8E45-E9E3-90D64A957413}"/>
                  </a:ext>
                </a:extLst>
              </p:cNvPr>
              <p:cNvSpPr>
                <a:spLocks noRot="1" noChangeAspect="1" noMove="1" noResize="1" noEditPoints="1" noAdjustHandles="1" noChangeArrowheads="1" noChangeShapeType="1" noTextEdit="1"/>
              </p:cNvSpPr>
              <p:nvPr/>
            </p:nvSpPr>
            <p:spPr>
              <a:xfrm>
                <a:off x="399038" y="2977824"/>
                <a:ext cx="3809547" cy="1572263"/>
              </a:xfrm>
              <a:prstGeom prst="wedgeRoundRectCallout">
                <a:avLst>
                  <a:gd name="adj1" fmla="val -33290"/>
                  <a:gd name="adj2" fmla="val 77269"/>
                  <a:gd name="adj3" fmla="val 16667"/>
                </a:avLst>
              </a:prstGeom>
              <a:blipFill>
                <a:blip r:embed="rId4"/>
                <a:stretch>
                  <a:fillRect/>
                </a:stretch>
              </a:blipFill>
            </p:spPr>
            <p:txBody>
              <a:bodyPr/>
              <a:lstStyle/>
              <a:p>
                <a:r>
                  <a:rPr lang="en-AU">
                    <a:noFill/>
                  </a:rPr>
                  <a:t> </a:t>
                </a:r>
              </a:p>
            </p:txBody>
          </p:sp>
        </mc:Fallback>
      </mc:AlternateContent>
      <p:sp>
        <p:nvSpPr>
          <p:cNvPr id="7" name="Speech Bubble: Oval 6">
            <a:extLst>
              <a:ext uri="{FF2B5EF4-FFF2-40B4-BE49-F238E27FC236}">
                <a16:creationId xmlns:a16="http://schemas.microsoft.com/office/drawing/2014/main" id="{30D14F8A-F17B-ED6D-1E53-855E6086A172}"/>
              </a:ext>
            </a:extLst>
          </p:cNvPr>
          <p:cNvSpPr/>
          <p:nvPr/>
        </p:nvSpPr>
        <p:spPr>
          <a:xfrm>
            <a:off x="5168763" y="3975457"/>
            <a:ext cx="3642840" cy="545602"/>
          </a:xfrm>
          <a:prstGeom prst="wedgeRoundRectCallout">
            <a:avLst>
              <a:gd name="adj1" fmla="val -26725"/>
              <a:gd name="adj2" fmla="val 100697"/>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AU" sz="1800" dirty="0"/>
              <a:t>How are the numbers ordered?</a:t>
            </a:r>
          </a:p>
        </p:txBody>
      </p:sp>
      <mc:AlternateContent xmlns:mc="http://schemas.openxmlformats.org/markup-compatibility/2006" xmlns:a14="http://schemas.microsoft.com/office/drawing/2010/main">
        <mc:Choice Requires="a14">
          <p:graphicFrame>
            <p:nvGraphicFramePr>
              <p:cNvPr id="11" name="Content Placeholder 14" descr="Table showing how to calculate the area of a rectangle for different lengths">
                <a:extLst>
                  <a:ext uri="{FF2B5EF4-FFF2-40B4-BE49-F238E27FC236}">
                    <a16:creationId xmlns:a16="http://schemas.microsoft.com/office/drawing/2014/main" id="{4FC6FCC6-BFDF-35D2-EF42-C2D3AF4092A1}"/>
                  </a:ext>
                </a:extLst>
              </p:cNvPr>
              <p:cNvGraphicFramePr>
                <a:graphicFrameLocks/>
              </p:cNvGraphicFramePr>
              <p:nvPr>
                <p:extLst>
                  <p:ext uri="{D42A27DB-BD31-4B8C-83A1-F6EECF244321}">
                    <p14:modId xmlns:p14="http://schemas.microsoft.com/office/powerpoint/2010/main" val="1844106192"/>
                  </p:ext>
                </p:extLst>
              </p:nvPr>
            </p:nvGraphicFramePr>
            <p:xfrm>
              <a:off x="359999" y="5072887"/>
              <a:ext cx="9425920" cy="741680"/>
            </p:xfrm>
            <a:graphic>
              <a:graphicData uri="http://schemas.openxmlformats.org/drawingml/2006/table">
                <a:tbl>
                  <a:tblPr firstRow="1" bandRow="1">
                    <a:tableStyleId>{5940675A-B579-460E-94D1-54222C63F5DA}</a:tableStyleId>
                  </a:tblPr>
                  <a:tblGrid>
                    <a:gridCol w="1346560">
                      <a:extLst>
                        <a:ext uri="{9D8B030D-6E8A-4147-A177-3AD203B41FA5}">
                          <a16:colId xmlns:a16="http://schemas.microsoft.com/office/drawing/2014/main" val="2848968340"/>
                        </a:ext>
                      </a:extLst>
                    </a:gridCol>
                    <a:gridCol w="1346560">
                      <a:extLst>
                        <a:ext uri="{9D8B030D-6E8A-4147-A177-3AD203B41FA5}">
                          <a16:colId xmlns:a16="http://schemas.microsoft.com/office/drawing/2014/main" val="2116691787"/>
                        </a:ext>
                      </a:extLst>
                    </a:gridCol>
                    <a:gridCol w="1346560">
                      <a:extLst>
                        <a:ext uri="{9D8B030D-6E8A-4147-A177-3AD203B41FA5}">
                          <a16:colId xmlns:a16="http://schemas.microsoft.com/office/drawing/2014/main" val="2303731141"/>
                        </a:ext>
                      </a:extLst>
                    </a:gridCol>
                    <a:gridCol w="1346560">
                      <a:extLst>
                        <a:ext uri="{9D8B030D-6E8A-4147-A177-3AD203B41FA5}">
                          <a16:colId xmlns:a16="http://schemas.microsoft.com/office/drawing/2014/main" val="698905398"/>
                        </a:ext>
                      </a:extLst>
                    </a:gridCol>
                    <a:gridCol w="1346560">
                      <a:extLst>
                        <a:ext uri="{9D8B030D-6E8A-4147-A177-3AD203B41FA5}">
                          <a16:colId xmlns:a16="http://schemas.microsoft.com/office/drawing/2014/main" val="3772180160"/>
                        </a:ext>
                      </a:extLst>
                    </a:gridCol>
                    <a:gridCol w="1346560">
                      <a:extLst>
                        <a:ext uri="{9D8B030D-6E8A-4147-A177-3AD203B41FA5}">
                          <a16:colId xmlns:a16="http://schemas.microsoft.com/office/drawing/2014/main" val="2658175241"/>
                        </a:ext>
                      </a:extLst>
                    </a:gridCol>
                    <a:gridCol w="1346560">
                      <a:extLst>
                        <a:ext uri="{9D8B030D-6E8A-4147-A177-3AD203B41FA5}">
                          <a16:colId xmlns:a16="http://schemas.microsoft.com/office/drawing/2014/main" val="932486054"/>
                        </a:ext>
                      </a:extLst>
                    </a:gridCol>
                  </a:tblGrid>
                  <a:tr h="370840">
                    <a:tc>
                      <a:txBody>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𝑙</m:t>
                                </m:r>
                              </m:oMath>
                            </m:oMathPara>
                          </a14:m>
                          <a:endParaRPr lang="en-AU" dirty="0"/>
                        </a:p>
                      </a:txBody>
                      <a:tcPr/>
                    </a:tc>
                    <a:tc>
                      <a:txBody>
                        <a:bodyPr/>
                        <a:lstStyle/>
                        <a:p>
                          <a:r>
                            <a:rPr lang="en-AU" b="1" dirty="0">
                              <a:solidFill>
                                <a:schemeClr val="tx2"/>
                              </a:solidFill>
                            </a:rPr>
                            <a:t>1</a:t>
                          </a:r>
                        </a:p>
                      </a:txBody>
                      <a:tcPr/>
                    </a:tc>
                    <a:tc>
                      <a:txBody>
                        <a:bodyPr/>
                        <a:lstStyle/>
                        <a:p>
                          <a:r>
                            <a:rPr lang="en-AU" b="1" dirty="0">
                              <a:solidFill>
                                <a:schemeClr val="tx2"/>
                              </a:solidFill>
                            </a:rPr>
                            <a:t>2</a:t>
                          </a:r>
                        </a:p>
                      </a:txBody>
                      <a:tcPr/>
                    </a:tc>
                    <a:tc>
                      <a:txBody>
                        <a:bodyPr/>
                        <a:lstStyle/>
                        <a:p>
                          <a:r>
                            <a:rPr lang="en-AU" b="1" dirty="0">
                              <a:solidFill>
                                <a:schemeClr val="tx2"/>
                              </a:solidFill>
                            </a:rPr>
                            <a:t>3</a:t>
                          </a:r>
                        </a:p>
                      </a:txBody>
                      <a:tcPr/>
                    </a:tc>
                    <a:tc>
                      <a:txBody>
                        <a:bodyPr/>
                        <a:lstStyle/>
                        <a:p>
                          <a:r>
                            <a:rPr lang="en-AU" b="1" dirty="0">
                              <a:solidFill>
                                <a:schemeClr val="tx2"/>
                              </a:solidFill>
                            </a:rPr>
                            <a:t>4</a:t>
                          </a:r>
                        </a:p>
                      </a:txBody>
                      <a:tcPr/>
                    </a:tc>
                    <a:tc>
                      <a:txBody>
                        <a:bodyPr/>
                        <a:lstStyle/>
                        <a:p>
                          <a:r>
                            <a:rPr lang="en-AU" dirty="0"/>
                            <a:t>5</a:t>
                          </a:r>
                        </a:p>
                      </a:txBody>
                      <a:tcPr/>
                    </a:tc>
                    <a:tc>
                      <a:txBody>
                        <a:bodyPr/>
                        <a:lstStyle/>
                        <a:p>
                          <a:r>
                            <a:rPr lang="en-AU" dirty="0"/>
                            <a:t>6</a:t>
                          </a:r>
                        </a:p>
                      </a:txBody>
                      <a:tcPr/>
                    </a:tc>
                    <a:extLst>
                      <a:ext uri="{0D108BD9-81ED-4DB2-BD59-A6C34878D82A}">
                        <a16:rowId xmlns:a16="http://schemas.microsoft.com/office/drawing/2014/main" val="3227509465"/>
                      </a:ext>
                    </a:extLst>
                  </a:tr>
                  <a:tr h="370840">
                    <a:tc>
                      <a:txBody>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𝐴</m:t>
                                </m:r>
                              </m:oMath>
                            </m:oMathPara>
                          </a14:m>
                          <a:endParaRPr lang="en-AU" dirty="0"/>
                        </a:p>
                      </a:txBody>
                      <a:tcPr/>
                    </a:tc>
                    <a:tc>
                      <a:txBody>
                        <a:bodyPr/>
                        <a:lstStyle/>
                        <a:p>
                          <a:r>
                            <a:rPr lang="en-AU" dirty="0"/>
                            <a:t>5 x </a:t>
                          </a:r>
                          <a:r>
                            <a:rPr lang="en-AU" b="1" dirty="0">
                              <a:solidFill>
                                <a:schemeClr val="tx2"/>
                              </a:solidFill>
                            </a:rPr>
                            <a:t>1</a:t>
                          </a:r>
                          <a:r>
                            <a:rPr lang="en-AU" dirty="0"/>
                            <a:t> = 5</a:t>
                          </a:r>
                        </a:p>
                      </a:txBody>
                      <a:tcPr/>
                    </a:tc>
                    <a:tc>
                      <a:txBody>
                        <a:bodyPr/>
                        <a:lstStyle/>
                        <a:p>
                          <a:r>
                            <a:rPr lang="en-AU" dirty="0"/>
                            <a:t>5 x </a:t>
                          </a:r>
                          <a:r>
                            <a:rPr lang="en-AU" b="1" dirty="0">
                              <a:solidFill>
                                <a:schemeClr val="tx2"/>
                              </a:solidFill>
                            </a:rPr>
                            <a:t>2</a:t>
                          </a:r>
                          <a:r>
                            <a:rPr lang="en-AU" dirty="0"/>
                            <a:t> = 10</a:t>
                          </a:r>
                        </a:p>
                      </a:txBody>
                      <a:tcPr/>
                    </a:tc>
                    <a:tc>
                      <a:txBody>
                        <a:bodyPr/>
                        <a:lstStyle/>
                        <a:p>
                          <a:r>
                            <a:rPr lang="en-AU" dirty="0"/>
                            <a:t>5 x </a:t>
                          </a:r>
                          <a:r>
                            <a:rPr lang="en-AU" b="1" dirty="0">
                              <a:solidFill>
                                <a:schemeClr val="tx2"/>
                              </a:solidFill>
                            </a:rPr>
                            <a:t>3</a:t>
                          </a:r>
                          <a:r>
                            <a:rPr lang="en-AU" dirty="0"/>
                            <a:t> = 15</a:t>
                          </a:r>
                        </a:p>
                      </a:txBody>
                      <a:tcPr/>
                    </a:tc>
                    <a:tc>
                      <a:txBody>
                        <a:bodyPr/>
                        <a:lstStyle/>
                        <a:p>
                          <a:r>
                            <a:rPr lang="en-AU" dirty="0"/>
                            <a:t>5 x </a:t>
                          </a:r>
                          <a:r>
                            <a:rPr lang="en-AU" b="1" dirty="0">
                              <a:solidFill>
                                <a:schemeClr val="tx2"/>
                              </a:solidFill>
                            </a:rPr>
                            <a:t>4</a:t>
                          </a:r>
                          <a:r>
                            <a:rPr lang="en-AU" dirty="0"/>
                            <a:t> = 20</a:t>
                          </a:r>
                        </a:p>
                      </a:txBody>
                      <a:tcPr/>
                    </a:tc>
                    <a:tc>
                      <a:txBody>
                        <a:bodyPr/>
                        <a:lstStyle/>
                        <a:p>
                          <a:r>
                            <a:rPr lang="en-AU" dirty="0"/>
                            <a:t>5 x 5 = 25</a:t>
                          </a:r>
                        </a:p>
                      </a:txBody>
                      <a:tcPr/>
                    </a:tc>
                    <a:tc>
                      <a:txBody>
                        <a:bodyPr/>
                        <a:lstStyle/>
                        <a:p>
                          <a:r>
                            <a:rPr lang="en-AU" dirty="0"/>
                            <a:t>5 x 6 = 30</a:t>
                          </a:r>
                        </a:p>
                      </a:txBody>
                      <a:tcPr/>
                    </a:tc>
                    <a:extLst>
                      <a:ext uri="{0D108BD9-81ED-4DB2-BD59-A6C34878D82A}">
                        <a16:rowId xmlns:a16="http://schemas.microsoft.com/office/drawing/2014/main" val="1512698348"/>
                      </a:ext>
                    </a:extLst>
                  </a:tr>
                </a:tbl>
              </a:graphicData>
            </a:graphic>
          </p:graphicFrame>
        </mc:Choice>
        <mc:Fallback xmlns="">
          <p:graphicFrame>
            <p:nvGraphicFramePr>
              <p:cNvPr id="11" name="Content Placeholder 14" descr="Table showing how to calculate the area of a rectangle for different lengths">
                <a:extLst>
                  <a:ext uri="{FF2B5EF4-FFF2-40B4-BE49-F238E27FC236}">
                    <a16:creationId xmlns:a16="http://schemas.microsoft.com/office/drawing/2014/main" id="{4FC6FCC6-BFDF-35D2-EF42-C2D3AF4092A1}"/>
                  </a:ext>
                </a:extLst>
              </p:cNvPr>
              <p:cNvGraphicFramePr>
                <a:graphicFrameLocks/>
              </p:cNvGraphicFramePr>
              <p:nvPr>
                <p:extLst>
                  <p:ext uri="{D42A27DB-BD31-4B8C-83A1-F6EECF244321}">
                    <p14:modId xmlns:p14="http://schemas.microsoft.com/office/powerpoint/2010/main" val="1844106192"/>
                  </p:ext>
                </p:extLst>
              </p:nvPr>
            </p:nvGraphicFramePr>
            <p:xfrm>
              <a:off x="359999" y="5072887"/>
              <a:ext cx="9425920" cy="741680"/>
            </p:xfrm>
            <a:graphic>
              <a:graphicData uri="http://schemas.openxmlformats.org/drawingml/2006/table">
                <a:tbl>
                  <a:tblPr firstRow="1" bandRow="1">
                    <a:tableStyleId>{5940675A-B579-460E-94D1-54222C63F5DA}</a:tableStyleId>
                  </a:tblPr>
                  <a:tblGrid>
                    <a:gridCol w="1346560">
                      <a:extLst>
                        <a:ext uri="{9D8B030D-6E8A-4147-A177-3AD203B41FA5}">
                          <a16:colId xmlns:a16="http://schemas.microsoft.com/office/drawing/2014/main" val="2848968340"/>
                        </a:ext>
                      </a:extLst>
                    </a:gridCol>
                    <a:gridCol w="1346560">
                      <a:extLst>
                        <a:ext uri="{9D8B030D-6E8A-4147-A177-3AD203B41FA5}">
                          <a16:colId xmlns:a16="http://schemas.microsoft.com/office/drawing/2014/main" val="2116691787"/>
                        </a:ext>
                      </a:extLst>
                    </a:gridCol>
                    <a:gridCol w="1346560">
                      <a:extLst>
                        <a:ext uri="{9D8B030D-6E8A-4147-A177-3AD203B41FA5}">
                          <a16:colId xmlns:a16="http://schemas.microsoft.com/office/drawing/2014/main" val="2303731141"/>
                        </a:ext>
                      </a:extLst>
                    </a:gridCol>
                    <a:gridCol w="1346560">
                      <a:extLst>
                        <a:ext uri="{9D8B030D-6E8A-4147-A177-3AD203B41FA5}">
                          <a16:colId xmlns:a16="http://schemas.microsoft.com/office/drawing/2014/main" val="698905398"/>
                        </a:ext>
                      </a:extLst>
                    </a:gridCol>
                    <a:gridCol w="1346560">
                      <a:extLst>
                        <a:ext uri="{9D8B030D-6E8A-4147-A177-3AD203B41FA5}">
                          <a16:colId xmlns:a16="http://schemas.microsoft.com/office/drawing/2014/main" val="3772180160"/>
                        </a:ext>
                      </a:extLst>
                    </a:gridCol>
                    <a:gridCol w="1346560">
                      <a:extLst>
                        <a:ext uri="{9D8B030D-6E8A-4147-A177-3AD203B41FA5}">
                          <a16:colId xmlns:a16="http://schemas.microsoft.com/office/drawing/2014/main" val="2658175241"/>
                        </a:ext>
                      </a:extLst>
                    </a:gridCol>
                    <a:gridCol w="1346560">
                      <a:extLst>
                        <a:ext uri="{9D8B030D-6E8A-4147-A177-3AD203B41FA5}">
                          <a16:colId xmlns:a16="http://schemas.microsoft.com/office/drawing/2014/main" val="932486054"/>
                        </a:ext>
                      </a:extLst>
                    </a:gridCol>
                  </a:tblGrid>
                  <a:tr h="370840">
                    <a:tc>
                      <a:txBody>
                        <a:bodyPr/>
                        <a:lstStyle/>
                        <a:p>
                          <a:endParaRPr lang="en-US"/>
                        </a:p>
                      </a:txBody>
                      <a:tcPr>
                        <a:blipFill>
                          <a:blip r:embed="rId5"/>
                          <a:stretch>
                            <a:fillRect l="-452" t="-8197" r="-600905" b="-124590"/>
                          </a:stretch>
                        </a:blipFill>
                      </a:tcPr>
                    </a:tc>
                    <a:tc>
                      <a:txBody>
                        <a:bodyPr/>
                        <a:lstStyle/>
                        <a:p>
                          <a:r>
                            <a:rPr lang="en-AU" b="1" dirty="0">
                              <a:solidFill>
                                <a:schemeClr val="tx2"/>
                              </a:solidFill>
                            </a:rPr>
                            <a:t>1</a:t>
                          </a:r>
                        </a:p>
                      </a:txBody>
                      <a:tcPr/>
                    </a:tc>
                    <a:tc>
                      <a:txBody>
                        <a:bodyPr/>
                        <a:lstStyle/>
                        <a:p>
                          <a:r>
                            <a:rPr lang="en-AU" b="1" dirty="0">
                              <a:solidFill>
                                <a:schemeClr val="tx2"/>
                              </a:solidFill>
                            </a:rPr>
                            <a:t>2</a:t>
                          </a:r>
                        </a:p>
                      </a:txBody>
                      <a:tcPr/>
                    </a:tc>
                    <a:tc>
                      <a:txBody>
                        <a:bodyPr/>
                        <a:lstStyle/>
                        <a:p>
                          <a:r>
                            <a:rPr lang="en-AU" b="1" dirty="0">
                              <a:solidFill>
                                <a:schemeClr val="tx2"/>
                              </a:solidFill>
                            </a:rPr>
                            <a:t>3</a:t>
                          </a:r>
                        </a:p>
                      </a:txBody>
                      <a:tcPr/>
                    </a:tc>
                    <a:tc>
                      <a:txBody>
                        <a:bodyPr/>
                        <a:lstStyle/>
                        <a:p>
                          <a:r>
                            <a:rPr lang="en-AU" b="1" dirty="0">
                              <a:solidFill>
                                <a:schemeClr val="tx2"/>
                              </a:solidFill>
                            </a:rPr>
                            <a:t>4</a:t>
                          </a:r>
                        </a:p>
                      </a:txBody>
                      <a:tcPr/>
                    </a:tc>
                    <a:tc>
                      <a:txBody>
                        <a:bodyPr/>
                        <a:lstStyle/>
                        <a:p>
                          <a:r>
                            <a:rPr lang="en-AU" dirty="0"/>
                            <a:t>5</a:t>
                          </a:r>
                        </a:p>
                      </a:txBody>
                      <a:tcPr/>
                    </a:tc>
                    <a:tc>
                      <a:txBody>
                        <a:bodyPr/>
                        <a:lstStyle/>
                        <a:p>
                          <a:r>
                            <a:rPr lang="en-AU" dirty="0"/>
                            <a:t>6</a:t>
                          </a:r>
                        </a:p>
                      </a:txBody>
                      <a:tcPr/>
                    </a:tc>
                    <a:extLst>
                      <a:ext uri="{0D108BD9-81ED-4DB2-BD59-A6C34878D82A}">
                        <a16:rowId xmlns:a16="http://schemas.microsoft.com/office/drawing/2014/main" val="3227509465"/>
                      </a:ext>
                    </a:extLst>
                  </a:tr>
                  <a:tr h="370840">
                    <a:tc>
                      <a:txBody>
                        <a:bodyPr/>
                        <a:lstStyle/>
                        <a:p>
                          <a:endParaRPr lang="en-US"/>
                        </a:p>
                      </a:txBody>
                      <a:tcPr>
                        <a:blipFill>
                          <a:blip r:embed="rId5"/>
                          <a:stretch>
                            <a:fillRect l="-452" t="-108197" r="-600905" b="-24590"/>
                          </a:stretch>
                        </a:blipFill>
                      </a:tcPr>
                    </a:tc>
                    <a:tc>
                      <a:txBody>
                        <a:bodyPr/>
                        <a:lstStyle/>
                        <a:p>
                          <a:r>
                            <a:rPr lang="en-AU" dirty="0"/>
                            <a:t>5 x </a:t>
                          </a:r>
                          <a:r>
                            <a:rPr lang="en-AU" b="1" dirty="0">
                              <a:solidFill>
                                <a:schemeClr val="tx2"/>
                              </a:solidFill>
                            </a:rPr>
                            <a:t>1</a:t>
                          </a:r>
                          <a:r>
                            <a:rPr lang="en-AU" dirty="0"/>
                            <a:t> = 5</a:t>
                          </a:r>
                        </a:p>
                      </a:txBody>
                      <a:tcPr/>
                    </a:tc>
                    <a:tc>
                      <a:txBody>
                        <a:bodyPr/>
                        <a:lstStyle/>
                        <a:p>
                          <a:r>
                            <a:rPr lang="en-AU" dirty="0"/>
                            <a:t>5 x </a:t>
                          </a:r>
                          <a:r>
                            <a:rPr lang="en-AU" b="1" dirty="0">
                              <a:solidFill>
                                <a:schemeClr val="tx2"/>
                              </a:solidFill>
                            </a:rPr>
                            <a:t>2</a:t>
                          </a:r>
                          <a:r>
                            <a:rPr lang="en-AU" dirty="0"/>
                            <a:t> = 10</a:t>
                          </a:r>
                        </a:p>
                      </a:txBody>
                      <a:tcPr/>
                    </a:tc>
                    <a:tc>
                      <a:txBody>
                        <a:bodyPr/>
                        <a:lstStyle/>
                        <a:p>
                          <a:r>
                            <a:rPr lang="en-AU" dirty="0"/>
                            <a:t>5 x </a:t>
                          </a:r>
                          <a:r>
                            <a:rPr lang="en-AU" b="1" dirty="0">
                              <a:solidFill>
                                <a:schemeClr val="tx2"/>
                              </a:solidFill>
                            </a:rPr>
                            <a:t>3</a:t>
                          </a:r>
                          <a:r>
                            <a:rPr lang="en-AU" dirty="0"/>
                            <a:t> = 15</a:t>
                          </a:r>
                        </a:p>
                      </a:txBody>
                      <a:tcPr/>
                    </a:tc>
                    <a:tc>
                      <a:txBody>
                        <a:bodyPr/>
                        <a:lstStyle/>
                        <a:p>
                          <a:r>
                            <a:rPr lang="en-AU" dirty="0"/>
                            <a:t>5 x </a:t>
                          </a:r>
                          <a:r>
                            <a:rPr lang="en-AU" b="1" dirty="0">
                              <a:solidFill>
                                <a:schemeClr val="tx2"/>
                              </a:solidFill>
                            </a:rPr>
                            <a:t>4</a:t>
                          </a:r>
                          <a:r>
                            <a:rPr lang="en-AU" dirty="0"/>
                            <a:t> = 20</a:t>
                          </a:r>
                        </a:p>
                      </a:txBody>
                      <a:tcPr/>
                    </a:tc>
                    <a:tc>
                      <a:txBody>
                        <a:bodyPr/>
                        <a:lstStyle/>
                        <a:p>
                          <a:r>
                            <a:rPr lang="en-AU" dirty="0"/>
                            <a:t>5 x 5 = 25</a:t>
                          </a:r>
                        </a:p>
                      </a:txBody>
                      <a:tcPr/>
                    </a:tc>
                    <a:tc>
                      <a:txBody>
                        <a:bodyPr/>
                        <a:lstStyle/>
                        <a:p>
                          <a:r>
                            <a:rPr lang="en-AU" dirty="0"/>
                            <a:t>5 x 6 = 30</a:t>
                          </a:r>
                        </a:p>
                      </a:txBody>
                      <a:tcPr/>
                    </a:tc>
                    <a:extLst>
                      <a:ext uri="{0D108BD9-81ED-4DB2-BD59-A6C34878D82A}">
                        <a16:rowId xmlns:a16="http://schemas.microsoft.com/office/drawing/2014/main" val="1512698348"/>
                      </a:ext>
                    </a:extLst>
                  </a:tr>
                </a:tbl>
              </a:graphicData>
            </a:graphic>
          </p:graphicFrame>
        </mc:Fallback>
      </mc:AlternateContent>
      <p:sp>
        <p:nvSpPr>
          <p:cNvPr id="4" name="Slide Number Placeholder 3">
            <a:extLst>
              <a:ext uri="{FF2B5EF4-FFF2-40B4-BE49-F238E27FC236}">
                <a16:creationId xmlns:a16="http://schemas.microsoft.com/office/drawing/2014/main" id="{1A33C77C-0B06-0BF8-A2D8-D0DD5F20E9A8}"/>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dirty="0"/>
          </a:p>
        </p:txBody>
      </p:sp>
    </p:spTree>
    <p:extLst>
      <p:ext uri="{BB962C8B-B14F-4D97-AF65-F5344CB8AC3E}">
        <p14:creationId xmlns:p14="http://schemas.microsoft.com/office/powerpoint/2010/main" val="1272874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8A4AE3-745D-8AFE-40E2-68FF61DA3A58}"/>
              </a:ext>
            </a:extLst>
          </p:cNvPr>
          <p:cNvSpPr>
            <a:spLocks noGrp="1"/>
          </p:cNvSpPr>
          <p:nvPr>
            <p:ph type="title"/>
          </p:nvPr>
        </p:nvSpPr>
        <p:spPr/>
        <p:txBody>
          <a:bodyPr/>
          <a:lstStyle/>
          <a:p>
            <a:r>
              <a:rPr lang="en-AU" dirty="0"/>
              <a:t>Your turn (1 of 2)</a:t>
            </a:r>
          </a:p>
        </p:txBody>
      </p:sp>
      <p:sp>
        <p:nvSpPr>
          <p:cNvPr id="6" name="Text Placeholder 5">
            <a:extLst>
              <a:ext uri="{FF2B5EF4-FFF2-40B4-BE49-F238E27FC236}">
                <a16:creationId xmlns:a16="http://schemas.microsoft.com/office/drawing/2014/main" id="{51D82602-DE53-90BA-1E4E-75EAB772190F}"/>
              </a:ext>
            </a:extLst>
          </p:cNvPr>
          <p:cNvSpPr>
            <a:spLocks noGrp="1"/>
          </p:cNvSpPr>
          <p:nvPr>
            <p:ph type="body" sz="quarter" idx="18"/>
          </p:nvPr>
        </p:nvSpPr>
        <p:spPr/>
        <p:txBody>
          <a:bodyPr/>
          <a:lstStyle/>
          <a:p>
            <a:r>
              <a:rPr lang="en-AU" dirty="0"/>
              <a:t>Summarise (3)</a:t>
            </a:r>
          </a:p>
        </p:txBody>
      </p:sp>
      <mc:AlternateContent xmlns:mc="http://schemas.openxmlformats.org/markup-compatibility/2006" xmlns:a14="http://schemas.microsoft.com/office/drawing/2010/main">
        <mc:Choice Requires="a14">
          <p:sp>
            <p:nvSpPr>
              <p:cNvPr id="13" name="Content Placeholder 12">
                <a:extLst>
                  <a:ext uri="{FF2B5EF4-FFF2-40B4-BE49-F238E27FC236}">
                    <a16:creationId xmlns:a16="http://schemas.microsoft.com/office/drawing/2014/main" id="{3DFD8DCE-8E6C-462B-1433-C3303552C394}"/>
                  </a:ext>
                </a:extLst>
              </p:cNvPr>
              <p:cNvSpPr>
                <a:spLocks noGrp="1"/>
              </p:cNvSpPr>
              <p:nvPr>
                <p:ph idx="1"/>
              </p:nvPr>
            </p:nvSpPr>
            <p:spPr>
              <a:xfrm>
                <a:off x="360000" y="1620000"/>
                <a:ext cx="11484000" cy="746682"/>
              </a:xfrm>
            </p:spPr>
            <p:txBody>
              <a:bodyPr/>
              <a:lstStyle/>
              <a:p>
                <a:r>
                  <a:rPr lang="en-AU" sz="2000" dirty="0"/>
                  <a:t>Given the equation, </a:t>
                </a:r>
                <a14:m>
                  <m:oMath xmlns:m="http://schemas.openxmlformats.org/officeDocument/2006/math">
                    <m:r>
                      <m:rPr>
                        <m:sty m:val="p"/>
                      </m:rPr>
                      <a:rPr lang="en-AU" sz="2000" b="0" i="0" smtClean="0">
                        <a:latin typeface="Cambria Math" panose="02040503050406030204" pitchFamily="18" charset="0"/>
                      </a:rPr>
                      <m:t>A</m:t>
                    </m:r>
                    <m:r>
                      <a:rPr lang="en-AU" sz="2000" b="0" i="1" smtClean="0">
                        <a:latin typeface="Cambria Math" panose="02040503050406030204" pitchFamily="18" charset="0"/>
                      </a:rPr>
                      <m:t>=</m:t>
                    </m:r>
                    <m:f>
                      <m:fPr>
                        <m:ctrlPr>
                          <a:rPr lang="en-AU" sz="2000" b="0" i="1" smtClean="0">
                            <a:latin typeface="Cambria Math" panose="02040503050406030204" pitchFamily="18" charset="0"/>
                          </a:rPr>
                        </m:ctrlPr>
                      </m:fPr>
                      <m:num>
                        <m:r>
                          <a:rPr lang="en-AU" sz="2000" b="0" i="1" smtClean="0">
                            <a:latin typeface="Cambria Math" panose="02040503050406030204" pitchFamily="18" charset="0"/>
                          </a:rPr>
                          <m:t>h</m:t>
                        </m:r>
                      </m:num>
                      <m:den>
                        <m:r>
                          <a:rPr lang="en-AU" sz="2000" b="0" i="1" smtClean="0">
                            <a:latin typeface="Cambria Math" panose="02040503050406030204" pitchFamily="18" charset="0"/>
                          </a:rPr>
                          <m:t>2</m:t>
                        </m:r>
                      </m:den>
                    </m:f>
                  </m:oMath>
                </a14:m>
                <a:r>
                  <a:rPr lang="en-AU" sz="2000" dirty="0"/>
                  <a:t> complete the table of values</a:t>
                </a:r>
              </a:p>
            </p:txBody>
          </p:sp>
        </mc:Choice>
        <mc:Fallback xmlns="">
          <p:sp>
            <p:nvSpPr>
              <p:cNvPr id="13" name="Content Placeholder 12">
                <a:extLst>
                  <a:ext uri="{FF2B5EF4-FFF2-40B4-BE49-F238E27FC236}">
                    <a16:creationId xmlns:a16="http://schemas.microsoft.com/office/drawing/2014/main" id="{3DFD8DCE-8E6C-462B-1433-C3303552C394}"/>
                  </a:ext>
                </a:extLst>
              </p:cNvPr>
              <p:cNvSpPr>
                <a:spLocks noGrp="1" noRot="1" noChangeAspect="1" noMove="1" noResize="1" noEditPoints="1" noAdjustHandles="1" noChangeArrowheads="1" noChangeShapeType="1" noTextEdit="1"/>
              </p:cNvSpPr>
              <p:nvPr>
                <p:ph idx="1"/>
              </p:nvPr>
            </p:nvSpPr>
            <p:spPr>
              <a:xfrm>
                <a:off x="360000" y="1620000"/>
                <a:ext cx="11484000" cy="746682"/>
              </a:xfrm>
              <a:blipFill>
                <a:blip r:embed="rId3"/>
                <a:stretch>
                  <a:fillRect l="-13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15" name="Content Placeholder 14" descr="Blank table for students to record the area for given heights.">
                <a:extLst>
                  <a:ext uri="{FF2B5EF4-FFF2-40B4-BE49-F238E27FC236}">
                    <a16:creationId xmlns:a16="http://schemas.microsoft.com/office/drawing/2014/main" id="{B0EC7A5E-F5F5-5DF2-83C5-3CC68CB3686B}"/>
                  </a:ext>
                </a:extLst>
              </p:cNvPr>
              <p:cNvGraphicFramePr>
                <a:graphicFrameLocks noGrp="1"/>
              </p:cNvGraphicFramePr>
              <p:nvPr>
                <p:ph sz="half" idx="4294967295"/>
                <p:extLst>
                  <p:ext uri="{D42A27DB-BD31-4B8C-83A1-F6EECF244321}">
                    <p14:modId xmlns:p14="http://schemas.microsoft.com/office/powerpoint/2010/main" val="72966678"/>
                  </p:ext>
                </p:extLst>
              </p:nvPr>
            </p:nvGraphicFramePr>
            <p:xfrm>
              <a:off x="360000" y="3081081"/>
              <a:ext cx="5616569" cy="1214038"/>
            </p:xfrm>
            <a:graphic>
              <a:graphicData uri="http://schemas.openxmlformats.org/drawingml/2006/table">
                <a:tbl>
                  <a:tblPr firstRow="1" bandRow="1">
                    <a:tableStyleId>{5940675A-B579-460E-94D1-54222C63F5DA}</a:tableStyleId>
                  </a:tblPr>
                  <a:tblGrid>
                    <a:gridCol w="802367">
                      <a:extLst>
                        <a:ext uri="{9D8B030D-6E8A-4147-A177-3AD203B41FA5}">
                          <a16:colId xmlns:a16="http://schemas.microsoft.com/office/drawing/2014/main" val="2848968340"/>
                        </a:ext>
                      </a:extLst>
                    </a:gridCol>
                    <a:gridCol w="802367">
                      <a:extLst>
                        <a:ext uri="{9D8B030D-6E8A-4147-A177-3AD203B41FA5}">
                          <a16:colId xmlns:a16="http://schemas.microsoft.com/office/drawing/2014/main" val="2116691787"/>
                        </a:ext>
                      </a:extLst>
                    </a:gridCol>
                    <a:gridCol w="802367">
                      <a:extLst>
                        <a:ext uri="{9D8B030D-6E8A-4147-A177-3AD203B41FA5}">
                          <a16:colId xmlns:a16="http://schemas.microsoft.com/office/drawing/2014/main" val="2303731141"/>
                        </a:ext>
                      </a:extLst>
                    </a:gridCol>
                    <a:gridCol w="802367">
                      <a:extLst>
                        <a:ext uri="{9D8B030D-6E8A-4147-A177-3AD203B41FA5}">
                          <a16:colId xmlns:a16="http://schemas.microsoft.com/office/drawing/2014/main" val="698905398"/>
                        </a:ext>
                      </a:extLst>
                    </a:gridCol>
                    <a:gridCol w="802367">
                      <a:extLst>
                        <a:ext uri="{9D8B030D-6E8A-4147-A177-3AD203B41FA5}">
                          <a16:colId xmlns:a16="http://schemas.microsoft.com/office/drawing/2014/main" val="3772180160"/>
                        </a:ext>
                      </a:extLst>
                    </a:gridCol>
                    <a:gridCol w="802367">
                      <a:extLst>
                        <a:ext uri="{9D8B030D-6E8A-4147-A177-3AD203B41FA5}">
                          <a16:colId xmlns:a16="http://schemas.microsoft.com/office/drawing/2014/main" val="2658175241"/>
                        </a:ext>
                      </a:extLst>
                    </a:gridCol>
                    <a:gridCol w="802367">
                      <a:extLst>
                        <a:ext uri="{9D8B030D-6E8A-4147-A177-3AD203B41FA5}">
                          <a16:colId xmlns:a16="http://schemas.microsoft.com/office/drawing/2014/main" val="932486054"/>
                        </a:ext>
                      </a:extLst>
                    </a:gridCol>
                  </a:tblGrid>
                  <a:tr h="607019">
                    <a:tc>
                      <a:txBody>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h</m:t>
                                </m:r>
                              </m:oMath>
                            </m:oMathPara>
                          </a14:m>
                          <a:endParaRPr lang="en-AU" dirty="0"/>
                        </a:p>
                      </a:txBody>
                      <a:tcPr/>
                    </a:tc>
                    <a:tc>
                      <a:txBody>
                        <a:bodyPr/>
                        <a:lstStyle/>
                        <a:p>
                          <a:pPr algn="ctr"/>
                          <a:r>
                            <a:rPr lang="en-AU"/>
                            <a:t>1</a:t>
                          </a:r>
                          <a:endParaRPr lang="en-AU" dirty="0"/>
                        </a:p>
                      </a:txBody>
                      <a:tcPr/>
                    </a:tc>
                    <a:tc>
                      <a:txBody>
                        <a:bodyPr/>
                        <a:lstStyle/>
                        <a:p>
                          <a:pPr algn="ctr"/>
                          <a:r>
                            <a:rPr lang="en-AU"/>
                            <a:t>2</a:t>
                          </a:r>
                          <a:endParaRPr lang="en-AU" dirty="0"/>
                        </a:p>
                      </a:txBody>
                      <a:tcPr/>
                    </a:tc>
                    <a:tc>
                      <a:txBody>
                        <a:bodyPr/>
                        <a:lstStyle/>
                        <a:p>
                          <a:pPr algn="ctr"/>
                          <a:r>
                            <a:rPr lang="en-AU"/>
                            <a:t>3</a:t>
                          </a:r>
                          <a:endParaRPr lang="en-AU" dirty="0"/>
                        </a:p>
                      </a:txBody>
                      <a:tcPr/>
                    </a:tc>
                    <a:tc>
                      <a:txBody>
                        <a:bodyPr/>
                        <a:lstStyle/>
                        <a:p>
                          <a:pPr algn="ctr"/>
                          <a:r>
                            <a:rPr lang="en-AU"/>
                            <a:t>4</a:t>
                          </a:r>
                          <a:endParaRPr lang="en-AU" dirty="0"/>
                        </a:p>
                      </a:txBody>
                      <a:tcPr/>
                    </a:tc>
                    <a:tc>
                      <a:txBody>
                        <a:bodyPr/>
                        <a:lstStyle/>
                        <a:p>
                          <a:pPr algn="ctr"/>
                          <a:r>
                            <a:rPr lang="en-AU" dirty="0"/>
                            <a:t>5</a:t>
                          </a:r>
                        </a:p>
                      </a:txBody>
                      <a:tcPr/>
                    </a:tc>
                    <a:tc>
                      <a:txBody>
                        <a:bodyPr/>
                        <a:lstStyle/>
                        <a:p>
                          <a:pPr algn="ctr"/>
                          <a:r>
                            <a:rPr lang="en-AU"/>
                            <a:t>6</a:t>
                          </a:r>
                          <a:endParaRPr lang="en-AU" dirty="0"/>
                        </a:p>
                      </a:txBody>
                      <a:tcPr/>
                    </a:tc>
                    <a:extLst>
                      <a:ext uri="{0D108BD9-81ED-4DB2-BD59-A6C34878D82A}">
                        <a16:rowId xmlns:a16="http://schemas.microsoft.com/office/drawing/2014/main" val="3227509465"/>
                      </a:ext>
                    </a:extLst>
                  </a:tr>
                  <a:tr h="607019">
                    <a:tc>
                      <a:txBody>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𝐴</m:t>
                                </m:r>
                              </m:oMath>
                            </m:oMathPara>
                          </a14:m>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1512698348"/>
                      </a:ext>
                    </a:extLst>
                  </a:tr>
                </a:tbl>
              </a:graphicData>
            </a:graphic>
          </p:graphicFrame>
        </mc:Choice>
        <mc:Fallback xmlns="">
          <p:graphicFrame>
            <p:nvGraphicFramePr>
              <p:cNvPr id="15" name="Content Placeholder 14" descr="Blank table for students to record the area for given heights.">
                <a:extLst>
                  <a:ext uri="{FF2B5EF4-FFF2-40B4-BE49-F238E27FC236}">
                    <a16:creationId xmlns:a16="http://schemas.microsoft.com/office/drawing/2014/main" id="{B0EC7A5E-F5F5-5DF2-83C5-3CC68CB3686B}"/>
                  </a:ext>
                </a:extLst>
              </p:cNvPr>
              <p:cNvGraphicFramePr>
                <a:graphicFrameLocks noGrp="1"/>
              </p:cNvGraphicFramePr>
              <p:nvPr>
                <p:ph sz="half" idx="4294967295"/>
                <p:extLst>
                  <p:ext uri="{D42A27DB-BD31-4B8C-83A1-F6EECF244321}">
                    <p14:modId xmlns:p14="http://schemas.microsoft.com/office/powerpoint/2010/main" val="72966678"/>
                  </p:ext>
                </p:extLst>
              </p:nvPr>
            </p:nvGraphicFramePr>
            <p:xfrm>
              <a:off x="360000" y="3081081"/>
              <a:ext cx="5616569" cy="1214038"/>
            </p:xfrm>
            <a:graphic>
              <a:graphicData uri="http://schemas.openxmlformats.org/drawingml/2006/table">
                <a:tbl>
                  <a:tblPr firstRow="1" bandRow="1">
                    <a:tableStyleId>{5940675A-B579-460E-94D1-54222C63F5DA}</a:tableStyleId>
                  </a:tblPr>
                  <a:tblGrid>
                    <a:gridCol w="802367">
                      <a:extLst>
                        <a:ext uri="{9D8B030D-6E8A-4147-A177-3AD203B41FA5}">
                          <a16:colId xmlns:a16="http://schemas.microsoft.com/office/drawing/2014/main" val="2848968340"/>
                        </a:ext>
                      </a:extLst>
                    </a:gridCol>
                    <a:gridCol w="802367">
                      <a:extLst>
                        <a:ext uri="{9D8B030D-6E8A-4147-A177-3AD203B41FA5}">
                          <a16:colId xmlns:a16="http://schemas.microsoft.com/office/drawing/2014/main" val="2116691787"/>
                        </a:ext>
                      </a:extLst>
                    </a:gridCol>
                    <a:gridCol w="802367">
                      <a:extLst>
                        <a:ext uri="{9D8B030D-6E8A-4147-A177-3AD203B41FA5}">
                          <a16:colId xmlns:a16="http://schemas.microsoft.com/office/drawing/2014/main" val="2303731141"/>
                        </a:ext>
                      </a:extLst>
                    </a:gridCol>
                    <a:gridCol w="802367">
                      <a:extLst>
                        <a:ext uri="{9D8B030D-6E8A-4147-A177-3AD203B41FA5}">
                          <a16:colId xmlns:a16="http://schemas.microsoft.com/office/drawing/2014/main" val="698905398"/>
                        </a:ext>
                      </a:extLst>
                    </a:gridCol>
                    <a:gridCol w="802367">
                      <a:extLst>
                        <a:ext uri="{9D8B030D-6E8A-4147-A177-3AD203B41FA5}">
                          <a16:colId xmlns:a16="http://schemas.microsoft.com/office/drawing/2014/main" val="3772180160"/>
                        </a:ext>
                      </a:extLst>
                    </a:gridCol>
                    <a:gridCol w="802367">
                      <a:extLst>
                        <a:ext uri="{9D8B030D-6E8A-4147-A177-3AD203B41FA5}">
                          <a16:colId xmlns:a16="http://schemas.microsoft.com/office/drawing/2014/main" val="2658175241"/>
                        </a:ext>
                      </a:extLst>
                    </a:gridCol>
                    <a:gridCol w="802367">
                      <a:extLst>
                        <a:ext uri="{9D8B030D-6E8A-4147-A177-3AD203B41FA5}">
                          <a16:colId xmlns:a16="http://schemas.microsoft.com/office/drawing/2014/main" val="932486054"/>
                        </a:ext>
                      </a:extLst>
                    </a:gridCol>
                  </a:tblGrid>
                  <a:tr h="607019">
                    <a:tc>
                      <a:txBody>
                        <a:bodyPr/>
                        <a:lstStyle/>
                        <a:p>
                          <a:endParaRPr lang="en-US"/>
                        </a:p>
                      </a:txBody>
                      <a:tcPr>
                        <a:blipFill>
                          <a:blip r:embed="rId4"/>
                          <a:stretch>
                            <a:fillRect l="-758" t="-5000" r="-600000" b="-102000"/>
                          </a:stretch>
                        </a:blipFill>
                      </a:tcPr>
                    </a:tc>
                    <a:tc>
                      <a:txBody>
                        <a:bodyPr/>
                        <a:lstStyle/>
                        <a:p>
                          <a:pPr algn="ctr"/>
                          <a:r>
                            <a:rPr lang="en-AU"/>
                            <a:t>1</a:t>
                          </a:r>
                          <a:endParaRPr lang="en-AU" dirty="0"/>
                        </a:p>
                      </a:txBody>
                      <a:tcPr/>
                    </a:tc>
                    <a:tc>
                      <a:txBody>
                        <a:bodyPr/>
                        <a:lstStyle/>
                        <a:p>
                          <a:pPr algn="ctr"/>
                          <a:r>
                            <a:rPr lang="en-AU"/>
                            <a:t>2</a:t>
                          </a:r>
                          <a:endParaRPr lang="en-AU" dirty="0"/>
                        </a:p>
                      </a:txBody>
                      <a:tcPr/>
                    </a:tc>
                    <a:tc>
                      <a:txBody>
                        <a:bodyPr/>
                        <a:lstStyle/>
                        <a:p>
                          <a:pPr algn="ctr"/>
                          <a:r>
                            <a:rPr lang="en-AU"/>
                            <a:t>3</a:t>
                          </a:r>
                          <a:endParaRPr lang="en-AU" dirty="0"/>
                        </a:p>
                      </a:txBody>
                      <a:tcPr/>
                    </a:tc>
                    <a:tc>
                      <a:txBody>
                        <a:bodyPr/>
                        <a:lstStyle/>
                        <a:p>
                          <a:pPr algn="ctr"/>
                          <a:r>
                            <a:rPr lang="en-AU"/>
                            <a:t>4</a:t>
                          </a:r>
                          <a:endParaRPr lang="en-AU" dirty="0"/>
                        </a:p>
                      </a:txBody>
                      <a:tcPr/>
                    </a:tc>
                    <a:tc>
                      <a:txBody>
                        <a:bodyPr/>
                        <a:lstStyle/>
                        <a:p>
                          <a:pPr algn="ctr"/>
                          <a:r>
                            <a:rPr lang="en-AU" dirty="0"/>
                            <a:t>5</a:t>
                          </a:r>
                        </a:p>
                      </a:txBody>
                      <a:tcPr/>
                    </a:tc>
                    <a:tc>
                      <a:txBody>
                        <a:bodyPr/>
                        <a:lstStyle/>
                        <a:p>
                          <a:pPr algn="ctr"/>
                          <a:r>
                            <a:rPr lang="en-AU"/>
                            <a:t>6</a:t>
                          </a:r>
                          <a:endParaRPr lang="en-AU" dirty="0"/>
                        </a:p>
                      </a:txBody>
                      <a:tcPr/>
                    </a:tc>
                    <a:extLst>
                      <a:ext uri="{0D108BD9-81ED-4DB2-BD59-A6C34878D82A}">
                        <a16:rowId xmlns:a16="http://schemas.microsoft.com/office/drawing/2014/main" val="3227509465"/>
                      </a:ext>
                    </a:extLst>
                  </a:tr>
                  <a:tr h="607019">
                    <a:tc>
                      <a:txBody>
                        <a:bodyPr/>
                        <a:lstStyle/>
                        <a:p>
                          <a:endParaRPr lang="en-US"/>
                        </a:p>
                      </a:txBody>
                      <a:tcPr>
                        <a:blipFill>
                          <a:blip r:embed="rId4"/>
                          <a:stretch>
                            <a:fillRect l="-758" t="-105000" r="-600000" b="-2000"/>
                          </a:stretch>
                        </a:blipFill>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1512698348"/>
                      </a:ext>
                    </a:extLst>
                  </a:tr>
                </a:tbl>
              </a:graphicData>
            </a:graphic>
          </p:graphicFrame>
        </mc:Fallback>
      </mc:AlternateContent>
      <p:sp>
        <p:nvSpPr>
          <p:cNvPr id="4" name="Slide Number Placeholder 3">
            <a:extLst>
              <a:ext uri="{FF2B5EF4-FFF2-40B4-BE49-F238E27FC236}">
                <a16:creationId xmlns:a16="http://schemas.microsoft.com/office/drawing/2014/main" id="{1A33C77C-0B06-0BF8-A2D8-D0DD5F20E9A8}"/>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6</a:t>
            </a:fld>
            <a:endParaRPr lang="en-AU" dirty="0"/>
          </a:p>
        </p:txBody>
      </p:sp>
    </p:spTree>
    <p:extLst>
      <p:ext uri="{BB962C8B-B14F-4D97-AF65-F5344CB8AC3E}">
        <p14:creationId xmlns:p14="http://schemas.microsoft.com/office/powerpoint/2010/main" val="4260312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8A4AE3-745D-8AFE-40E2-68FF61DA3A58}"/>
              </a:ext>
            </a:extLst>
          </p:cNvPr>
          <p:cNvSpPr>
            <a:spLocks noGrp="1"/>
          </p:cNvSpPr>
          <p:nvPr>
            <p:ph type="title"/>
          </p:nvPr>
        </p:nvSpPr>
        <p:spPr/>
        <p:txBody>
          <a:bodyPr/>
          <a:lstStyle/>
          <a:p>
            <a:r>
              <a:rPr lang="en-AU" dirty="0"/>
              <a:t>Your turn (2 of 2)</a:t>
            </a:r>
          </a:p>
        </p:txBody>
      </p:sp>
      <p:sp>
        <p:nvSpPr>
          <p:cNvPr id="6" name="Text Placeholder 5">
            <a:extLst>
              <a:ext uri="{FF2B5EF4-FFF2-40B4-BE49-F238E27FC236}">
                <a16:creationId xmlns:a16="http://schemas.microsoft.com/office/drawing/2014/main" id="{51D82602-DE53-90BA-1E4E-75EAB772190F}"/>
              </a:ext>
            </a:extLst>
          </p:cNvPr>
          <p:cNvSpPr>
            <a:spLocks noGrp="1"/>
          </p:cNvSpPr>
          <p:nvPr>
            <p:ph type="body" sz="quarter" idx="18"/>
          </p:nvPr>
        </p:nvSpPr>
        <p:spPr/>
        <p:txBody>
          <a:bodyPr/>
          <a:lstStyle/>
          <a:p>
            <a:r>
              <a:rPr lang="en-AU" dirty="0"/>
              <a:t>Summarise (3)</a:t>
            </a:r>
          </a:p>
        </p:txBody>
      </p:sp>
      <mc:AlternateContent xmlns:mc="http://schemas.openxmlformats.org/markup-compatibility/2006" xmlns:a14="http://schemas.microsoft.com/office/drawing/2010/main">
        <mc:Choice Requires="a14">
          <p:sp>
            <p:nvSpPr>
              <p:cNvPr id="13" name="Content Placeholder 12">
                <a:extLst>
                  <a:ext uri="{FF2B5EF4-FFF2-40B4-BE49-F238E27FC236}">
                    <a16:creationId xmlns:a16="http://schemas.microsoft.com/office/drawing/2014/main" id="{3DFD8DCE-8E6C-462B-1433-C3303552C394}"/>
                  </a:ext>
                </a:extLst>
              </p:cNvPr>
              <p:cNvSpPr>
                <a:spLocks noGrp="1"/>
              </p:cNvSpPr>
              <p:nvPr>
                <p:ph idx="1"/>
              </p:nvPr>
            </p:nvSpPr>
            <p:spPr>
              <a:xfrm>
                <a:off x="360000" y="1620001"/>
                <a:ext cx="11484000" cy="872188"/>
              </a:xfrm>
            </p:spPr>
            <p:txBody>
              <a:bodyPr/>
              <a:lstStyle/>
              <a:p>
                <a:r>
                  <a:rPr lang="en-AU" sz="2000" dirty="0"/>
                  <a:t>Given the equation </a:t>
                </a:r>
                <a14:m>
                  <m:oMath xmlns:m="http://schemas.openxmlformats.org/officeDocument/2006/math">
                    <m:r>
                      <m:rPr>
                        <m:sty m:val="p"/>
                      </m:rPr>
                      <a:rPr lang="en-AU" sz="2000">
                        <a:latin typeface="Cambria Math" panose="02040503050406030204" pitchFamily="18" charset="0"/>
                      </a:rPr>
                      <m:t>A</m:t>
                    </m:r>
                    <m:r>
                      <a:rPr lang="en-AU" sz="2000" i="1">
                        <a:latin typeface="Cambria Math" panose="02040503050406030204" pitchFamily="18" charset="0"/>
                      </a:rPr>
                      <m:t>=</m:t>
                    </m:r>
                    <m:f>
                      <m:fPr>
                        <m:ctrlPr>
                          <a:rPr lang="en-AU" sz="2000" i="1">
                            <a:latin typeface="Cambria Math" panose="02040503050406030204" pitchFamily="18" charset="0"/>
                          </a:rPr>
                        </m:ctrlPr>
                      </m:fPr>
                      <m:num>
                        <m:r>
                          <a:rPr lang="en-AU" sz="2000" i="1">
                            <a:latin typeface="Cambria Math" panose="02040503050406030204" pitchFamily="18" charset="0"/>
                          </a:rPr>
                          <m:t>h</m:t>
                        </m:r>
                      </m:num>
                      <m:den>
                        <m:r>
                          <a:rPr lang="en-AU" sz="2000" i="1">
                            <a:latin typeface="Cambria Math" panose="02040503050406030204" pitchFamily="18" charset="0"/>
                          </a:rPr>
                          <m:t>2</m:t>
                        </m:r>
                      </m:den>
                    </m:f>
                  </m:oMath>
                </a14:m>
                <a:r>
                  <a:rPr lang="en-AU" sz="2000" dirty="0"/>
                  <a:t> complete the table of values.</a:t>
                </a:r>
              </a:p>
              <a:p>
                <a:endParaRPr lang="en-AU" dirty="0"/>
              </a:p>
            </p:txBody>
          </p:sp>
        </mc:Choice>
        <mc:Fallback xmlns="">
          <p:sp>
            <p:nvSpPr>
              <p:cNvPr id="13" name="Content Placeholder 12">
                <a:extLst>
                  <a:ext uri="{FF2B5EF4-FFF2-40B4-BE49-F238E27FC236}">
                    <a16:creationId xmlns:a16="http://schemas.microsoft.com/office/drawing/2014/main" id="{3DFD8DCE-8E6C-462B-1433-C3303552C394}"/>
                  </a:ext>
                </a:extLst>
              </p:cNvPr>
              <p:cNvSpPr>
                <a:spLocks noGrp="1" noRot="1" noChangeAspect="1" noMove="1" noResize="1" noEditPoints="1" noAdjustHandles="1" noChangeArrowheads="1" noChangeShapeType="1" noTextEdit="1"/>
              </p:cNvSpPr>
              <p:nvPr>
                <p:ph idx="1"/>
              </p:nvPr>
            </p:nvSpPr>
            <p:spPr>
              <a:xfrm>
                <a:off x="360000" y="1620001"/>
                <a:ext cx="11484000" cy="872188"/>
              </a:xfrm>
              <a:blipFill>
                <a:blip r:embed="rId3"/>
                <a:stretch>
                  <a:fillRect l="-13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15" name="Content Placeholder 14" descr="Table showing the area for different heights.">
                <a:extLst>
                  <a:ext uri="{FF2B5EF4-FFF2-40B4-BE49-F238E27FC236}">
                    <a16:creationId xmlns:a16="http://schemas.microsoft.com/office/drawing/2014/main" id="{B0EC7A5E-F5F5-5DF2-83C5-3CC68CB3686B}"/>
                  </a:ext>
                </a:extLst>
              </p:cNvPr>
              <p:cNvGraphicFramePr>
                <a:graphicFrameLocks noGrp="1"/>
              </p:cNvGraphicFramePr>
              <p:nvPr>
                <p:ph sz="half" idx="4294967295"/>
                <p:extLst>
                  <p:ext uri="{D42A27DB-BD31-4B8C-83A1-F6EECF244321}">
                    <p14:modId xmlns:p14="http://schemas.microsoft.com/office/powerpoint/2010/main" val="3825293166"/>
                  </p:ext>
                </p:extLst>
              </p:nvPr>
            </p:nvGraphicFramePr>
            <p:xfrm>
              <a:off x="360000" y="3057525"/>
              <a:ext cx="5616569" cy="1217572"/>
            </p:xfrm>
            <a:graphic>
              <a:graphicData uri="http://schemas.openxmlformats.org/drawingml/2006/table">
                <a:tbl>
                  <a:tblPr firstRow="1" bandRow="1">
                    <a:tableStyleId>{5940675A-B579-460E-94D1-54222C63F5DA}</a:tableStyleId>
                  </a:tblPr>
                  <a:tblGrid>
                    <a:gridCol w="802367">
                      <a:extLst>
                        <a:ext uri="{9D8B030D-6E8A-4147-A177-3AD203B41FA5}">
                          <a16:colId xmlns:a16="http://schemas.microsoft.com/office/drawing/2014/main" val="2848968340"/>
                        </a:ext>
                      </a:extLst>
                    </a:gridCol>
                    <a:gridCol w="802367">
                      <a:extLst>
                        <a:ext uri="{9D8B030D-6E8A-4147-A177-3AD203B41FA5}">
                          <a16:colId xmlns:a16="http://schemas.microsoft.com/office/drawing/2014/main" val="2116691787"/>
                        </a:ext>
                      </a:extLst>
                    </a:gridCol>
                    <a:gridCol w="802367">
                      <a:extLst>
                        <a:ext uri="{9D8B030D-6E8A-4147-A177-3AD203B41FA5}">
                          <a16:colId xmlns:a16="http://schemas.microsoft.com/office/drawing/2014/main" val="2303731141"/>
                        </a:ext>
                      </a:extLst>
                    </a:gridCol>
                    <a:gridCol w="802367">
                      <a:extLst>
                        <a:ext uri="{9D8B030D-6E8A-4147-A177-3AD203B41FA5}">
                          <a16:colId xmlns:a16="http://schemas.microsoft.com/office/drawing/2014/main" val="698905398"/>
                        </a:ext>
                      </a:extLst>
                    </a:gridCol>
                    <a:gridCol w="802367">
                      <a:extLst>
                        <a:ext uri="{9D8B030D-6E8A-4147-A177-3AD203B41FA5}">
                          <a16:colId xmlns:a16="http://schemas.microsoft.com/office/drawing/2014/main" val="3772180160"/>
                        </a:ext>
                      </a:extLst>
                    </a:gridCol>
                    <a:gridCol w="802367">
                      <a:extLst>
                        <a:ext uri="{9D8B030D-6E8A-4147-A177-3AD203B41FA5}">
                          <a16:colId xmlns:a16="http://schemas.microsoft.com/office/drawing/2014/main" val="2658175241"/>
                        </a:ext>
                      </a:extLst>
                    </a:gridCol>
                    <a:gridCol w="802367">
                      <a:extLst>
                        <a:ext uri="{9D8B030D-6E8A-4147-A177-3AD203B41FA5}">
                          <a16:colId xmlns:a16="http://schemas.microsoft.com/office/drawing/2014/main" val="932486054"/>
                        </a:ext>
                      </a:extLst>
                    </a:gridCol>
                  </a:tblGrid>
                  <a:tr h="607019">
                    <a:tc>
                      <a:txBody>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h</m:t>
                                </m:r>
                              </m:oMath>
                            </m:oMathPara>
                          </a14:m>
                          <a:endParaRPr lang="en-AU" dirty="0"/>
                        </a:p>
                      </a:txBody>
                      <a:tcPr/>
                    </a:tc>
                    <a:tc>
                      <a:txBody>
                        <a:bodyPr/>
                        <a:lstStyle/>
                        <a:p>
                          <a:pPr algn="ctr"/>
                          <a:r>
                            <a:rPr lang="en-AU"/>
                            <a:t>1</a:t>
                          </a:r>
                          <a:endParaRPr lang="en-AU" dirty="0"/>
                        </a:p>
                      </a:txBody>
                      <a:tcPr/>
                    </a:tc>
                    <a:tc>
                      <a:txBody>
                        <a:bodyPr/>
                        <a:lstStyle/>
                        <a:p>
                          <a:pPr algn="ctr"/>
                          <a:r>
                            <a:rPr lang="en-AU"/>
                            <a:t>2</a:t>
                          </a:r>
                          <a:endParaRPr lang="en-AU" dirty="0"/>
                        </a:p>
                      </a:txBody>
                      <a:tcPr/>
                    </a:tc>
                    <a:tc>
                      <a:txBody>
                        <a:bodyPr/>
                        <a:lstStyle/>
                        <a:p>
                          <a:pPr algn="ctr"/>
                          <a:r>
                            <a:rPr lang="en-AU"/>
                            <a:t>3</a:t>
                          </a:r>
                          <a:endParaRPr lang="en-AU" dirty="0"/>
                        </a:p>
                      </a:txBody>
                      <a:tcPr/>
                    </a:tc>
                    <a:tc>
                      <a:txBody>
                        <a:bodyPr/>
                        <a:lstStyle/>
                        <a:p>
                          <a:pPr algn="ctr"/>
                          <a:r>
                            <a:rPr lang="en-AU"/>
                            <a:t>4</a:t>
                          </a:r>
                          <a:endParaRPr lang="en-AU" dirty="0"/>
                        </a:p>
                      </a:txBody>
                      <a:tcPr/>
                    </a:tc>
                    <a:tc>
                      <a:txBody>
                        <a:bodyPr/>
                        <a:lstStyle/>
                        <a:p>
                          <a:pPr algn="ctr"/>
                          <a:r>
                            <a:rPr lang="en-AU"/>
                            <a:t>5</a:t>
                          </a:r>
                          <a:endParaRPr lang="en-AU" dirty="0"/>
                        </a:p>
                      </a:txBody>
                      <a:tcPr/>
                    </a:tc>
                    <a:tc>
                      <a:txBody>
                        <a:bodyPr/>
                        <a:lstStyle/>
                        <a:p>
                          <a:pPr algn="ctr"/>
                          <a:r>
                            <a:rPr lang="en-AU"/>
                            <a:t>6</a:t>
                          </a:r>
                          <a:endParaRPr lang="en-AU" dirty="0"/>
                        </a:p>
                      </a:txBody>
                      <a:tcPr/>
                    </a:tc>
                    <a:extLst>
                      <a:ext uri="{0D108BD9-81ED-4DB2-BD59-A6C34878D82A}">
                        <a16:rowId xmlns:a16="http://schemas.microsoft.com/office/drawing/2014/main" val="3227509465"/>
                      </a:ext>
                    </a:extLst>
                  </a:tr>
                  <a:tr h="607019">
                    <a:tc>
                      <a:txBody>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𝐴</m:t>
                                </m:r>
                              </m:oMath>
                            </m:oMathPara>
                          </a14:m>
                          <a:endParaRPr lang="en-AU" dirty="0"/>
                        </a:p>
                      </a:txBody>
                      <a:tcPr/>
                    </a:tc>
                    <a:tc>
                      <a:txBody>
                        <a:bodyPr/>
                        <a:lstStyle/>
                        <a:p>
                          <a:pPr/>
                          <a14:m>
                            <m:oMathPara xmlns:m="http://schemas.openxmlformats.org/officeDocument/2006/math">
                              <m:oMathParaPr>
                                <m:jc m:val="centerGroup"/>
                              </m:oMathParaPr>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1</m:t>
                                    </m:r>
                                  </m:num>
                                  <m:den>
                                    <m:r>
                                      <a:rPr lang="en-AU" b="0" i="1" smtClean="0">
                                        <a:latin typeface="Cambria Math" panose="02040503050406030204" pitchFamily="18" charset="0"/>
                                      </a:rPr>
                                      <m:t>2</m:t>
                                    </m:r>
                                  </m:den>
                                </m:f>
                              </m:oMath>
                            </m:oMathPara>
                          </a14:m>
                          <a:endParaRPr lang="en-AU" dirty="0"/>
                        </a:p>
                      </a:txBody>
                      <a:tcPr/>
                    </a:tc>
                    <a:tc>
                      <a:txBody>
                        <a:bodyPr/>
                        <a:lstStyle/>
                        <a:p>
                          <a:pPr/>
                          <a14:m>
                            <m:oMathPara xmlns:m="http://schemas.openxmlformats.org/officeDocument/2006/math">
                              <m:oMathParaPr>
                                <m:jc m:val="centerGroup"/>
                              </m:oMathParaPr>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2</m:t>
                                    </m:r>
                                  </m:num>
                                  <m:den>
                                    <m:r>
                                      <a:rPr lang="en-AU" b="0" i="1" smtClean="0">
                                        <a:latin typeface="Cambria Math" panose="02040503050406030204" pitchFamily="18" charset="0"/>
                                      </a:rPr>
                                      <m:t>2</m:t>
                                    </m:r>
                                  </m:den>
                                </m:f>
                                <m:r>
                                  <a:rPr lang="en-AU" b="0" i="1" smtClean="0">
                                    <a:latin typeface="Cambria Math" panose="02040503050406030204" pitchFamily="18" charset="0"/>
                                  </a:rPr>
                                  <m:t>=1</m:t>
                                </m:r>
                              </m:oMath>
                            </m:oMathPara>
                          </a14:m>
                          <a:endParaRPr lang="en-AU" dirty="0"/>
                        </a:p>
                      </a:txBody>
                      <a:tcPr/>
                    </a:tc>
                    <a:tc>
                      <a:txBody>
                        <a:bodyPr/>
                        <a:lstStyle/>
                        <a:p>
                          <a:pPr/>
                          <a14:m>
                            <m:oMathPara xmlns:m="http://schemas.openxmlformats.org/officeDocument/2006/math">
                              <m:oMathParaPr>
                                <m:jc m:val="centerGroup"/>
                              </m:oMathParaPr>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3</m:t>
                                    </m:r>
                                  </m:num>
                                  <m:den>
                                    <m:r>
                                      <a:rPr lang="en-AU" b="0" i="1" smtClean="0">
                                        <a:latin typeface="Cambria Math" panose="02040503050406030204" pitchFamily="18" charset="0"/>
                                      </a:rPr>
                                      <m:t>2</m:t>
                                    </m:r>
                                  </m:den>
                                </m:f>
                              </m:oMath>
                            </m:oMathPara>
                          </a14:m>
                          <a:endParaRPr lang="en-AU" dirty="0"/>
                        </a:p>
                      </a:txBody>
                      <a:tcPr/>
                    </a:tc>
                    <a:tc>
                      <a:txBody>
                        <a:bodyPr/>
                        <a:lstStyle/>
                        <a:p>
                          <a:pPr/>
                          <a14:m>
                            <m:oMathPara xmlns:m="http://schemas.openxmlformats.org/officeDocument/2006/math">
                              <m:oMathParaPr>
                                <m:jc m:val="centerGroup"/>
                              </m:oMathParaPr>
                              <m:oMath xmlns:m="http://schemas.openxmlformats.org/officeDocument/2006/math">
                                <m:f>
                                  <m:fPr>
                                    <m:ctrlPr>
                                      <a:rPr lang="en-AU" i="1" smtClean="0">
                                        <a:latin typeface="Cambria Math" panose="02040503050406030204" pitchFamily="18" charset="0"/>
                                      </a:rPr>
                                    </m:ctrlPr>
                                  </m:fPr>
                                  <m:num>
                                    <m:r>
                                      <a:rPr lang="en-AU" b="0" i="1" smtClean="0">
                                        <a:latin typeface="Cambria Math" panose="02040503050406030204" pitchFamily="18" charset="0"/>
                                      </a:rPr>
                                      <m:t>4</m:t>
                                    </m:r>
                                  </m:num>
                                  <m:den>
                                    <m:r>
                                      <a:rPr lang="en-AU" b="0" i="1" smtClean="0">
                                        <a:latin typeface="Cambria Math" panose="02040503050406030204" pitchFamily="18" charset="0"/>
                                      </a:rPr>
                                      <m:t>2</m:t>
                                    </m:r>
                                  </m:den>
                                </m:f>
                                <m:r>
                                  <a:rPr lang="en-AU" b="0" i="1" smtClean="0">
                                    <a:latin typeface="Cambria Math" panose="02040503050406030204" pitchFamily="18" charset="0"/>
                                  </a:rPr>
                                  <m:t>=2</m:t>
                                </m:r>
                              </m:oMath>
                            </m:oMathPara>
                          </a14:m>
                          <a:endParaRPr lang="en-AU" dirty="0"/>
                        </a:p>
                      </a:txBody>
                      <a:tcPr/>
                    </a:tc>
                    <a:tc>
                      <a:txBody>
                        <a:bodyPr/>
                        <a:lstStyle/>
                        <a:p>
                          <a:pPr/>
                          <a14:m>
                            <m:oMathPara xmlns:m="http://schemas.openxmlformats.org/officeDocument/2006/math">
                              <m:oMathParaPr>
                                <m:jc m:val="centerGroup"/>
                              </m:oMathParaPr>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5</m:t>
                                    </m:r>
                                  </m:num>
                                  <m:den>
                                    <m:r>
                                      <a:rPr lang="en-AU" b="0" i="1" smtClean="0">
                                        <a:latin typeface="Cambria Math" panose="02040503050406030204" pitchFamily="18" charset="0"/>
                                      </a:rPr>
                                      <m:t>2</m:t>
                                    </m:r>
                                  </m:den>
                                </m:f>
                              </m:oMath>
                            </m:oMathPara>
                          </a14:m>
                          <a:endParaRPr lang="en-AU" dirty="0"/>
                        </a:p>
                      </a:txBody>
                      <a:tcPr/>
                    </a:tc>
                    <a:tc>
                      <a:txBody>
                        <a:bodyPr/>
                        <a:lstStyle/>
                        <a:p>
                          <a:pPr/>
                          <a14:m>
                            <m:oMathPara xmlns:m="http://schemas.openxmlformats.org/officeDocument/2006/math">
                              <m:oMathParaPr>
                                <m:jc m:val="centerGroup"/>
                              </m:oMathParaPr>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6</m:t>
                                    </m:r>
                                  </m:num>
                                  <m:den>
                                    <m:r>
                                      <a:rPr lang="en-AU" b="0" i="1" smtClean="0">
                                        <a:latin typeface="Cambria Math" panose="02040503050406030204" pitchFamily="18" charset="0"/>
                                      </a:rPr>
                                      <m:t>2</m:t>
                                    </m:r>
                                  </m:den>
                                </m:f>
                                <m:r>
                                  <a:rPr lang="en-AU" b="0" i="1" smtClean="0">
                                    <a:latin typeface="Cambria Math" panose="02040503050406030204" pitchFamily="18" charset="0"/>
                                  </a:rPr>
                                  <m:t>=3</m:t>
                                </m:r>
                              </m:oMath>
                            </m:oMathPara>
                          </a14:m>
                          <a:endParaRPr lang="en-AU" dirty="0"/>
                        </a:p>
                      </a:txBody>
                      <a:tcPr/>
                    </a:tc>
                    <a:extLst>
                      <a:ext uri="{0D108BD9-81ED-4DB2-BD59-A6C34878D82A}">
                        <a16:rowId xmlns:a16="http://schemas.microsoft.com/office/drawing/2014/main" val="1512698348"/>
                      </a:ext>
                    </a:extLst>
                  </a:tr>
                </a:tbl>
              </a:graphicData>
            </a:graphic>
          </p:graphicFrame>
        </mc:Choice>
        <mc:Fallback xmlns="">
          <p:graphicFrame>
            <p:nvGraphicFramePr>
              <p:cNvPr id="15" name="Content Placeholder 14" descr="Table showing the area for different heights.">
                <a:extLst>
                  <a:ext uri="{FF2B5EF4-FFF2-40B4-BE49-F238E27FC236}">
                    <a16:creationId xmlns:a16="http://schemas.microsoft.com/office/drawing/2014/main" id="{B0EC7A5E-F5F5-5DF2-83C5-3CC68CB3686B}"/>
                  </a:ext>
                </a:extLst>
              </p:cNvPr>
              <p:cNvGraphicFramePr>
                <a:graphicFrameLocks noGrp="1"/>
              </p:cNvGraphicFramePr>
              <p:nvPr>
                <p:ph sz="half" idx="4294967295"/>
                <p:extLst>
                  <p:ext uri="{D42A27DB-BD31-4B8C-83A1-F6EECF244321}">
                    <p14:modId xmlns:p14="http://schemas.microsoft.com/office/powerpoint/2010/main" val="3825293166"/>
                  </p:ext>
                </p:extLst>
              </p:nvPr>
            </p:nvGraphicFramePr>
            <p:xfrm>
              <a:off x="360000" y="3057525"/>
              <a:ext cx="5616569" cy="1217572"/>
            </p:xfrm>
            <a:graphic>
              <a:graphicData uri="http://schemas.openxmlformats.org/drawingml/2006/table">
                <a:tbl>
                  <a:tblPr firstRow="1" bandRow="1">
                    <a:tableStyleId>{5940675A-B579-460E-94D1-54222C63F5DA}</a:tableStyleId>
                  </a:tblPr>
                  <a:tblGrid>
                    <a:gridCol w="802367">
                      <a:extLst>
                        <a:ext uri="{9D8B030D-6E8A-4147-A177-3AD203B41FA5}">
                          <a16:colId xmlns:a16="http://schemas.microsoft.com/office/drawing/2014/main" val="2848968340"/>
                        </a:ext>
                      </a:extLst>
                    </a:gridCol>
                    <a:gridCol w="802367">
                      <a:extLst>
                        <a:ext uri="{9D8B030D-6E8A-4147-A177-3AD203B41FA5}">
                          <a16:colId xmlns:a16="http://schemas.microsoft.com/office/drawing/2014/main" val="2116691787"/>
                        </a:ext>
                      </a:extLst>
                    </a:gridCol>
                    <a:gridCol w="802367">
                      <a:extLst>
                        <a:ext uri="{9D8B030D-6E8A-4147-A177-3AD203B41FA5}">
                          <a16:colId xmlns:a16="http://schemas.microsoft.com/office/drawing/2014/main" val="2303731141"/>
                        </a:ext>
                      </a:extLst>
                    </a:gridCol>
                    <a:gridCol w="802367">
                      <a:extLst>
                        <a:ext uri="{9D8B030D-6E8A-4147-A177-3AD203B41FA5}">
                          <a16:colId xmlns:a16="http://schemas.microsoft.com/office/drawing/2014/main" val="698905398"/>
                        </a:ext>
                      </a:extLst>
                    </a:gridCol>
                    <a:gridCol w="802367">
                      <a:extLst>
                        <a:ext uri="{9D8B030D-6E8A-4147-A177-3AD203B41FA5}">
                          <a16:colId xmlns:a16="http://schemas.microsoft.com/office/drawing/2014/main" val="3772180160"/>
                        </a:ext>
                      </a:extLst>
                    </a:gridCol>
                    <a:gridCol w="802367">
                      <a:extLst>
                        <a:ext uri="{9D8B030D-6E8A-4147-A177-3AD203B41FA5}">
                          <a16:colId xmlns:a16="http://schemas.microsoft.com/office/drawing/2014/main" val="2658175241"/>
                        </a:ext>
                      </a:extLst>
                    </a:gridCol>
                    <a:gridCol w="802367">
                      <a:extLst>
                        <a:ext uri="{9D8B030D-6E8A-4147-A177-3AD203B41FA5}">
                          <a16:colId xmlns:a16="http://schemas.microsoft.com/office/drawing/2014/main" val="932486054"/>
                        </a:ext>
                      </a:extLst>
                    </a:gridCol>
                  </a:tblGrid>
                  <a:tr h="607019">
                    <a:tc>
                      <a:txBody>
                        <a:bodyPr/>
                        <a:lstStyle/>
                        <a:p>
                          <a:endParaRPr lang="en-US"/>
                        </a:p>
                      </a:txBody>
                      <a:tcPr>
                        <a:blipFill>
                          <a:blip r:embed="rId4"/>
                          <a:stretch>
                            <a:fillRect l="-758" t="-5000" r="-600000" b="-103000"/>
                          </a:stretch>
                        </a:blipFill>
                      </a:tcPr>
                    </a:tc>
                    <a:tc>
                      <a:txBody>
                        <a:bodyPr/>
                        <a:lstStyle/>
                        <a:p>
                          <a:pPr algn="ctr"/>
                          <a:r>
                            <a:rPr lang="en-AU"/>
                            <a:t>1</a:t>
                          </a:r>
                          <a:endParaRPr lang="en-AU" dirty="0"/>
                        </a:p>
                      </a:txBody>
                      <a:tcPr/>
                    </a:tc>
                    <a:tc>
                      <a:txBody>
                        <a:bodyPr/>
                        <a:lstStyle/>
                        <a:p>
                          <a:pPr algn="ctr"/>
                          <a:r>
                            <a:rPr lang="en-AU"/>
                            <a:t>2</a:t>
                          </a:r>
                          <a:endParaRPr lang="en-AU" dirty="0"/>
                        </a:p>
                      </a:txBody>
                      <a:tcPr/>
                    </a:tc>
                    <a:tc>
                      <a:txBody>
                        <a:bodyPr/>
                        <a:lstStyle/>
                        <a:p>
                          <a:pPr algn="ctr"/>
                          <a:r>
                            <a:rPr lang="en-AU"/>
                            <a:t>3</a:t>
                          </a:r>
                          <a:endParaRPr lang="en-AU" dirty="0"/>
                        </a:p>
                      </a:txBody>
                      <a:tcPr/>
                    </a:tc>
                    <a:tc>
                      <a:txBody>
                        <a:bodyPr/>
                        <a:lstStyle/>
                        <a:p>
                          <a:pPr algn="ctr"/>
                          <a:r>
                            <a:rPr lang="en-AU"/>
                            <a:t>4</a:t>
                          </a:r>
                          <a:endParaRPr lang="en-AU" dirty="0"/>
                        </a:p>
                      </a:txBody>
                      <a:tcPr/>
                    </a:tc>
                    <a:tc>
                      <a:txBody>
                        <a:bodyPr/>
                        <a:lstStyle/>
                        <a:p>
                          <a:pPr algn="ctr"/>
                          <a:r>
                            <a:rPr lang="en-AU"/>
                            <a:t>5</a:t>
                          </a:r>
                          <a:endParaRPr lang="en-AU" dirty="0"/>
                        </a:p>
                      </a:txBody>
                      <a:tcPr/>
                    </a:tc>
                    <a:tc>
                      <a:txBody>
                        <a:bodyPr/>
                        <a:lstStyle/>
                        <a:p>
                          <a:pPr algn="ctr"/>
                          <a:r>
                            <a:rPr lang="en-AU"/>
                            <a:t>6</a:t>
                          </a:r>
                          <a:endParaRPr lang="en-AU" dirty="0"/>
                        </a:p>
                      </a:txBody>
                      <a:tcPr/>
                    </a:tc>
                    <a:extLst>
                      <a:ext uri="{0D108BD9-81ED-4DB2-BD59-A6C34878D82A}">
                        <a16:rowId xmlns:a16="http://schemas.microsoft.com/office/drawing/2014/main" val="3227509465"/>
                      </a:ext>
                    </a:extLst>
                  </a:tr>
                  <a:tr h="610553">
                    <a:tc>
                      <a:txBody>
                        <a:bodyPr/>
                        <a:lstStyle/>
                        <a:p>
                          <a:endParaRPr lang="en-US"/>
                        </a:p>
                      </a:txBody>
                      <a:tcPr>
                        <a:blipFill>
                          <a:blip r:embed="rId4"/>
                          <a:stretch>
                            <a:fillRect l="-758" t="-103960" r="-600000" b="-1980"/>
                          </a:stretch>
                        </a:blipFill>
                      </a:tcPr>
                    </a:tc>
                    <a:tc>
                      <a:txBody>
                        <a:bodyPr/>
                        <a:lstStyle/>
                        <a:p>
                          <a:endParaRPr lang="en-US"/>
                        </a:p>
                      </a:txBody>
                      <a:tcPr>
                        <a:blipFill>
                          <a:blip r:embed="rId4"/>
                          <a:stretch>
                            <a:fillRect l="-101527" t="-103960" r="-504580" b="-1980"/>
                          </a:stretch>
                        </a:blipFill>
                      </a:tcPr>
                    </a:tc>
                    <a:tc>
                      <a:txBody>
                        <a:bodyPr/>
                        <a:lstStyle/>
                        <a:p>
                          <a:endParaRPr lang="en-US"/>
                        </a:p>
                      </a:txBody>
                      <a:tcPr>
                        <a:blipFill>
                          <a:blip r:embed="rId4"/>
                          <a:stretch>
                            <a:fillRect l="-200000" t="-103960" r="-400758" b="-1980"/>
                          </a:stretch>
                        </a:blipFill>
                      </a:tcPr>
                    </a:tc>
                    <a:tc>
                      <a:txBody>
                        <a:bodyPr/>
                        <a:lstStyle/>
                        <a:p>
                          <a:endParaRPr lang="en-US"/>
                        </a:p>
                      </a:txBody>
                      <a:tcPr>
                        <a:blipFill>
                          <a:blip r:embed="rId4"/>
                          <a:stretch>
                            <a:fillRect l="-300000" t="-103960" r="-300758" b="-1980"/>
                          </a:stretch>
                        </a:blipFill>
                      </a:tcPr>
                    </a:tc>
                    <a:tc>
                      <a:txBody>
                        <a:bodyPr/>
                        <a:lstStyle/>
                        <a:p>
                          <a:endParaRPr lang="en-US"/>
                        </a:p>
                      </a:txBody>
                      <a:tcPr>
                        <a:blipFill>
                          <a:blip r:embed="rId4"/>
                          <a:stretch>
                            <a:fillRect l="-400000" t="-103960" r="-200758" b="-1980"/>
                          </a:stretch>
                        </a:blipFill>
                      </a:tcPr>
                    </a:tc>
                    <a:tc>
                      <a:txBody>
                        <a:bodyPr/>
                        <a:lstStyle/>
                        <a:p>
                          <a:endParaRPr lang="en-US"/>
                        </a:p>
                      </a:txBody>
                      <a:tcPr>
                        <a:blipFill>
                          <a:blip r:embed="rId4"/>
                          <a:stretch>
                            <a:fillRect l="-503817" t="-103960" r="-102290" b="-1980"/>
                          </a:stretch>
                        </a:blipFill>
                      </a:tcPr>
                    </a:tc>
                    <a:tc>
                      <a:txBody>
                        <a:bodyPr/>
                        <a:lstStyle/>
                        <a:p>
                          <a:endParaRPr lang="en-US"/>
                        </a:p>
                      </a:txBody>
                      <a:tcPr>
                        <a:blipFill>
                          <a:blip r:embed="rId4"/>
                          <a:stretch>
                            <a:fillRect l="-599242" t="-103960" r="-1515" b="-1980"/>
                          </a:stretch>
                        </a:blipFill>
                      </a:tcPr>
                    </a:tc>
                    <a:extLst>
                      <a:ext uri="{0D108BD9-81ED-4DB2-BD59-A6C34878D82A}">
                        <a16:rowId xmlns:a16="http://schemas.microsoft.com/office/drawing/2014/main" val="1512698348"/>
                      </a:ext>
                    </a:extLst>
                  </a:tr>
                </a:tbl>
              </a:graphicData>
            </a:graphic>
          </p:graphicFrame>
        </mc:Fallback>
      </mc:AlternateContent>
      <p:sp>
        <p:nvSpPr>
          <p:cNvPr id="4" name="Slide Number Placeholder 3">
            <a:extLst>
              <a:ext uri="{FF2B5EF4-FFF2-40B4-BE49-F238E27FC236}">
                <a16:creationId xmlns:a16="http://schemas.microsoft.com/office/drawing/2014/main" id="{1A33C77C-0B06-0BF8-A2D8-D0DD5F20E9A8}"/>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7</a:t>
            </a:fld>
            <a:endParaRPr lang="en-AU" dirty="0"/>
          </a:p>
        </p:txBody>
      </p:sp>
    </p:spTree>
    <p:extLst>
      <p:ext uri="{BB962C8B-B14F-4D97-AF65-F5344CB8AC3E}">
        <p14:creationId xmlns:p14="http://schemas.microsoft.com/office/powerpoint/2010/main" val="3681083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6E3350-A0F2-8608-A8E6-0C0B5EFB432D}"/>
              </a:ext>
            </a:extLst>
          </p:cNvPr>
          <p:cNvSpPr>
            <a:spLocks noGrp="1"/>
          </p:cNvSpPr>
          <p:nvPr>
            <p:ph type="title"/>
          </p:nvPr>
        </p:nvSpPr>
        <p:spPr/>
        <p:txBody>
          <a:bodyPr/>
          <a:lstStyle/>
          <a:p>
            <a:r>
              <a:rPr lang="en-US" dirty="0"/>
              <a:t>Copyright</a:t>
            </a:r>
          </a:p>
        </p:txBody>
      </p:sp>
      <p:sp>
        <p:nvSpPr>
          <p:cNvPr id="4" name="Text Placeholder 3">
            <a:extLst>
              <a:ext uri="{FF2B5EF4-FFF2-40B4-BE49-F238E27FC236}">
                <a16:creationId xmlns:a16="http://schemas.microsoft.com/office/drawing/2014/main" id="{B901366C-D374-CC83-0801-B6A82DC87912}"/>
              </a:ext>
            </a:extLst>
          </p:cNvPr>
          <p:cNvSpPr>
            <a:spLocks noGrp="1"/>
          </p:cNvSpPr>
          <p:nvPr>
            <p:ph type="body" sz="quarter" idx="18"/>
          </p:nvPr>
        </p:nvSpPr>
        <p:spPr/>
        <p:txBody>
          <a:bodyPr/>
          <a:lstStyle/>
          <a:p>
            <a:r>
              <a:rPr lang="en-AU" dirty="0">
                <a:latin typeface="Public Sans Light" pitchFamily="2" charset="0"/>
                <a:hlinkClick r:id="rId3">
                  <a:extLst>
                    <a:ext uri="{A12FA001-AC4F-418D-AE19-62706E023703}">
                      <ahyp:hlinkClr xmlns:ahyp="http://schemas.microsoft.com/office/drawing/2018/hyperlinkcolor" val="tx"/>
                    </a:ext>
                  </a:extLst>
                </a:hlinkClick>
              </a:rPr>
              <a:t>© </a:t>
            </a:r>
            <a:r>
              <a:rPr lang="en-AU" dirty="0">
                <a:hlinkClick r:id="rId3">
                  <a:extLst>
                    <a:ext uri="{A12FA001-AC4F-418D-AE19-62706E023703}">
                      <ahyp:hlinkClr xmlns:ahyp="http://schemas.microsoft.com/office/drawing/2018/hyperlinkcolor" val="tx"/>
                    </a:ext>
                  </a:extLst>
                </a:hlinkClick>
              </a:rPr>
              <a:t>State of New South Wales (Department of Education), 2023</a:t>
            </a:r>
            <a:endParaRPr lang="en-AU" dirty="0"/>
          </a:p>
        </p:txBody>
      </p:sp>
      <p:sp>
        <p:nvSpPr>
          <p:cNvPr id="5" name="TextBox 4">
            <a:extLst>
              <a:ext uri="{FF2B5EF4-FFF2-40B4-BE49-F238E27FC236}">
                <a16:creationId xmlns:a16="http://schemas.microsoft.com/office/drawing/2014/main" id="{65C43AAE-1521-AA30-DA44-8FDD4B5FF7AF}"/>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4">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2023.</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latin typeface="+mj-lt"/>
              </a:rPr>
              <a:t>Cth</a:t>
            </a:r>
            <a:r>
              <a:rPr lang="en-AU" sz="1200" dirty="0">
                <a:solidFill>
                  <a:schemeClr val="bg1"/>
                </a:solidFill>
                <a:latin typeface="+mj-lt"/>
              </a:rPr>
              <a:t>). The department accepts no responsibility for content on third-party websites. </a:t>
            </a:r>
          </a:p>
        </p:txBody>
      </p:sp>
    </p:spTree>
    <p:extLst>
      <p:ext uri="{BB962C8B-B14F-4D97-AF65-F5344CB8AC3E}">
        <p14:creationId xmlns:p14="http://schemas.microsoft.com/office/powerpoint/2010/main" val="2243018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617</Words>
  <Application>Microsoft Office PowerPoint</Application>
  <PresentationFormat>Widescreen</PresentationFormat>
  <Paragraphs>98</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Cambria Math</vt:lpstr>
      <vt:lpstr>Open Sans</vt:lpstr>
      <vt:lpstr>Arial</vt:lpstr>
      <vt:lpstr>Public Sans Light</vt:lpstr>
      <vt:lpstr>Public Sans SemiBold</vt:lpstr>
      <vt:lpstr>Times New Roman</vt:lpstr>
      <vt:lpstr>Public Sans</vt:lpstr>
      <vt:lpstr>1_NSWG Corporate</vt:lpstr>
      <vt:lpstr>Growing pains</vt:lpstr>
      <vt:lpstr>Warm up</vt:lpstr>
      <vt:lpstr>Launch</vt:lpstr>
      <vt:lpstr>Worked example</vt:lpstr>
      <vt:lpstr>Self-explanation prompts</vt:lpstr>
      <vt:lpstr>Your turn (1 of 2)</vt:lpstr>
      <vt:lpstr>Your turn (2 of 2)</vt:lpstr>
      <vt:lpstr>Copyright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pains</dc:title>
  <dc:subject/>
  <dc:creator>NSW Department of Education</dc:creator>
  <cp:keywords/>
  <dc:description/>
  <dcterms:created xsi:type="dcterms:W3CDTF">2024-03-21T03:57:59Z</dcterms:created>
  <dcterms:modified xsi:type="dcterms:W3CDTF">2024-03-21T03:58:18Z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2024-03-21T03:58:17Z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550093fe-5400-4b52-aa1e-c0657a115a26</vt:lpwstr>
  </property>
  <property fmtid="{D5CDD505-2E9C-101B-9397-08002B2CF9AE}" pid="8" name="MSIP_Label_b603dfd7-d93a-4381-a340-2995d8282205_ContentBits">
    <vt:lpwstr>0</vt:lpwstr>
  </property>
</Properties>
</file>