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Lst>
  <p:notesMasterIdLst>
    <p:notesMasterId r:id="rId5"/>
  </p:notesMasterIdLst>
  <p:handoutMasterIdLst>
    <p:handoutMasterId r:id="rId6"/>
  </p:handoutMasterIdLst>
  <p:sldIdLst>
    <p:sldId id="258" r:id="rId2"/>
    <p:sldId id="259" r:id="rId3"/>
    <p:sldId id="260" r:id="rId4"/>
  </p:sldIdLst>
  <p:sldSz cx="12192000" cy="6858000"/>
  <p:notesSz cx="6858000" cy="9144000"/>
  <p:embeddedFontLst>
    <p:embeddedFont>
      <p:font typeface="Public Sans" pitchFamily="2" charset="0"/>
      <p:regular r:id="rId7"/>
      <p:bold r:id="rId8"/>
      <p:italic r:id="rId9"/>
      <p:boldItalic r:id="rId10"/>
    </p:embeddedFont>
    <p:embeddedFont>
      <p:font typeface="Public Sans Light" pitchFamily="2" charset="0"/>
      <p:regular r:id="rId11"/>
      <p:italic r:id="rId12"/>
    </p:embeddedFont>
    <p:embeddedFont>
      <p:font typeface="Public Sans SemiBold" pitchFamily="2" charset="0"/>
      <p:bold r:id="rId13"/>
      <p:bold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59"/>
            <p14:sldId id="260"/>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27EC0-80FC-41A5-BDE4-39BC9F10FE67}" v="5" dt="2024-05-03T01:20:04.06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6" autoAdjust="0"/>
  </p:normalViewPr>
  <p:slideViewPr>
    <p:cSldViewPr snapToGrid="0">
      <p:cViewPr varScale="1">
        <p:scale>
          <a:sx n="91" d="100"/>
          <a:sy n="91" d="100"/>
        </p:scale>
        <p:origin x="1257" y="6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99313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Master" Target="../slideMasters/slideMaster1.xml"/><Relationship Id="rId4" Type="http://schemas.openxmlformats.org/officeDocument/2006/relationships/hyperlink" Target="https://curriculum.nsw.edu.au/"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s://education.nsw.gov.au/rights-and-accountability/copyright"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10884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220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9981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1487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9487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3005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6140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6311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66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73642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108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71551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893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56276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808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4813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99989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14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6116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4546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1325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A4C153-6823-3169-F2B6-7790A4465C87}"/>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11" name="TextBox 10">
            <a:extLst>
              <a:ext uri="{FF2B5EF4-FFF2-40B4-BE49-F238E27FC236}">
                <a16:creationId xmlns:a16="http://schemas.microsoft.com/office/drawing/2014/main" id="{4B73165E-9978-EBC4-ABBD-BF62E630CAA4}"/>
              </a:ext>
            </a:extLst>
          </p:cNvPr>
          <p:cNvSpPr txBox="1"/>
          <p:nvPr userDrawn="1"/>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380884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69473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C1EBE3-18EE-7F8D-533E-CACC7B24C7B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latin typeface="Public Sans Light" pitchFamily="2" charset="0"/>
                <a:hlinkClick r:id="rId4">
                  <a:extLst>
                    <a:ext uri="{A12FA001-AC4F-418D-AE19-62706E023703}">
                      <ahyp:hlinkClr xmlns:ahyp="http://schemas.microsoft.com/office/drawing/2018/hyperlinkcolor" val="tx"/>
                    </a:ext>
                  </a:extLst>
                </a:hlinkClick>
              </a:rPr>
              <a:t>© </a:t>
            </a:r>
            <a:r>
              <a:rPr lang="en-AU" dirty="0">
                <a:hlinkClick r:id="rId4">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10" name="TextBox 9">
            <a:extLst>
              <a:ext uri="{FF2B5EF4-FFF2-40B4-BE49-F238E27FC236}">
                <a16:creationId xmlns:a16="http://schemas.microsoft.com/office/drawing/2014/main" id="{D3E2624B-D5C3-9914-114A-2BB6ACEB242F}"/>
              </a:ext>
            </a:extLst>
          </p:cNvPr>
          <p:cNvSpPr txBox="1"/>
          <p:nvPr userDrawn="1"/>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5">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416147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21405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15476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F3364-80A1-3FDC-09B1-DAA39CF20A29}"/>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58491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 name="Rectangle 1">
            <a:extLst>
              <a:ext uri="{FF2B5EF4-FFF2-40B4-BE49-F238E27FC236}">
                <a16:creationId xmlns:a16="http://schemas.microsoft.com/office/drawing/2014/main" id="{CB0E7083-E868-E21E-9596-9B3BA1B95862}"/>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44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BD118-1352-10B2-21C0-95323887985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096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8FFCA8-D890-125F-E0D8-715210D77AFB}"/>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7002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7001599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hyperlink" Target="https://illustrativemathematics.org/" TargetMode="External"/><Relationship Id="rId5" Type="http://schemas.openxmlformats.org/officeDocument/2006/relationships/hyperlink" Target="https://tasks.illustrativemathematics.org/content-standards/tasks/2082"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Graphing stories</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2"/>
          </p:nvPr>
        </p:nvSpPr>
        <p:spPr/>
        <p:txBody>
          <a:bodyPr/>
          <a:lstStyle/>
          <a:p>
            <a:r>
              <a:rPr lang="en-AU" sz="2000"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4">
            <a:extLst>
              <a:ext uri="{FF2B5EF4-FFF2-40B4-BE49-F238E27FC236}">
                <a16:creationId xmlns:a16="http://schemas.microsoft.com/office/drawing/2014/main" id="{15510131-73B8-3344-FD2A-AF69F669D251}"/>
              </a:ext>
            </a:extLst>
          </p:cNvPr>
          <p:cNvSpPr>
            <a:spLocks noGrp="1"/>
          </p:cNvSpPr>
          <p:nvPr>
            <p:ph type="title"/>
          </p:nvPr>
        </p:nvSpPr>
        <p:spPr>
          <a:xfrm>
            <a:off x="348000" y="360000"/>
            <a:ext cx="10080000" cy="545601"/>
          </a:xfrm>
        </p:spPr>
        <p:txBody>
          <a:bodyPr/>
          <a:lstStyle/>
          <a:p>
            <a:r>
              <a:rPr lang="en-US" dirty="0"/>
              <a:t>Matching graphs and containers</a:t>
            </a:r>
          </a:p>
        </p:txBody>
      </p:sp>
      <p:sp>
        <p:nvSpPr>
          <p:cNvPr id="31" name="Text Placeholder 5">
            <a:extLst>
              <a:ext uri="{FF2B5EF4-FFF2-40B4-BE49-F238E27FC236}">
                <a16:creationId xmlns:a16="http://schemas.microsoft.com/office/drawing/2014/main" id="{22BE38E7-11D3-5463-983B-EB74155C3418}"/>
              </a:ext>
            </a:extLst>
          </p:cNvPr>
          <p:cNvSpPr>
            <a:spLocks noGrp="1"/>
          </p:cNvSpPr>
          <p:nvPr>
            <p:ph type="body" sz="quarter" idx="18"/>
          </p:nvPr>
        </p:nvSpPr>
        <p:spPr>
          <a:xfrm>
            <a:off x="348000" y="982520"/>
            <a:ext cx="10080000" cy="310015"/>
          </a:xfrm>
        </p:spPr>
        <p:txBody>
          <a:bodyPr/>
          <a:lstStyle/>
          <a:p>
            <a:r>
              <a:rPr lang="en-US" dirty="0"/>
              <a:t>Apply</a:t>
            </a:r>
          </a:p>
        </p:txBody>
      </p:sp>
      <p:pic>
        <p:nvPicPr>
          <p:cNvPr id="16" name="Picture 15" descr="9 graphs. &#10;a - increasing at a decreasing rate.&#10;b - increasing at a constant then decreasing rate.&#10;c - increasing at a constant rate then increasing at a constant but slower rate.&#10;d - increasing at an increasing rate.&#10;e - increasing at an increasing rate then a decreasing rate.&#10;f - increasing at a constant rate then increasing a faster constant rate.&#10;g - increasing at a constant rate then an increasing rate.&#10;h - increasing at an increasing rate then a decreasing rate then an increasing rate.&#10;i - increasing at a decreasing rate then an increasing rate.">
            <a:extLst>
              <a:ext uri="{FF2B5EF4-FFF2-40B4-BE49-F238E27FC236}">
                <a16:creationId xmlns:a16="http://schemas.microsoft.com/office/drawing/2014/main" id="{051445B5-776E-BB4F-EEE8-49FFC2D3939C}"/>
              </a:ext>
            </a:extLst>
          </p:cNvPr>
          <p:cNvPicPr>
            <a:picLocks noChangeAspect="1"/>
          </p:cNvPicPr>
          <p:nvPr/>
        </p:nvPicPr>
        <p:blipFill>
          <a:blip r:embed="rId3"/>
          <a:stretch>
            <a:fillRect/>
          </a:stretch>
        </p:blipFill>
        <p:spPr>
          <a:xfrm>
            <a:off x="348000" y="1452151"/>
            <a:ext cx="5459676" cy="5063849"/>
          </a:xfrm>
          <a:prstGeom prst="rect">
            <a:avLst/>
          </a:prstGeom>
          <a:noFill/>
        </p:spPr>
      </p:pic>
      <p:pic>
        <p:nvPicPr>
          <p:cNvPr id="15" name="Picture 14" descr="6 containers. Ink bottle, conical flask, vase, evaporating flask, bucket, and plugged funnel.">
            <a:extLst>
              <a:ext uri="{FF2B5EF4-FFF2-40B4-BE49-F238E27FC236}">
                <a16:creationId xmlns:a16="http://schemas.microsoft.com/office/drawing/2014/main" id="{B6AE7139-6EA7-846C-A849-CF01EAA09A9A}"/>
              </a:ext>
            </a:extLst>
          </p:cNvPr>
          <p:cNvPicPr>
            <a:picLocks noChangeAspect="1"/>
          </p:cNvPicPr>
          <p:nvPr/>
        </p:nvPicPr>
        <p:blipFill>
          <a:blip r:embed="rId4"/>
          <a:stretch>
            <a:fillRect/>
          </a:stretch>
        </p:blipFill>
        <p:spPr>
          <a:xfrm>
            <a:off x="6228000" y="1423664"/>
            <a:ext cx="5616000" cy="3538079"/>
          </a:xfrm>
          <a:prstGeom prst="rect">
            <a:avLst/>
          </a:prstGeom>
          <a:noFill/>
        </p:spPr>
      </p:pic>
      <p:sp>
        <p:nvSpPr>
          <p:cNvPr id="2" name="TextBox 1">
            <a:extLst>
              <a:ext uri="{FF2B5EF4-FFF2-40B4-BE49-F238E27FC236}">
                <a16:creationId xmlns:a16="http://schemas.microsoft.com/office/drawing/2014/main" id="{278637EC-FF70-CFAA-57F4-DC590C5DADE5}"/>
              </a:ext>
            </a:extLst>
          </p:cNvPr>
          <p:cNvSpPr txBox="1"/>
          <p:nvPr/>
        </p:nvSpPr>
        <p:spPr>
          <a:xfrm>
            <a:off x="348000" y="6554376"/>
            <a:ext cx="6209027" cy="498259"/>
          </a:xfrm>
          <a:prstGeom prst="rect">
            <a:avLst/>
          </a:prstGeom>
          <a:noFill/>
        </p:spPr>
        <p:txBody>
          <a:bodyPr wrap="square" lIns="0" tIns="0" rIns="0" bIns="0" rtlCol="0">
            <a:noAutofit/>
          </a:bodyPr>
          <a:lstStyle/>
          <a:p>
            <a:r>
              <a:rPr lang="en-AU" sz="1400" dirty="0">
                <a:effectLst/>
                <a:ea typeface="Calibri" panose="020F0502020204030204" pitchFamily="34" charset="0"/>
              </a:rPr>
              <a:t>‘</a:t>
            </a:r>
            <a:r>
              <a:rPr lang="en-AU" sz="1400" dirty="0">
                <a:effectLst/>
                <a:ea typeface="Calibri" panose="020F0502020204030204" pitchFamily="34" charset="0"/>
                <a:hlinkClick r:id="rId5"/>
              </a:rPr>
              <a:t>Containers</a:t>
            </a:r>
            <a:r>
              <a:rPr lang="en-AU" sz="1400" i="1" dirty="0">
                <a:solidFill>
                  <a:srgbClr val="30272E"/>
                </a:solidFill>
                <a:effectLst/>
                <a:ea typeface="Calibri" panose="020F0502020204030204" pitchFamily="34" charset="0"/>
              </a:rPr>
              <a:t>’ </a:t>
            </a:r>
            <a:r>
              <a:rPr lang="en-AU" sz="1400" dirty="0">
                <a:solidFill>
                  <a:srgbClr val="30272E"/>
                </a:solidFill>
                <a:effectLst/>
                <a:ea typeface="Calibri" panose="020F0502020204030204" pitchFamily="34" charset="0"/>
              </a:rPr>
              <a:t>by </a:t>
            </a:r>
            <a:r>
              <a:rPr lang="en-AU" sz="1400" dirty="0">
                <a:solidFill>
                  <a:srgbClr val="30272E"/>
                </a:solidFill>
                <a:effectLst/>
                <a:ea typeface="Calibri" panose="020F0502020204030204" pitchFamily="34" charset="0"/>
                <a:hlinkClick r:id="rId6"/>
              </a:rPr>
              <a:t>Illustrative Mathematics</a:t>
            </a:r>
            <a:r>
              <a:rPr lang="en-AU" sz="1400" dirty="0">
                <a:solidFill>
                  <a:srgbClr val="30272E"/>
                </a:solidFill>
                <a:effectLst/>
                <a:ea typeface="Calibri" panose="020F0502020204030204" pitchFamily="34" charset="0"/>
              </a:rPr>
              <a:t> is licensed under </a:t>
            </a:r>
            <a:r>
              <a:rPr lang="en-AU" sz="1400" dirty="0">
                <a:solidFill>
                  <a:srgbClr val="30272E"/>
                </a:solidFill>
                <a:effectLst/>
                <a:ea typeface="Calibri" panose="020F0502020204030204" pitchFamily="34" charset="0"/>
                <a:hlinkClick r:id="rId7"/>
              </a:rPr>
              <a:t>CC BY-NC-SA 4.0</a:t>
            </a:r>
            <a:r>
              <a:rPr lang="en-AU" sz="1400" dirty="0">
                <a:solidFill>
                  <a:srgbClr val="30272E"/>
                </a:solidFill>
                <a:effectLst/>
                <a:ea typeface="Calibri" panose="020F0502020204030204" pitchFamily="34" charset="0"/>
              </a:rPr>
              <a:t>  </a:t>
            </a:r>
            <a:endParaRPr lang="en-AU" sz="1400" dirty="0">
              <a:effectLst/>
              <a:ea typeface="Calibri" panose="020F0502020204030204" pitchFamily="34" charset="0"/>
            </a:endParaRPr>
          </a:p>
          <a:p>
            <a:pPr algn="l"/>
            <a:endParaRPr lang="en-AU" sz="1400" dirty="0"/>
          </a:p>
        </p:txBody>
      </p:sp>
      <p:sp>
        <p:nvSpPr>
          <p:cNvPr id="20" name="Slide Number Placeholder 2">
            <a:extLst>
              <a:ext uri="{FF2B5EF4-FFF2-40B4-BE49-F238E27FC236}">
                <a16:creationId xmlns:a16="http://schemas.microsoft.com/office/drawing/2014/main" id="{AD8C5DFF-66DB-C847-B923-D88FA0FF1FFF}"/>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dirty="0"/>
          </a:p>
        </p:txBody>
      </p:sp>
    </p:spTree>
    <p:extLst>
      <p:ext uri="{BB962C8B-B14F-4D97-AF65-F5344CB8AC3E}">
        <p14:creationId xmlns:p14="http://schemas.microsoft.com/office/powerpoint/2010/main" val="13373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224C91-08CD-0D9F-DAA5-14DF3E1205D9}"/>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3176DD7E-F429-D7F8-5CC7-818827F4FC21}"/>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solidFill>
                <a:schemeClr val="accent1">
                  <a:lumMod val="90000"/>
                  <a:lumOff val="10000"/>
                </a:schemeClr>
              </a:solidFill>
            </a:endParaRPr>
          </a:p>
        </p:txBody>
      </p:sp>
    </p:spTree>
    <p:extLst>
      <p:ext uri="{BB962C8B-B14F-4D97-AF65-F5344CB8AC3E}">
        <p14:creationId xmlns:p14="http://schemas.microsoft.com/office/powerpoint/2010/main" val="33484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Words>
  <Application>Microsoft Office PowerPoint</Application>
  <PresentationFormat>Widescreen</PresentationFormat>
  <Paragraphs>10</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Public Sans SemiBold</vt:lpstr>
      <vt:lpstr>Calibri</vt:lpstr>
      <vt:lpstr>Times New Roman</vt:lpstr>
      <vt:lpstr>Public Sans</vt:lpstr>
      <vt:lpstr>Public Sans Light</vt:lpstr>
      <vt:lpstr>1_NSWG Corporate</vt:lpstr>
      <vt:lpstr>Graphing stories</vt:lpstr>
      <vt:lpstr>Matching graphs and containers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stories slideshow</dc:title>
  <dc:creator>NSW Department of Education</dc:creator>
  <dcterms:created xsi:type="dcterms:W3CDTF">2024-05-03T01:19:34Z</dcterms:created>
  <dcterms:modified xsi:type="dcterms:W3CDTF">2024-05-03T01:20:16Z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2024-05-03T01:19:43Z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bc68db94-ad8d-410a-9d15-73b039e3dc53</vt:lpwstr>
  </property>
  <property fmtid="{D5CDD505-2E9C-101B-9397-08002B2CF9AE}" pid="8" name="MSIP_Label_b603dfd7-d93a-4381-a340-2995d8282205_ContentBits">
    <vt:lpwstr>0</vt:lpwstr>
  </property>
</Properties>
</file>